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9" r:id="rId4"/>
    <p:sldId id="258" r:id="rId5"/>
    <p:sldId id="259" r:id="rId6"/>
    <p:sldId id="260" r:id="rId7"/>
    <p:sldId id="270" r:id="rId8"/>
    <p:sldId id="264" r:id="rId9"/>
    <p:sldId id="265" r:id="rId10"/>
    <p:sldId id="266" r:id="rId11"/>
    <p:sldId id="267" r:id="rId12"/>
    <p:sldId id="268" r:id="rId13"/>
    <p:sldId id="271" r:id="rId14"/>
    <p:sldId id="272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1CE"/>
    <a:srgbClr val="722282"/>
    <a:srgbClr val="8347AD"/>
    <a:srgbClr val="00A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60" d="100"/>
          <a:sy n="60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50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play.google.com</a:t>
            </a:r>
            <a:r>
              <a:rPr lang="en-US" dirty="0"/>
              <a:t>/store/apps/</a:t>
            </a:r>
            <a:r>
              <a:rPr lang="en-US" dirty="0" err="1"/>
              <a:t>details?id</a:t>
            </a:r>
            <a:r>
              <a:rPr lang="en-US" dirty="0"/>
              <a:t>=</a:t>
            </a:r>
            <a:r>
              <a:rPr lang="en-US" dirty="0" err="1"/>
              <a:t>com.coresource.ph&amp;hl</a:t>
            </a:r>
            <a:r>
              <a:rPr lang="en-US" dirty="0"/>
              <a:t>=</a:t>
            </a:r>
            <a:r>
              <a:rPr lang="en-US" dirty="0" err="1"/>
              <a:t>en_US&amp;gl</a:t>
            </a:r>
            <a:r>
              <a:rPr lang="en-US" dirty="0"/>
              <a:t>=US. https://</a:t>
            </a:r>
            <a:r>
              <a:rPr lang="en-US" dirty="0" err="1"/>
              <a:t>apps.apple.com</a:t>
            </a:r>
            <a:r>
              <a:rPr lang="en-US" dirty="0"/>
              <a:t>/us/app/</a:t>
            </a:r>
            <a:r>
              <a:rPr lang="en-US" dirty="0" err="1"/>
              <a:t>mypromisehealthplan</a:t>
            </a:r>
            <a:r>
              <a:rPr lang="en-US" dirty="0"/>
              <a:t>-mobile/id6473550037</a:t>
            </a:r>
          </a:p>
        </p:txBody>
      </p:sp>
    </p:spTree>
    <p:extLst>
      <p:ext uri="{BB962C8B-B14F-4D97-AF65-F5344CB8AC3E}">
        <p14:creationId xmlns:p14="http://schemas.microsoft.com/office/powerpoint/2010/main" val="370427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Dark mode will vary based on device viewer</a:t>
            </a:r>
          </a:p>
        </p:txBody>
      </p:sp>
    </p:spTree>
    <p:extLst>
      <p:ext uri="{BB962C8B-B14F-4D97-AF65-F5344CB8AC3E}">
        <p14:creationId xmlns:p14="http://schemas.microsoft.com/office/powerpoint/2010/main" val="403513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litmus.com/pub/a/dQ16ON4jxE8dFiyl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HB"/>
          <p:cNvSpPr txBox="1">
            <a:spLocks noGrp="1"/>
          </p:cNvSpPr>
          <p:nvPr>
            <p:ph type="body" sz="quarter" idx="1"/>
          </p:nvPr>
        </p:nvSpPr>
        <p:spPr>
          <a:xfrm>
            <a:off x="1201341" y="11859862"/>
            <a:ext cx="21971002" cy="6369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Luminare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Health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2" name="Email Findings"/>
          <p:cNvSpPr txBox="1">
            <a:spLocks noGrp="1"/>
          </p:cNvSpPr>
          <p:nvPr>
            <p:ph type="title"/>
          </p:nvPr>
        </p:nvSpPr>
        <p:spPr>
          <a:xfrm>
            <a:off x="1206495" y="2574991"/>
            <a:ext cx="21971006" cy="4648202"/>
          </a:xfrm>
          <a:prstGeom prst="rect">
            <a:avLst/>
          </a:prstGeom>
        </p:spPr>
        <p:txBody>
          <a:bodyPr/>
          <a:lstStyle>
            <a:lvl1pPr>
              <a:defRPr spc="-3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Welcome Journey</a:t>
            </a:r>
          </a:p>
        </p:txBody>
      </p:sp>
      <p:sp>
        <p:nvSpPr>
          <p:cNvPr id="153" name="2022"/>
          <p:cNvSpPr txBox="1"/>
          <p:nvPr/>
        </p:nvSpPr>
        <p:spPr>
          <a:xfrm>
            <a:off x="1206499" y="7223193"/>
            <a:ext cx="21971002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5500" b="1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Promise Health Plan 2024</a:t>
            </a:r>
          </a:p>
          <a:p>
            <a:endParaRPr dirty="0">
              <a:solidFill>
                <a:srgbClr val="8347AD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 ID cards</a:t>
            </a:r>
          </a:p>
        </p:txBody>
      </p:sp>
      <p:sp>
        <p:nvSpPr>
          <p:cNvPr id="201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xfrm>
            <a:off x="1206499" y="4248503"/>
            <a:ext cx="10085277" cy="82566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Access Your ID card Online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Links to landing page &amp; portal</a:t>
            </a:r>
          </a:p>
        </p:txBody>
      </p:sp>
      <p:sp>
        <p:nvSpPr>
          <p:cNvPr id="202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CEC0FA-806C-79D5-8754-A76CB044F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2" y="892560"/>
            <a:ext cx="6210595" cy="11930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293D68-8D60-B383-EFA5-4D8AD47D2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0" y="7540240"/>
            <a:ext cx="5842000" cy="52832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D765419-879E-00E9-9946-4C1500570398}"/>
              </a:ext>
            </a:extLst>
          </p:cNvPr>
          <p:cNvCxnSpPr>
            <a:cxnSpLocks/>
          </p:cNvCxnSpPr>
          <p:nvPr/>
        </p:nvCxnSpPr>
        <p:spPr>
          <a:xfrm flipH="1">
            <a:off x="8314660" y="5380074"/>
            <a:ext cx="7272670" cy="2996744"/>
          </a:xfrm>
          <a:prstGeom prst="straightConnector1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app</a:t>
            </a:r>
          </a:p>
        </p:txBody>
      </p:sp>
      <p:sp>
        <p:nvSpPr>
          <p:cNvPr id="207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  <a:lvl2pPr marL="862263" indent="-481263">
              <a:buSzPct val="100000"/>
              <a:defRPr>
                <a:solidFill>
                  <a:srgbClr val="5E5E5E"/>
                </a:solidFill>
              </a:defRPr>
            </a:lvl2pPr>
          </a:lstStyle>
          <a:p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Download your mobile app</a:t>
            </a:r>
          </a:p>
          <a:p>
            <a:pPr lvl="1"/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 or Apple</a:t>
            </a: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8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</a:rPr>
              <a:t>Email 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D9CE7B-01E9-60F3-6892-09BE329F0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8502" y="342538"/>
            <a:ext cx="5308895" cy="130309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Navigate your EOB</a:t>
            </a:r>
          </a:p>
        </p:txBody>
      </p:sp>
      <p:sp>
        <p:nvSpPr>
          <p:cNvPr id="213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xfrm>
            <a:off x="1206500" y="4248504"/>
            <a:ext cx="9779000" cy="37259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Understanding your Explanation of Benefits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landing page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62263" lvl="1" indent="-481263">
              <a:buSzPct val="100000"/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2nd CTA = Portal</a:t>
            </a:r>
          </a:p>
        </p:txBody>
      </p:sp>
      <p:sp>
        <p:nvSpPr>
          <p:cNvPr id="214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5E8FF1-8CBA-FCFF-7A0D-F371CA669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2" y="942792"/>
            <a:ext cx="4819799" cy="118304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35A8F6-F553-7659-1626-638901D58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7801934"/>
            <a:ext cx="5486400" cy="53848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39586A9-1121-21C6-C597-32E699A9D13B}"/>
              </a:ext>
            </a:extLst>
          </p:cNvPr>
          <p:cNvCxnSpPr>
            <a:cxnSpLocks/>
          </p:cNvCxnSpPr>
          <p:nvPr/>
        </p:nvCxnSpPr>
        <p:spPr>
          <a:xfrm flipH="1">
            <a:off x="8314660" y="4248504"/>
            <a:ext cx="6713513" cy="4128314"/>
          </a:xfrm>
          <a:prstGeom prst="straightConnector1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Members"/>
          <p:cNvSpPr txBox="1">
            <a:spLocks noGrp="1"/>
          </p:cNvSpPr>
          <p:nvPr>
            <p:ph type="title"/>
          </p:nvPr>
        </p:nvSpPr>
        <p:spPr>
          <a:xfrm>
            <a:off x="1206499" y="1309370"/>
            <a:ext cx="14614747" cy="1435101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Visual Impairment Views</a:t>
            </a:r>
            <a:endParaRPr dirty="0">
              <a:solidFill>
                <a:srgbClr val="7222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4941B-2884-37B5-DF81-A1293A5D1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127" y="4387849"/>
            <a:ext cx="17716746" cy="617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5077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Members"/>
          <p:cNvSpPr txBox="1">
            <a:spLocks noGrp="1"/>
          </p:cNvSpPr>
          <p:nvPr>
            <p:ph type="title"/>
          </p:nvPr>
        </p:nvSpPr>
        <p:spPr>
          <a:xfrm>
            <a:off x="1206499" y="1309370"/>
            <a:ext cx="14614747" cy="14351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 in dark vs light </a:t>
            </a:r>
            <a:endParaRPr dirty="0">
              <a:solidFill>
                <a:srgbClr val="7222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15981B-4F30-78C8-F5EE-A2FACEA86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359" y="3992820"/>
            <a:ext cx="3876282" cy="78943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8DD398-05E9-6FD7-4E26-67A98CBBC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358" y="3992820"/>
            <a:ext cx="3876282" cy="78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227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Promise Health Plan </a:t>
            </a:r>
            <a:b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Welcome Journey</a:t>
            </a:r>
            <a:endParaRPr dirty="0">
              <a:solidFill>
                <a:srgbClr val="7222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7" name="Avg open rate 42% | 60% impacted by apple privacy"/>
          <p:cNvSpPr txBox="1"/>
          <p:nvPr/>
        </p:nvSpPr>
        <p:spPr>
          <a:xfrm>
            <a:off x="3107668" y="4111751"/>
            <a:ext cx="13330637" cy="394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77500" lnSpcReduction="20000"/>
          </a:bodyPr>
          <a:lstStyle/>
          <a:p>
            <a:pPr algn="l" defTabSz="1487386">
              <a:lnSpc>
                <a:spcPct val="90000"/>
              </a:lnSpc>
              <a:spcBef>
                <a:spcPts val="2700"/>
              </a:spcBef>
              <a:defRPr sz="2928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Evaluates file each weekday for: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Effective date is before today</a:t>
            </a: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856" lvl="4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effective date is in the future, hold until 1 day after effective date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 is greater than 17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Termination date is after Today</a:t>
            </a: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algn="l" defTabSz="1487386">
              <a:lnSpc>
                <a:spcPct val="90000"/>
              </a:lnSpc>
              <a:spcBef>
                <a:spcPts val="2700"/>
              </a:spcBef>
              <a:buSzPct val="123000"/>
              <a:defRPr sz="2928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Footer: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525AF-F048-DAC1-450C-80E274C60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8305" y="4279435"/>
            <a:ext cx="5272421" cy="3610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518EEC-80C3-1D68-414E-07BECAF8D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668" y="8632307"/>
            <a:ext cx="7628730" cy="302097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Promise Health Plan </a:t>
            </a:r>
            <a:b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Welcome Journey</a:t>
            </a:r>
            <a:endParaRPr dirty="0">
              <a:solidFill>
                <a:srgbClr val="8347AD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789223-E026-67E5-E95D-B0261C488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461" y="4022071"/>
            <a:ext cx="21431078" cy="829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388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Run and entry criteria </a:t>
            </a:r>
          </a:p>
        </p:txBody>
      </p:sp>
      <p:sp>
        <p:nvSpPr>
          <p:cNvPr id="160" name="Avg open rate 42% | 60% impacted by apple privacy"/>
          <p:cNvSpPr txBox="1"/>
          <p:nvPr/>
        </p:nvSpPr>
        <p:spPr>
          <a:xfrm>
            <a:off x="1939705" y="3250414"/>
            <a:ext cx="13330637" cy="394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90000"/>
              </a:lnSpc>
              <a:spcBef>
                <a:spcPts val="4500"/>
              </a:spcBef>
              <a:defRPr sz="4800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Runs </a:t>
            </a:r>
            <a:r>
              <a:rPr dirty="0" err="1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aprox</a:t>
            </a: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 years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evaluates all records on first run, then only new 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re-entry allowed</a:t>
            </a:r>
          </a:p>
        </p:txBody>
      </p:sp>
      <p:pic>
        <p:nvPicPr>
          <p:cNvPr id="16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05" y="7677225"/>
            <a:ext cx="4953244" cy="35881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Monitored by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Luminare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Health for deliverability related issues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5" name="Members"/>
          <p:cNvSpPr txBox="1">
            <a:spLocks noGrp="1"/>
          </p:cNvSpPr>
          <p:nvPr>
            <p:ph type="title"/>
          </p:nvPr>
        </p:nvSpPr>
        <p:spPr>
          <a:xfrm>
            <a:off x="1206499" y="1309370"/>
            <a:ext cx="13700347" cy="1435101"/>
          </a:xfrm>
          <a:prstGeom prst="rect">
            <a:avLst/>
          </a:prstGeom>
        </p:spPr>
        <p:txBody>
          <a:bodyPr>
            <a:normAutofit/>
          </a:bodyPr>
          <a:lstStyle>
            <a:lvl1pPr defTabSz="2170120">
              <a:defRPr sz="7565" spc="-178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Sender address/name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DE138A-A20A-026E-0171-FE5115E4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566" y="6676642"/>
            <a:ext cx="12581302" cy="170017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 will update once activated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 engagement dashboard</a:t>
            </a: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https://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litmus.com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/pub/a/hncbepbxh6XuIUGd</a:t>
            </a:r>
            <a:endParaRPr u="sng" dirty="0">
              <a:solidFill>
                <a:schemeClr val="tx1">
                  <a:lumMod val="50000"/>
                </a:schemeClr>
              </a:solidFill>
              <a:uFill>
                <a:solidFill>
                  <a:srgbClr val="0000FF"/>
                </a:solidFill>
              </a:u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69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Litmus access</a:t>
            </a:r>
            <a:endParaRPr dirty="0">
              <a:solidFill>
                <a:srgbClr val="7222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8EC51-2D30-C245-F339-5AEEC4F1C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017282"/>
            <a:ext cx="10152845" cy="61267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1595099" cy="9347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lang="en-US"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Welcome</a:t>
            </a:r>
            <a:endParaRPr dirty="0">
              <a:solidFill>
                <a:srgbClr val="0171C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0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Portal</a:t>
            </a:r>
            <a:endParaRPr lang="en-US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Secondary CTA = App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1" name="Members"/>
          <p:cNvSpPr txBox="1">
            <a:spLocks noGrp="1"/>
          </p:cNvSpPr>
          <p:nvPr>
            <p:ph type="title"/>
          </p:nvPr>
        </p:nvSpPr>
        <p:spPr>
          <a:xfrm>
            <a:off x="1206499" y="1079500"/>
            <a:ext cx="11807751" cy="14351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ED2F4A-C779-E8C1-7E92-234006A7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8502" y="270384"/>
            <a:ext cx="5687668" cy="1317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507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 card Tour</a:t>
            </a:r>
          </a:p>
        </p:txBody>
      </p:sp>
      <p:sp>
        <p:nvSpPr>
          <p:cNvPr id="185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Navigating your id card landing page</a:t>
            </a:r>
          </a:p>
        </p:txBody>
      </p:sp>
      <p:sp>
        <p:nvSpPr>
          <p:cNvPr id="186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0838D0-5817-B8FE-5292-BB4C12420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2" y="979382"/>
            <a:ext cx="5463656" cy="11757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640404-99A4-DC4D-FE14-A03B3B0D7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350" y="6635897"/>
            <a:ext cx="5575300" cy="50800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A7E540-F684-6CEB-26AE-A3689288D745}"/>
              </a:ext>
            </a:extLst>
          </p:cNvPr>
          <p:cNvCxnSpPr>
            <a:cxnSpLocks/>
          </p:cNvCxnSpPr>
          <p:nvPr/>
        </p:nvCxnSpPr>
        <p:spPr>
          <a:xfrm flipH="1">
            <a:off x="8314660" y="4601202"/>
            <a:ext cx="6974959" cy="3775616"/>
          </a:xfrm>
          <a:prstGeom prst="straightConnector1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lang="en-US" dirty="0">
                <a:solidFill>
                  <a:srgbClr val="0171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Portal Registration </a:t>
            </a:r>
            <a:endParaRPr dirty="0">
              <a:solidFill>
                <a:srgbClr val="0171C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CTA = Member’s Guide to Registering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Online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portal</a:t>
            </a:r>
            <a:endParaRPr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5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72228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 3</a:t>
            </a:r>
            <a:endParaRPr dirty="0">
              <a:solidFill>
                <a:srgbClr val="72228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615504-F447-2E42-9FDF-1B00DB838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2" y="680548"/>
            <a:ext cx="4715688" cy="11929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351457-9275-D77E-8F4E-A61B5508A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900" y="7440428"/>
            <a:ext cx="5918200" cy="53848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3744E7-29B0-7211-80EC-CC1458725B2A}"/>
              </a:ext>
            </a:extLst>
          </p:cNvPr>
          <p:cNvCxnSpPr>
            <a:cxnSpLocks/>
          </p:cNvCxnSpPr>
          <p:nvPr/>
        </p:nvCxnSpPr>
        <p:spPr>
          <a:xfrm flipH="1">
            <a:off x="8314660" y="4601202"/>
            <a:ext cx="6974959" cy="3775616"/>
          </a:xfrm>
          <a:prstGeom prst="straightConnector1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259</Words>
  <Application>Microsoft Macintosh PowerPoint</Application>
  <PresentationFormat>Custom</PresentationFormat>
  <Paragraphs>49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Helvetica Neue</vt:lpstr>
      <vt:lpstr>Helvetica Neue Medium</vt:lpstr>
      <vt:lpstr>Verdana</vt:lpstr>
      <vt:lpstr>21_BasicWhite</vt:lpstr>
      <vt:lpstr>Welcome Journey</vt:lpstr>
      <vt:lpstr>Promise Health Plan  Welcome Journey</vt:lpstr>
      <vt:lpstr>Promise Health Plan  Welcome Journey</vt:lpstr>
      <vt:lpstr>Run and entry criteria </vt:lpstr>
      <vt:lpstr>Sender address/name</vt:lpstr>
      <vt:lpstr>Litmus access</vt:lpstr>
      <vt:lpstr>Email 1</vt:lpstr>
      <vt:lpstr>Email 2</vt:lpstr>
      <vt:lpstr>Email 3</vt:lpstr>
      <vt:lpstr>Email 4</vt:lpstr>
      <vt:lpstr>Email 5</vt:lpstr>
      <vt:lpstr>Email 6</vt:lpstr>
      <vt:lpstr>Visual Impairment Views</vt:lpstr>
      <vt:lpstr>Mobile in dark vs light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Journey</dc:title>
  <cp:lastModifiedBy>Schmitt, Laura</cp:lastModifiedBy>
  <cp:revision>17</cp:revision>
  <dcterms:modified xsi:type="dcterms:W3CDTF">2024-04-16T16:57:47Z</dcterms:modified>
</cp:coreProperties>
</file>