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2.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media/image59.jpg" ContentType="image/jpg"/>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tags/tag1.xml" ContentType="application/vnd.openxmlformats-officedocument.presentationml.tags+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 id="2147483765" r:id="rId5"/>
    <p:sldMasterId id="2147483775" r:id="rId6"/>
  </p:sldMasterIdLst>
  <p:notesMasterIdLst>
    <p:notesMasterId r:id="rId82"/>
  </p:notesMasterIdLst>
  <p:sldIdLst>
    <p:sldId id="809" r:id="rId7"/>
    <p:sldId id="2147476088" r:id="rId8"/>
    <p:sldId id="2147476089" r:id="rId9"/>
    <p:sldId id="815" r:id="rId10"/>
    <p:sldId id="2147482358" r:id="rId11"/>
    <p:sldId id="2147476091" r:id="rId12"/>
    <p:sldId id="2147476092" r:id="rId13"/>
    <p:sldId id="819" r:id="rId14"/>
    <p:sldId id="820" r:id="rId15"/>
    <p:sldId id="2147482359" r:id="rId16"/>
    <p:sldId id="2147482360" r:id="rId17"/>
    <p:sldId id="823" r:id="rId18"/>
    <p:sldId id="824" r:id="rId19"/>
    <p:sldId id="825" r:id="rId20"/>
    <p:sldId id="826" r:id="rId21"/>
    <p:sldId id="830" r:id="rId22"/>
    <p:sldId id="2147476093" r:id="rId23"/>
    <p:sldId id="2147476094" r:id="rId24"/>
    <p:sldId id="833" r:id="rId25"/>
    <p:sldId id="834" r:id="rId26"/>
    <p:sldId id="835" r:id="rId27"/>
    <p:sldId id="2147482361" r:id="rId28"/>
    <p:sldId id="837" r:id="rId29"/>
    <p:sldId id="838" r:id="rId30"/>
    <p:sldId id="839" r:id="rId31"/>
    <p:sldId id="840" r:id="rId32"/>
    <p:sldId id="842" r:id="rId33"/>
    <p:sldId id="2147482362" r:id="rId34"/>
    <p:sldId id="844" r:id="rId35"/>
    <p:sldId id="936" r:id="rId36"/>
    <p:sldId id="845" r:id="rId37"/>
    <p:sldId id="846" r:id="rId38"/>
    <p:sldId id="852" r:id="rId39"/>
    <p:sldId id="853" r:id="rId40"/>
    <p:sldId id="315" r:id="rId41"/>
    <p:sldId id="2147482363" r:id="rId42"/>
    <p:sldId id="857" r:id="rId43"/>
    <p:sldId id="860" r:id="rId44"/>
    <p:sldId id="330" r:id="rId45"/>
    <p:sldId id="327" r:id="rId46"/>
    <p:sldId id="2147472928" r:id="rId47"/>
    <p:sldId id="369" r:id="rId48"/>
    <p:sldId id="871" r:id="rId49"/>
    <p:sldId id="2147482364" r:id="rId50"/>
    <p:sldId id="2147482366" r:id="rId51"/>
    <p:sldId id="2147482354" r:id="rId52"/>
    <p:sldId id="2147482356" r:id="rId53"/>
    <p:sldId id="2088197419" r:id="rId54"/>
    <p:sldId id="890" r:id="rId55"/>
    <p:sldId id="392" r:id="rId56"/>
    <p:sldId id="2147482357" r:id="rId57"/>
    <p:sldId id="885" r:id="rId58"/>
    <p:sldId id="935" r:id="rId59"/>
    <p:sldId id="3510" r:id="rId60"/>
    <p:sldId id="2147482305" r:id="rId61"/>
    <p:sldId id="2147482288" r:id="rId62"/>
    <p:sldId id="2147482355" r:id="rId63"/>
    <p:sldId id="2147482290" r:id="rId64"/>
    <p:sldId id="917" r:id="rId65"/>
    <p:sldId id="918" r:id="rId66"/>
    <p:sldId id="919" r:id="rId67"/>
    <p:sldId id="920" r:id="rId68"/>
    <p:sldId id="921" r:id="rId69"/>
    <p:sldId id="922" r:id="rId70"/>
    <p:sldId id="923" r:id="rId71"/>
    <p:sldId id="927" r:id="rId72"/>
    <p:sldId id="928" r:id="rId73"/>
    <p:sldId id="929" r:id="rId74"/>
    <p:sldId id="930" r:id="rId75"/>
    <p:sldId id="931" r:id="rId76"/>
    <p:sldId id="345" r:id="rId77"/>
    <p:sldId id="346" r:id="rId78"/>
    <p:sldId id="347" r:id="rId79"/>
    <p:sldId id="348" r:id="rId80"/>
    <p:sldId id="3509" r:id="rId8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2025 OE" id="{DC3927AF-4902-48FF-8A68-8A3A1FE79EAA}">
          <p14:sldIdLst/>
        </p14:section>
        <p14:section name="Intro and PPO Basics" id="{3AFFF046-78B6-426C-87B8-C50AA4329EFF}">
          <p14:sldIdLst>
            <p14:sldId id="809"/>
            <p14:sldId id="2147476088"/>
            <p14:sldId id="2147476089"/>
            <p14:sldId id="815"/>
            <p14:sldId id="2147482358"/>
            <p14:sldId id="2147476091"/>
            <p14:sldId id="2147476092"/>
            <p14:sldId id="819"/>
            <p14:sldId id="820"/>
            <p14:sldId id="2147482359"/>
            <p14:sldId id="2147482360"/>
            <p14:sldId id="823"/>
            <p14:sldId id="824"/>
            <p14:sldId id="825"/>
            <p14:sldId id="826"/>
          </p14:sldIdLst>
        </p14:section>
        <p14:section name="CDHPs" id="{01083515-B35B-4471-8FFF-5400C057521D}">
          <p14:sldIdLst>
            <p14:sldId id="830"/>
            <p14:sldId id="2147476093"/>
            <p14:sldId id="2147476094"/>
            <p14:sldId id="833"/>
            <p14:sldId id="834"/>
            <p14:sldId id="835"/>
            <p14:sldId id="2147482361"/>
            <p14:sldId id="837"/>
            <p14:sldId id="838"/>
            <p14:sldId id="839"/>
            <p14:sldId id="840"/>
            <p14:sldId id="842"/>
            <p14:sldId id="2147482362"/>
            <p14:sldId id="844"/>
            <p14:sldId id="936"/>
            <p14:sldId id="845"/>
            <p14:sldId id="846"/>
          </p14:sldIdLst>
        </p14:section>
        <p14:section name="Online Tools and Mobile" id="{D2FD8A3A-976B-4B8F-A4FD-A620F20418B7}">
          <p14:sldIdLst>
            <p14:sldId id="852"/>
            <p14:sldId id="853"/>
            <p14:sldId id="315"/>
            <p14:sldId id="2147482363"/>
            <p14:sldId id="857"/>
            <p14:sldId id="860"/>
            <p14:sldId id="330"/>
            <p14:sldId id="327"/>
            <p14:sldId id="2147472928"/>
            <p14:sldId id="369"/>
          </p14:sldIdLst>
        </p14:section>
        <p14:section name="Health Care Management" id="{74E4C618-05CF-4204-AE84-72A9A23DD5C8}">
          <p14:sldIdLst>
            <p14:sldId id="871"/>
            <p14:sldId id="2147482364"/>
            <p14:sldId id="2147482366"/>
            <p14:sldId id="2147482354"/>
            <p14:sldId id="2147482356"/>
            <p14:sldId id="2088197419"/>
            <p14:sldId id="890"/>
            <p14:sldId id="392"/>
            <p14:sldId id="2147482357"/>
            <p14:sldId id="885"/>
            <p14:sldId id="935"/>
          </p14:sldIdLst>
        </p14:section>
        <p14:section name="Dental" id="{51F05E91-2779-425B-B1E3-A3BB40B6B8F0}">
          <p14:sldIdLst>
            <p14:sldId id="3510"/>
            <p14:sldId id="2147482305"/>
            <p14:sldId id="2147482288"/>
            <p14:sldId id="2147482355"/>
            <p14:sldId id="2147482290"/>
          </p14:sldIdLst>
        </p14:section>
        <p14:section name="Prescption Drugs" id="{0E3333DE-72FF-4B23-AE1E-1DD2B6D4D2B3}">
          <p14:sldIdLst>
            <p14:sldId id="917"/>
            <p14:sldId id="918"/>
            <p14:sldId id="919"/>
            <p14:sldId id="920"/>
            <p14:sldId id="921"/>
            <p14:sldId id="922"/>
            <p14:sldId id="923"/>
            <p14:sldId id="927"/>
            <p14:sldId id="928"/>
            <p14:sldId id="929"/>
            <p14:sldId id="930"/>
            <p14:sldId id="931"/>
          </p14:sldIdLst>
        </p14:section>
        <p14:section name="myVirtualCare Access" id="{7773DF41-D10D-4CBF-899D-7F3FD8E29E6E}">
          <p14:sldIdLst>
            <p14:sldId id="345"/>
            <p14:sldId id="346"/>
            <p14:sldId id="347"/>
            <p14:sldId id="348"/>
            <p14:sldId id="3509"/>
          </p14:sldIdLst>
        </p14:section>
      </p14:sectionLst>
    </p:ext>
    <p:ext uri="{EFAFB233-063F-42B5-8137-9DF3F51BA10A}">
      <p15:sldGuideLst xmlns:p15="http://schemas.microsoft.com/office/powerpoint/2012/main">
        <p15:guide id="1" pos="7296" userDrawn="1">
          <p15:clr>
            <a:srgbClr val="A4A3A4"/>
          </p15:clr>
        </p15:guide>
        <p15:guide id="2" orient="horz" pos="720" userDrawn="1">
          <p15:clr>
            <a:srgbClr val="A4A3A4"/>
          </p15:clr>
        </p15:guide>
        <p15:guide id="3" orient="horz" pos="1104" userDrawn="1">
          <p15:clr>
            <a:srgbClr val="A4A3A4"/>
          </p15:clr>
        </p15:guide>
        <p15:guide id="4" pos="288" userDrawn="1">
          <p15:clr>
            <a:srgbClr val="A4A3A4"/>
          </p15:clr>
        </p15:guide>
        <p15:guide id="5" pos="369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7A8BD7E-B216-D943-357E-742A4C441C10}" name="Dowe, Ali" initials="DA" userId="S::ADowe@luminarehealth.com::0d439e55-28fb-4461-8418-95783cd14088" providerId="AD"/>
  <p188:author id="{2005BA82-C2F6-9B01-D448-597832FC070F}" name="Vivian Jones" initials="VJ" userId="S::Vivian_Jones@bcbsil.com::364c2fca-8fdc-49c4-9e51-7415df14811d" providerId="AD"/>
  <p188:author id="{20275AAE-FD21-42BD-9F87-5A99D7EDD071}" name="Buraglio, Cherie" initials="BC" userId="S::CBuraglio@luminarehealth.com::53aabe72-4717-4b54-b676-c690d0d3646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5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881" autoAdjust="0"/>
    <p:restoredTop sz="85050" autoAdjust="0"/>
  </p:normalViewPr>
  <p:slideViewPr>
    <p:cSldViewPr snapToGrid="0">
      <p:cViewPr varScale="1">
        <p:scale>
          <a:sx n="90" d="100"/>
          <a:sy n="90" d="100"/>
        </p:scale>
        <p:origin x="1038" y="96"/>
      </p:cViewPr>
      <p:guideLst>
        <p:guide pos="7296"/>
        <p:guide orient="horz" pos="720"/>
        <p:guide orient="horz" pos="1104"/>
        <p:guide pos="288"/>
        <p:guide pos="3696"/>
      </p:guideLst>
    </p:cSldViewPr>
  </p:slideViewPr>
  <p:notesTextViewPr>
    <p:cViewPr>
      <p:scale>
        <a:sx n="125" d="100"/>
        <a:sy n="125" d="100"/>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slide" Target="slides/slide70.xml"/><Relationship Id="rId84" Type="http://schemas.openxmlformats.org/officeDocument/2006/relationships/viewProps" Target="viewProps.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slide" Target="slides/slide73.xml"/><Relationship Id="rId87"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5.xml"/><Relationship Id="rId82" Type="http://schemas.openxmlformats.org/officeDocument/2006/relationships/notesMaster" Target="notesMasters/notesMaster1.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F5FDB4-A0F8-46AD-AB75-8E94243E991A}" type="datetimeFigureOut">
              <a:rPr lang="en-US" smtClean="0"/>
              <a:t>12/12/2025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EBC5EC-CBB7-4E24-9087-0C4333888738}" type="slidenum">
              <a:rPr lang="en-US" smtClean="0"/>
              <a:t>‹#›</a:t>
            </a:fld>
            <a:endParaRPr lang="en-US" dirty="0"/>
          </a:p>
        </p:txBody>
      </p:sp>
    </p:spTree>
    <p:extLst>
      <p:ext uri="{BB962C8B-B14F-4D97-AF65-F5344CB8AC3E}">
        <p14:creationId xmlns:p14="http://schemas.microsoft.com/office/powerpoint/2010/main" val="5188313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3" Type="http://schemas.openxmlformats.org/officeDocument/2006/relationships/hyperlink" Target="http://myprime.com/" TargetMode="External"/><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myprime.com/" TargetMode="External"/><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533400"/>
            <a:ext cx="5575300" cy="3136900"/>
          </a:xfrm>
        </p:spPr>
      </p:sp>
      <p:sp>
        <p:nvSpPr>
          <p:cNvPr id="3" name="Notes Placeholder 2"/>
          <p:cNvSpPr>
            <a:spLocks noGrp="1"/>
          </p:cNvSpPr>
          <p:nvPr>
            <p:ph type="body" idx="1"/>
          </p:nvPr>
        </p:nvSpPr>
        <p:spPr>
          <a:xfrm>
            <a:off x="457200" y="3962400"/>
            <a:ext cx="6096000" cy="4952999"/>
          </a:xfrm>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z="1200" strike="noStrike" dirty="0">
                <a:solidFill>
                  <a:srgbClr val="0066CC"/>
                </a:solidFill>
                <a:latin typeface="+mn-lt"/>
                <a:cs typeface="Arial" panose="020B0604020202020204" pitchFamily="34" charset="0"/>
              </a:rPr>
              <a:t>Approved </a:t>
            </a:r>
            <a:r>
              <a:rPr lang="en-US" sz="1200" b="0" i="0" u="none" strike="noStrike" dirty="0">
                <a:solidFill>
                  <a:srgbClr val="38444C"/>
                </a:solidFill>
                <a:effectLst/>
                <a:latin typeface="+mn-lt"/>
                <a:cs typeface="Arial" panose="020B0604020202020204" pitchFamily="34" charset="0"/>
              </a:rPr>
              <a:t>12</a:t>
            </a:r>
            <a:r>
              <a:rPr lang="en-US" sz="1200" b="0" i="0" u="none" strike="noStrike" dirty="0">
                <a:solidFill>
                  <a:srgbClr val="38444C"/>
                </a:solidFill>
                <a:effectLst/>
                <a:latin typeface="+mn-lt"/>
              </a:rPr>
              <a:t>/25</a:t>
            </a:r>
            <a:r>
              <a:rPr lang="en-US" sz="1200" strike="noStrike" dirty="0">
                <a:solidFill>
                  <a:srgbClr val="0066CC"/>
                </a:solidFill>
                <a:latin typeface="+mn-lt"/>
                <a:cs typeface="Arial" panose="020B0604020202020204" pitchFamily="34" charset="0"/>
              </a:rPr>
              <a:t> </a:t>
            </a:r>
          </a:p>
          <a:p>
            <a:pPr defTabSz="933277">
              <a:defRPr/>
            </a:pPr>
            <a:r>
              <a:rPr lang="en-US" sz="1200" dirty="0">
                <a:solidFill>
                  <a:srgbClr val="0066CC"/>
                </a:solidFill>
                <a:latin typeface="+mn-lt"/>
                <a:cs typeface="Arial" panose="020B0604020202020204" pitchFamily="34" charset="0"/>
              </a:rPr>
              <a:t>EMI Team – Deborah Wells, Debb Bastian</a:t>
            </a:r>
          </a:p>
          <a:p>
            <a:pPr defTabSz="933277">
              <a:defRPr/>
            </a:pPr>
            <a:r>
              <a:rPr lang="en-US" sz="1200" dirty="0">
                <a:solidFill>
                  <a:srgbClr val="0066CC"/>
                </a:solidFill>
                <a:latin typeface="+mn-lt"/>
                <a:cs typeface="Arial" panose="020B0604020202020204" pitchFamily="34" charset="0"/>
              </a:rPr>
              <a:t>Content</a:t>
            </a:r>
            <a:r>
              <a:rPr lang="en-US" sz="1200" baseline="0" dirty="0">
                <a:solidFill>
                  <a:srgbClr val="0066CC"/>
                </a:solidFill>
                <a:latin typeface="+mn-lt"/>
                <a:cs typeface="Arial" panose="020B0604020202020204" pitchFamily="34" charset="0"/>
              </a:rPr>
              <a:t> approved by Debb Bastian</a:t>
            </a:r>
          </a:p>
          <a:p>
            <a:pPr defTabSz="933277">
              <a:defRPr/>
            </a:pPr>
            <a:endParaRPr lang="en-US" sz="1200" baseline="0" dirty="0">
              <a:solidFill>
                <a:srgbClr val="0066CC"/>
              </a:solidFill>
              <a:latin typeface="+mn-lt"/>
              <a:cs typeface="Arial" panose="020B0604020202020204" pitchFamily="34" charset="0"/>
            </a:endParaRPr>
          </a:p>
          <a:p>
            <a:pPr defTabSz="933277">
              <a:defRPr/>
            </a:pPr>
            <a:r>
              <a:rPr lang="en-US" sz="1200" b="1" baseline="0" dirty="0">
                <a:solidFill>
                  <a:srgbClr val="0066CC"/>
                </a:solidFill>
                <a:latin typeface="+mn-lt"/>
                <a:cs typeface="Arial" panose="020B0604020202020204" pitchFamily="34" charset="0"/>
              </a:rPr>
              <a:t>2026 PPO Open Enrollment Member Presentation should be customized for each use. Delete slides that do not apply and customize table data, dates, phone numbers, etc. as needed.</a:t>
            </a:r>
            <a:endParaRPr lang="en-US" sz="1200" b="1" dirty="0">
              <a:solidFill>
                <a:srgbClr val="0066CC"/>
              </a:solidFill>
              <a:latin typeface="+mn-lt"/>
              <a:cs typeface="Arial" panose="020B0604020202020204" pitchFamily="34" charset="0"/>
            </a:endParaRPr>
          </a:p>
          <a:p>
            <a:endParaRPr lang="en-US" sz="1200" dirty="0">
              <a:latin typeface="+mn-lt"/>
            </a:endParaRPr>
          </a:p>
          <a:p>
            <a:r>
              <a:rPr lang="en-US" sz="1200" dirty="0">
                <a:latin typeface="+mn-lt"/>
              </a:rPr>
              <a:t>The file is divided into the following sections:</a:t>
            </a:r>
          </a:p>
          <a:p>
            <a:pPr marL="342900" marR="0" lvl="0" indent="-342900">
              <a:spcBef>
                <a:spcPts val="0"/>
              </a:spcBef>
              <a:spcAft>
                <a:spcPts val="0"/>
              </a:spcAft>
              <a:buFont typeface="Arial" panose="020B0604020202020204" pitchFamily="34" charset="0"/>
              <a:buChar char="•"/>
              <a:tabLst>
                <a:tab pos="457200" algn="l"/>
              </a:tabLst>
            </a:pPr>
            <a:r>
              <a:rPr lang="en-US" sz="1200" b="0" i="0" kern="100" dirty="0">
                <a:solidFill>
                  <a:schemeClr val="tx1"/>
                </a:solidFill>
                <a:effectLst/>
                <a:latin typeface="+mn-lt"/>
                <a:ea typeface="Calibri" panose="020F0502020204030204" pitchFamily="34" charset="0"/>
                <a:cs typeface="Arial" panose="020B0604020202020204" pitchFamily="34" charset="0"/>
              </a:rPr>
              <a:t>Introduction and PPO basics</a:t>
            </a:r>
          </a:p>
          <a:p>
            <a:pPr marL="342900" marR="0" lvl="0" indent="-342900">
              <a:spcBef>
                <a:spcPts val="0"/>
              </a:spcBef>
              <a:spcAft>
                <a:spcPts val="0"/>
              </a:spcAft>
              <a:buFont typeface="Arial" panose="020B0604020202020204" pitchFamily="34" charset="0"/>
              <a:buChar char="•"/>
              <a:tabLst>
                <a:tab pos="457200" algn="l"/>
              </a:tabLst>
            </a:pPr>
            <a:r>
              <a:rPr lang="en-US" sz="1200" b="0" i="0" kern="100" dirty="0">
                <a:solidFill>
                  <a:schemeClr val="tx1"/>
                </a:solidFill>
                <a:effectLst/>
                <a:latin typeface="+mn-lt"/>
                <a:ea typeface="Calibri" panose="020F0502020204030204" pitchFamily="34" charset="0"/>
                <a:cs typeface="Arial" panose="020B0604020202020204" pitchFamily="34" charset="0"/>
              </a:rPr>
              <a:t>Blue Distinction Centers</a:t>
            </a:r>
          </a:p>
          <a:p>
            <a:pPr marL="342900" marR="0" lvl="0" indent="-342900">
              <a:spcBef>
                <a:spcPts val="0"/>
              </a:spcBef>
              <a:spcAft>
                <a:spcPts val="0"/>
              </a:spcAft>
              <a:buFont typeface="Arial" panose="020B0604020202020204" pitchFamily="34" charset="0"/>
              <a:buChar char="•"/>
              <a:tabLst>
                <a:tab pos="457200" algn="l"/>
              </a:tabLst>
            </a:pPr>
            <a:r>
              <a:rPr lang="en-US" sz="1200" b="0" i="0" kern="100" dirty="0">
                <a:solidFill>
                  <a:schemeClr val="tx1"/>
                </a:solidFill>
                <a:effectLst/>
                <a:latin typeface="+mn-lt"/>
                <a:ea typeface="Calibri" panose="020F0502020204030204" pitchFamily="34" charset="0"/>
                <a:cs typeface="Arial" panose="020B0604020202020204" pitchFamily="34" charset="0"/>
              </a:rPr>
              <a:t>CDHPs</a:t>
            </a:r>
          </a:p>
          <a:p>
            <a:pPr marL="342900" marR="0" lvl="0" indent="-342900">
              <a:spcBef>
                <a:spcPts val="0"/>
              </a:spcBef>
              <a:spcAft>
                <a:spcPts val="0"/>
              </a:spcAft>
              <a:buFont typeface="Arial" panose="020B0604020202020204" pitchFamily="34" charset="0"/>
              <a:buChar char="•"/>
              <a:tabLst>
                <a:tab pos="457200" algn="l"/>
              </a:tabLst>
            </a:pPr>
            <a:r>
              <a:rPr lang="en-US" sz="1200" b="0" i="0" kern="100" dirty="0">
                <a:solidFill>
                  <a:schemeClr val="tx1"/>
                </a:solidFill>
                <a:effectLst/>
                <a:latin typeface="+mn-lt"/>
                <a:ea typeface="Calibri" panose="020F0502020204030204" pitchFamily="34" charset="0"/>
                <a:cs typeface="Arial" panose="020B0604020202020204" pitchFamily="34" charset="0"/>
              </a:rPr>
              <a:t>BlueEdge HSA</a:t>
            </a:r>
          </a:p>
          <a:p>
            <a:pPr marL="342900" marR="0" lvl="0" indent="-342900">
              <a:spcBef>
                <a:spcPts val="0"/>
              </a:spcBef>
              <a:spcAft>
                <a:spcPts val="0"/>
              </a:spcAft>
              <a:buFont typeface="Arial" panose="020B0604020202020204" pitchFamily="34" charset="0"/>
              <a:buChar char="•"/>
              <a:tabLst>
                <a:tab pos="457200" algn="l"/>
              </a:tabLst>
            </a:pPr>
            <a:r>
              <a:rPr lang="en-US" sz="1200" b="0" i="0" kern="100" dirty="0">
                <a:solidFill>
                  <a:schemeClr val="tx1"/>
                </a:solidFill>
                <a:effectLst/>
                <a:latin typeface="+mn-lt"/>
                <a:ea typeface="Calibri" panose="020F0502020204030204" pitchFamily="34" charset="0"/>
                <a:cs typeface="Arial" panose="020B0604020202020204" pitchFamily="34" charset="0"/>
              </a:rPr>
              <a:t>BlueEdge HCA</a:t>
            </a:r>
          </a:p>
          <a:p>
            <a:pPr marL="342900" marR="0" lvl="0" indent="-342900">
              <a:spcBef>
                <a:spcPts val="0"/>
              </a:spcBef>
              <a:spcAft>
                <a:spcPts val="0"/>
              </a:spcAft>
              <a:buFont typeface="Arial" panose="020B0604020202020204" pitchFamily="34" charset="0"/>
              <a:buChar char="•"/>
              <a:tabLst>
                <a:tab pos="457200" algn="l"/>
              </a:tabLst>
            </a:pPr>
            <a:r>
              <a:rPr lang="en-US" sz="1200" b="0" i="0" kern="100" dirty="0">
                <a:solidFill>
                  <a:schemeClr val="tx1"/>
                </a:solidFill>
                <a:effectLst/>
                <a:latin typeface="+mn-lt"/>
                <a:ea typeface="Calibri" panose="020F0502020204030204" pitchFamily="34" charset="0"/>
                <a:cs typeface="Arial" panose="020B0604020202020204" pitchFamily="34" charset="0"/>
              </a:rPr>
              <a:t>Digital Capabilities</a:t>
            </a:r>
          </a:p>
          <a:p>
            <a:pPr marL="342900" marR="0" lvl="0" indent="-342900">
              <a:spcBef>
                <a:spcPts val="0"/>
              </a:spcBef>
              <a:spcAft>
                <a:spcPts val="0"/>
              </a:spcAft>
              <a:buFont typeface="Arial" panose="020B0604020202020204" pitchFamily="34" charset="0"/>
              <a:buChar char="•"/>
              <a:tabLst>
                <a:tab pos="457200" algn="l"/>
              </a:tabLst>
            </a:pPr>
            <a:r>
              <a:rPr lang="en-US" sz="1200" b="0" i="0" kern="100" dirty="0">
                <a:solidFill>
                  <a:schemeClr val="tx1"/>
                </a:solidFill>
                <a:effectLst/>
                <a:latin typeface="+mn-lt"/>
                <a:ea typeface="Calibri" panose="020F0502020204030204" pitchFamily="34" charset="0"/>
                <a:cs typeface="Arial" panose="020B0604020202020204" pitchFamily="34" charset="0"/>
              </a:rPr>
              <a:t>myBlueElement </a:t>
            </a:r>
          </a:p>
          <a:p>
            <a:pPr marL="342900" marR="0" lvl="0" indent="-342900">
              <a:spcBef>
                <a:spcPts val="0"/>
              </a:spcBef>
              <a:spcAft>
                <a:spcPts val="0"/>
              </a:spcAft>
              <a:buFont typeface="Arial" panose="020B0604020202020204" pitchFamily="34" charset="0"/>
              <a:buChar char="•"/>
              <a:tabLst>
                <a:tab pos="457200" algn="l"/>
              </a:tabLst>
            </a:pPr>
            <a:r>
              <a:rPr lang="en-US" sz="1200" b="0" i="0" kern="100" dirty="0">
                <a:solidFill>
                  <a:schemeClr val="tx1"/>
                </a:solidFill>
                <a:effectLst/>
                <a:latin typeface="+mn-lt"/>
                <a:ea typeface="Calibri" panose="020F0502020204030204" pitchFamily="34" charset="0"/>
                <a:cs typeface="Arial" panose="020B0604020202020204" pitchFamily="34" charset="0"/>
              </a:rPr>
              <a:t>Health and Wellness Programs</a:t>
            </a:r>
          </a:p>
          <a:p>
            <a:pPr marL="342900" marR="0" lvl="0" indent="-342900">
              <a:spcBef>
                <a:spcPts val="0"/>
              </a:spcBef>
              <a:spcAft>
                <a:spcPts val="0"/>
              </a:spcAft>
              <a:buFont typeface="Arial" panose="020B0604020202020204" pitchFamily="34" charset="0"/>
              <a:buChar char="•"/>
              <a:tabLst>
                <a:tab pos="457200" algn="l"/>
              </a:tabLst>
            </a:pPr>
            <a:r>
              <a:rPr lang="en-US" sz="1200" b="0" i="0" kern="100" dirty="0">
                <a:solidFill>
                  <a:schemeClr val="tx1"/>
                </a:solidFill>
                <a:effectLst/>
                <a:latin typeface="+mn-lt"/>
                <a:ea typeface="Calibri" panose="020F0502020204030204" pitchFamily="34" charset="0"/>
                <a:cs typeface="Arial" panose="020B0604020202020204" pitchFamily="34" charset="0"/>
              </a:rPr>
              <a:t>Dental</a:t>
            </a:r>
          </a:p>
          <a:p>
            <a:pPr marL="342900" marR="0" lvl="0" indent="-342900">
              <a:spcBef>
                <a:spcPts val="0"/>
              </a:spcBef>
              <a:spcAft>
                <a:spcPts val="0"/>
              </a:spcAft>
              <a:buFont typeface="Arial" panose="020B0604020202020204" pitchFamily="34" charset="0"/>
              <a:buChar char="•"/>
              <a:tabLst>
                <a:tab pos="457200" algn="l"/>
              </a:tabLst>
            </a:pPr>
            <a:r>
              <a:rPr lang="en-US" sz="1200" b="0" i="0" kern="100" dirty="0">
                <a:solidFill>
                  <a:schemeClr val="tx1"/>
                </a:solidFill>
                <a:effectLst/>
                <a:latin typeface="+mn-lt"/>
                <a:ea typeface="Calibri" panose="020F0502020204030204" pitchFamily="34" charset="0"/>
                <a:cs typeface="Arial" panose="020B0604020202020204" pitchFamily="34" charset="0"/>
              </a:rPr>
              <a:t>Prescription Drugs </a:t>
            </a:r>
          </a:p>
          <a:p>
            <a:pPr marL="342900" marR="0" lvl="0" indent="-342900">
              <a:spcBef>
                <a:spcPts val="0"/>
              </a:spcBef>
              <a:spcAft>
                <a:spcPts val="0"/>
              </a:spcAft>
              <a:buFont typeface="Arial" panose="020B0604020202020204" pitchFamily="34" charset="0"/>
              <a:buChar char="•"/>
              <a:tabLst>
                <a:tab pos="457200" algn="l"/>
              </a:tabLst>
            </a:pPr>
            <a:r>
              <a:rPr lang="en-US" sz="1200" b="0" i="0" kern="100" dirty="0">
                <a:solidFill>
                  <a:schemeClr val="tx1"/>
                </a:solidFill>
                <a:effectLst/>
                <a:latin typeface="+mn-lt"/>
                <a:ea typeface="Calibri" panose="020F0502020204030204" pitchFamily="34" charset="0"/>
                <a:cs typeface="Arial" panose="020B0604020202020204" pitchFamily="34" charset="0"/>
              </a:rPr>
              <a:t>myVirtualCare Access</a:t>
            </a:r>
          </a:p>
        </p:txBody>
      </p:sp>
      <p:sp>
        <p:nvSpPr>
          <p:cNvPr id="4" name="Slide Number Placeholder 3"/>
          <p:cNvSpPr>
            <a:spLocks noGrp="1"/>
          </p:cNvSpPr>
          <p:nvPr>
            <p:ph type="sldNum" sz="quarter" idx="10"/>
          </p:nvPr>
        </p:nvSpPr>
        <p:spPr>
          <a:xfrm>
            <a:off x="3970338" y="8915399"/>
            <a:ext cx="3038475" cy="381001"/>
          </a:xfrm>
        </p:spPr>
        <p:txBody>
          <a:bodyPr/>
          <a:lstStyle/>
          <a:p>
            <a:fld id="{7AD50030-D427-4D2C-AB9A-8FAAB784D6E3}" type="slidenum">
              <a:rPr lang="en-US" sz="900" b="0" smtClean="0"/>
              <a:t>1</a:t>
            </a:fld>
            <a:endParaRPr lang="en-US" sz="900" b="0" dirty="0"/>
          </a:p>
        </p:txBody>
      </p:sp>
    </p:spTree>
    <p:extLst>
      <p:ext uri="{BB962C8B-B14F-4D97-AF65-F5344CB8AC3E}">
        <p14:creationId xmlns:p14="http://schemas.microsoft.com/office/powerpoint/2010/main" val="936617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AEDFF-937B-BA94-7146-196A98184B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04D241-4B2E-F7BB-B739-EA90041905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CEFC0B-B010-921C-8A0A-760B0A59BB26}"/>
              </a:ext>
            </a:extLst>
          </p:cNvPr>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r>
              <a:rPr lang="en-US" sz="1200" b="1" dirty="0">
                <a:latin typeface="+mn-lt"/>
              </a:rPr>
              <a:t>EMI Team: Deborah Wells / Debb Bastian</a:t>
            </a:r>
            <a:endParaRPr lang="en-US" sz="1200" b="1" dirty="0">
              <a:latin typeface="+mn-lt"/>
              <a:cs typeface="Calibri"/>
            </a:endParaRPr>
          </a:p>
          <a:p>
            <a:r>
              <a:rPr lang="en-US" sz="1200" b="1" dirty="0">
                <a:solidFill>
                  <a:srgbClr val="FF0000"/>
                </a:solidFill>
                <a:latin typeface="+mn-lt"/>
                <a:cs typeface="Arial"/>
              </a:rPr>
              <a:t>SME/Approver: Dyamond Battle, Vivian Jones, </a:t>
            </a:r>
            <a:r>
              <a:rPr lang="en-US" sz="1200" b="1" dirty="0"/>
              <a:t>Gentry McKeown</a:t>
            </a:r>
          </a:p>
          <a:p>
            <a:pPr marL="0" marR="0" indent="0" algn="l" defTabSz="914400" rtl="0" eaLnBrk="1" fontAlgn="auto" latinLnBrk="0" hangingPunct="1">
              <a:lnSpc>
                <a:spcPct val="100000"/>
              </a:lnSpc>
              <a:spcBef>
                <a:spcPct val="0"/>
              </a:spcBef>
              <a:spcAft>
                <a:spcPts val="0"/>
              </a:spcAft>
              <a:buClrTx/>
              <a:buSzTx/>
              <a:buFontTx/>
              <a:buNone/>
              <a:tabLst/>
              <a:defRPr/>
            </a:pPr>
            <a:endParaRPr lang="en-US" dirty="0">
              <a:solidFill>
                <a:srgbClr val="0066CC"/>
              </a:solidFill>
              <a:latin typeface="+mn-lt"/>
              <a:cs typeface="Arial" panose="020B0604020202020204" pitchFamily="34" charset="0"/>
            </a:endParaRPr>
          </a:p>
          <a:p>
            <a:pPr>
              <a:spcBef>
                <a:spcPct val="0"/>
              </a:spcBef>
            </a:pPr>
            <a:r>
              <a:rPr lang="en-US" dirty="0">
                <a:latin typeface="+mn-lt"/>
              </a:rPr>
              <a:t>Order additional</a:t>
            </a:r>
            <a:r>
              <a:rPr lang="en-US" baseline="0" dirty="0">
                <a:latin typeface="+mn-lt"/>
              </a:rPr>
              <a:t> or replacement cards at myBlueElementIL.com:</a:t>
            </a:r>
            <a:endParaRPr lang="en-US" dirty="0">
              <a:latin typeface="+mn-lt"/>
            </a:endParaRPr>
          </a:p>
          <a:p>
            <a:pPr fontAlgn="t"/>
            <a:r>
              <a:rPr lang="en-US" dirty="0">
                <a:effectLst/>
                <a:latin typeface="+mn-lt"/>
              </a:rPr>
              <a:t>Use this form to order an additional ID card or to replace a lost one. Your new ID card will be sent to you within two weeks. Please help us keep costs down by ordering ID cards only when needed.</a:t>
            </a:r>
          </a:p>
          <a:p>
            <a:pPr fontAlgn="t"/>
            <a:r>
              <a:rPr lang="en-US" dirty="0">
                <a:effectLst/>
                <a:latin typeface="+mn-lt"/>
              </a:rPr>
              <a:t>PPO members' cards display the subscriber's name on all cards.</a:t>
            </a:r>
          </a:p>
          <a:p>
            <a:endParaRPr lang="en-US" dirty="0"/>
          </a:p>
          <a:p>
            <a:endParaRPr lang="en-US" dirty="0"/>
          </a:p>
        </p:txBody>
      </p:sp>
      <p:sp>
        <p:nvSpPr>
          <p:cNvPr id="4" name="Slide Number Placeholder 3">
            <a:extLst>
              <a:ext uri="{FF2B5EF4-FFF2-40B4-BE49-F238E27FC236}">
                <a16:creationId xmlns:a16="http://schemas.microsoft.com/office/drawing/2014/main" id="{0D109FE4-C9B6-B363-1B75-AAF35C9571A3}"/>
              </a:ext>
            </a:extLst>
          </p:cNvPr>
          <p:cNvSpPr>
            <a:spLocks noGrp="1"/>
          </p:cNvSpPr>
          <p:nvPr>
            <p:ph type="sldNum" sz="quarter" idx="5"/>
          </p:nvPr>
        </p:nvSpPr>
        <p:spPr/>
        <p:txBody>
          <a:bodyPr/>
          <a:lstStyle/>
          <a:p>
            <a:fld id="{FEEBC5EC-CBB7-4E24-9087-0C4333888738}" type="slidenum">
              <a:rPr lang="en-US" smtClean="0"/>
              <a:t>10</a:t>
            </a:fld>
            <a:endParaRPr lang="en-US" dirty="0"/>
          </a:p>
        </p:txBody>
      </p:sp>
    </p:spTree>
    <p:extLst>
      <p:ext uri="{BB962C8B-B14F-4D97-AF65-F5344CB8AC3E}">
        <p14:creationId xmlns:p14="http://schemas.microsoft.com/office/powerpoint/2010/main" val="7666246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B9C30-6683-72C3-0943-411DF22392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1AB4A3-DA86-4030-B492-1EBEBB5C8D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2D50D7-5CFE-90A9-B889-A15C4F98C9BD}"/>
              </a:ext>
            </a:extLst>
          </p:cNvPr>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cs typeface="Arial" panose="020B0604020202020204" pitchFamily="34" charset="0"/>
              </a:rPr>
              <a:t>Approved </a:t>
            </a:r>
            <a:r>
              <a:rPr lang="en-US" b="0" i="0" u="none" strike="noStrike" dirty="0">
                <a:solidFill>
                  <a:srgbClr val="38444C"/>
                </a:solidFill>
                <a:effectLst/>
                <a:latin typeface="Proxima Nova"/>
                <a:cs typeface="Arial" panose="020B0604020202020204" pitchFamily="34" charset="0"/>
              </a:rPr>
              <a:t>12</a:t>
            </a:r>
            <a:r>
              <a:rPr lang="en-US" b="0" i="0" u="none" strike="noStrike" dirty="0">
                <a:solidFill>
                  <a:srgbClr val="38444C"/>
                </a:solidFill>
                <a:effectLst/>
                <a:latin typeface="Proxima Nova"/>
              </a:rPr>
              <a:t>/25</a:t>
            </a:r>
          </a:p>
          <a:p>
            <a:pPr defTabSz="933277">
              <a:defRPr/>
            </a:pPr>
            <a:r>
              <a:rPr lang="en-US" dirty="0">
                <a:solidFill>
                  <a:srgbClr val="0066CC"/>
                </a:solidFill>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rgbClr val="0066CC"/>
                </a:solidFill>
                <a:cs typeface="Arial" panose="020B0604020202020204" pitchFamily="34" charset="0"/>
              </a:rPr>
              <a:t>Content</a:t>
            </a:r>
            <a:r>
              <a:rPr lang="en-US" baseline="0" dirty="0">
                <a:solidFill>
                  <a:srgbClr val="0066CC"/>
                </a:solidFill>
                <a:cs typeface="Arial" panose="020B0604020202020204" pitchFamily="34" charset="0"/>
              </a:rPr>
              <a:t> approved by Chris Clowes</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A7110C62-76C5-303B-CF9C-AC5F77E9E639}"/>
              </a:ext>
            </a:extLst>
          </p:cNvPr>
          <p:cNvSpPr>
            <a:spLocks noGrp="1"/>
          </p:cNvSpPr>
          <p:nvPr>
            <p:ph type="sldNum" sz="quarter" idx="5"/>
          </p:nvPr>
        </p:nvSpPr>
        <p:spPr/>
        <p:txBody>
          <a:bodyPr/>
          <a:lstStyle/>
          <a:p>
            <a:fld id="{FEEBC5EC-CBB7-4E24-9087-0C4333888738}" type="slidenum">
              <a:rPr lang="en-US" smtClean="0"/>
              <a:t>11</a:t>
            </a:fld>
            <a:endParaRPr lang="en-US" dirty="0"/>
          </a:p>
        </p:txBody>
      </p:sp>
    </p:spTree>
    <p:extLst>
      <p:ext uri="{BB962C8B-B14F-4D97-AF65-F5344CB8AC3E}">
        <p14:creationId xmlns:p14="http://schemas.microsoft.com/office/powerpoint/2010/main" val="28627251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rgbClr val="0066CC"/>
                </a:solidFill>
                <a:latin typeface="+mn-lt"/>
                <a:cs typeface="Arial" panose="020B0604020202020204" pitchFamily="34" charset="0"/>
              </a:rPr>
              <a:t>Content approved by Josh Mann (Clinton Osifo)</a:t>
            </a:r>
            <a:endParaRPr lang="en-US" dirty="0">
              <a:latin typeface="+mn-lt"/>
            </a:endParaRPr>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12</a:t>
            </a:fld>
            <a:endParaRPr lang="en-US" dirty="0"/>
          </a:p>
        </p:txBody>
      </p:sp>
    </p:spTree>
    <p:extLst>
      <p:ext uri="{BB962C8B-B14F-4D97-AF65-F5344CB8AC3E}">
        <p14:creationId xmlns:p14="http://schemas.microsoft.com/office/powerpoint/2010/main" val="21444661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rgbClr val="0066CC"/>
                </a:solidFill>
                <a:latin typeface="+mn-lt"/>
                <a:cs typeface="Arial" panose="020B0604020202020204" pitchFamily="34" charset="0"/>
              </a:rPr>
              <a:t>Content approved by Josh Mann (Clinton Osifo)</a:t>
            </a:r>
          </a:p>
          <a:p>
            <a:endParaRPr lang="en-US" dirty="0">
              <a:latin typeface="+mn-lt"/>
            </a:endParaRPr>
          </a:p>
          <a:p>
            <a:r>
              <a:rPr lang="en-US" sz="1200" b="0" i="0" kern="1200" dirty="0">
                <a:solidFill>
                  <a:schemeClr val="tx1"/>
                </a:solidFill>
                <a:effectLst/>
                <a:latin typeface="+mn-lt"/>
                <a:ea typeface="+mn-ea"/>
                <a:cs typeface="Arial" panose="020B0604020202020204" pitchFamily="34" charset="0"/>
              </a:rPr>
              <a:t>Blue Distinction Specialty Care focuses on hospitals and other health care facilities that excel in delivering safe, effective treatment for specialty procedures, such as knee and hip replacements, cardiac care, bariatric (weight loss) surgery and transplants.</a:t>
            </a:r>
          </a:p>
          <a:p>
            <a:endParaRPr lang="en-US" dirty="0">
              <a:latin typeface="+mn-lt"/>
            </a:endParaRPr>
          </a:p>
          <a:p>
            <a:r>
              <a:rPr lang="en-US" b="1" dirty="0">
                <a:latin typeface="+mn-lt"/>
              </a:rPr>
              <a:t>The choices you make matter – especially when it comes to your health care.</a:t>
            </a:r>
          </a:p>
          <a:p>
            <a:r>
              <a:rPr lang="en-US" dirty="0">
                <a:latin typeface="+mn-lt"/>
                <a:cs typeface="Arial" panose="020B0604020202020204" pitchFamily="34" charset="0"/>
              </a:rPr>
              <a:t>The hospital you select can have a direct impact on the care you receive and your procedure results. But finding the right hospital can sometimes be a challenge.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kern="0" dirty="0">
              <a:solidFill>
                <a:srgbClr val="000000">
                  <a:lumMod val="75000"/>
                  <a:lumOff val="25000"/>
                </a:srgbClr>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kern="0" dirty="0">
                <a:solidFill>
                  <a:srgbClr val="000000">
                    <a:lumMod val="75000"/>
                    <a:lumOff val="25000"/>
                  </a:srgbClr>
                </a:solidFill>
                <a:latin typeface="+mn-lt"/>
                <a:cs typeface="Arial" panose="020B0604020202020204" pitchFamily="34" charset="0"/>
              </a:rPr>
              <a:t>Uses patient safety and outcomes measures, plus hospital-specific cost data to identify expertise and efficient specialty care.</a:t>
            </a:r>
          </a:p>
          <a:p>
            <a:endParaRPr lang="en-US" dirty="0">
              <a:latin typeface="+mn-lt"/>
              <a:cs typeface="Arial" panose="020B0604020202020204" pitchFamily="34" charset="0"/>
            </a:endParaRPr>
          </a:p>
          <a:p>
            <a:r>
              <a:rPr lang="en-US" dirty="0">
                <a:latin typeface="+mn-lt"/>
                <a:cs typeface="Arial" panose="020B0604020202020204" pitchFamily="34" charset="0"/>
              </a:rPr>
              <a:t>Launched in 2006, Blue Distinction is a national designation awarded by Blue Cross and Blue Shield companies to hospitals and medical facilities that have demonstrated expertise in delivering quality health care in the areas of bariatric surgery, cardiac care, CAR-T, fertility care, knee and hip replacement,</a:t>
            </a:r>
            <a:r>
              <a:rPr lang="en-US" baseline="0" dirty="0">
                <a:latin typeface="+mn-lt"/>
                <a:cs typeface="Arial" panose="020B0604020202020204" pitchFamily="34" charset="0"/>
              </a:rPr>
              <a:t> maternity care,</a:t>
            </a:r>
            <a:r>
              <a:rPr lang="en-US" dirty="0">
                <a:latin typeface="+mn-lt"/>
                <a:cs typeface="Arial" panose="020B0604020202020204" pitchFamily="34" charset="0"/>
              </a:rPr>
              <a:t> spine surgery</a:t>
            </a:r>
            <a:r>
              <a:rPr lang="en-US" baseline="0" dirty="0">
                <a:latin typeface="+mn-lt"/>
                <a:cs typeface="Arial" panose="020B0604020202020204" pitchFamily="34" charset="0"/>
              </a:rPr>
              <a:t>, </a:t>
            </a:r>
            <a:r>
              <a:rPr lang="en-US" dirty="0">
                <a:latin typeface="+mn-lt"/>
                <a:cs typeface="Arial" panose="020B0604020202020204" pitchFamily="34" charset="0"/>
              </a:rPr>
              <a:t>transplants and substance use treatment and recovery. The designation is based on objective, evidence-based selection criteria established in collaboration with expert physicians and medical </a:t>
            </a:r>
            <a:r>
              <a:rPr lang="en-US" sz="1200" dirty="0">
                <a:latin typeface="+mn-lt"/>
                <a:cs typeface="Arial" panose="020B0604020202020204" pitchFamily="34" charset="0"/>
              </a:rPr>
              <a:t>organizations. The Blues focused first on high variability, high volume and/or complex procedures. </a:t>
            </a:r>
          </a:p>
          <a:p>
            <a:br>
              <a:rPr lang="en-US" dirty="0">
                <a:latin typeface="+mn-lt"/>
                <a:cs typeface="Arial" panose="020B0604020202020204" pitchFamily="34" charset="0"/>
              </a:rPr>
            </a:br>
            <a:r>
              <a:rPr lang="en-US" dirty="0">
                <a:latin typeface="+mn-lt"/>
                <a:cs typeface="Arial" panose="020B0604020202020204" pitchFamily="34" charset="0"/>
              </a:rPr>
              <a:t>BDC designations are for BCBS-participating medical facilities (hospitals) only at this point; not for physicians or other individual providers. </a:t>
            </a:r>
          </a:p>
          <a:p>
            <a:endParaRPr lang="en-US" kern="0" dirty="0">
              <a:solidFill>
                <a:srgbClr val="000000">
                  <a:lumMod val="75000"/>
                  <a:lumOff val="25000"/>
                </a:srgbClr>
              </a:solidFill>
              <a:latin typeface="+mn-lt"/>
              <a:cs typeface="Arial" panose="020B0604020202020204" pitchFamily="34" charset="0"/>
            </a:endParaRPr>
          </a:p>
          <a:p>
            <a:endParaRPr lang="en-US" dirty="0">
              <a:latin typeface="+mn-lt"/>
            </a:endParaRPr>
          </a:p>
          <a:p>
            <a:endParaRPr lang="en-US" dirty="0">
              <a:latin typeface="+mn-lt"/>
            </a:endParaRPr>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13</a:t>
            </a:fld>
            <a:endParaRPr lang="en-US" dirty="0"/>
          </a:p>
        </p:txBody>
      </p:sp>
    </p:spTree>
    <p:extLst>
      <p:ext uri="{BB962C8B-B14F-4D97-AF65-F5344CB8AC3E}">
        <p14:creationId xmlns:p14="http://schemas.microsoft.com/office/powerpoint/2010/main" val="6174867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z="1200" strike="noStrike" dirty="0">
                <a:solidFill>
                  <a:srgbClr val="0066CC"/>
                </a:solidFill>
                <a:latin typeface="+mn-lt"/>
                <a:cs typeface="Arial" panose="020B0604020202020204" pitchFamily="34" charset="0"/>
              </a:rPr>
              <a:t>Approved </a:t>
            </a:r>
            <a:r>
              <a:rPr lang="en-US" sz="1200" b="0" i="0" u="none" strike="noStrike" dirty="0">
                <a:solidFill>
                  <a:srgbClr val="38444C"/>
                </a:solidFill>
                <a:effectLst/>
                <a:latin typeface="+mn-lt"/>
                <a:cs typeface="Arial" panose="020B0604020202020204" pitchFamily="34" charset="0"/>
              </a:rPr>
              <a:t>12</a:t>
            </a:r>
            <a:r>
              <a:rPr lang="en-US" sz="1200" b="0" i="0" u="none" strike="noStrike" dirty="0">
                <a:solidFill>
                  <a:srgbClr val="38444C"/>
                </a:solidFill>
                <a:effectLst/>
                <a:latin typeface="+mn-lt"/>
              </a:rPr>
              <a:t>/25</a:t>
            </a:r>
          </a:p>
          <a:p>
            <a:pPr defTabSz="933277">
              <a:defRPr/>
            </a:pPr>
            <a:r>
              <a:rPr lang="en-US" sz="1200"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66CC"/>
                </a:solidFill>
                <a:latin typeface="+mn-lt"/>
                <a:cs typeface="Arial" panose="020B0604020202020204" pitchFamily="34" charset="0"/>
              </a:rPr>
              <a:t>Content approved by Josh Mann (Clinton Osifo)</a:t>
            </a:r>
          </a:p>
          <a:p>
            <a:endParaRPr lang="en-US" sz="1200" dirty="0">
              <a:latin typeface="+mn-lt"/>
            </a:endParaRPr>
          </a:p>
          <a:p>
            <a:r>
              <a:rPr lang="en-US" sz="1200" b="1" dirty="0">
                <a:latin typeface="+mn-lt"/>
              </a:rPr>
              <a:t>Enhancements to the Program</a:t>
            </a:r>
          </a:p>
          <a:p>
            <a:endParaRPr lang="en-US" sz="1200" dirty="0">
              <a:latin typeface="+mn-lt"/>
            </a:endParaRPr>
          </a:p>
          <a:p>
            <a:r>
              <a:rPr lang="en-US" sz="1200" dirty="0">
                <a:latin typeface="+mn-lt"/>
              </a:rPr>
              <a:t>To address market needs the Blue Distinction program is transitioning from a quality-focused designation to a total value designation. </a:t>
            </a:r>
          </a:p>
          <a:p>
            <a:endParaRPr lang="en-US" sz="1200" dirty="0">
              <a:latin typeface="+mn-lt"/>
            </a:endParaRPr>
          </a:p>
          <a:p>
            <a:r>
              <a:rPr lang="en-US" sz="1200" dirty="0">
                <a:latin typeface="+mn-lt"/>
              </a:rPr>
              <a:t>QUALITY: </a:t>
            </a:r>
          </a:p>
          <a:p>
            <a:r>
              <a:rPr lang="en-US" sz="1200" dirty="0">
                <a:latin typeface="+mn-lt"/>
              </a:rPr>
              <a:t>Enhance existing selection criteria, with greater focus on:</a:t>
            </a:r>
          </a:p>
          <a:p>
            <a:pPr marL="640559" lvl="1" indent="-174698">
              <a:buFont typeface="Arial" pitchFamily="34" charset="0"/>
              <a:buChar char="•"/>
            </a:pPr>
            <a:r>
              <a:rPr lang="en-US" sz="1200" dirty="0">
                <a:latin typeface="+mn-lt"/>
              </a:rPr>
              <a:t>Patient safety</a:t>
            </a:r>
          </a:p>
          <a:p>
            <a:pPr marL="640559" lvl="1" indent="-174698">
              <a:buFont typeface="Arial" pitchFamily="34" charset="0"/>
              <a:buChar char="•"/>
            </a:pPr>
            <a:r>
              <a:rPr lang="en-US" sz="1200" dirty="0">
                <a:latin typeface="+mn-lt"/>
              </a:rPr>
              <a:t>Outcomes</a:t>
            </a:r>
          </a:p>
          <a:p>
            <a:pPr marL="640559" lvl="1" indent="-174698">
              <a:buFont typeface="Arial" pitchFamily="34" charset="0"/>
              <a:buChar char="•"/>
            </a:pPr>
            <a:r>
              <a:rPr lang="en-US" sz="1200" dirty="0">
                <a:latin typeface="+mn-lt"/>
              </a:rPr>
              <a:t>Patient experience</a:t>
            </a:r>
          </a:p>
          <a:p>
            <a:pPr marL="640559" lvl="1" indent="-174698">
              <a:buFont typeface="Arial" pitchFamily="34" charset="0"/>
              <a:buChar char="•"/>
            </a:pPr>
            <a:r>
              <a:rPr lang="en-US" sz="1200" dirty="0">
                <a:latin typeface="+mn-lt"/>
              </a:rPr>
              <a:t>Continuing to increase quality thresholds</a:t>
            </a:r>
          </a:p>
          <a:p>
            <a:endParaRPr lang="en-US" sz="1200" dirty="0">
              <a:latin typeface="+mn-lt"/>
            </a:endParaRPr>
          </a:p>
          <a:p>
            <a:r>
              <a:rPr lang="en-US" sz="1200" dirty="0">
                <a:latin typeface="+mn-lt"/>
              </a:rPr>
              <a:t>COST:</a:t>
            </a:r>
          </a:p>
          <a:p>
            <a:pPr marL="640559" lvl="1" indent="-174698">
              <a:buFont typeface="Arial" pitchFamily="34" charset="0"/>
              <a:buChar char="•"/>
            </a:pPr>
            <a:r>
              <a:rPr lang="en-US" sz="1200" dirty="0">
                <a:latin typeface="+mn-lt"/>
              </a:rPr>
              <a:t>Introduce cost of care measures into selection criteria</a:t>
            </a:r>
          </a:p>
          <a:p>
            <a:pPr marL="640559" lvl="1" indent="-174698">
              <a:buFont typeface="Arial" pitchFamily="34" charset="0"/>
              <a:buChar char="•"/>
            </a:pPr>
            <a:r>
              <a:rPr lang="en-US" sz="1200" dirty="0">
                <a:latin typeface="+mn-lt"/>
              </a:rPr>
              <a:t>Quality comes first – cost of care criteria apply only if/after facility meets quality criteria</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14</a:t>
            </a:fld>
            <a:endParaRPr lang="en-US" dirty="0"/>
          </a:p>
        </p:txBody>
      </p:sp>
    </p:spTree>
    <p:extLst>
      <p:ext uri="{BB962C8B-B14F-4D97-AF65-F5344CB8AC3E}">
        <p14:creationId xmlns:p14="http://schemas.microsoft.com/office/powerpoint/2010/main" val="8380395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rgbClr val="0066CC"/>
                </a:solidFill>
                <a:latin typeface="+mn-lt"/>
                <a:cs typeface="Arial" panose="020B0604020202020204" pitchFamily="34" charset="0"/>
              </a:rPr>
              <a:t>Content approved by Josh Mann (Clinton Osifo)</a:t>
            </a:r>
          </a:p>
          <a:p>
            <a:endParaRPr lang="en-US" sz="1200" dirty="0">
              <a:latin typeface="+mn-lt"/>
            </a:endParaRPr>
          </a:p>
          <a:p>
            <a:r>
              <a:rPr lang="en-US" sz="1200" b="1" dirty="0">
                <a:latin typeface="+mn-lt"/>
              </a:rPr>
              <a:t>The choices you make matter – especially when it comes to your health care.</a:t>
            </a:r>
          </a:p>
          <a:p>
            <a:r>
              <a:rPr lang="en-US" sz="1200" dirty="0">
                <a:latin typeface="+mn-lt"/>
              </a:rPr>
              <a:t>The hospital you select can have a direct impact on the care you receive and your procedure results. But finding the right hospital can sometimes be a challenge.</a:t>
            </a:r>
          </a:p>
          <a:p>
            <a:endParaRPr lang="en-US" sz="1200" dirty="0">
              <a:latin typeface="+mn-lt"/>
            </a:endParaRPr>
          </a:p>
          <a:p>
            <a:r>
              <a:rPr lang="en-US" sz="1200" dirty="0">
                <a:latin typeface="+mn-lt"/>
              </a:rPr>
              <a:t>Launched in 2006, Blue Distinction is a national designation awarded by Blue Cross and Blue Shield companies to hospitals and medical facilities that have demonstrated expertise in delivering quality health care in the areas of bariatric surgery, cardiac care, CAR-T, fertility care, knee and hip replacement, maternity</a:t>
            </a:r>
            <a:r>
              <a:rPr lang="en-US" sz="1200" baseline="0" dirty="0">
                <a:latin typeface="+mn-lt"/>
              </a:rPr>
              <a:t> care, </a:t>
            </a:r>
            <a:r>
              <a:rPr lang="en-US" sz="1200" dirty="0">
                <a:latin typeface="+mn-lt"/>
              </a:rPr>
              <a:t>spine surgery, transplants and substance use treatment and recovery. The designation is based on objective, evidence-based selection criteria established in collaboration with expert physicians and medical organizations. </a:t>
            </a:r>
            <a:r>
              <a:rPr lang="en-US" sz="1200" dirty="0">
                <a:latin typeface="+mn-lt"/>
                <a:cs typeface="Arial" pitchFamily="34" charset="0"/>
              </a:rPr>
              <a:t>The Blues focused first on high variability, high volume and/or complex procedures. </a:t>
            </a:r>
            <a:endParaRPr lang="en-US" sz="1200" dirty="0">
              <a:latin typeface="+mn-lt"/>
            </a:endParaRPr>
          </a:p>
          <a:p>
            <a:br>
              <a:rPr lang="en-US" sz="1200" dirty="0">
                <a:latin typeface="+mn-lt"/>
              </a:rPr>
            </a:br>
            <a:r>
              <a:rPr lang="en-US" sz="1200" dirty="0">
                <a:latin typeface="+mn-lt"/>
              </a:rPr>
              <a:t>BDC designations are for BCBS participating medical facilities (hospitals) only at this point; not for physicians or other individual providers. </a:t>
            </a:r>
          </a:p>
          <a:p>
            <a:endParaRPr lang="en-US" sz="1200" kern="0" dirty="0">
              <a:solidFill>
                <a:srgbClr val="000000">
                  <a:lumMod val="75000"/>
                  <a:lumOff val="25000"/>
                </a:srgbClr>
              </a:solidFill>
              <a:latin typeface="+mn-lt"/>
              <a:cs typeface="Arial" pitchFamily="34" charset="0"/>
            </a:endParaRPr>
          </a:p>
          <a:p>
            <a:r>
              <a:rPr lang="en-US" sz="1200" kern="0" dirty="0">
                <a:solidFill>
                  <a:srgbClr val="000000">
                    <a:lumMod val="75000"/>
                    <a:lumOff val="25000"/>
                  </a:srgbClr>
                </a:solidFill>
                <a:latin typeface="+mn-lt"/>
                <a:cs typeface="Arial" pitchFamily="34" charset="0"/>
              </a:rPr>
              <a:t>We use patient safety and outcomes measures, plus hospital-specific cost data to identify expertise and efficient specialty care.</a:t>
            </a:r>
            <a:endParaRPr lang="en-US" sz="1200" dirty="0">
              <a:latin typeface="+mn-lt"/>
            </a:endParaRPr>
          </a:p>
        </p:txBody>
      </p:sp>
      <p:sp>
        <p:nvSpPr>
          <p:cNvPr id="4" name="Slide Number Placeholder 3"/>
          <p:cNvSpPr>
            <a:spLocks noGrp="1"/>
          </p:cNvSpPr>
          <p:nvPr>
            <p:ph type="sldNum" sz="quarter" idx="5"/>
          </p:nvPr>
        </p:nvSpPr>
        <p:spPr/>
        <p:txBody>
          <a:bodyPr/>
          <a:lstStyle/>
          <a:p>
            <a:fld id="{7AD50030-D427-4D2C-AB9A-8FAAB784D6E3}" type="slidenum">
              <a:rPr lang="en-US" smtClean="0"/>
              <a:pPr/>
              <a:t>15</a:t>
            </a:fld>
            <a:endParaRPr lang="en-US" dirty="0"/>
          </a:p>
        </p:txBody>
      </p:sp>
    </p:spTree>
    <p:extLst>
      <p:ext uri="{BB962C8B-B14F-4D97-AF65-F5344CB8AC3E}">
        <p14:creationId xmlns:p14="http://schemas.microsoft.com/office/powerpoint/2010/main" val="22934632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66CC"/>
                </a:solidFill>
                <a:latin typeface="+mn-lt"/>
                <a:cs typeface="Arial" panose="020B0604020202020204" pitchFamily="34" charset="0"/>
              </a:rPr>
              <a:t>Content</a:t>
            </a:r>
            <a:r>
              <a:rPr lang="en-US" sz="1200" baseline="0" dirty="0">
                <a:solidFill>
                  <a:srgbClr val="0066CC"/>
                </a:solidFill>
                <a:latin typeface="+mn-lt"/>
                <a:cs typeface="Arial" panose="020B0604020202020204" pitchFamily="34" charset="0"/>
              </a:rPr>
              <a:t> approved by </a:t>
            </a:r>
            <a:r>
              <a:rPr lang="en-US" sz="1200" baseline="0" dirty="0">
                <a:solidFill>
                  <a:srgbClr val="FF0000"/>
                </a:solidFill>
                <a:latin typeface="+mn-lt"/>
                <a:cs typeface="Arial" panose="020B0604020202020204" pitchFamily="34" charset="0"/>
              </a:rPr>
              <a:t>Kengie Vanderlaan</a:t>
            </a:r>
          </a:p>
          <a:p>
            <a:endParaRPr lang="en-US" sz="1200" dirty="0">
              <a:latin typeface="+mn-lt"/>
            </a:endParaRPr>
          </a:p>
          <a:p>
            <a:pPr marL="171450" indent="-171450">
              <a:spcBef>
                <a:spcPts val="600"/>
              </a:spcBef>
            </a:pPr>
            <a:r>
              <a:rPr lang="en-US" sz="1200" b="1" dirty="0">
                <a:latin typeface="+mn-lt"/>
              </a:rPr>
              <a:t>CDHP</a:t>
            </a:r>
            <a:r>
              <a:rPr lang="en-US" sz="1200" dirty="0">
                <a:latin typeface="+mn-lt"/>
              </a:rPr>
              <a:t> </a:t>
            </a:r>
            <a:r>
              <a:rPr lang="en-US" sz="1200" b="1" dirty="0">
                <a:latin typeface="+mn-lt"/>
              </a:rPr>
              <a:t>─</a:t>
            </a:r>
            <a:r>
              <a:rPr lang="en-US" sz="1200" dirty="0">
                <a:latin typeface="+mn-lt"/>
              </a:rPr>
              <a:t> </a:t>
            </a:r>
            <a:r>
              <a:rPr lang="en-US" sz="1200" b="1" dirty="0">
                <a:latin typeface="+mn-lt"/>
              </a:rPr>
              <a:t>Consumer-Directed Health Plan </a:t>
            </a:r>
            <a:r>
              <a:rPr lang="en-US" b="0" i="0" u="none" strike="noStrike" dirty="0">
                <a:solidFill>
                  <a:schemeClr val="tx1"/>
                </a:solidFill>
                <a:effectLst/>
                <a:latin typeface="+mn-lt"/>
              </a:rPr>
              <a:t>combines a health plan with a tax-advantaged account, such as an HSA.</a:t>
            </a:r>
          </a:p>
          <a:p>
            <a:pPr marL="171450" indent="-171450">
              <a:spcBef>
                <a:spcPts val="600"/>
              </a:spcBef>
            </a:pPr>
            <a:endParaRPr lang="en-US" sz="1200" b="1" dirty="0">
              <a:latin typeface="+mn-lt"/>
            </a:endParaRPr>
          </a:p>
          <a:p>
            <a:pPr marL="171450" indent="-171450">
              <a:spcBef>
                <a:spcPts val="600"/>
              </a:spcBef>
            </a:pPr>
            <a:r>
              <a:rPr lang="en-US" sz="1200" b="1" dirty="0">
                <a:latin typeface="+mn-lt"/>
              </a:rPr>
              <a:t>HDHP ─ High Deductible Health Plan </a:t>
            </a:r>
            <a:r>
              <a:rPr lang="en-US" sz="1200" dirty="0">
                <a:solidFill>
                  <a:schemeClr val="tx1"/>
                </a:solidFill>
                <a:latin typeface="+mn-lt"/>
              </a:rPr>
              <a:t>–</a:t>
            </a:r>
            <a:r>
              <a:rPr lang="en-US" sz="1200" b="1" dirty="0">
                <a:solidFill>
                  <a:schemeClr val="tx1"/>
                </a:solidFill>
                <a:latin typeface="+mn-lt"/>
              </a:rPr>
              <a:t> </a:t>
            </a:r>
            <a:r>
              <a:rPr lang="en-US" sz="1200" dirty="0">
                <a:solidFill>
                  <a:schemeClr val="tx1"/>
                </a:solidFill>
                <a:latin typeface="+mn-lt"/>
              </a:rPr>
              <a:t>An HSA-qualified High Deductible Health Plan is defined by IRS code as the following:</a:t>
            </a:r>
          </a:p>
          <a:p>
            <a:pPr marL="384048" lvl="1" indent="-182880">
              <a:spcBef>
                <a:spcPts val="600"/>
              </a:spcBef>
              <a:buFont typeface="Arial" panose="020B0604020202020204" pitchFamily="34" charset="0"/>
              <a:buChar char="•"/>
            </a:pPr>
            <a:r>
              <a:rPr lang="en-US" sz="1200" dirty="0">
                <a:solidFill>
                  <a:schemeClr val="tx1"/>
                </a:solidFill>
                <a:latin typeface="+mn-lt"/>
              </a:rPr>
              <a:t>A higher annual deductible than typical health plans.</a:t>
            </a:r>
          </a:p>
          <a:p>
            <a:pPr marL="384048" lvl="1" indent="-182880">
              <a:spcBef>
                <a:spcPts val="600"/>
              </a:spcBef>
              <a:buFont typeface="Arial" panose="020B0604020202020204" pitchFamily="34" charset="0"/>
              <a:buChar char="•"/>
            </a:pPr>
            <a:r>
              <a:rPr lang="en-US" sz="1200" dirty="0">
                <a:solidFill>
                  <a:schemeClr val="tx1"/>
                </a:solidFill>
                <a:latin typeface="+mn-lt"/>
              </a:rPr>
              <a:t>A maximum limit on the sum of the annual deductible and out-of-pocket medical expenses that are paid for covered expenses. Out-of-pocket expenses include copayments and other amounts, but do </a:t>
            </a:r>
            <a:r>
              <a:rPr lang="en-US" sz="1200" b="0" i="0" dirty="0">
                <a:solidFill>
                  <a:schemeClr val="tx1"/>
                </a:solidFill>
                <a:latin typeface="+mn-lt"/>
                <a:cs typeface="Arial" panose="020B0604020202020204" pitchFamily="34" charset="0"/>
              </a:rPr>
              <a:t>not include premiums. </a:t>
            </a:r>
          </a:p>
          <a:p>
            <a:pPr marL="384048" lvl="1" indent="-182880">
              <a:spcBef>
                <a:spcPts val="600"/>
              </a:spcBef>
              <a:buFont typeface="Arial" panose="020B0604020202020204" pitchFamily="34" charset="0"/>
              <a:buChar char="•"/>
            </a:pPr>
            <a:r>
              <a:rPr lang="en-US" b="0" i="0" u="none" strike="noStrike" dirty="0">
                <a:solidFill>
                  <a:schemeClr val="tx1"/>
                </a:solidFill>
                <a:effectLst/>
                <a:latin typeface="+mn-lt"/>
                <a:cs typeface="Arial" panose="020B0604020202020204" pitchFamily="34" charset="0"/>
              </a:rPr>
              <a:t>May provide preventive care benefits without a deductible.</a:t>
            </a:r>
            <a:endParaRPr lang="en-US" b="0" i="0" dirty="0">
              <a:solidFill>
                <a:schemeClr val="tx1"/>
              </a:solidFill>
              <a:latin typeface="+mn-lt"/>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16</a:t>
            </a:fld>
            <a:endParaRPr lang="en-US" dirty="0"/>
          </a:p>
        </p:txBody>
      </p:sp>
    </p:spTree>
    <p:extLst>
      <p:ext uri="{BB962C8B-B14F-4D97-AF65-F5344CB8AC3E}">
        <p14:creationId xmlns:p14="http://schemas.microsoft.com/office/powerpoint/2010/main" val="21818645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66CC"/>
                </a:solidFill>
                <a:latin typeface="+mn-lt"/>
                <a:cs typeface="Arial" panose="020B0604020202020204" pitchFamily="34" charset="0"/>
              </a:rPr>
              <a:t>Content</a:t>
            </a:r>
            <a:r>
              <a:rPr lang="en-US" sz="1200" baseline="0" dirty="0">
                <a:solidFill>
                  <a:srgbClr val="0066CC"/>
                </a:solidFill>
                <a:latin typeface="+mn-lt"/>
                <a:cs typeface="Arial" panose="020B0604020202020204" pitchFamily="34" charset="0"/>
              </a:rPr>
              <a:t> approved by </a:t>
            </a:r>
            <a:r>
              <a:rPr lang="en-US" sz="1200" baseline="0" dirty="0">
                <a:solidFill>
                  <a:srgbClr val="FF0000"/>
                </a:solidFill>
                <a:latin typeface="+mn-lt"/>
                <a:cs typeface="Arial" panose="020B0604020202020204" pitchFamily="34" charset="0"/>
              </a:rPr>
              <a:t>Kengie Vanderlaan</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66CC"/>
              </a:solidFill>
              <a:latin typeface="+mn-lt"/>
              <a:cs typeface="Arial" panose="020B0604020202020204" pitchFamily="34" charset="0"/>
            </a:endParaRPr>
          </a:p>
          <a:p>
            <a:pPr marL="166688" indent="-166688">
              <a:spcBef>
                <a:spcPts val="600"/>
              </a:spcBef>
            </a:pPr>
            <a:r>
              <a:rPr lang="en-US" sz="1200" b="1" dirty="0">
                <a:latin typeface="+mn-lt"/>
              </a:rPr>
              <a:t>HSA ─ Health Savings Account </a:t>
            </a:r>
            <a:r>
              <a:rPr lang="en-US" sz="1200" dirty="0">
                <a:latin typeface="+mn-lt"/>
              </a:rPr>
              <a:t>– The HSA is a tax-advantaged bank account that is set up exclusively for the purpose of paying qualified medical expenses.</a:t>
            </a:r>
          </a:p>
          <a:p>
            <a:pPr marL="0" indent="-166688">
              <a:spcBef>
                <a:spcPts val="600"/>
              </a:spcBef>
            </a:pPr>
            <a:r>
              <a:rPr lang="en-US" sz="1200" b="1" dirty="0">
                <a:latin typeface="+mn-lt"/>
              </a:rPr>
              <a:t>HCA ─ Health Care Account,</a:t>
            </a:r>
            <a:r>
              <a:rPr lang="en-US" sz="1200" dirty="0">
                <a:latin typeface="+mn-lt"/>
              </a:rPr>
              <a:t> also known as a Health Reimbursement Arrangement (HRA), is an account established and funded by your </a:t>
            </a:r>
            <a:r>
              <a:rPr lang="en-US" sz="1200" dirty="0">
                <a:solidFill>
                  <a:srgbClr val="FF0000"/>
                </a:solidFill>
                <a:latin typeface="+mn-lt"/>
              </a:rPr>
              <a:t>employer </a:t>
            </a:r>
            <a:r>
              <a:rPr lang="en-US" sz="1200" dirty="0">
                <a:latin typeface="+mn-lt"/>
              </a:rPr>
              <a:t>to partially offset the deductible. HCA dollars are used to pay for qualified medical expenses.</a:t>
            </a:r>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17</a:t>
            </a:fld>
            <a:endParaRPr lang="en-US" dirty="0"/>
          </a:p>
        </p:txBody>
      </p:sp>
    </p:spTree>
    <p:extLst>
      <p:ext uri="{BB962C8B-B14F-4D97-AF65-F5344CB8AC3E}">
        <p14:creationId xmlns:p14="http://schemas.microsoft.com/office/powerpoint/2010/main" val="14970943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66CC"/>
                </a:solidFill>
                <a:latin typeface="+mn-lt"/>
                <a:cs typeface="Arial" panose="020B0604020202020204" pitchFamily="34" charset="0"/>
              </a:rPr>
              <a:t>Content</a:t>
            </a:r>
            <a:r>
              <a:rPr lang="en-US" sz="1200" baseline="0" dirty="0">
                <a:solidFill>
                  <a:srgbClr val="0066CC"/>
                </a:solidFill>
                <a:latin typeface="+mn-lt"/>
                <a:cs typeface="Arial" panose="020B0604020202020204" pitchFamily="34" charset="0"/>
              </a:rPr>
              <a:t> approved by </a:t>
            </a:r>
            <a:r>
              <a:rPr lang="en-US" sz="1200" baseline="0" dirty="0">
                <a:solidFill>
                  <a:srgbClr val="FF0000"/>
                </a:solidFill>
                <a:latin typeface="+mn-lt"/>
                <a:cs typeface="Arial" panose="020B0604020202020204" pitchFamily="34" charset="0"/>
              </a:rPr>
              <a:t>Kengie Vanderlaan</a:t>
            </a:r>
            <a:endParaRPr lang="en-US" dirty="0">
              <a:solidFill>
                <a:srgbClr val="0066CC"/>
              </a:solidFill>
              <a:latin typeface="+mn-lt"/>
              <a:cs typeface="Arial" panose="020B0604020202020204" pitchFamily="34" charset="0"/>
            </a:endParaRPr>
          </a:p>
          <a:p>
            <a:pPr defTabSz="933277">
              <a:defRPr/>
            </a:pPr>
            <a:endParaRPr lang="en-US" dirty="0">
              <a:solidFill>
                <a:srgbClr val="0066CC"/>
              </a:solidFill>
              <a:cs typeface="Arial" panose="020B0604020202020204" pitchFamily="34" charset="0"/>
            </a:endParaRPr>
          </a:p>
        </p:txBody>
      </p:sp>
      <p:sp>
        <p:nvSpPr>
          <p:cNvPr id="4" name="Slide Number Placeholder 3"/>
          <p:cNvSpPr>
            <a:spLocks noGrp="1"/>
          </p:cNvSpPr>
          <p:nvPr>
            <p:ph type="sldNum" sz="quarter" idx="5"/>
          </p:nvPr>
        </p:nvSpPr>
        <p:spPr/>
        <p:txBody>
          <a:bodyPr/>
          <a:lstStyle/>
          <a:p>
            <a:fld id="{7AD50030-D427-4D2C-AB9A-8FAAB784D6E3}" type="slidenum">
              <a:rPr lang="en-US" smtClean="0"/>
              <a:pPr/>
              <a:t>18</a:t>
            </a:fld>
            <a:endParaRPr lang="en-US" dirty="0"/>
          </a:p>
        </p:txBody>
      </p:sp>
    </p:spTree>
    <p:extLst>
      <p:ext uri="{BB962C8B-B14F-4D97-AF65-F5344CB8AC3E}">
        <p14:creationId xmlns:p14="http://schemas.microsoft.com/office/powerpoint/2010/main" val="13056563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66CC"/>
                </a:solidFill>
                <a:latin typeface="+mn-lt"/>
                <a:cs typeface="Arial" panose="020B0604020202020204" pitchFamily="34" charset="0"/>
              </a:rPr>
              <a:t>Content</a:t>
            </a:r>
            <a:r>
              <a:rPr lang="en-US" sz="1200" baseline="0" dirty="0">
                <a:solidFill>
                  <a:srgbClr val="0066CC"/>
                </a:solidFill>
                <a:latin typeface="+mn-lt"/>
                <a:cs typeface="Arial" panose="020B0604020202020204" pitchFamily="34" charset="0"/>
              </a:rPr>
              <a:t> approved by </a:t>
            </a:r>
            <a:r>
              <a:rPr lang="en-US" sz="1200" baseline="0" dirty="0">
                <a:solidFill>
                  <a:srgbClr val="FF0000"/>
                </a:solidFill>
                <a:latin typeface="+mn-lt"/>
                <a:cs typeface="Arial" panose="020B0604020202020204" pitchFamily="34" charset="0"/>
              </a:rPr>
              <a:t>Kengie Vanderlaan</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66CC"/>
              </a:solidFill>
              <a:latin typeface="+mn-lt"/>
              <a:cs typeface="Arial" panose="020B0604020202020204" pitchFamily="34" charset="0"/>
            </a:endParaRPr>
          </a:p>
          <a:p>
            <a:pPr marL="0" indent="-166688">
              <a:spcBef>
                <a:spcPts val="600"/>
              </a:spcBef>
            </a:pPr>
            <a:r>
              <a:rPr lang="en-US" sz="1200" b="1" dirty="0">
                <a:latin typeface="+mn-lt"/>
              </a:rPr>
              <a:t>Portability:</a:t>
            </a:r>
            <a:r>
              <a:rPr lang="en-US" sz="1200" b="0" baseline="0" dirty="0">
                <a:latin typeface="+mn-lt"/>
              </a:rPr>
              <a:t> A</a:t>
            </a:r>
            <a:r>
              <a:rPr lang="en-US" sz="1200" b="0" dirty="0">
                <a:latin typeface="+mn-lt"/>
              </a:rPr>
              <a:t> </a:t>
            </a:r>
            <a:r>
              <a:rPr lang="en-US" sz="1200" dirty="0">
                <a:latin typeface="+mn-lt"/>
              </a:rPr>
              <a:t>feature that allows the</a:t>
            </a:r>
            <a:r>
              <a:rPr lang="en-US" sz="1200" b="1" dirty="0">
                <a:latin typeface="+mn-lt"/>
              </a:rPr>
              <a:t> </a:t>
            </a:r>
            <a:r>
              <a:rPr lang="en-US" sz="1200" dirty="0">
                <a:latin typeface="+mn-lt"/>
              </a:rPr>
              <a:t>account to move with the employee when he or she leaves the company (only applies to HSA).</a:t>
            </a:r>
          </a:p>
          <a:p>
            <a:pPr marL="166688" indent="-166688">
              <a:spcBef>
                <a:spcPts val="600"/>
              </a:spcBef>
            </a:pPr>
            <a:r>
              <a:rPr lang="en-US" b="1" i="0" u="none" strike="noStrike" dirty="0">
                <a:solidFill>
                  <a:schemeClr val="tx1"/>
                </a:solidFill>
                <a:effectLst/>
                <a:latin typeface="+mn-lt"/>
                <a:cs typeface="Arial" panose="020B0604020202020204" pitchFamily="34" charset="0"/>
              </a:rPr>
              <a:t>Carryover: </a:t>
            </a:r>
            <a:r>
              <a:rPr lang="en-US" b="0" i="0" u="none" strike="noStrike" dirty="0">
                <a:solidFill>
                  <a:schemeClr val="tx1"/>
                </a:solidFill>
                <a:effectLst/>
                <a:latin typeface="+mn-lt"/>
                <a:cs typeface="Arial" panose="020B0604020202020204" pitchFamily="34" charset="0"/>
              </a:rPr>
              <a:t>Funds carry over from one year to the next and therefore are not subject to the "use it or lose it" rule.</a:t>
            </a:r>
            <a:endParaRPr lang="en-US" i="1" dirty="0">
              <a:solidFill>
                <a:schemeClr val="tx1"/>
              </a:solidFill>
              <a:latin typeface="+mn-lt"/>
              <a:cs typeface="Arial" panose="020B0604020202020204" pitchFamily="34" charset="0"/>
            </a:endParaRPr>
          </a:p>
        </p:txBody>
      </p:sp>
      <p:sp>
        <p:nvSpPr>
          <p:cNvPr id="4" name="Slide Number Placeholder 3"/>
          <p:cNvSpPr>
            <a:spLocks noGrp="1"/>
          </p:cNvSpPr>
          <p:nvPr>
            <p:ph type="sldNum" sz="quarter" idx="5"/>
          </p:nvPr>
        </p:nvSpPr>
        <p:spPr/>
        <p:txBody>
          <a:bodyPr/>
          <a:lstStyle/>
          <a:p>
            <a:fld id="{7AD50030-D427-4D2C-AB9A-8FAAB784D6E3}" type="slidenum">
              <a:rPr lang="en-US" smtClean="0"/>
              <a:pPr/>
              <a:t>19</a:t>
            </a:fld>
            <a:endParaRPr lang="en-US" dirty="0"/>
          </a:p>
        </p:txBody>
      </p:sp>
    </p:spTree>
    <p:extLst>
      <p:ext uri="{BB962C8B-B14F-4D97-AF65-F5344CB8AC3E}">
        <p14:creationId xmlns:p14="http://schemas.microsoft.com/office/powerpoint/2010/main" val="34993775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marL="0" marR="0" lvl="0" indent="0" algn="l" defTabSz="933277" rtl="0" eaLnBrk="1" fontAlgn="auto" latinLnBrk="0" hangingPunct="1">
              <a:lnSpc>
                <a:spcPct val="100000"/>
              </a:lnSpc>
              <a:spcBef>
                <a:spcPts val="0"/>
              </a:spcBef>
              <a:spcAft>
                <a:spcPts val="0"/>
              </a:spcAft>
              <a:buClrTx/>
              <a:buSzTx/>
              <a:buFontTx/>
              <a:buNone/>
              <a:tabLst/>
              <a:defRPr/>
            </a:pPr>
            <a:r>
              <a:rPr lang="en-US" dirty="0">
                <a:solidFill>
                  <a:srgbClr val="0066CC"/>
                </a:solidFill>
                <a:latin typeface="+mn-lt"/>
                <a:cs typeface="Arial" panose="020B0604020202020204" pitchFamily="34" charset="0"/>
              </a:rPr>
              <a:t>EMI Team – Deborah Wells, Debb Bastian</a:t>
            </a:r>
          </a:p>
          <a:p>
            <a:pPr defTabSz="933277">
              <a:defRPr/>
            </a:pPr>
            <a:r>
              <a:rPr lang="en-US" dirty="0">
                <a:solidFill>
                  <a:srgbClr val="0066CC"/>
                </a:solidFill>
                <a:latin typeface="+mn-lt"/>
                <a:cs typeface="Arial" panose="020B0604020202020204" pitchFamily="34" charset="0"/>
              </a:rPr>
              <a:t>Content</a:t>
            </a:r>
            <a:r>
              <a:rPr lang="en-US" baseline="0" dirty="0">
                <a:solidFill>
                  <a:srgbClr val="0066CC"/>
                </a:solidFill>
                <a:latin typeface="+mn-lt"/>
                <a:cs typeface="Arial" panose="020B0604020202020204" pitchFamily="34" charset="0"/>
              </a:rPr>
              <a:t> approved by Debb Bastian</a:t>
            </a:r>
          </a:p>
          <a:p>
            <a:pPr>
              <a:lnSpc>
                <a:spcPct val="90000"/>
              </a:lnSpc>
              <a:spcAft>
                <a:spcPct val="45000"/>
              </a:spcAft>
              <a:buClr>
                <a:schemeClr val="bg1"/>
              </a:buClr>
              <a:buFont typeface="Wingdings" pitchFamily="2" charset="2"/>
              <a:buNone/>
            </a:pPr>
            <a:endParaRPr lang="en-US" b="1" dirty="0">
              <a:solidFill>
                <a:schemeClr val="hlink"/>
              </a:solidFill>
              <a:latin typeface="+mn-lt"/>
            </a:endParaRPr>
          </a:p>
          <a:p>
            <a:pPr marL="171450" marR="0" indent="-171450" algn="l" defTabSz="914400" rtl="0" eaLnBrk="1" fontAlgn="auto" latinLnBrk="0" hangingPunct="1">
              <a:lnSpc>
                <a:spcPct val="90000"/>
              </a:lnSpc>
              <a:spcBef>
                <a:spcPts val="0"/>
              </a:spcBef>
              <a:spcAft>
                <a:spcPct val="45000"/>
              </a:spcAft>
              <a:buClr>
                <a:schemeClr val="bg1"/>
              </a:buClr>
              <a:buSzTx/>
              <a:buFont typeface="Arial" panose="020B0604020202020204" pitchFamily="34" charset="0"/>
              <a:buChar char="•"/>
              <a:tabLst/>
              <a:defRPr/>
            </a:pPr>
            <a:r>
              <a:rPr lang="en-US" dirty="0">
                <a:solidFill>
                  <a:schemeClr val="tx2"/>
                </a:solidFill>
                <a:latin typeface="+mn-lt"/>
              </a:rPr>
              <a:t>Coverage everywhere you go – in the U.S. and around the world (subject to plan conditions)</a:t>
            </a:r>
          </a:p>
          <a:p>
            <a:pPr marL="171450" marR="0" indent="-171450" algn="l" defTabSz="914400" rtl="0" eaLnBrk="1" fontAlgn="auto" latinLnBrk="0" hangingPunct="1">
              <a:lnSpc>
                <a:spcPct val="90000"/>
              </a:lnSpc>
              <a:spcBef>
                <a:spcPts val="0"/>
              </a:spcBef>
              <a:spcAft>
                <a:spcPct val="45000"/>
              </a:spcAft>
              <a:buClr>
                <a:schemeClr val="bg1"/>
              </a:buClr>
              <a:buSzTx/>
              <a:buFont typeface="Arial" panose="020B0604020202020204" pitchFamily="34" charset="0"/>
              <a:buChar char="•"/>
              <a:tabLst/>
              <a:defRPr/>
            </a:pPr>
            <a:r>
              <a:rPr lang="en-US" b="0" i="0" dirty="0">
                <a:solidFill>
                  <a:srgbClr val="F4F6FA"/>
                </a:solidFill>
                <a:effectLst/>
                <a:latin typeface="+mn-lt"/>
              </a:rPr>
              <a:t>More doctors and hospitals than other carriers – more than 2 million doctors and hospitals nationwide </a:t>
            </a:r>
          </a:p>
          <a:p>
            <a:pPr marL="171450" marR="0" indent="-171450" algn="l" defTabSz="914400" rtl="0" eaLnBrk="1" fontAlgn="auto" latinLnBrk="0" hangingPunct="1">
              <a:lnSpc>
                <a:spcPct val="90000"/>
              </a:lnSpc>
              <a:spcBef>
                <a:spcPts val="0"/>
              </a:spcBef>
              <a:spcAft>
                <a:spcPct val="45000"/>
              </a:spcAft>
              <a:buClr>
                <a:schemeClr val="bg1"/>
              </a:buClr>
              <a:buSzTx/>
              <a:buFont typeface="Arial" panose="020B0604020202020204" pitchFamily="34" charset="0"/>
              <a:buChar char="•"/>
              <a:tabLst/>
              <a:defRPr/>
            </a:pPr>
            <a:r>
              <a:rPr lang="en-US" dirty="0">
                <a:solidFill>
                  <a:schemeClr val="tx2"/>
                </a:solidFill>
                <a:latin typeface="+mn-lt"/>
              </a:rPr>
              <a:t>Health and Wellness programs that help you stay healthy and manage ongoing conditions</a:t>
            </a:r>
          </a:p>
          <a:p>
            <a:pPr marL="171450" marR="0" indent="-171450" algn="l" defTabSz="914400" rtl="0" eaLnBrk="1" fontAlgn="auto" latinLnBrk="0" hangingPunct="1">
              <a:lnSpc>
                <a:spcPct val="90000"/>
              </a:lnSpc>
              <a:spcBef>
                <a:spcPts val="0"/>
              </a:spcBef>
              <a:spcAft>
                <a:spcPct val="45000"/>
              </a:spcAft>
              <a:buClr>
                <a:schemeClr val="bg1"/>
              </a:buClr>
              <a:buSzTx/>
              <a:buFont typeface="Arial" panose="020B0604020202020204" pitchFamily="34" charset="0"/>
              <a:buChar char="•"/>
              <a:tabLst/>
              <a:defRPr/>
            </a:pPr>
            <a:r>
              <a:rPr lang="en-US" dirty="0">
                <a:solidFill>
                  <a:schemeClr val="tx2"/>
                </a:solidFill>
                <a:latin typeface="+mn-lt"/>
              </a:rPr>
              <a:t>Digital/mobile technology and programs help you access and manage your health and wellness information</a:t>
            </a:r>
          </a:p>
          <a:p>
            <a:pPr marL="171450" marR="0" indent="-171450" algn="l" defTabSz="914400" rtl="0" eaLnBrk="1" fontAlgn="auto" latinLnBrk="0" hangingPunct="1">
              <a:lnSpc>
                <a:spcPct val="90000"/>
              </a:lnSpc>
              <a:spcBef>
                <a:spcPts val="0"/>
              </a:spcBef>
              <a:spcAft>
                <a:spcPct val="45000"/>
              </a:spcAft>
              <a:buClr>
                <a:schemeClr val="bg1"/>
              </a:buClr>
              <a:buSzTx/>
              <a:buFont typeface="Arial" panose="020B0604020202020204" pitchFamily="34" charset="0"/>
              <a:buChar char="•"/>
              <a:tabLst/>
              <a:defRPr/>
            </a:pPr>
            <a:r>
              <a:rPr lang="en-US" dirty="0">
                <a:solidFill>
                  <a:schemeClr val="tx2"/>
                </a:solidFill>
                <a:latin typeface="+mn-lt"/>
              </a:rPr>
              <a:t>Unrivaled customer service – get personalized assistance with your questions, benefit and claim inquiries, and help finding a provider or navigating digital tools</a:t>
            </a:r>
            <a:endParaRPr lang="en-US" dirty="0">
              <a:latin typeface="+mn-lt"/>
            </a:endParaRPr>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2</a:t>
            </a:fld>
            <a:endParaRPr lang="en-US" dirty="0"/>
          </a:p>
        </p:txBody>
      </p:sp>
    </p:spTree>
    <p:extLst>
      <p:ext uri="{BB962C8B-B14F-4D97-AF65-F5344CB8AC3E}">
        <p14:creationId xmlns:p14="http://schemas.microsoft.com/office/powerpoint/2010/main" val="34545324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66CC"/>
                </a:solidFill>
                <a:latin typeface="+mn-lt"/>
                <a:cs typeface="Arial" panose="020B0604020202020204" pitchFamily="34" charset="0"/>
              </a:rPr>
              <a:t>Content</a:t>
            </a:r>
            <a:r>
              <a:rPr lang="en-US" sz="1200" baseline="0" dirty="0">
                <a:solidFill>
                  <a:srgbClr val="0066CC"/>
                </a:solidFill>
                <a:latin typeface="+mn-lt"/>
                <a:cs typeface="Arial" panose="020B0604020202020204" pitchFamily="34" charset="0"/>
              </a:rPr>
              <a:t> approved by </a:t>
            </a:r>
            <a:r>
              <a:rPr lang="en-US" sz="1200" baseline="0" dirty="0">
                <a:solidFill>
                  <a:srgbClr val="FF0000"/>
                </a:solidFill>
                <a:latin typeface="+mn-lt"/>
                <a:cs typeface="Arial" panose="020B0604020202020204" pitchFamily="34" charset="0"/>
              </a:rPr>
              <a:t>Kengie Vanderlaan</a:t>
            </a:r>
          </a:p>
          <a:p>
            <a:pPr marL="0" marR="0" indent="0" algn="l" defTabSz="914400" rtl="0" eaLnBrk="1" fontAlgn="auto" latinLnBrk="0" hangingPunct="1">
              <a:lnSpc>
                <a:spcPct val="100000"/>
              </a:lnSpc>
              <a:spcBef>
                <a:spcPts val="0"/>
              </a:spcBef>
              <a:spcAft>
                <a:spcPts val="0"/>
              </a:spcAft>
              <a:buClrTx/>
              <a:buSzTx/>
              <a:buFontTx/>
              <a:buNone/>
              <a:tabLst/>
              <a:defRPr/>
            </a:pPr>
            <a:endParaRPr lang="en-US" i="0" dirty="0">
              <a:latin typeface="+mn-lt"/>
            </a:endParaRPr>
          </a:p>
          <a:p>
            <a:r>
              <a:rPr lang="en-US" i="0" dirty="0">
                <a:latin typeface="+mn-lt"/>
              </a:rPr>
              <a:t>The PPO provides access to the full PPO network. It has the lowest deductible but the highest employee premium.</a:t>
            </a:r>
          </a:p>
          <a:p>
            <a:endParaRPr lang="en-US" i="0" dirty="0">
              <a:latin typeface="+mn-lt"/>
            </a:endParaRPr>
          </a:p>
          <a:p>
            <a:r>
              <a:rPr lang="en-US" i="0" dirty="0">
                <a:latin typeface="+mn-lt"/>
              </a:rPr>
              <a:t>(The HCA also provides access to the full PPO network. It has a higher deductible than the PPO but offsets the deductible with the health care account. The employee premium is much lower than the PPO.)</a:t>
            </a:r>
          </a:p>
          <a:p>
            <a:endParaRPr lang="en-US" i="0" dirty="0">
              <a:latin typeface="+mn-lt"/>
            </a:endParaRPr>
          </a:p>
          <a:p>
            <a:r>
              <a:rPr lang="en-US" i="0" dirty="0">
                <a:latin typeface="+mn-lt"/>
              </a:rPr>
              <a:t>The HSA has the highest deductible but provides a savings account to offset the deductible. That money is yours to keep, whether you change plans later or leave the company. And it has the lowest employee premium. Bear in mind that you cannot have other coverage unless it is also a high deductible health plan, the full discounted cost of prescription drugs are subject to the deductible, and you are responsible for managing the savings account and reporting annually to the IRS.</a:t>
            </a:r>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20</a:t>
            </a:fld>
            <a:endParaRPr lang="en-US" dirty="0"/>
          </a:p>
        </p:txBody>
      </p:sp>
    </p:spTree>
    <p:extLst>
      <p:ext uri="{BB962C8B-B14F-4D97-AF65-F5344CB8AC3E}">
        <p14:creationId xmlns:p14="http://schemas.microsoft.com/office/powerpoint/2010/main" val="18747976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66CC"/>
                </a:solidFill>
                <a:latin typeface="+mn-lt"/>
                <a:cs typeface="Arial" panose="020B0604020202020204" pitchFamily="34" charset="0"/>
              </a:rPr>
              <a:t>Content</a:t>
            </a:r>
            <a:r>
              <a:rPr lang="en-US" sz="1200" baseline="0" dirty="0">
                <a:solidFill>
                  <a:srgbClr val="0066CC"/>
                </a:solidFill>
                <a:latin typeface="+mn-lt"/>
                <a:cs typeface="Arial" panose="020B0604020202020204" pitchFamily="34" charset="0"/>
              </a:rPr>
              <a:t> approved by </a:t>
            </a:r>
            <a:r>
              <a:rPr lang="en-US" sz="1200" baseline="0" dirty="0">
                <a:solidFill>
                  <a:srgbClr val="FF0000"/>
                </a:solidFill>
                <a:latin typeface="+mn-lt"/>
                <a:cs typeface="Arial" panose="020B0604020202020204" pitchFamily="34" charset="0"/>
              </a:rPr>
              <a:t>Kengie Vanderlaan</a:t>
            </a:r>
            <a:endParaRPr lang="en-US" dirty="0">
              <a:solidFill>
                <a:srgbClr val="0066CC"/>
              </a:solidFill>
              <a:latin typeface="+mn-lt"/>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21</a:t>
            </a:fld>
            <a:endParaRPr lang="en-US" dirty="0"/>
          </a:p>
        </p:txBody>
      </p:sp>
    </p:spTree>
    <p:extLst>
      <p:ext uri="{BB962C8B-B14F-4D97-AF65-F5344CB8AC3E}">
        <p14:creationId xmlns:p14="http://schemas.microsoft.com/office/powerpoint/2010/main" val="13935040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3E933-7DE5-438E-1294-D7E015E526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B69514-4020-16B4-3567-9AEDE79D32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C22BAA-6F9D-DFC4-9B90-99D4CF6B1329}"/>
              </a:ext>
            </a:extLst>
          </p:cNvPr>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66CC"/>
                </a:solidFill>
                <a:latin typeface="+mn-lt"/>
                <a:cs typeface="Arial" panose="020B0604020202020204" pitchFamily="34" charset="0"/>
              </a:rPr>
              <a:t>Content</a:t>
            </a:r>
            <a:r>
              <a:rPr lang="en-US" sz="1200" baseline="0" dirty="0">
                <a:solidFill>
                  <a:srgbClr val="0066CC"/>
                </a:solidFill>
                <a:latin typeface="+mn-lt"/>
                <a:cs typeface="Arial" panose="020B0604020202020204" pitchFamily="34" charset="0"/>
              </a:rPr>
              <a:t> approved by </a:t>
            </a:r>
            <a:r>
              <a:rPr lang="en-US" sz="1200" baseline="0" dirty="0">
                <a:solidFill>
                  <a:srgbClr val="FF0000"/>
                </a:solidFill>
                <a:latin typeface="+mn-lt"/>
                <a:cs typeface="Arial" panose="020B0604020202020204" pitchFamily="34" charset="0"/>
              </a:rPr>
              <a:t>Kengie Vanderlaan</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66CC"/>
              </a:solidFill>
              <a:latin typeface="+mn-lt"/>
              <a:cs typeface="Arial" panose="020B0604020202020204" pitchFamily="34" charset="0"/>
            </a:endParaRPr>
          </a:p>
          <a:p>
            <a:pPr marL="166688" indent="-166688">
              <a:spcBef>
                <a:spcPts val="600"/>
              </a:spcBef>
            </a:pPr>
            <a:r>
              <a:rPr lang="en-US" sz="1200" b="1" dirty="0">
                <a:latin typeface="+mn-lt"/>
              </a:rPr>
              <a:t>Portability:</a:t>
            </a:r>
            <a:r>
              <a:rPr lang="en-US" sz="1200" b="1" baseline="0" dirty="0">
                <a:latin typeface="+mn-lt"/>
              </a:rPr>
              <a:t> </a:t>
            </a:r>
            <a:r>
              <a:rPr lang="en-US" sz="1200" dirty="0">
                <a:latin typeface="+mn-lt"/>
              </a:rPr>
              <a:t>a</a:t>
            </a:r>
            <a:r>
              <a:rPr lang="en-US" sz="1200" b="1" dirty="0">
                <a:latin typeface="+mn-lt"/>
              </a:rPr>
              <a:t> </a:t>
            </a:r>
            <a:r>
              <a:rPr lang="en-US" sz="1200" dirty="0">
                <a:latin typeface="+mn-lt"/>
              </a:rPr>
              <a:t>feature that allows the</a:t>
            </a:r>
            <a:r>
              <a:rPr lang="en-US" sz="1200" b="1" dirty="0">
                <a:latin typeface="+mn-lt"/>
              </a:rPr>
              <a:t> </a:t>
            </a:r>
            <a:r>
              <a:rPr lang="en-US" sz="1200" dirty="0">
                <a:latin typeface="+mn-lt"/>
              </a:rPr>
              <a:t>account to move with the employee when he or she leaves the company (only applies to HSA).</a:t>
            </a:r>
            <a:endParaRPr lang="en-US" dirty="0">
              <a:latin typeface="+mn-lt"/>
            </a:endParaRPr>
          </a:p>
          <a:p>
            <a:endParaRPr lang="en-US" dirty="0"/>
          </a:p>
          <a:p>
            <a:endParaRPr lang="en-US" dirty="0"/>
          </a:p>
        </p:txBody>
      </p:sp>
      <p:sp>
        <p:nvSpPr>
          <p:cNvPr id="4" name="Slide Number Placeholder 3">
            <a:extLst>
              <a:ext uri="{FF2B5EF4-FFF2-40B4-BE49-F238E27FC236}">
                <a16:creationId xmlns:a16="http://schemas.microsoft.com/office/drawing/2014/main" id="{350F1DC1-5874-3F32-80BC-32809BD7F0BA}"/>
              </a:ext>
            </a:extLst>
          </p:cNvPr>
          <p:cNvSpPr>
            <a:spLocks noGrp="1"/>
          </p:cNvSpPr>
          <p:nvPr>
            <p:ph type="sldNum" sz="quarter" idx="5"/>
          </p:nvPr>
        </p:nvSpPr>
        <p:spPr/>
        <p:txBody>
          <a:bodyPr/>
          <a:lstStyle/>
          <a:p>
            <a:fld id="{FEEBC5EC-CBB7-4E24-9087-0C4333888738}" type="slidenum">
              <a:rPr lang="en-US" smtClean="0"/>
              <a:t>22</a:t>
            </a:fld>
            <a:endParaRPr lang="en-US" dirty="0"/>
          </a:p>
        </p:txBody>
      </p:sp>
    </p:spTree>
    <p:extLst>
      <p:ext uri="{BB962C8B-B14F-4D97-AF65-F5344CB8AC3E}">
        <p14:creationId xmlns:p14="http://schemas.microsoft.com/office/powerpoint/2010/main" val="36692132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66CC"/>
                </a:solidFill>
                <a:latin typeface="+mn-lt"/>
                <a:cs typeface="Arial" panose="020B0604020202020204" pitchFamily="34" charset="0"/>
              </a:rPr>
              <a:t>Content</a:t>
            </a:r>
            <a:r>
              <a:rPr lang="en-US" sz="1200" baseline="0" dirty="0">
                <a:solidFill>
                  <a:srgbClr val="0066CC"/>
                </a:solidFill>
                <a:latin typeface="+mn-lt"/>
                <a:cs typeface="Arial" panose="020B0604020202020204" pitchFamily="34" charset="0"/>
              </a:rPr>
              <a:t> approved by </a:t>
            </a:r>
            <a:r>
              <a:rPr lang="en-US" sz="1200" baseline="0" dirty="0">
                <a:solidFill>
                  <a:srgbClr val="FF0000"/>
                </a:solidFill>
                <a:latin typeface="+mn-lt"/>
                <a:cs typeface="Arial" panose="020B0604020202020204" pitchFamily="34" charset="0"/>
              </a:rPr>
              <a:t>Kengie Vanderlaan</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66CC"/>
              </a:solidFill>
              <a:latin typeface="+mn-lt"/>
              <a:cs typeface="Arial" panose="020B0604020202020204" pitchFamily="34" charset="0"/>
            </a:endParaRPr>
          </a:p>
          <a:p>
            <a:r>
              <a:rPr lang="en-US" sz="1200" b="0" i="0" kern="1200" dirty="0">
                <a:solidFill>
                  <a:schemeClr val="tx1"/>
                </a:solidFill>
                <a:effectLst/>
                <a:latin typeface="+mn-lt"/>
                <a:ea typeface="+mn-ea"/>
                <a:cs typeface="Arial" panose="020B0604020202020204" pitchFamily="34" charset="0"/>
              </a:rPr>
              <a:t>Other first-dollar medical coverage examples include general purpose FSA, Medicaid, Medicare, Indian Health Service (IHS) and U.S. Department of Veterans Affairs (VA) coverage.</a:t>
            </a:r>
            <a:endParaRPr lang="en-US" dirty="0">
              <a:latin typeface="+mn-lt"/>
            </a:endParaRPr>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23</a:t>
            </a:fld>
            <a:endParaRPr lang="en-US" dirty="0"/>
          </a:p>
        </p:txBody>
      </p:sp>
    </p:spTree>
    <p:extLst>
      <p:ext uri="{BB962C8B-B14F-4D97-AF65-F5344CB8AC3E}">
        <p14:creationId xmlns:p14="http://schemas.microsoft.com/office/powerpoint/2010/main" val="29734271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66CC"/>
                </a:solidFill>
                <a:latin typeface="+mn-lt"/>
                <a:cs typeface="Arial" panose="020B0604020202020204" pitchFamily="34" charset="0"/>
              </a:rPr>
              <a:t>Content</a:t>
            </a:r>
            <a:r>
              <a:rPr lang="en-US" sz="1200" baseline="0" dirty="0">
                <a:solidFill>
                  <a:srgbClr val="0066CC"/>
                </a:solidFill>
                <a:latin typeface="+mn-lt"/>
                <a:cs typeface="Arial" panose="020B0604020202020204" pitchFamily="34" charset="0"/>
              </a:rPr>
              <a:t> approved by </a:t>
            </a:r>
            <a:r>
              <a:rPr lang="en-US" sz="1200" baseline="0" dirty="0">
                <a:solidFill>
                  <a:srgbClr val="FF0000"/>
                </a:solidFill>
                <a:latin typeface="+mn-lt"/>
                <a:cs typeface="Arial" panose="020B0604020202020204" pitchFamily="34" charset="0"/>
              </a:rPr>
              <a:t>Kengie Vanderlaan</a:t>
            </a:r>
            <a:endParaRPr lang="en-US" dirty="0">
              <a:latin typeface="+mn-lt"/>
            </a:endParaRPr>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24</a:t>
            </a:fld>
            <a:endParaRPr lang="en-US" dirty="0"/>
          </a:p>
        </p:txBody>
      </p:sp>
    </p:spTree>
    <p:extLst>
      <p:ext uri="{BB962C8B-B14F-4D97-AF65-F5344CB8AC3E}">
        <p14:creationId xmlns:p14="http://schemas.microsoft.com/office/powerpoint/2010/main" val="430341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66CC"/>
                </a:solidFill>
                <a:latin typeface="+mn-lt"/>
                <a:cs typeface="Arial" panose="020B0604020202020204" pitchFamily="34" charset="0"/>
              </a:rPr>
              <a:t>Content</a:t>
            </a:r>
            <a:r>
              <a:rPr lang="en-US" sz="1200" baseline="0" dirty="0">
                <a:solidFill>
                  <a:srgbClr val="0066CC"/>
                </a:solidFill>
                <a:latin typeface="+mn-lt"/>
                <a:cs typeface="Arial" panose="020B0604020202020204" pitchFamily="34" charset="0"/>
              </a:rPr>
              <a:t> approved by </a:t>
            </a:r>
            <a:r>
              <a:rPr lang="en-US" sz="1200" baseline="0" dirty="0">
                <a:solidFill>
                  <a:srgbClr val="FF0000"/>
                </a:solidFill>
                <a:latin typeface="+mn-lt"/>
                <a:cs typeface="Arial" panose="020B0604020202020204" pitchFamily="34" charset="0"/>
              </a:rPr>
              <a:t>Kengie Vanderlaan</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66CC"/>
              </a:solidFill>
              <a:latin typeface="+mn-lt"/>
              <a:cs typeface="Arial" panose="020B0604020202020204" pitchFamily="34" charset="0"/>
            </a:endParaRPr>
          </a:p>
          <a:p>
            <a:r>
              <a:rPr lang="en-US" dirty="0">
                <a:latin typeface="+mn-lt"/>
              </a:rPr>
              <a:t>Here's an example of how the HSA plan compares to a PPO. The HSA plan has an individual deductible of $1,700. You must establish an HSA account that you, your employer or anyone else can contribute to. Your employer contributes $500 per year to your HSA, which can be used toward the deductible. You are responsible for the remaining $1,200. Once the deductible is met you pay 20% coinsurance. As the HSA account grows, you can use those funds to pay your share of future expenses.</a:t>
            </a:r>
          </a:p>
          <a:p>
            <a:endParaRPr lang="en-US" dirty="0">
              <a:latin typeface="+mn-lt"/>
            </a:endParaRPr>
          </a:p>
          <a:p>
            <a:r>
              <a:rPr lang="en-US" dirty="0">
                <a:latin typeface="+mn-lt"/>
              </a:rPr>
              <a:t>With the PPO, the individual deductible is $500. Once the deductible is met, you are responsible for 20% coinsurance and/or applicable copays.</a:t>
            </a:r>
          </a:p>
          <a:p>
            <a:endParaRPr lang="en-US" dirty="0">
              <a:latin typeface="+mn-lt"/>
            </a:endParaRPr>
          </a:p>
          <a:p>
            <a:r>
              <a:rPr lang="en-US" dirty="0">
                <a:latin typeface="+mn-lt"/>
              </a:rPr>
              <a:t>Remember, your premium contribution is typically lower with an HSA plan and that HSA funds carry over from year to year, are portable and earn interest.</a:t>
            </a:r>
          </a:p>
          <a:p>
            <a:endParaRPr lang="en-US" dirty="0"/>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25</a:t>
            </a:fld>
            <a:endParaRPr lang="en-US" dirty="0"/>
          </a:p>
        </p:txBody>
      </p:sp>
    </p:spTree>
    <p:extLst>
      <p:ext uri="{BB962C8B-B14F-4D97-AF65-F5344CB8AC3E}">
        <p14:creationId xmlns:p14="http://schemas.microsoft.com/office/powerpoint/2010/main" val="40001693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66CC"/>
                </a:solidFill>
                <a:latin typeface="+mn-lt"/>
                <a:cs typeface="Arial" panose="020B0604020202020204" pitchFamily="34" charset="0"/>
              </a:rPr>
              <a:t>Content</a:t>
            </a:r>
            <a:r>
              <a:rPr lang="en-US" sz="1200" baseline="0" dirty="0">
                <a:solidFill>
                  <a:srgbClr val="0066CC"/>
                </a:solidFill>
                <a:latin typeface="+mn-lt"/>
                <a:cs typeface="Arial" panose="020B0604020202020204" pitchFamily="34" charset="0"/>
              </a:rPr>
              <a:t> approved by </a:t>
            </a:r>
            <a:r>
              <a:rPr lang="en-US" sz="1200" baseline="0" dirty="0">
                <a:solidFill>
                  <a:srgbClr val="FF0000"/>
                </a:solidFill>
                <a:latin typeface="+mn-lt"/>
                <a:cs typeface="Arial" panose="020B0604020202020204" pitchFamily="34" charset="0"/>
              </a:rPr>
              <a:t>Kengie Vanderlaan</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latin typeface="+mn-lt"/>
            </a:endParaRPr>
          </a:p>
          <a:p>
            <a:r>
              <a:rPr lang="en-US" b="0" dirty="0">
                <a:latin typeface="+mn-lt"/>
              </a:rPr>
              <a:t>To</a:t>
            </a:r>
            <a:r>
              <a:rPr lang="en-US" b="0" baseline="0" dirty="0">
                <a:latin typeface="+mn-lt"/>
              </a:rPr>
              <a:t> access HSA information, log in at myBlueElementIL.com. </a:t>
            </a:r>
            <a:endParaRPr lang="en-US" b="0" dirty="0">
              <a:latin typeface="+mn-lt"/>
            </a:endParaRPr>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26</a:t>
            </a:fld>
            <a:endParaRPr lang="en-US" dirty="0"/>
          </a:p>
        </p:txBody>
      </p:sp>
    </p:spTree>
    <p:extLst>
      <p:ext uri="{BB962C8B-B14F-4D97-AF65-F5344CB8AC3E}">
        <p14:creationId xmlns:p14="http://schemas.microsoft.com/office/powerpoint/2010/main" val="9582076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cs typeface="Arial" panose="020B0604020202020204" pitchFamily="34" charset="0"/>
              </a:rPr>
              <a:t>Approved </a:t>
            </a:r>
            <a:r>
              <a:rPr lang="en-US" b="0" i="0" u="none" strike="noStrike" dirty="0">
                <a:solidFill>
                  <a:srgbClr val="38444C"/>
                </a:solidFill>
                <a:effectLst/>
                <a:latin typeface="Proxima Nova"/>
                <a:cs typeface="Arial" panose="020B0604020202020204" pitchFamily="34" charset="0"/>
              </a:rPr>
              <a:t>12</a:t>
            </a:r>
            <a:r>
              <a:rPr lang="en-US" b="0" i="0" u="none" strike="noStrike" dirty="0">
                <a:solidFill>
                  <a:srgbClr val="38444C"/>
                </a:solidFill>
                <a:effectLst/>
                <a:latin typeface="Proxima Nova"/>
              </a:rPr>
              <a:t>/25</a:t>
            </a:r>
          </a:p>
          <a:p>
            <a:pPr defTabSz="933277">
              <a:defRPr/>
            </a:pPr>
            <a:r>
              <a:rPr lang="en-US" dirty="0">
                <a:solidFill>
                  <a:srgbClr val="0066CC"/>
                </a:solidFill>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66CC"/>
                </a:solidFill>
                <a:cs typeface="Arial" panose="020B0604020202020204" pitchFamily="34" charset="0"/>
              </a:rPr>
              <a:t>Content</a:t>
            </a:r>
            <a:r>
              <a:rPr lang="en-US" sz="1200" baseline="0" dirty="0">
                <a:solidFill>
                  <a:srgbClr val="0066CC"/>
                </a:solidFill>
                <a:cs typeface="Arial" panose="020B0604020202020204" pitchFamily="34" charset="0"/>
              </a:rPr>
              <a:t> approved by </a:t>
            </a:r>
            <a:r>
              <a:rPr lang="en-US" sz="1200" baseline="0" dirty="0">
                <a:solidFill>
                  <a:srgbClr val="FF0000"/>
                </a:solidFill>
                <a:cs typeface="Arial" panose="020B0604020202020204" pitchFamily="34" charset="0"/>
              </a:rPr>
              <a:t>Kengie Vanderlaan, David Hoffman</a:t>
            </a:r>
          </a:p>
        </p:txBody>
      </p:sp>
      <p:sp>
        <p:nvSpPr>
          <p:cNvPr id="4" name="Slide Number Placeholder 3"/>
          <p:cNvSpPr>
            <a:spLocks noGrp="1"/>
          </p:cNvSpPr>
          <p:nvPr>
            <p:ph type="sldNum" sz="quarter" idx="5"/>
          </p:nvPr>
        </p:nvSpPr>
        <p:spPr/>
        <p:txBody>
          <a:bodyPr/>
          <a:lstStyle/>
          <a:p>
            <a:fld id="{7AD50030-D427-4D2C-AB9A-8FAAB784D6E3}" type="slidenum">
              <a:rPr lang="en-US" smtClean="0"/>
              <a:pPr/>
              <a:t>27</a:t>
            </a:fld>
            <a:endParaRPr lang="en-US" dirty="0"/>
          </a:p>
        </p:txBody>
      </p:sp>
    </p:spTree>
    <p:extLst>
      <p:ext uri="{BB962C8B-B14F-4D97-AF65-F5344CB8AC3E}">
        <p14:creationId xmlns:p14="http://schemas.microsoft.com/office/powerpoint/2010/main" val="38963994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66CC"/>
                </a:solidFill>
                <a:latin typeface="+mn-lt"/>
                <a:cs typeface="Arial" panose="020B0604020202020204" pitchFamily="34" charset="0"/>
              </a:rPr>
              <a:t>Content</a:t>
            </a:r>
            <a:r>
              <a:rPr lang="en-US" sz="1200" baseline="0" dirty="0">
                <a:solidFill>
                  <a:srgbClr val="0066CC"/>
                </a:solidFill>
                <a:latin typeface="+mn-lt"/>
                <a:cs typeface="Arial" panose="020B0604020202020204" pitchFamily="34" charset="0"/>
              </a:rPr>
              <a:t> approved by </a:t>
            </a:r>
            <a:r>
              <a:rPr lang="en-US" sz="1200" baseline="0" dirty="0">
                <a:solidFill>
                  <a:srgbClr val="FF0000"/>
                </a:solidFill>
                <a:latin typeface="+mn-lt"/>
                <a:cs typeface="Arial" panose="020B0604020202020204" pitchFamily="34" charset="0"/>
              </a:rPr>
              <a:t>Kengie Vanderlaan, David Hoffman</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66CC"/>
              </a:solidFill>
              <a:latin typeface="+mn-lt"/>
              <a:cs typeface="Arial" panose="020B0604020202020204" pitchFamily="34" charset="0"/>
            </a:endParaRPr>
          </a:p>
          <a:p>
            <a:pPr marL="0" indent="-166688">
              <a:spcBef>
                <a:spcPts val="600"/>
              </a:spcBef>
            </a:pPr>
            <a:r>
              <a:rPr lang="en-US" sz="1200" b="1" dirty="0">
                <a:latin typeface="+mn-lt"/>
              </a:rPr>
              <a:t>Rollover:</a:t>
            </a:r>
            <a:r>
              <a:rPr lang="en-US" sz="1200" b="1" baseline="0" dirty="0">
                <a:latin typeface="+mn-lt"/>
              </a:rPr>
              <a:t> </a:t>
            </a:r>
            <a:r>
              <a:rPr lang="en-US" sz="1200" dirty="0">
                <a:latin typeface="+mn-lt"/>
              </a:rPr>
              <a:t>an account feature that allows</a:t>
            </a:r>
            <a:r>
              <a:rPr lang="en-US" sz="1200" b="1" dirty="0">
                <a:latin typeface="+mn-lt"/>
              </a:rPr>
              <a:t> </a:t>
            </a:r>
            <a:r>
              <a:rPr lang="en-US" sz="1200" dirty="0">
                <a:latin typeface="+mn-lt"/>
              </a:rPr>
              <a:t>the balance left in an account to be added to the next year, which is then added to the employer’s annual contribution. Accumulated funds are applied to eligible claims.</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EEBC5EC-CBB7-4E24-9087-0C4333888738}" type="slidenum">
              <a:rPr lang="en-US" smtClean="0"/>
              <a:t>28</a:t>
            </a:fld>
            <a:endParaRPr lang="en-US" dirty="0"/>
          </a:p>
        </p:txBody>
      </p:sp>
    </p:spTree>
    <p:extLst>
      <p:ext uri="{BB962C8B-B14F-4D97-AF65-F5344CB8AC3E}">
        <p14:creationId xmlns:p14="http://schemas.microsoft.com/office/powerpoint/2010/main" val="40985866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66CC"/>
                </a:solidFill>
                <a:latin typeface="+mn-lt"/>
                <a:cs typeface="Arial" panose="020B0604020202020204" pitchFamily="34" charset="0"/>
              </a:rPr>
              <a:t>Content</a:t>
            </a:r>
            <a:r>
              <a:rPr lang="en-US" sz="1200" baseline="0" dirty="0">
                <a:solidFill>
                  <a:srgbClr val="0066CC"/>
                </a:solidFill>
                <a:latin typeface="+mn-lt"/>
                <a:cs typeface="Arial" panose="020B0604020202020204" pitchFamily="34" charset="0"/>
              </a:rPr>
              <a:t> approved by </a:t>
            </a:r>
            <a:r>
              <a:rPr lang="en-US" sz="1200" baseline="0" dirty="0">
                <a:solidFill>
                  <a:srgbClr val="FF0000"/>
                </a:solidFill>
                <a:latin typeface="+mn-lt"/>
                <a:cs typeface="Arial" panose="020B0604020202020204" pitchFamily="34" charset="0"/>
              </a:rPr>
              <a:t>Kengie Vanderlaan, David Hoffman</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latin typeface="+mn-lt"/>
            </a:endParaRPr>
          </a:p>
          <a:p>
            <a:pPr marL="0" indent="-233290"/>
            <a:r>
              <a:rPr lang="en-US" dirty="0">
                <a:latin typeface="+mn-lt"/>
              </a:rPr>
              <a:t>As your HCA grows, you have more funds to cover the deductible, partially or completely (only applies if the employer offers rollover).</a:t>
            </a:r>
          </a:p>
          <a:p>
            <a:pPr marL="233290" indent="-233290"/>
            <a:r>
              <a:rPr lang="en-US" b="1" dirty="0">
                <a:solidFill>
                  <a:schemeClr val="hlink"/>
                </a:solidFill>
                <a:latin typeface="+mn-lt"/>
              </a:rPr>
              <a:t>Preventive care continues to be covered 100% in-network by the plan – no deductible, no copay.</a:t>
            </a:r>
            <a:endParaRPr lang="en-US" dirty="0">
              <a:latin typeface="+mn-lt"/>
            </a:endParaRPr>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29</a:t>
            </a:fld>
            <a:endParaRPr lang="en-US" dirty="0"/>
          </a:p>
        </p:txBody>
      </p:sp>
    </p:spTree>
    <p:extLst>
      <p:ext uri="{BB962C8B-B14F-4D97-AF65-F5344CB8AC3E}">
        <p14:creationId xmlns:p14="http://schemas.microsoft.com/office/powerpoint/2010/main" val="2923474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marL="0" marR="0" lvl="0" indent="0" algn="l" defTabSz="933277" rtl="0" eaLnBrk="1" fontAlgn="auto" latinLnBrk="0" hangingPunct="1">
              <a:lnSpc>
                <a:spcPct val="100000"/>
              </a:lnSpc>
              <a:spcBef>
                <a:spcPts val="0"/>
              </a:spcBef>
              <a:spcAft>
                <a:spcPts val="0"/>
              </a:spcAft>
              <a:buClrTx/>
              <a:buSzTx/>
              <a:buFontTx/>
              <a:buNone/>
              <a:tabLst/>
              <a:defRPr/>
            </a:pPr>
            <a:r>
              <a:rPr lang="en-US" dirty="0">
                <a:solidFill>
                  <a:srgbClr val="0066CC"/>
                </a:solidFill>
                <a:latin typeface="+mn-lt"/>
                <a:cs typeface="Arial" panose="020B0604020202020204" pitchFamily="34" charset="0"/>
              </a:rPr>
              <a:t>EMI Team – Deborah Wells, Debb Bastian</a:t>
            </a:r>
          </a:p>
          <a:p>
            <a:pPr defTabSz="933277">
              <a:defRPr/>
            </a:pPr>
            <a:r>
              <a:rPr lang="en-US" dirty="0">
                <a:solidFill>
                  <a:srgbClr val="0066CC"/>
                </a:solidFill>
                <a:latin typeface="+mn-lt"/>
                <a:cs typeface="Arial" panose="020B0604020202020204" pitchFamily="34" charset="0"/>
              </a:rPr>
              <a:t>Content</a:t>
            </a:r>
            <a:r>
              <a:rPr lang="en-US" baseline="0" dirty="0">
                <a:solidFill>
                  <a:srgbClr val="0066CC"/>
                </a:solidFill>
                <a:latin typeface="+mn-lt"/>
                <a:cs typeface="Arial" panose="020B0604020202020204" pitchFamily="34" charset="0"/>
              </a:rPr>
              <a:t> approved by Debb Bastian</a:t>
            </a:r>
          </a:p>
          <a:p>
            <a:endParaRPr lang="en-US" b="1" i="1" dirty="0">
              <a:latin typeface="+mn-lt"/>
            </a:endParaRPr>
          </a:p>
          <a:p>
            <a:endParaRPr lang="en-US" dirty="0">
              <a:latin typeface="+mn-lt"/>
            </a:endParaRPr>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3</a:t>
            </a:fld>
            <a:endParaRPr lang="en-US" dirty="0"/>
          </a:p>
        </p:txBody>
      </p:sp>
    </p:spTree>
    <p:extLst>
      <p:ext uri="{BB962C8B-B14F-4D97-AF65-F5344CB8AC3E}">
        <p14:creationId xmlns:p14="http://schemas.microsoft.com/office/powerpoint/2010/main" val="28033549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66CC"/>
                </a:solidFill>
                <a:latin typeface="+mn-lt"/>
                <a:cs typeface="Arial" panose="020B0604020202020204" pitchFamily="34" charset="0"/>
              </a:rPr>
              <a:t>Content</a:t>
            </a:r>
            <a:r>
              <a:rPr lang="en-US" sz="1200" baseline="0" dirty="0">
                <a:solidFill>
                  <a:srgbClr val="0066CC"/>
                </a:solidFill>
                <a:latin typeface="+mn-lt"/>
                <a:cs typeface="Arial" panose="020B0604020202020204" pitchFamily="34" charset="0"/>
              </a:rPr>
              <a:t> approved by </a:t>
            </a:r>
            <a:r>
              <a:rPr lang="en-US" sz="1200" baseline="0" dirty="0">
                <a:solidFill>
                  <a:srgbClr val="FF0000"/>
                </a:solidFill>
                <a:latin typeface="+mn-lt"/>
                <a:cs typeface="Arial" panose="020B0604020202020204" pitchFamily="34" charset="0"/>
              </a:rPr>
              <a:t>Kengie Vanderlaan, David Hoffman</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latin typeface="+mn-lt"/>
            </a:endParaRPr>
          </a:p>
          <a:p>
            <a:pPr marL="0" indent="-233290"/>
            <a:r>
              <a:rPr lang="en-US" dirty="0">
                <a:latin typeface="+mn-lt"/>
              </a:rPr>
              <a:t>As your HCA grows, you have more funds to cover the deductible, partially or completely (only applies if the employer offers rollover).</a:t>
            </a:r>
            <a:endParaRPr lang="en-US" b="1" dirty="0">
              <a:solidFill>
                <a:schemeClr val="hlink"/>
              </a:solidFill>
              <a:latin typeface="+mn-lt"/>
            </a:endParaRPr>
          </a:p>
          <a:p>
            <a:pPr marL="233290" indent="-233290"/>
            <a:r>
              <a:rPr lang="en-US" b="1" dirty="0">
                <a:solidFill>
                  <a:schemeClr val="hlink"/>
                </a:solidFill>
                <a:latin typeface="+mn-lt"/>
              </a:rPr>
              <a:t>Preventive care continues to be covered at 100% in-network by the plan – no deductible, no copay.</a:t>
            </a:r>
            <a:endParaRPr lang="en-US" dirty="0">
              <a:latin typeface="+mn-lt"/>
            </a:endParaRPr>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30</a:t>
            </a:fld>
            <a:endParaRPr lang="en-US" dirty="0"/>
          </a:p>
        </p:txBody>
      </p:sp>
    </p:spTree>
    <p:extLst>
      <p:ext uri="{BB962C8B-B14F-4D97-AF65-F5344CB8AC3E}">
        <p14:creationId xmlns:p14="http://schemas.microsoft.com/office/powerpoint/2010/main" val="12785390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66CC"/>
                </a:solidFill>
                <a:latin typeface="+mn-lt"/>
                <a:cs typeface="Arial" panose="020B0604020202020204" pitchFamily="34" charset="0"/>
              </a:rPr>
              <a:t>Content</a:t>
            </a:r>
            <a:r>
              <a:rPr lang="en-US" sz="1200" baseline="0" dirty="0">
                <a:solidFill>
                  <a:srgbClr val="0066CC"/>
                </a:solidFill>
                <a:latin typeface="+mn-lt"/>
                <a:cs typeface="Arial" panose="020B0604020202020204" pitchFamily="34" charset="0"/>
              </a:rPr>
              <a:t> approved by </a:t>
            </a:r>
            <a:r>
              <a:rPr lang="en-US" sz="1200" baseline="0" dirty="0">
                <a:solidFill>
                  <a:srgbClr val="FF0000"/>
                </a:solidFill>
                <a:latin typeface="+mn-lt"/>
                <a:cs typeface="Arial" panose="020B0604020202020204" pitchFamily="34" charset="0"/>
              </a:rPr>
              <a:t>Kengie Vanderlaan, David Hoffman</a:t>
            </a:r>
          </a:p>
          <a:p>
            <a:pPr marL="0" marR="0" indent="0" algn="l" defTabSz="933277" rtl="0" eaLnBrk="1" fontAlgn="auto" latinLnBrk="0" hangingPunct="1">
              <a:lnSpc>
                <a:spcPct val="100000"/>
              </a:lnSpc>
              <a:spcBef>
                <a:spcPts val="0"/>
              </a:spcBef>
              <a:spcAft>
                <a:spcPts val="0"/>
              </a:spcAft>
              <a:buClrTx/>
              <a:buSzTx/>
              <a:buFontTx/>
              <a:buNone/>
              <a:tabLst/>
              <a:defRPr/>
            </a:pPr>
            <a:endParaRPr lang="en-US" dirty="0">
              <a:solidFill>
                <a:srgbClr val="0066CC"/>
              </a:solidFill>
              <a:latin typeface="+mn-lt"/>
              <a:cs typeface="Arial" panose="020B0604020202020204" pitchFamily="34" charset="0"/>
            </a:endParaRPr>
          </a:p>
          <a:p>
            <a:r>
              <a:rPr lang="en-US" dirty="0">
                <a:latin typeface="+mn-lt"/>
              </a:rPr>
              <a:t>Here's an example of how the HCA plan compares to a PPO. The HCA plan has an individual deductible of $1,000. Your employer establishes and funds an HCA account for you. Your employer contributes $500 per year to your HCA, which is applied toward the deductible. You are responsible for the remaining $500. Once the deductible is met, you pay 20% coinsurance.</a:t>
            </a:r>
          </a:p>
          <a:p>
            <a:endParaRPr lang="en-US" dirty="0">
              <a:latin typeface="+mn-lt"/>
            </a:endParaRPr>
          </a:p>
          <a:p>
            <a:r>
              <a:rPr lang="en-US" dirty="0">
                <a:latin typeface="+mn-lt"/>
              </a:rPr>
              <a:t>With the PPO, the individual deductible is $500. Once the deductible is met, you are responsible for 20% coinsurance and/or applicable copays.</a:t>
            </a:r>
          </a:p>
          <a:p>
            <a:endParaRPr lang="en-US" dirty="0">
              <a:latin typeface="+mn-lt"/>
            </a:endParaRPr>
          </a:p>
          <a:p>
            <a:r>
              <a:rPr lang="en-US" dirty="0">
                <a:latin typeface="+mn-lt"/>
              </a:rPr>
              <a:t>Remember, your premium contribution is typically lower with an HCA plan.</a:t>
            </a:r>
          </a:p>
          <a:p>
            <a:pPr defTabSz="933277">
              <a:defRPr/>
            </a:pPr>
            <a:endParaRPr lang="en-US" dirty="0">
              <a:solidFill>
                <a:srgbClr val="0066CC"/>
              </a:solidFill>
              <a:cs typeface="Arial" panose="020B060402020202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31</a:t>
            </a:fld>
            <a:endParaRPr lang="en-US" dirty="0"/>
          </a:p>
        </p:txBody>
      </p:sp>
    </p:spTree>
    <p:extLst>
      <p:ext uri="{BB962C8B-B14F-4D97-AF65-F5344CB8AC3E}">
        <p14:creationId xmlns:p14="http://schemas.microsoft.com/office/powerpoint/2010/main" val="36157144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cs typeface="Arial" panose="020B0604020202020204" pitchFamily="34" charset="0"/>
              </a:rPr>
              <a:t>Approved </a:t>
            </a:r>
            <a:r>
              <a:rPr lang="en-US" b="0" i="0" u="none" strike="noStrike" dirty="0">
                <a:solidFill>
                  <a:srgbClr val="38444C"/>
                </a:solidFill>
                <a:effectLst/>
                <a:latin typeface="Proxima Nova"/>
                <a:cs typeface="Arial" panose="020B0604020202020204" pitchFamily="34" charset="0"/>
              </a:rPr>
              <a:t>12</a:t>
            </a:r>
            <a:r>
              <a:rPr lang="en-US" b="0" i="0" u="none" strike="noStrike" dirty="0">
                <a:solidFill>
                  <a:srgbClr val="38444C"/>
                </a:solidFill>
                <a:effectLst/>
                <a:latin typeface="Proxima Nova"/>
              </a:rPr>
              <a:t>/25</a:t>
            </a:r>
          </a:p>
          <a:p>
            <a:pPr defTabSz="933277">
              <a:defRPr/>
            </a:pPr>
            <a:r>
              <a:rPr lang="en-US" dirty="0">
                <a:solidFill>
                  <a:srgbClr val="0066CC"/>
                </a:solidFill>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66CC"/>
                </a:solidFill>
                <a:cs typeface="Arial" panose="020B0604020202020204" pitchFamily="34" charset="0"/>
              </a:rPr>
              <a:t>Content</a:t>
            </a:r>
            <a:r>
              <a:rPr lang="en-US" sz="1200" baseline="0" dirty="0">
                <a:solidFill>
                  <a:srgbClr val="0066CC"/>
                </a:solidFill>
                <a:cs typeface="Arial" panose="020B0604020202020204" pitchFamily="34" charset="0"/>
              </a:rPr>
              <a:t> approved by </a:t>
            </a:r>
            <a:r>
              <a:rPr lang="en-US" sz="1200" baseline="0" dirty="0">
                <a:solidFill>
                  <a:srgbClr val="FF0000"/>
                </a:solidFill>
                <a:cs typeface="Arial" panose="020B0604020202020204" pitchFamily="34" charset="0"/>
              </a:rPr>
              <a:t>Kengie Vanderlaan, David Hoffman</a:t>
            </a:r>
          </a:p>
          <a:p>
            <a:endParaRPr lang="en-US" b="0" i="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chemeClr val="tx1"/>
                </a:solidFill>
                <a:latin typeface="Arial" panose="020B0604020202020204" pitchFamily="34" charset="0"/>
                <a:cs typeface="Arial" panose="020B0604020202020204" pitchFamily="34" charset="0"/>
              </a:rPr>
              <a:t>To</a:t>
            </a:r>
            <a:r>
              <a:rPr lang="en-US" b="0" i="0" baseline="0" dirty="0">
                <a:solidFill>
                  <a:schemeClr val="tx1"/>
                </a:solidFill>
                <a:latin typeface="Arial" panose="020B0604020202020204" pitchFamily="34" charset="0"/>
                <a:cs typeface="Arial" panose="020B0604020202020204" pitchFamily="34" charset="0"/>
              </a:rPr>
              <a:t> access HCA information, log in at myBlueElementIL.com.</a:t>
            </a:r>
          </a:p>
        </p:txBody>
      </p:sp>
      <p:sp>
        <p:nvSpPr>
          <p:cNvPr id="4" name="Slide Number Placeholder 3"/>
          <p:cNvSpPr>
            <a:spLocks noGrp="1"/>
          </p:cNvSpPr>
          <p:nvPr>
            <p:ph type="sldNum" sz="quarter" idx="5"/>
          </p:nvPr>
        </p:nvSpPr>
        <p:spPr/>
        <p:txBody>
          <a:bodyPr/>
          <a:lstStyle/>
          <a:p>
            <a:fld id="{7AD50030-D427-4D2C-AB9A-8FAAB784D6E3}" type="slidenum">
              <a:rPr lang="en-US" smtClean="0"/>
              <a:pPr/>
              <a:t>32</a:t>
            </a:fld>
            <a:endParaRPr lang="en-US" dirty="0"/>
          </a:p>
        </p:txBody>
      </p:sp>
    </p:spTree>
    <p:extLst>
      <p:ext uri="{BB962C8B-B14F-4D97-AF65-F5344CB8AC3E}">
        <p14:creationId xmlns:p14="http://schemas.microsoft.com/office/powerpoint/2010/main" val="11571770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r>
              <a:rPr lang="en-US" sz="1200" b="1" dirty="0">
                <a:latin typeface="+mn-lt"/>
              </a:rPr>
              <a:t>EMI Team: Deborah Wells, Debb Bastian</a:t>
            </a:r>
          </a:p>
          <a:p>
            <a:r>
              <a:rPr lang="en-US" sz="1200" b="1" dirty="0">
                <a:latin typeface="+mn-lt"/>
              </a:rPr>
              <a:t>Reviewed by: </a:t>
            </a:r>
            <a:r>
              <a:rPr lang="en-US" sz="1200" b="1" dirty="0">
                <a:solidFill>
                  <a:srgbClr val="FF0000"/>
                </a:solidFill>
                <a:latin typeface="+mn-lt"/>
                <a:cs typeface="Arial"/>
              </a:rPr>
              <a:t>Dyamond Battle, </a:t>
            </a:r>
            <a:r>
              <a:rPr lang="en-US" sz="1200" b="1" dirty="0">
                <a:latin typeface="+mn-lt"/>
              </a:rPr>
              <a:t>Vivian Jones, </a:t>
            </a:r>
            <a:r>
              <a:rPr lang="en-US" sz="1200" b="1" dirty="0"/>
              <a:t>Gentry McKeown</a:t>
            </a:r>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33</a:t>
            </a:fld>
            <a:endParaRPr lang="en-US" dirty="0"/>
          </a:p>
        </p:txBody>
      </p:sp>
    </p:spTree>
    <p:extLst>
      <p:ext uri="{BB962C8B-B14F-4D97-AF65-F5344CB8AC3E}">
        <p14:creationId xmlns:p14="http://schemas.microsoft.com/office/powerpoint/2010/main" val="40283384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r>
              <a:rPr lang="en-US" sz="1200" b="1" dirty="0">
                <a:latin typeface="+mn-lt"/>
              </a:rPr>
              <a:t>EMI Team: Deborah Wells, Debb Bastian</a:t>
            </a:r>
          </a:p>
          <a:p>
            <a:r>
              <a:rPr lang="en-US" sz="1200" b="1" dirty="0">
                <a:latin typeface="+mn-lt"/>
              </a:rPr>
              <a:t>Reviewed by: </a:t>
            </a:r>
            <a:r>
              <a:rPr lang="en-US" sz="1200" b="1" dirty="0">
                <a:solidFill>
                  <a:srgbClr val="FF0000"/>
                </a:solidFill>
                <a:latin typeface="+mn-lt"/>
                <a:cs typeface="Arial"/>
              </a:rPr>
              <a:t>Dyamond Battle, </a:t>
            </a:r>
            <a:r>
              <a:rPr lang="en-US" sz="1200" b="1" dirty="0">
                <a:latin typeface="+mn-lt"/>
              </a:rPr>
              <a:t>Vivian Jones, </a:t>
            </a:r>
            <a:r>
              <a:rPr lang="en-US" sz="1200" b="1" dirty="0"/>
              <a:t>Gentry McKeown</a:t>
            </a:r>
          </a:p>
          <a:p>
            <a:pPr marL="0" marR="0" indent="0" algn="l" defTabSz="931774" rtl="0" eaLnBrk="1" fontAlgn="auto" latinLnBrk="0" hangingPunct="1">
              <a:lnSpc>
                <a:spcPct val="100000"/>
              </a:lnSpc>
              <a:spcBef>
                <a:spcPts val="0"/>
              </a:spcBef>
              <a:spcAft>
                <a:spcPts val="0"/>
              </a:spcAft>
              <a:buClrTx/>
              <a:buSzTx/>
              <a:buFontTx/>
              <a:buNone/>
              <a:tabLst/>
              <a:defRPr/>
            </a:pPr>
            <a:endParaRPr lang="en-US" sz="1200" dirty="0">
              <a:solidFill>
                <a:schemeClr val="accent6"/>
              </a:solidFill>
              <a:highlight>
                <a:srgbClr val="FFFF00"/>
              </a:highlight>
              <a:cs typeface="Arial" panose="020B0604020202020204" pitchFamily="34" charset="0"/>
            </a:endParaRPr>
          </a:p>
          <a:p>
            <a:pPr eaLnBrk="1" hangingPunct="1">
              <a:spcBef>
                <a:spcPct val="0"/>
              </a:spcBef>
            </a:pPr>
            <a:endParaRPr lang="en-US" sz="1200"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34</a:t>
            </a:fld>
            <a:endParaRPr lang="en-US" dirty="0"/>
          </a:p>
        </p:txBody>
      </p:sp>
    </p:spTree>
    <p:extLst>
      <p:ext uri="{BB962C8B-B14F-4D97-AF65-F5344CB8AC3E}">
        <p14:creationId xmlns:p14="http://schemas.microsoft.com/office/powerpoint/2010/main" val="1344063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r>
              <a:rPr lang="en-US" sz="1200" b="1" dirty="0">
                <a:latin typeface="+mn-lt"/>
              </a:rPr>
              <a:t>EMI Team: Deborah Wells, Debb Bastian</a:t>
            </a:r>
          </a:p>
          <a:p>
            <a:r>
              <a:rPr lang="en-US" sz="1200" b="1" dirty="0">
                <a:latin typeface="+mn-lt"/>
              </a:rPr>
              <a:t>Reviewed by: </a:t>
            </a:r>
            <a:r>
              <a:rPr lang="en-US" sz="1200" b="1" dirty="0">
                <a:solidFill>
                  <a:srgbClr val="FF0000"/>
                </a:solidFill>
                <a:latin typeface="+mn-lt"/>
                <a:cs typeface="Arial"/>
              </a:rPr>
              <a:t>Dyamond Battle, </a:t>
            </a:r>
            <a:r>
              <a:rPr lang="en-US" sz="1200" b="1" dirty="0">
                <a:latin typeface="+mn-lt"/>
              </a:rPr>
              <a:t>Vivian Jones, </a:t>
            </a:r>
            <a:r>
              <a:rPr lang="en-US" sz="1200" b="1" dirty="0"/>
              <a:t>Gentry McKeown</a:t>
            </a:r>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35</a:t>
            </a:fld>
            <a:endParaRPr lang="en-US" dirty="0"/>
          </a:p>
        </p:txBody>
      </p:sp>
    </p:spTree>
    <p:extLst>
      <p:ext uri="{BB962C8B-B14F-4D97-AF65-F5344CB8AC3E}">
        <p14:creationId xmlns:p14="http://schemas.microsoft.com/office/powerpoint/2010/main" val="28448356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r>
              <a:rPr lang="en-US" sz="1200" b="1" dirty="0">
                <a:latin typeface="+mn-lt"/>
              </a:rPr>
              <a:t>EMI Team: Deborah Wells, Debb Bastian</a:t>
            </a:r>
          </a:p>
          <a:p>
            <a:r>
              <a:rPr lang="en-US" sz="1200" b="1" dirty="0">
                <a:latin typeface="+mn-lt"/>
              </a:rPr>
              <a:t>Reviewed by: </a:t>
            </a:r>
            <a:r>
              <a:rPr lang="en-US" sz="1200" b="1" dirty="0">
                <a:solidFill>
                  <a:srgbClr val="FF0000"/>
                </a:solidFill>
                <a:latin typeface="+mn-lt"/>
                <a:cs typeface="Arial"/>
              </a:rPr>
              <a:t>Dyamond Battle, </a:t>
            </a:r>
            <a:r>
              <a:rPr lang="en-US" sz="1200" b="1" dirty="0">
                <a:latin typeface="+mn-lt"/>
              </a:rPr>
              <a:t>Vivian Jones, </a:t>
            </a:r>
            <a:r>
              <a:rPr lang="en-US" sz="1200" b="1" dirty="0"/>
              <a:t>Gentry McKeown</a:t>
            </a:r>
          </a:p>
          <a:p>
            <a:pPr marL="0" marR="0" indent="0" algn="l" defTabSz="933277" rtl="0" eaLnBrk="1" fontAlgn="auto" latinLnBrk="0" hangingPunct="1">
              <a:lnSpc>
                <a:spcPct val="100000"/>
              </a:lnSpc>
              <a:spcBef>
                <a:spcPts val="0"/>
              </a:spcBef>
              <a:spcAft>
                <a:spcPts val="0"/>
              </a:spcAft>
              <a:buClrTx/>
              <a:buSzTx/>
              <a:buFontTx/>
              <a:buNone/>
              <a:tabLst/>
              <a:defRPr/>
            </a:pPr>
            <a:endParaRPr lang="en-US" dirty="0">
              <a:solidFill>
                <a:srgbClr val="0066CC"/>
              </a:solidFill>
              <a:cs typeface="Arial" panose="020B0604020202020204" pitchFamily="34" charset="0"/>
            </a:endParaRPr>
          </a:p>
          <a:p>
            <a:pPr defTabSz="933277">
              <a:defRPr/>
            </a:pPr>
            <a:endParaRPr lang="en-US" dirty="0">
              <a:solidFill>
                <a:srgbClr val="0066CC"/>
              </a:solidFill>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FEEBC5EC-CBB7-4E24-9087-0C4333888738}" type="slidenum">
              <a:rPr lang="en-US" smtClean="0"/>
              <a:t>36</a:t>
            </a:fld>
            <a:endParaRPr lang="en-US" dirty="0"/>
          </a:p>
        </p:txBody>
      </p:sp>
    </p:spTree>
    <p:extLst>
      <p:ext uri="{BB962C8B-B14F-4D97-AF65-F5344CB8AC3E}">
        <p14:creationId xmlns:p14="http://schemas.microsoft.com/office/powerpoint/2010/main" val="24513603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r>
              <a:rPr lang="en-US" sz="1200" b="1" dirty="0">
                <a:latin typeface="+mn-lt"/>
              </a:rPr>
              <a:t>EMI Team: Deborah Wells, Debb Bastian</a:t>
            </a:r>
          </a:p>
          <a:p>
            <a:r>
              <a:rPr lang="en-US" sz="1200" b="1" dirty="0">
                <a:latin typeface="+mn-lt"/>
              </a:rPr>
              <a:t>Reviewed by: </a:t>
            </a:r>
            <a:r>
              <a:rPr lang="en-US" sz="1200" b="1" dirty="0">
                <a:solidFill>
                  <a:srgbClr val="FF0000"/>
                </a:solidFill>
                <a:latin typeface="+mn-lt"/>
                <a:cs typeface="Arial"/>
              </a:rPr>
              <a:t>Dyamond Battle, </a:t>
            </a:r>
            <a:r>
              <a:rPr lang="en-US" sz="1200" b="1" dirty="0">
                <a:latin typeface="+mn-lt"/>
              </a:rPr>
              <a:t>Vivian Jones, </a:t>
            </a:r>
            <a:r>
              <a:rPr lang="en-US" sz="1200" b="1" dirty="0"/>
              <a:t>Gentry McKeown</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37</a:t>
            </a:fld>
            <a:endParaRPr lang="en-US" dirty="0"/>
          </a:p>
        </p:txBody>
      </p:sp>
    </p:spTree>
    <p:extLst>
      <p:ext uri="{BB962C8B-B14F-4D97-AF65-F5344CB8AC3E}">
        <p14:creationId xmlns:p14="http://schemas.microsoft.com/office/powerpoint/2010/main" val="26620016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r>
              <a:rPr lang="en-US" sz="1200" b="1" dirty="0">
                <a:latin typeface="+mn-lt"/>
              </a:rPr>
              <a:t>EMI Team: Deborah Wells, Debb Bastian</a:t>
            </a:r>
          </a:p>
          <a:p>
            <a:r>
              <a:rPr lang="en-US" sz="1200" b="1" dirty="0">
                <a:latin typeface="+mn-lt"/>
              </a:rPr>
              <a:t>Reviewed by: </a:t>
            </a:r>
            <a:r>
              <a:rPr lang="en-US" sz="1200" b="1" dirty="0">
                <a:solidFill>
                  <a:srgbClr val="FF0000"/>
                </a:solidFill>
                <a:latin typeface="+mn-lt"/>
                <a:cs typeface="Arial"/>
              </a:rPr>
              <a:t>Dyamond Battle, </a:t>
            </a:r>
            <a:r>
              <a:rPr lang="en-US" sz="1200" b="1" dirty="0">
                <a:latin typeface="+mn-lt"/>
              </a:rPr>
              <a:t>Vivian Jones, </a:t>
            </a:r>
            <a:r>
              <a:rPr lang="en-US" sz="1200" b="1" dirty="0"/>
              <a:t>Gentry McKeown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solidFill>
                <a:srgbClr val="0066CC"/>
              </a:solidFill>
              <a:cs typeface="Arial" panose="020B0604020202020204" pitchFamily="34" charset="0"/>
            </a:endParaRPr>
          </a:p>
          <a:p>
            <a:endParaRPr lang="en-US" sz="1200"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38</a:t>
            </a:fld>
            <a:endParaRPr lang="en-US" dirty="0"/>
          </a:p>
        </p:txBody>
      </p:sp>
    </p:spTree>
    <p:extLst>
      <p:ext uri="{BB962C8B-B14F-4D97-AF65-F5344CB8AC3E}">
        <p14:creationId xmlns:p14="http://schemas.microsoft.com/office/powerpoint/2010/main" val="18137027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r>
              <a:rPr lang="en-US" sz="1200" b="1" dirty="0">
                <a:latin typeface="+mn-lt"/>
              </a:rPr>
              <a:t>EMI Team: Deborah Wells, Debb Bastian</a:t>
            </a:r>
          </a:p>
          <a:p>
            <a:r>
              <a:rPr lang="en-US" sz="1200" b="1" dirty="0">
                <a:latin typeface="+mn-lt"/>
              </a:rPr>
              <a:t>Reviewed by: </a:t>
            </a:r>
            <a:r>
              <a:rPr lang="en-US" sz="1200" b="1" dirty="0">
                <a:solidFill>
                  <a:srgbClr val="FF0000"/>
                </a:solidFill>
                <a:latin typeface="+mn-lt"/>
                <a:cs typeface="Arial"/>
              </a:rPr>
              <a:t>Dyamond Battle, </a:t>
            </a:r>
            <a:r>
              <a:rPr lang="en-US" sz="1200" b="1" dirty="0">
                <a:latin typeface="+mn-lt"/>
              </a:rPr>
              <a:t>Vivian Jones, </a:t>
            </a:r>
            <a:r>
              <a:rPr lang="en-US" sz="1200" b="1" dirty="0"/>
              <a:t>Gentry McKeown</a:t>
            </a:r>
          </a:p>
          <a:p>
            <a:pPr marL="64770" rtl="0"/>
            <a:endParaRPr lang="en-US" b="1" dirty="0">
              <a:effectLst/>
              <a:latin typeface="-apple-system"/>
            </a:endParaRPr>
          </a:p>
          <a:p>
            <a:pPr marL="64770" rtl="0"/>
            <a:endParaRPr lang="en-US" b="1" dirty="0">
              <a:effectLst/>
              <a:latin typeface="-apple-system"/>
            </a:endParaRPr>
          </a:p>
        </p:txBody>
      </p:sp>
      <p:sp>
        <p:nvSpPr>
          <p:cNvPr id="4" name="Slide Number Placeholder 3"/>
          <p:cNvSpPr>
            <a:spLocks noGrp="1"/>
          </p:cNvSpPr>
          <p:nvPr>
            <p:ph type="sldNum" sz="quarter" idx="5"/>
          </p:nvPr>
        </p:nvSpPr>
        <p:spPr/>
        <p:txBody>
          <a:bodyPr/>
          <a:lstStyle/>
          <a:p>
            <a:fld id="{7AD50030-D427-4D2C-AB9A-8FAAB784D6E3}" type="slidenum">
              <a:rPr lang="en-US" smtClean="0"/>
              <a:pPr/>
              <a:t>39</a:t>
            </a:fld>
            <a:endParaRPr lang="en-US" dirty="0"/>
          </a:p>
        </p:txBody>
      </p:sp>
    </p:spTree>
    <p:extLst>
      <p:ext uri="{BB962C8B-B14F-4D97-AF65-F5344CB8AC3E}">
        <p14:creationId xmlns:p14="http://schemas.microsoft.com/office/powerpoint/2010/main" val="3095091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327025"/>
            <a:ext cx="6189662" cy="3482975"/>
          </a:xfrm>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marL="0" marR="0" lvl="0" indent="0" algn="l" defTabSz="933277" rtl="0" eaLnBrk="1" fontAlgn="auto" latinLnBrk="0" hangingPunct="1">
              <a:lnSpc>
                <a:spcPct val="100000"/>
              </a:lnSpc>
              <a:spcBef>
                <a:spcPts val="0"/>
              </a:spcBef>
              <a:spcAft>
                <a:spcPts val="0"/>
              </a:spcAft>
              <a:buClrTx/>
              <a:buSzTx/>
              <a:buFontTx/>
              <a:buNone/>
              <a:tabLst/>
              <a:defRPr/>
            </a:pPr>
            <a:r>
              <a:rPr lang="en-US" dirty="0">
                <a:solidFill>
                  <a:srgbClr val="0066CC"/>
                </a:solidFill>
                <a:latin typeface="+mn-lt"/>
                <a:cs typeface="Arial" panose="020B0604020202020204" pitchFamily="34" charset="0"/>
              </a:rPr>
              <a:t>EMI Team – Deborah Wells, Debb Bastian</a:t>
            </a:r>
          </a:p>
          <a:p>
            <a:pPr defTabSz="933277">
              <a:defRPr/>
            </a:pPr>
            <a:r>
              <a:rPr lang="en-US" dirty="0">
                <a:solidFill>
                  <a:srgbClr val="FF0000"/>
                </a:solidFill>
                <a:highlight>
                  <a:srgbClr val="FFFF00"/>
                </a:highlight>
                <a:latin typeface="+mn-lt"/>
              </a:rPr>
              <a:t>Content approved by Sharon Roberts </a:t>
            </a:r>
          </a:p>
          <a:p>
            <a:pPr marL="0" indent="0" defTabSz="933277">
              <a:buFont typeface="Arial" panose="020B0604020202020204" pitchFamily="34" charset="0"/>
              <a:buNone/>
              <a:defRPr/>
            </a:pPr>
            <a:endParaRPr lang="en-US" b="0" i="0" dirty="0">
              <a:solidFill>
                <a:srgbClr val="000000"/>
              </a:solidFill>
              <a:effectLst/>
              <a:latin typeface="+mn-lt"/>
            </a:endParaRPr>
          </a:p>
          <a:p>
            <a:pPr marL="171450" indent="-171450" defTabSz="933277">
              <a:buFont typeface="Arial" panose="020B0604020202020204" pitchFamily="34" charset="0"/>
              <a:buChar char="•"/>
              <a:defRPr/>
            </a:pPr>
            <a:r>
              <a:rPr lang="en-US" b="0" i="0" dirty="0">
                <a:solidFill>
                  <a:srgbClr val="000000"/>
                </a:solidFill>
                <a:effectLst/>
                <a:latin typeface="+mn-lt"/>
              </a:rPr>
              <a:t>Blue Value Story Talking Points, BCBSA/BlueWeb (updated 3/25)</a:t>
            </a:r>
          </a:p>
          <a:p>
            <a:endParaRPr lang="en-US"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Arial" panose="020B0604020202020204" pitchFamily="34" charset="0"/>
              </a:rPr>
              <a:t>BCBS Plans have one of the largest hospital and physician networks in the U.S., with 97 percent of all U.S. hospitals and 83 percent of physicians</a:t>
            </a:r>
            <a:r>
              <a:rPr lang="en-US" b="0" dirty="0">
                <a:solidFill>
                  <a:schemeClr val="tx1"/>
                </a:solidFill>
                <a:latin typeface="+mn-lt"/>
              </a:rPr>
              <a:t>.</a:t>
            </a:r>
          </a:p>
          <a:p>
            <a:r>
              <a:rPr lang="en-US" b="0" i="0" u="none" strike="noStrike" dirty="0">
                <a:solidFill>
                  <a:schemeClr val="tx1"/>
                </a:solidFill>
                <a:effectLst/>
                <a:highlight>
                  <a:srgbClr val="F6ECC9"/>
                </a:highlight>
                <a:latin typeface="+mn-lt"/>
              </a:rPr>
              <a:t>Based on the actual claims experiences of our group clients, in-network discounts and total cost of care are still foundational BCBS strengths. Due to the market-leading breadth of our BlueCard network, more claims are in-network (98%) compared to our competitors (96%) leading to an overall lower cost of care.</a:t>
            </a:r>
            <a:endParaRPr lang="en-US" b="0" u="none" dirty="0">
              <a:solidFill>
                <a:schemeClr val="tx1"/>
              </a:solidFill>
              <a:latin typeface="+mn-lt"/>
            </a:endParaRPr>
          </a:p>
          <a:p>
            <a:endParaRPr lang="en-US" sz="1200" dirty="0"/>
          </a:p>
        </p:txBody>
      </p:sp>
      <p:sp>
        <p:nvSpPr>
          <p:cNvPr id="4" name="Slide Number Placeholder 3"/>
          <p:cNvSpPr>
            <a:spLocks noGrp="1"/>
          </p:cNvSpPr>
          <p:nvPr>
            <p:ph type="sldNum" sz="quarter" idx="10"/>
          </p:nvPr>
        </p:nvSpPr>
        <p:spPr/>
        <p:txBody>
          <a:bodyPr/>
          <a:lstStyle/>
          <a:p>
            <a:fld id="{AB3B4DA3-D5C3-448F-BEF1-052D8AE7D436}"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15249258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r>
              <a:rPr lang="en-US" sz="1200" b="1" dirty="0">
                <a:latin typeface="+mn-lt"/>
              </a:rPr>
              <a:t>EMI Team: Deborah Wells, Debb Bastian</a:t>
            </a:r>
          </a:p>
          <a:p>
            <a:r>
              <a:rPr lang="en-US" sz="1200" b="1" dirty="0">
                <a:latin typeface="+mn-lt"/>
              </a:rPr>
              <a:t>Reviewed by: </a:t>
            </a:r>
            <a:r>
              <a:rPr lang="en-US" sz="1200" b="1" dirty="0">
                <a:solidFill>
                  <a:srgbClr val="FF0000"/>
                </a:solidFill>
                <a:latin typeface="+mn-lt"/>
                <a:cs typeface="Arial"/>
              </a:rPr>
              <a:t>Dyamond Battle, </a:t>
            </a:r>
            <a:r>
              <a:rPr lang="en-US" sz="1200" b="1" dirty="0">
                <a:latin typeface="+mn-lt"/>
              </a:rPr>
              <a:t>Vivian Jones, </a:t>
            </a:r>
            <a:r>
              <a:rPr lang="en-US" sz="1200" b="1" dirty="0"/>
              <a:t>Gentry McKeown</a:t>
            </a:r>
          </a:p>
          <a:p>
            <a:endParaRPr lang="en-US" dirty="0"/>
          </a:p>
        </p:txBody>
      </p:sp>
      <p:sp>
        <p:nvSpPr>
          <p:cNvPr id="4" name="Slide Number Placeholder 3"/>
          <p:cNvSpPr>
            <a:spLocks noGrp="1"/>
          </p:cNvSpPr>
          <p:nvPr>
            <p:ph type="sldNum" sz="quarter" idx="5"/>
          </p:nvPr>
        </p:nvSpPr>
        <p:spPr/>
        <p:txBody>
          <a:bodyPr/>
          <a:lstStyle/>
          <a:p>
            <a:fld id="{FEEBC5EC-CBB7-4E24-9087-0C4333888738}" type="slidenum">
              <a:rPr lang="en-US" smtClean="0"/>
              <a:t>40</a:t>
            </a:fld>
            <a:endParaRPr lang="en-US" dirty="0"/>
          </a:p>
        </p:txBody>
      </p:sp>
    </p:spTree>
    <p:extLst>
      <p:ext uri="{BB962C8B-B14F-4D97-AF65-F5344CB8AC3E}">
        <p14:creationId xmlns:p14="http://schemas.microsoft.com/office/powerpoint/2010/main" val="32305453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r>
              <a:rPr lang="en-US" sz="1200" b="1" dirty="0">
                <a:latin typeface="+mn-lt"/>
              </a:rPr>
              <a:t>EMI Team: Deborah Wells, Debb Bastian</a:t>
            </a:r>
          </a:p>
          <a:p>
            <a:r>
              <a:rPr lang="en-US" sz="1200" b="1" dirty="0">
                <a:latin typeface="+mn-lt"/>
              </a:rPr>
              <a:t>Reviewed by: </a:t>
            </a:r>
            <a:r>
              <a:rPr lang="en-US" sz="1200" b="1" dirty="0">
                <a:solidFill>
                  <a:srgbClr val="FF0000"/>
                </a:solidFill>
                <a:latin typeface="+mn-lt"/>
                <a:cs typeface="Arial"/>
              </a:rPr>
              <a:t>Dyamond Battle, </a:t>
            </a:r>
            <a:r>
              <a:rPr lang="en-US" sz="1200" b="1" dirty="0">
                <a:latin typeface="+mn-lt"/>
              </a:rPr>
              <a:t>Vivian Jones, </a:t>
            </a:r>
            <a:r>
              <a:rPr lang="en-US" sz="1200" b="1" dirty="0"/>
              <a:t>Gentry McKeown</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F99AF5-1BD1-404D-A873-5C23A80D0A7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22739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r>
              <a:rPr lang="en-US" sz="1200" b="1" dirty="0">
                <a:latin typeface="+mn-lt"/>
              </a:rPr>
              <a:t>EMI Team: Deborah Wells, Debb Bastian</a:t>
            </a:r>
          </a:p>
          <a:p>
            <a:r>
              <a:rPr lang="en-US" sz="1200" b="1" dirty="0">
                <a:latin typeface="+mn-lt"/>
              </a:rPr>
              <a:t>Reviewed by: </a:t>
            </a:r>
            <a:r>
              <a:rPr lang="en-US" sz="1200" b="1" dirty="0">
                <a:solidFill>
                  <a:srgbClr val="FF0000"/>
                </a:solidFill>
                <a:latin typeface="+mn-lt"/>
                <a:cs typeface="Arial"/>
              </a:rPr>
              <a:t>Dyamond Battle, </a:t>
            </a:r>
            <a:r>
              <a:rPr lang="en-US" sz="1200" b="1" dirty="0">
                <a:latin typeface="+mn-lt"/>
              </a:rPr>
              <a:t>Vivian Jones, </a:t>
            </a:r>
            <a:r>
              <a:rPr lang="en-US" sz="1200" b="1" dirty="0"/>
              <a:t>Gentry McKeown</a:t>
            </a:r>
          </a:p>
          <a:p>
            <a:endParaRPr lang="en-US" dirty="0"/>
          </a:p>
        </p:txBody>
      </p:sp>
      <p:sp>
        <p:nvSpPr>
          <p:cNvPr id="4" name="Slide Number Placeholder 3"/>
          <p:cNvSpPr>
            <a:spLocks noGrp="1"/>
          </p:cNvSpPr>
          <p:nvPr>
            <p:ph type="sldNum" sz="quarter" idx="5"/>
          </p:nvPr>
        </p:nvSpPr>
        <p:spPr/>
        <p:txBody>
          <a:bodyPr/>
          <a:lstStyle/>
          <a:p>
            <a:fld id="{FEEBC5EC-CBB7-4E24-9087-0C4333888738}" type="slidenum">
              <a:rPr lang="en-US" smtClean="0"/>
              <a:t>42</a:t>
            </a:fld>
            <a:endParaRPr lang="en-US" dirty="0"/>
          </a:p>
        </p:txBody>
      </p:sp>
    </p:spTree>
    <p:extLst>
      <p:ext uri="{BB962C8B-B14F-4D97-AF65-F5344CB8AC3E}">
        <p14:creationId xmlns:p14="http://schemas.microsoft.com/office/powerpoint/2010/main" val="18253534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r>
              <a:rPr lang="en-US" sz="1200" b="1" dirty="0">
                <a:latin typeface="+mn-lt"/>
              </a:rPr>
              <a:t>EMI Team: Deborah Wells, Debb Bastian</a:t>
            </a:r>
          </a:p>
          <a:p>
            <a:r>
              <a:rPr lang="en-US" sz="1200" b="1" dirty="0">
                <a:latin typeface="+mn-lt"/>
              </a:rPr>
              <a:t>Reviewed by: </a:t>
            </a:r>
            <a:r>
              <a:rPr lang="en-US" sz="1200" b="1" dirty="0">
                <a:solidFill>
                  <a:srgbClr val="FF0000"/>
                </a:solidFill>
                <a:latin typeface="+mn-lt"/>
                <a:cs typeface="Arial"/>
              </a:rPr>
              <a:t>Dyamond Battle, </a:t>
            </a:r>
            <a:r>
              <a:rPr lang="en-US" sz="1200" b="1" dirty="0">
                <a:latin typeface="+mn-lt"/>
              </a:rPr>
              <a:t>Vivian Jones, </a:t>
            </a:r>
            <a:r>
              <a:rPr lang="en-US" sz="1200" b="1" dirty="0"/>
              <a:t>Gentry McKeown</a:t>
            </a:r>
          </a:p>
          <a:p>
            <a:pPr marL="0" marR="0" lvl="0" indent="0" algn="l" defTabSz="933277" rtl="0" eaLnBrk="1" fontAlgn="auto" latinLnBrk="0" hangingPunct="1">
              <a:lnSpc>
                <a:spcPct val="100000"/>
              </a:lnSpc>
              <a:spcBef>
                <a:spcPts val="0"/>
              </a:spcBef>
              <a:spcAft>
                <a:spcPts val="0"/>
              </a:spcAft>
              <a:buClrTx/>
              <a:buSzTx/>
              <a:buFontTx/>
              <a:buNone/>
              <a:tabLst/>
              <a:defRPr/>
            </a:pPr>
            <a:endParaRPr lang="en-US" strike="noStrike" dirty="0">
              <a:solidFill>
                <a:srgbClr val="0066CC"/>
              </a:solidFill>
              <a:cs typeface="Arial" panose="020B0604020202020204" pitchFamily="34" charset="0"/>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AD50030-D427-4D2C-AB9A-8FAAB784D6E3}" type="slidenum">
              <a:rPr kumimoji="0" lang="en-US" sz="9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43</a:t>
            </a:fld>
            <a:endParaRPr kumimoji="0" lang="en-US" sz="9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231985228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E75EB-12E3-51D3-893B-3C685C48CD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B98E3A-1B83-37A8-BC19-1019A4DF74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85E729-B59F-30D4-5A50-69096F19AA86}"/>
              </a:ext>
            </a:extLst>
          </p:cNvPr>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lvl="0" indent="0" algn="l" defTabSz="933277" rtl="0" eaLnBrk="1" fontAlgn="auto" latinLnBrk="0" hangingPunct="1">
              <a:lnSpc>
                <a:spcPct val="100000"/>
              </a:lnSpc>
              <a:spcBef>
                <a:spcPts val="0"/>
              </a:spcBef>
              <a:spcAft>
                <a:spcPts val="0"/>
              </a:spcAft>
              <a:buClrTx/>
              <a:buSzTx/>
              <a:buFontTx/>
              <a:buNone/>
              <a:tabLst/>
              <a:defRPr/>
            </a:pPr>
            <a:r>
              <a:rPr lang="en-US" sz="1200" dirty="0">
                <a:solidFill>
                  <a:srgbClr val="0066CC"/>
                </a:solidFill>
                <a:latin typeface="+mn-lt"/>
                <a:cs typeface="Arial" panose="020B0604020202020204" pitchFamily="34" charset="0"/>
              </a:rPr>
              <a:t>Content</a:t>
            </a:r>
            <a:r>
              <a:rPr lang="en-US" sz="1200" baseline="0" dirty="0">
                <a:solidFill>
                  <a:srgbClr val="0066CC"/>
                </a:solidFill>
                <a:latin typeface="+mn-lt"/>
                <a:cs typeface="Arial" panose="020B0604020202020204" pitchFamily="34" charset="0"/>
              </a:rPr>
              <a:t> approved by </a:t>
            </a:r>
            <a:r>
              <a:rPr lang="en-US" b="0" i="0" u="none" strike="noStrike" dirty="0">
                <a:solidFill>
                  <a:srgbClr val="000000"/>
                </a:solidFill>
                <a:effectLst/>
                <a:latin typeface="+mn-lt"/>
              </a:rPr>
              <a:t>Clara Henao, Margaux Herring, Samantha Hamilton</a:t>
            </a:r>
            <a:endParaRPr lang="en-US" sz="1200" baseline="0" dirty="0">
              <a:solidFill>
                <a:srgbClr val="0066CC"/>
              </a:solidFill>
              <a:latin typeface="+mn-lt"/>
              <a:cs typeface="Arial" panose="020B0604020202020204" pitchFamily="34" charset="0"/>
            </a:endParaRPr>
          </a:p>
          <a:p>
            <a:pPr marL="0" marR="0" lvl="0" indent="0" algn="l" defTabSz="933277" rtl="0" eaLnBrk="1" fontAlgn="auto" latinLnBrk="0" hangingPunct="1">
              <a:lnSpc>
                <a:spcPct val="100000"/>
              </a:lnSpc>
              <a:spcBef>
                <a:spcPts val="0"/>
              </a:spcBef>
              <a:spcAft>
                <a:spcPts val="0"/>
              </a:spcAft>
              <a:buClrTx/>
              <a:buSzTx/>
              <a:buFontTx/>
              <a:buNone/>
              <a:tabLst/>
              <a:defRPr/>
            </a:pPr>
            <a:endParaRPr lang="en-US" sz="1200" dirty="0">
              <a:latin typeface="+mn-lt"/>
            </a:endParaRPr>
          </a:p>
          <a:p>
            <a:r>
              <a:rPr lang="en-US" sz="1200" b="0" i="0" dirty="0">
                <a:latin typeface="+mn-lt"/>
                <a:cs typeface="Arial" panose="020B0604020202020204" pitchFamily="34" charset="0"/>
              </a:rPr>
              <a:t>Your new health benefits include tools that can help you get healthier how and when it works for you. </a:t>
            </a:r>
          </a:p>
          <a:p>
            <a:endParaRPr lang="en-US" sz="1200" b="0" i="0" dirty="0">
              <a:latin typeface="+mn-lt"/>
              <a:cs typeface="Arial" panose="020B0604020202020204" pitchFamily="34" charset="0"/>
            </a:endParaRPr>
          </a:p>
          <a:p>
            <a:r>
              <a:rPr lang="en-US" sz="1200" b="0" i="0" dirty="0">
                <a:latin typeface="+mn-lt"/>
                <a:cs typeface="Arial" panose="020B0604020202020204" pitchFamily="34" charset="0"/>
              </a:rPr>
              <a:t>Through </a:t>
            </a:r>
            <a:r>
              <a:rPr lang="en-US" i="0" u="none" strike="noStrike" dirty="0" err="1">
                <a:effectLst/>
                <a:latin typeface="+mn-lt"/>
              </a:rPr>
              <a:t>myBlueElement</a:t>
            </a:r>
            <a:r>
              <a:rPr lang="en-US" sz="1200" b="0" i="0" dirty="0">
                <a:latin typeface="+mn-lt"/>
                <a:cs typeface="Arial" panose="020B0604020202020204" pitchFamily="34" charset="0"/>
              </a:rPr>
              <a:t> you can access ‭resources to help you manage your health conditions, get ‭answers to health questions and reach your wellness goals. </a:t>
            </a:r>
          </a:p>
          <a:p>
            <a:endParaRPr lang="en-US" sz="1200" b="0" i="0" dirty="0">
              <a:latin typeface="+mn-lt"/>
              <a:cs typeface="Arial" panose="020B0604020202020204" pitchFamily="34" charset="0"/>
            </a:endParaRPr>
          </a:p>
          <a:p>
            <a:r>
              <a:rPr lang="en-US" sz="1200" b="0" i="0" dirty="0">
                <a:latin typeface="+mn-lt"/>
                <a:cs typeface="Arial" panose="020B0604020202020204" pitchFamily="34" charset="0"/>
              </a:rPr>
              <a:t>For quick access to all your health and wellness resources, log in at myBlueElementIL.com.</a:t>
            </a:r>
          </a:p>
          <a:p>
            <a:endParaRPr lang="en-US" sz="1200" b="0" i="0" dirty="0">
              <a:latin typeface="+mn-lt"/>
              <a:cs typeface="Arial" panose="020B0604020202020204" pitchFamily="34" charset="0"/>
            </a:endParaRPr>
          </a:p>
          <a:p>
            <a:r>
              <a:rPr lang="en-US" sz="1200" b="0" i="0" dirty="0">
                <a:latin typeface="+mn-lt"/>
                <a:cs typeface="Arial" panose="020B0604020202020204" pitchFamily="34" charset="0"/>
              </a:rPr>
              <a:t>‭========================</a:t>
            </a:r>
          </a:p>
          <a:p>
            <a:pPr marL="224325" indent="-224325">
              <a:buAutoNum type="arabicPeriod"/>
            </a:pPr>
            <a:r>
              <a:rPr lang="en-US" sz="1200" b="0" i="0" dirty="0">
                <a:latin typeface="+mn-lt"/>
                <a:cs typeface="Arial" panose="020B0604020202020204" pitchFamily="34" charset="0"/>
              </a:rPr>
              <a:t>Well </a:t>
            </a:r>
            <a:r>
              <a:rPr lang="en-US" sz="1200" b="0" i="0" dirty="0" err="1">
                <a:latin typeface="+mn-lt"/>
                <a:cs typeface="Arial" panose="020B0604020202020204" pitchFamily="34" charset="0"/>
              </a:rPr>
              <a:t>onTarget</a:t>
            </a:r>
            <a:r>
              <a:rPr lang="en-US" sz="1200" b="0" i="0" dirty="0">
                <a:latin typeface="+mn-lt"/>
                <a:cs typeface="Arial" panose="020B0604020202020204" pitchFamily="34" charset="0"/>
              </a:rPr>
              <a:t> is a voluntary wellness program. Completion of the Health Assessment is not required for participation in the program.‭</a:t>
            </a:r>
          </a:p>
          <a:p>
            <a:pPr marL="224325" indent="-224325">
              <a:buAutoNum type="arabicPeriod"/>
            </a:pPr>
            <a:r>
              <a:rPr lang="en-US" sz="1200" b="0" i="0" dirty="0">
                <a:latin typeface="+mn-lt"/>
                <a:cs typeface="Arial" panose="020B0604020202020204" pitchFamily="34" charset="0"/>
              </a:rPr>
              <a:t>Blue Points‭ Program Rules are subject to change without prior notice. See the Program Rules on the Well </a:t>
            </a:r>
            <a:r>
              <a:rPr lang="en-US" sz="1200" b="0" i="0" dirty="0" err="1">
                <a:latin typeface="+mn-lt"/>
                <a:cs typeface="Arial" panose="020B0604020202020204" pitchFamily="34" charset="0"/>
              </a:rPr>
              <a:t>onTarget</a:t>
            </a:r>
            <a:r>
              <a:rPr lang="en-US" sz="1200" b="0" i="0" dirty="0">
                <a:latin typeface="+mn-lt"/>
                <a:cs typeface="Arial" panose="020B0604020202020204" pitchFamily="34" charset="0"/>
              </a:rPr>
              <a:t> Member Wellness Portal at wellontarget.com for further information. Member agrees to comply with all applicable federal, state and local laws, including making all disclosures and paying all taxes with respect to their receipt of any reward.‭</a:t>
            </a:r>
          </a:p>
          <a:p>
            <a:pPr marL="224325" indent="-224325">
              <a:buAutoNum type="arabicPeriod"/>
            </a:pPr>
            <a:r>
              <a:rPr lang="en-US" sz="1200" b="0" i="0" dirty="0">
                <a:latin typeface="+mn-lt"/>
                <a:cs typeface="Arial" panose="020B0604020202020204" pitchFamily="34" charset="0"/>
              </a:rPr>
              <a:t>24/7 </a:t>
            </a:r>
            <a:r>
              <a:rPr lang="en-US" sz="1200" b="0" i="0" dirty="0" err="1">
                <a:latin typeface="+mn-lt"/>
                <a:cs typeface="Arial" panose="020B0604020202020204" pitchFamily="34" charset="0"/>
              </a:rPr>
              <a:t>Nurseline</a:t>
            </a:r>
            <a:r>
              <a:rPr lang="en-US" sz="1200" b="0" i="0" dirty="0">
                <a:latin typeface="+mn-lt"/>
                <a:cs typeface="Arial" panose="020B0604020202020204" pitchFamily="34" charset="0"/>
              </a:rPr>
              <a:t> is not available to IL HMO members. For medical emergencies, call 911. This program is not a substitute for a doctor’s care. Talk to your doctor about any health questions or concerns. </a:t>
            </a:r>
          </a:p>
          <a:p>
            <a:endParaRPr lang="en-US" sz="1200" b="0" i="0" dirty="0">
              <a:latin typeface="Arial" panose="020B0604020202020204" pitchFamily="34" charset="0"/>
              <a:cs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6B880B06-3D41-5197-C21A-7D75E8D26F12}"/>
              </a:ext>
            </a:extLst>
          </p:cNvPr>
          <p:cNvSpPr>
            <a:spLocks noGrp="1"/>
          </p:cNvSpPr>
          <p:nvPr>
            <p:ph type="sldNum" sz="quarter" idx="5"/>
          </p:nvPr>
        </p:nvSpPr>
        <p:spPr/>
        <p:txBody>
          <a:bodyPr/>
          <a:lstStyle/>
          <a:p>
            <a:fld id="{FEEBC5EC-CBB7-4E24-9087-0C4333888738}" type="slidenum">
              <a:rPr lang="en-US" smtClean="0"/>
              <a:t>44</a:t>
            </a:fld>
            <a:endParaRPr lang="en-US" dirty="0"/>
          </a:p>
        </p:txBody>
      </p:sp>
    </p:spTree>
    <p:extLst>
      <p:ext uri="{BB962C8B-B14F-4D97-AF65-F5344CB8AC3E}">
        <p14:creationId xmlns:p14="http://schemas.microsoft.com/office/powerpoint/2010/main" val="28517752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800" b="0" dirty="0"/>
              <a:t>Revised 12/25</a:t>
            </a:r>
          </a:p>
          <a:p>
            <a:r>
              <a:rPr lang="en-US" sz="1800" b="1" dirty="0"/>
              <a:t>EMI Team: Deborah Wells, Debb Bastian</a:t>
            </a:r>
          </a:p>
          <a:p>
            <a:r>
              <a:rPr lang="en-US" sz="1800" b="1" dirty="0"/>
              <a:t>Reviewed by: </a:t>
            </a:r>
            <a:r>
              <a:rPr lang="en-US" sz="1800" b="1" dirty="0">
                <a:solidFill>
                  <a:srgbClr val="FF0000"/>
                </a:solidFill>
                <a:latin typeface="+mn-lt"/>
                <a:cs typeface="Arial"/>
              </a:rPr>
              <a:t>Dyamond Battle, </a:t>
            </a:r>
            <a:r>
              <a:rPr lang="en-US" sz="1800" b="1" dirty="0"/>
              <a:t>Vivian Jones, Gentry McKeown</a:t>
            </a:r>
          </a:p>
          <a:p>
            <a:endParaRPr lang="en-US" sz="1800" b="1" i="0" u="none" strike="noStrike" dirty="0">
              <a:solidFill>
                <a:srgbClr val="1E1E1E"/>
              </a:solidFill>
              <a:effectLst/>
              <a:latin typeface="Arial" panose="020B0604020202020204" pitchFamily="34" charset="0"/>
            </a:endParaRPr>
          </a:p>
          <a:p>
            <a:pPr marL="457200" lvl="1" indent="0">
              <a:buFont typeface="Wingdings" panose="05000000000000000000" pitchFamily="2" charset="2"/>
              <a:buNone/>
            </a:pPr>
            <a:endParaRPr lang="en-US" sz="1800" b="0" i="0" u="none" strike="noStrike" dirty="0">
              <a:solidFill>
                <a:srgbClr val="1E1E1E"/>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7AD50030-D427-4D2C-AB9A-8FAAB784D6E3}" type="slidenum">
              <a:rPr lang="en-US" smtClean="0"/>
              <a:pPr/>
              <a:t>45</a:t>
            </a:fld>
            <a:endParaRPr lang="en-US"/>
          </a:p>
        </p:txBody>
      </p:sp>
    </p:spTree>
    <p:extLst>
      <p:ext uri="{BB962C8B-B14F-4D97-AF65-F5344CB8AC3E}">
        <p14:creationId xmlns:p14="http://schemas.microsoft.com/office/powerpoint/2010/main" val="302396668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cs typeface="Arial" panose="020B0604020202020204" pitchFamily="34" charset="0"/>
              </a:rPr>
              <a:t>Approved </a:t>
            </a:r>
            <a:r>
              <a:rPr lang="en-US" b="0" i="0" u="none" strike="noStrike" dirty="0">
                <a:solidFill>
                  <a:srgbClr val="38444C"/>
                </a:solidFill>
                <a:effectLst/>
                <a:latin typeface="Proxima Nova"/>
                <a:cs typeface="Arial" panose="020B0604020202020204" pitchFamily="34" charset="0"/>
              </a:rPr>
              <a:t>12</a:t>
            </a:r>
            <a:r>
              <a:rPr lang="en-US" b="0" i="0" u="none" strike="noStrike" dirty="0">
                <a:solidFill>
                  <a:srgbClr val="38444C"/>
                </a:solidFill>
                <a:effectLst/>
                <a:latin typeface="Proxima Nova"/>
              </a:rPr>
              <a:t>/25</a:t>
            </a:r>
          </a:p>
          <a:p>
            <a:pPr defTabSz="933277">
              <a:defRPr/>
            </a:pPr>
            <a:r>
              <a:rPr lang="en-US" dirty="0">
                <a:solidFill>
                  <a:srgbClr val="0066CC"/>
                </a:solidFill>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rgbClr val="0066CC"/>
                </a:solidFill>
                <a:cs typeface="Arial" panose="020B0604020202020204" pitchFamily="34" charset="0"/>
              </a:rPr>
              <a:t>Content</a:t>
            </a:r>
            <a:r>
              <a:rPr lang="en-US" baseline="0" dirty="0">
                <a:solidFill>
                  <a:srgbClr val="0066CC"/>
                </a:solidFill>
                <a:cs typeface="Arial" panose="020B0604020202020204" pitchFamily="34" charset="0"/>
              </a:rPr>
              <a:t> approved by Angela Patterson, Clara Henao</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AD50030-D427-4D2C-AB9A-8FAAB784D6E3}" type="slidenum">
              <a:rPr kumimoji="0" lang="en-US" sz="9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46</a:t>
            </a:fld>
            <a:endParaRPr kumimoji="0" lang="en-US" sz="9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9587179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r>
              <a:rPr lang="en-US" sz="1200" b="1" dirty="0">
                <a:latin typeface="+mn-lt"/>
              </a:rPr>
              <a:t>EMI Team: Deborah Wells, Debb Bastian</a:t>
            </a:r>
          </a:p>
          <a:p>
            <a:r>
              <a:rPr lang="en-US" sz="1200" b="1" dirty="0">
                <a:latin typeface="+mn-lt"/>
              </a:rPr>
              <a:t>Reviewed by: </a:t>
            </a:r>
            <a:r>
              <a:rPr lang="en-US" sz="1200" b="1" dirty="0">
                <a:solidFill>
                  <a:srgbClr val="FF0000"/>
                </a:solidFill>
                <a:latin typeface="+mn-lt"/>
                <a:cs typeface="Arial"/>
              </a:rPr>
              <a:t>Dyamond Battle, </a:t>
            </a:r>
            <a:r>
              <a:rPr lang="en-US" sz="1200" b="1" dirty="0">
                <a:latin typeface="+mn-lt"/>
              </a:rPr>
              <a:t>Vivian Jones, </a:t>
            </a:r>
            <a:r>
              <a:rPr lang="en-US" sz="1200" b="1" dirty="0"/>
              <a:t>Gentry McKeown</a:t>
            </a:r>
          </a:p>
          <a:p>
            <a:endParaRPr lang="en-US" dirty="0"/>
          </a:p>
        </p:txBody>
      </p:sp>
      <p:sp>
        <p:nvSpPr>
          <p:cNvPr id="4" name="Slide Number Placeholder 3"/>
          <p:cNvSpPr>
            <a:spLocks noGrp="1"/>
          </p:cNvSpPr>
          <p:nvPr>
            <p:ph type="sldNum" sz="quarter" idx="5"/>
          </p:nvPr>
        </p:nvSpPr>
        <p:spPr/>
        <p:txBody>
          <a:bodyPr/>
          <a:lstStyle/>
          <a:p>
            <a:fld id="{FEEBC5EC-CBB7-4E24-9087-0C4333888738}" type="slidenum">
              <a:rPr lang="en-US" smtClean="0"/>
              <a:t>47</a:t>
            </a:fld>
            <a:endParaRPr lang="en-US" dirty="0"/>
          </a:p>
        </p:txBody>
      </p:sp>
    </p:spTree>
    <p:extLst>
      <p:ext uri="{BB962C8B-B14F-4D97-AF65-F5344CB8AC3E}">
        <p14:creationId xmlns:p14="http://schemas.microsoft.com/office/powerpoint/2010/main" val="230993330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r>
              <a:rPr lang="en-US" sz="1200" b="1" spc="0" baseline="0" dirty="0">
                <a:latin typeface="+mn-lt"/>
              </a:rPr>
              <a:t>EMI Team: Deborah Wells / Debb Bastian</a:t>
            </a:r>
          </a:p>
          <a:p>
            <a:r>
              <a:rPr lang="en-US" sz="1200" b="1" dirty="0">
                <a:latin typeface="+mn-lt"/>
              </a:rPr>
              <a:t>Reviewed by: </a:t>
            </a:r>
            <a:r>
              <a:rPr lang="en-US" sz="1200" b="1" dirty="0">
                <a:solidFill>
                  <a:srgbClr val="FF0000"/>
                </a:solidFill>
                <a:latin typeface="+mn-lt"/>
                <a:cs typeface="Arial"/>
              </a:rPr>
              <a:t>Dyamond Battle, </a:t>
            </a:r>
            <a:r>
              <a:rPr lang="en-US" sz="1200" b="1" dirty="0">
                <a:latin typeface="+mn-lt"/>
              </a:rPr>
              <a:t>Vivian Jones, </a:t>
            </a:r>
            <a:r>
              <a:rPr lang="en-US" sz="1200" b="1" dirty="0"/>
              <a:t>Gentry McKeown</a:t>
            </a:r>
          </a:p>
          <a:p>
            <a:endParaRPr lang="en-US" sz="1200" b="1" spc="0" baseline="0" dirty="0">
              <a:latin typeface="+mn-lt"/>
            </a:endParaRPr>
          </a:p>
          <a:p>
            <a:r>
              <a:rPr lang="en-US" sz="1000" b="0" u="none" spc="0" baseline="0" dirty="0">
                <a:highlight>
                  <a:srgbClr val="FFFF00"/>
                </a:highlight>
                <a:latin typeface="+mn-lt"/>
              </a:rPr>
              <a:t>The Ovia solution supports women’s reproductive health through their apps – planning and starting a family, balancing life as a working parent, now including children up to the age of 17, and managing menopause.</a:t>
            </a:r>
            <a:endParaRPr lang="en-US" sz="1000" b="0" u="sng" spc="0" baseline="0" dirty="0">
              <a:highlight>
                <a:srgbClr val="FFFF00"/>
              </a:highlight>
              <a:latin typeface="+mn-lt"/>
            </a:endParaRPr>
          </a:p>
          <a:p>
            <a:endParaRPr lang="en-US" sz="1000" b="0" u="sng" spc="0" baseline="0" dirty="0">
              <a:latin typeface="+mn-lt"/>
            </a:endParaRPr>
          </a:p>
          <a:p>
            <a:pPr>
              <a:spcAft>
                <a:spcPts val="600"/>
              </a:spcAft>
            </a:pPr>
            <a:r>
              <a:rPr lang="en-US" sz="1200" b="1" dirty="0">
                <a:latin typeface="+mn-lt"/>
              </a:rPr>
              <a:t>Some of the key features of the solution are Health Assessments and symptom tracking. </a:t>
            </a:r>
          </a:p>
          <a:p>
            <a:pPr lvl="0">
              <a:spcAft>
                <a:spcPts val="600"/>
              </a:spcAft>
            </a:pPr>
            <a:r>
              <a:rPr lang="en-US" sz="1200" b="0" dirty="0">
                <a:latin typeface="+mn-lt"/>
              </a:rPr>
              <a:t>This allows for alerts and predictive, personal coaching when Ovia detects a potential medical issue. </a:t>
            </a:r>
          </a:p>
          <a:p>
            <a:pPr lvl="0">
              <a:spcAft>
                <a:spcPts val="600"/>
              </a:spcAft>
            </a:pPr>
            <a:endParaRPr lang="en-US" sz="1200" b="1" dirty="0">
              <a:latin typeface="+mn-lt"/>
            </a:endParaRPr>
          </a:p>
          <a:p>
            <a:pPr>
              <a:spcAft>
                <a:spcPts val="600"/>
              </a:spcAft>
            </a:pPr>
            <a:r>
              <a:rPr lang="en-US" sz="1200" b="1" dirty="0">
                <a:latin typeface="+mn-lt"/>
              </a:rPr>
              <a:t>Physician-Developed Clinical Programs and Pathways. </a:t>
            </a:r>
          </a:p>
          <a:p>
            <a:pPr lvl="0">
              <a:spcAft>
                <a:spcPts val="600"/>
              </a:spcAft>
            </a:pPr>
            <a:r>
              <a:rPr lang="en-US" sz="1200" b="0" dirty="0">
                <a:latin typeface="+mn-lt"/>
              </a:rPr>
              <a:t>Personalized health and wellness programs help members navigate infertility, mental health and more. This personalizes the content members see within their daily feed. </a:t>
            </a:r>
          </a:p>
          <a:p>
            <a:pPr>
              <a:spcAft>
                <a:spcPts val="600"/>
              </a:spcAft>
            </a:pPr>
            <a:endParaRPr lang="en-US" sz="1200" b="1" dirty="0">
              <a:latin typeface="+mn-lt"/>
            </a:endParaRPr>
          </a:p>
          <a:p>
            <a:pPr>
              <a:spcAft>
                <a:spcPts val="600"/>
              </a:spcAft>
            </a:pPr>
            <a:r>
              <a:rPr lang="en-US" sz="1200" b="1" dirty="0">
                <a:latin typeface="+mn-lt"/>
              </a:rPr>
              <a:t>Unlimited 1-on-1 Coaching</a:t>
            </a:r>
          </a:p>
          <a:p>
            <a:pPr lvl="0">
              <a:spcAft>
                <a:spcPts val="600"/>
              </a:spcAft>
            </a:pPr>
            <a:r>
              <a:rPr lang="en-US" sz="1200" b="0" dirty="0">
                <a:latin typeface="+mn-lt"/>
              </a:rPr>
              <a:t>Ability to message in-app instantly or schedule a phone or video call with Ovia registered nurse health coaches. Coaching hours are 8 a.m.-8 p.m. CT. </a:t>
            </a:r>
          </a:p>
          <a:p>
            <a:pPr>
              <a:spcAft>
                <a:spcPts val="600"/>
              </a:spcAft>
            </a:pPr>
            <a:endParaRPr lang="en-US" sz="1200" b="1" dirty="0">
              <a:latin typeface="+mn-lt"/>
            </a:endParaRPr>
          </a:p>
          <a:p>
            <a:endParaRPr lang="en-US" sz="1000" b="1" spc="0" baseline="0"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2FA544-5623-4059-A1CA-6B06589D280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2659983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cs typeface="Arial" panose="020B0604020202020204" pitchFamily="34" charset="0"/>
              </a:rPr>
              <a:t>Approved </a:t>
            </a:r>
            <a:r>
              <a:rPr lang="en-US" b="0" i="0" u="none" strike="noStrike" dirty="0">
                <a:solidFill>
                  <a:srgbClr val="38444C"/>
                </a:solidFill>
                <a:effectLst/>
                <a:latin typeface="Proxima Nova"/>
                <a:cs typeface="Arial" panose="020B0604020202020204" pitchFamily="34" charset="0"/>
              </a:rPr>
              <a:t>12</a:t>
            </a:r>
            <a:r>
              <a:rPr lang="en-US" b="0" i="0" u="none" strike="noStrike" dirty="0">
                <a:solidFill>
                  <a:srgbClr val="38444C"/>
                </a:solidFill>
                <a:effectLst/>
                <a:latin typeface="Proxima Nova"/>
              </a:rPr>
              <a:t>/25</a:t>
            </a:r>
          </a:p>
          <a:p>
            <a:pPr defTabSz="933277">
              <a:defRPr/>
            </a:pPr>
            <a:r>
              <a:rPr lang="en-US" dirty="0">
                <a:solidFill>
                  <a:srgbClr val="0066CC"/>
                </a:solidFill>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cs typeface="Arial" panose="020B0604020202020204" pitchFamily="34" charset="0"/>
              </a:rPr>
              <a:t>Content</a:t>
            </a:r>
            <a:r>
              <a:rPr lang="en-US" baseline="0" dirty="0">
                <a:solidFill>
                  <a:schemeClr val="tx1"/>
                </a:solidFill>
                <a:cs typeface="Arial" panose="020B0604020202020204" pitchFamily="34" charset="0"/>
              </a:rPr>
              <a:t> approved by </a:t>
            </a:r>
            <a:r>
              <a:rPr lang="en-US" strike="noStrike" baseline="0" dirty="0">
                <a:solidFill>
                  <a:schemeClr val="tx1"/>
                </a:solidFill>
                <a:cs typeface="Arial" panose="020B0604020202020204" pitchFamily="34" charset="0"/>
              </a:rPr>
              <a:t>Luke Nilles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tx1"/>
              </a:solidFill>
            </a:endParaRPr>
          </a:p>
          <a:p>
            <a:pPr marL="0" indent="0">
              <a:spcBef>
                <a:spcPts val="300"/>
              </a:spcBef>
              <a:spcAft>
                <a:spcPts val="300"/>
              </a:spcAft>
              <a:buNone/>
            </a:pPr>
            <a:r>
              <a:rPr lang="en-US" sz="1200" dirty="0"/>
              <a:t>Hinge Health provides the most complete end-to-end solution — offering the right program and care for different MSK needs. </a:t>
            </a:r>
          </a:p>
          <a:p>
            <a:pPr marL="0" indent="0">
              <a:spcBef>
                <a:spcPts val="300"/>
              </a:spcBef>
              <a:spcAft>
                <a:spcPts val="300"/>
              </a:spcAft>
              <a:buNone/>
            </a:pPr>
            <a:r>
              <a:rPr lang="en-US" sz="1200" b="1" dirty="0"/>
              <a:t>Prevention:</a:t>
            </a:r>
            <a:r>
              <a:rPr lang="en-US" sz="1200" dirty="0"/>
              <a:t> for members at-risk for MSK injury; personalized, job-specific exercises and education</a:t>
            </a:r>
          </a:p>
          <a:p>
            <a:pPr marL="0" indent="0">
              <a:spcBef>
                <a:spcPts val="300"/>
              </a:spcBef>
              <a:spcAft>
                <a:spcPts val="300"/>
              </a:spcAft>
              <a:buNone/>
            </a:pPr>
            <a:r>
              <a:rPr lang="en-US" sz="1200" b="1" dirty="0"/>
              <a:t>Acute:</a:t>
            </a:r>
            <a:r>
              <a:rPr lang="en-US" sz="1200" dirty="0"/>
              <a:t> for recovery from recent injury; PT video visits for every body part</a:t>
            </a:r>
          </a:p>
          <a:p>
            <a:pPr marL="0" indent="0">
              <a:spcBef>
                <a:spcPts val="300"/>
              </a:spcBef>
              <a:spcAft>
                <a:spcPts val="300"/>
              </a:spcAft>
              <a:buNone/>
            </a:pPr>
            <a:r>
              <a:rPr lang="en-US" sz="1200" b="1" dirty="0"/>
              <a:t>Chronic:</a:t>
            </a:r>
            <a:r>
              <a:rPr lang="en-US" sz="1200" dirty="0"/>
              <a:t> for those with long-term MSK pain, who may have high risk for surgery or other costly interventions; exercise, education and behavioral change</a:t>
            </a:r>
          </a:p>
          <a:p>
            <a:pPr marL="0" indent="0">
              <a:spcBef>
                <a:spcPts val="300"/>
              </a:spcBef>
              <a:spcAft>
                <a:spcPts val="300"/>
              </a:spcAft>
              <a:buNone/>
            </a:pPr>
            <a:r>
              <a:rPr lang="en-US" sz="1200" b="1" dirty="0"/>
              <a:t>Surgery:</a:t>
            </a:r>
            <a:r>
              <a:rPr lang="en-US" sz="1200" dirty="0"/>
              <a:t> pre- and post-procedure rehab for members who require surgery</a:t>
            </a:r>
          </a:p>
          <a:p>
            <a:pPr marL="0" indent="0">
              <a:spcBef>
                <a:spcPts val="300"/>
              </a:spcBef>
              <a:spcAft>
                <a:spcPts val="300"/>
              </a:spcAft>
              <a:buNone/>
            </a:pPr>
            <a:r>
              <a:rPr lang="en-US" sz="1200" b="1" dirty="0"/>
              <a:t>Expert Medical Opinion </a:t>
            </a:r>
            <a:r>
              <a:rPr lang="en-US" sz="1200" dirty="0"/>
              <a:t>available across all care programs</a:t>
            </a:r>
          </a:p>
          <a:p>
            <a:pPr marL="0" indent="0">
              <a:spcBef>
                <a:spcPts val="300"/>
              </a:spcBef>
              <a:spcAft>
                <a:spcPts val="300"/>
              </a:spcAft>
              <a:buNone/>
            </a:pPr>
            <a:endParaRPr lang="en-US" sz="1200" dirty="0"/>
          </a:p>
          <a:p>
            <a:pPr marL="0" indent="0">
              <a:spcAft>
                <a:spcPts val="300"/>
              </a:spcAft>
              <a:buNone/>
            </a:pPr>
            <a:r>
              <a:rPr lang="en-US" b="1" dirty="0">
                <a:solidFill>
                  <a:schemeClr val="tx2"/>
                </a:solidFill>
              </a:rPr>
              <a:t>Hinge Health will contact you about how to sign up for the program that’s right for you.</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AD50030-D427-4D2C-AB9A-8FAAB784D6E3}" type="slidenum">
              <a:rPr kumimoji="0" lang="en-US" sz="9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49</a:t>
            </a:fld>
            <a:endParaRPr kumimoji="0" lang="en-US" sz="9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16172438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marL="0" marR="0" lvl="0" indent="0" algn="l" defTabSz="933277" rtl="0" eaLnBrk="1" fontAlgn="auto" latinLnBrk="0" hangingPunct="1">
              <a:lnSpc>
                <a:spcPct val="100000"/>
              </a:lnSpc>
              <a:spcBef>
                <a:spcPts val="0"/>
              </a:spcBef>
              <a:spcAft>
                <a:spcPts val="0"/>
              </a:spcAft>
              <a:buClrTx/>
              <a:buSzTx/>
              <a:buFontTx/>
              <a:buNone/>
              <a:tabLst/>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rgbClr val="0066CC"/>
                </a:solidFill>
                <a:latin typeface="+mn-lt"/>
                <a:cs typeface="Arial" panose="020B0604020202020204" pitchFamily="34" charset="0"/>
              </a:rPr>
              <a:t>Content</a:t>
            </a:r>
            <a:r>
              <a:rPr lang="en-US" baseline="0" dirty="0">
                <a:solidFill>
                  <a:srgbClr val="0066CC"/>
                </a:solidFill>
                <a:latin typeface="+mn-lt"/>
                <a:cs typeface="Arial" panose="020B0604020202020204" pitchFamily="34" charset="0"/>
              </a:rPr>
              <a:t> approved by Chris Clowes</a:t>
            </a:r>
          </a:p>
          <a:p>
            <a:endParaRPr lang="en-US" dirty="0">
              <a:latin typeface="+mn-lt"/>
            </a:endParaRPr>
          </a:p>
          <a:p>
            <a:pPr rtl="0" fontAlgn="base"/>
            <a:r>
              <a:rPr lang="en-US" sz="1200" b="1" i="0" kern="1200" dirty="0">
                <a:solidFill>
                  <a:schemeClr val="tx1"/>
                </a:solidFill>
                <a:effectLst/>
                <a:latin typeface="+mn-lt"/>
                <a:ea typeface="+mn-ea"/>
                <a:cs typeface="Arial" panose="020B0604020202020204" pitchFamily="34" charset="0"/>
              </a:rPr>
              <a:t>Participating Provider Option (PPO)</a:t>
            </a:r>
          </a:p>
          <a:p>
            <a:pPr rtl="0" fontAlgn="base"/>
            <a:r>
              <a:rPr lang="en-US" sz="1200" b="0" i="0" kern="1200" dirty="0">
                <a:solidFill>
                  <a:schemeClr val="tx1"/>
                </a:solidFill>
                <a:effectLst/>
                <a:latin typeface="+mn-lt"/>
                <a:ea typeface="+mn-ea"/>
                <a:cs typeface="Arial" panose="020B0604020202020204" pitchFamily="34" charset="0"/>
              </a:rPr>
              <a:t>A health care plan that supplies services at a higher level of benefits when members use contracted health care providers. PPOs also provide coverage for services rendered by health care providers who are not part of the PPO network, however the plan member generally shares a greater portion of the cost for such services.</a:t>
            </a:r>
          </a:p>
          <a:p>
            <a:pPr rtl="0" fontAlgn="base"/>
            <a:r>
              <a:rPr lang="en-US" sz="1200" b="1" i="0" kern="1200" dirty="0">
                <a:solidFill>
                  <a:schemeClr val="tx1"/>
                </a:solidFill>
                <a:effectLst/>
                <a:latin typeface="+mn-lt"/>
                <a:ea typeface="+mn-ea"/>
                <a:cs typeface="Arial" panose="020B0604020202020204" pitchFamily="34" charset="0"/>
              </a:rPr>
              <a:t>Primary Care Physician (PCP)</a:t>
            </a:r>
          </a:p>
          <a:p>
            <a:pPr rtl="0" fontAlgn="base"/>
            <a:r>
              <a:rPr lang="en-US" sz="1200" b="0" i="0" kern="1200" dirty="0">
                <a:solidFill>
                  <a:schemeClr val="tx1"/>
                </a:solidFill>
                <a:effectLst/>
                <a:latin typeface="+mn-lt"/>
                <a:ea typeface="+mn-ea"/>
                <a:cs typeface="Arial" panose="020B0604020202020204" pitchFamily="34" charset="0"/>
              </a:rPr>
              <a:t>The physician you choose to be your primary source for medical care. In some</a:t>
            </a:r>
            <a:r>
              <a:rPr lang="en-US" sz="1200" b="0" i="0" kern="1200" baseline="0" dirty="0">
                <a:solidFill>
                  <a:schemeClr val="tx1"/>
                </a:solidFill>
                <a:effectLst/>
                <a:latin typeface="+mn-lt"/>
                <a:ea typeface="+mn-ea"/>
                <a:cs typeface="Arial" panose="020B0604020202020204" pitchFamily="34" charset="0"/>
              </a:rPr>
              <a:t> health plans, y</a:t>
            </a:r>
            <a:r>
              <a:rPr lang="en-US" sz="1200" b="0" i="0" kern="1200" dirty="0">
                <a:solidFill>
                  <a:schemeClr val="tx1"/>
                </a:solidFill>
                <a:effectLst/>
                <a:latin typeface="+mn-lt"/>
                <a:ea typeface="+mn-ea"/>
                <a:cs typeface="Arial" panose="020B0604020202020204" pitchFamily="34" charset="0"/>
              </a:rPr>
              <a:t>our PCP coordinates all your medical care, including hospital admissions and referrals to specialists.</a:t>
            </a:r>
          </a:p>
          <a:p>
            <a:endParaRPr lang="en-US" dirty="0">
              <a:latin typeface="+mn-lt"/>
            </a:endParaRPr>
          </a:p>
          <a:p>
            <a:endParaRPr lang="en-US" dirty="0">
              <a:latin typeface="+mn-lt"/>
            </a:endParaRPr>
          </a:p>
          <a:p>
            <a:endParaRPr lang="en-US" dirty="0"/>
          </a:p>
        </p:txBody>
      </p:sp>
      <p:sp>
        <p:nvSpPr>
          <p:cNvPr id="4" name="Slide Number Placeholder 3"/>
          <p:cNvSpPr>
            <a:spLocks noGrp="1"/>
          </p:cNvSpPr>
          <p:nvPr>
            <p:ph type="sldNum" sz="quarter" idx="5"/>
          </p:nvPr>
        </p:nvSpPr>
        <p:spPr/>
        <p:txBody>
          <a:bodyPr/>
          <a:lstStyle/>
          <a:p>
            <a:fld id="{FEEBC5EC-CBB7-4E24-9087-0C4333888738}" type="slidenum">
              <a:rPr lang="en-US" smtClean="0"/>
              <a:t>5</a:t>
            </a:fld>
            <a:endParaRPr lang="en-US" dirty="0"/>
          </a:p>
        </p:txBody>
      </p:sp>
    </p:spTree>
    <p:extLst>
      <p:ext uri="{BB962C8B-B14F-4D97-AF65-F5344CB8AC3E}">
        <p14:creationId xmlns:p14="http://schemas.microsoft.com/office/powerpoint/2010/main" val="206154789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latin typeface="+mn-lt"/>
                <a:cs typeface="Arial" panose="020B0604020202020204" pitchFamily="34" charset="0"/>
              </a:rPr>
              <a:t>Content</a:t>
            </a:r>
            <a:r>
              <a:rPr lang="en-US" baseline="0" dirty="0">
                <a:solidFill>
                  <a:schemeClr val="tx1"/>
                </a:solidFill>
                <a:latin typeface="+mn-lt"/>
                <a:cs typeface="Arial" panose="020B0604020202020204" pitchFamily="34" charset="0"/>
              </a:rPr>
              <a:t> approved by </a:t>
            </a:r>
            <a:r>
              <a:rPr lang="en-US" strike="noStrike" baseline="0" dirty="0">
                <a:solidFill>
                  <a:schemeClr val="tx1"/>
                </a:solidFill>
                <a:latin typeface="+mn-lt"/>
                <a:cs typeface="Arial" panose="020B0604020202020204" pitchFamily="34" charset="0"/>
              </a:rPr>
              <a:t>Jason Fry</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tx1"/>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mn-lt"/>
                <a:ea typeface="Arial"/>
                <a:cs typeface="Arial"/>
                <a:sym typeface="Arial"/>
              </a:rPr>
              <a:t>Focused on diabetes, prediabetes and cardiovascular risk:</a:t>
            </a:r>
          </a:p>
          <a:p>
            <a:endParaRPr lang="en-US" dirty="0">
              <a:latin typeface="+mn-lt"/>
            </a:endParaRPr>
          </a:p>
          <a:p>
            <a:pPr marL="274320" lvl="0" indent="-274320">
              <a:spcAft>
                <a:spcPts val="300"/>
              </a:spcAft>
              <a:buFont typeface="Arial" panose="020B0604020202020204" pitchFamily="34" charset="0"/>
              <a:buChar char="•"/>
            </a:pPr>
            <a:r>
              <a:rPr lang="en-US" sz="1200" dirty="0">
                <a:latin typeface="+mn-lt"/>
              </a:rPr>
              <a:t>Lifestyle behavior change</a:t>
            </a:r>
          </a:p>
          <a:p>
            <a:pPr marL="274320" lvl="0" indent="-274320">
              <a:spcAft>
                <a:spcPts val="300"/>
              </a:spcAft>
              <a:buFont typeface="Arial" panose="020B0604020202020204" pitchFamily="34" charset="0"/>
              <a:buChar char="•"/>
            </a:pPr>
            <a:r>
              <a:rPr lang="en-US" sz="1200" dirty="0">
                <a:latin typeface="+mn-lt"/>
              </a:rPr>
              <a:t>Medication optimization</a:t>
            </a:r>
          </a:p>
          <a:p>
            <a:pPr marL="274320" lvl="0" indent="-274320">
              <a:spcAft>
                <a:spcPts val="300"/>
              </a:spcAft>
              <a:buFont typeface="Arial" panose="020B0604020202020204" pitchFamily="34" charset="0"/>
              <a:buChar char="•"/>
            </a:pPr>
            <a:r>
              <a:rPr lang="en-US" sz="1200" dirty="0">
                <a:latin typeface="+mn-lt"/>
              </a:rPr>
              <a:t>Emotional support</a:t>
            </a:r>
          </a:p>
          <a:p>
            <a:pPr marL="274320" lvl="0" indent="-274320">
              <a:spcAft>
                <a:spcPts val="300"/>
              </a:spcAft>
              <a:buFont typeface="Arial" panose="020B0604020202020204" pitchFamily="34" charset="0"/>
              <a:buChar char="•"/>
            </a:pPr>
            <a:r>
              <a:rPr lang="en-US" sz="1200" dirty="0">
                <a:latin typeface="+mn-lt"/>
              </a:rPr>
              <a:t>Provider coordination</a:t>
            </a:r>
          </a:p>
          <a:p>
            <a:pPr marL="274320" lvl="0" indent="-274320">
              <a:spcAft>
                <a:spcPts val="300"/>
              </a:spcAft>
              <a:buFont typeface="Arial" panose="020B0604020202020204" pitchFamily="34" charset="0"/>
              <a:buChar char="•"/>
            </a:pPr>
            <a:r>
              <a:rPr lang="en-US" sz="1200" dirty="0">
                <a:latin typeface="+mn-lt"/>
              </a:rPr>
              <a:t>Cellular-connected devices</a:t>
            </a:r>
          </a:p>
          <a:p>
            <a:endParaRPr lang="en-US" dirty="0">
              <a:latin typeface="+mn-lt"/>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AD50030-D427-4D2C-AB9A-8FAAB784D6E3}" type="slidenum">
              <a:rPr kumimoji="0" lang="en-US" sz="9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en-US" sz="9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134236315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cs typeface="Arial" panose="020B0604020202020204" pitchFamily="34" charset="0"/>
              </a:rPr>
              <a:t>Approved </a:t>
            </a:r>
            <a:r>
              <a:rPr lang="en-US" b="0" i="0" u="none" strike="noStrike" dirty="0">
                <a:solidFill>
                  <a:srgbClr val="38444C"/>
                </a:solidFill>
                <a:effectLst/>
                <a:latin typeface="Proxima Nova"/>
                <a:cs typeface="Arial" panose="020B0604020202020204" pitchFamily="34" charset="0"/>
              </a:rPr>
              <a:t>12</a:t>
            </a:r>
            <a:r>
              <a:rPr lang="en-US" b="0" i="0" u="none" strike="noStrike" dirty="0">
                <a:solidFill>
                  <a:srgbClr val="38444C"/>
                </a:solidFill>
                <a:effectLst/>
                <a:latin typeface="Proxima Nova"/>
              </a:rPr>
              <a:t>/25</a:t>
            </a:r>
          </a:p>
          <a:p>
            <a:r>
              <a:rPr lang="en-US" sz="1200" b="1" dirty="0"/>
              <a:t>EMI Team: Deborah Wells, Debb Bastian</a:t>
            </a:r>
          </a:p>
          <a:p>
            <a:r>
              <a:rPr lang="en-US" sz="1200" b="1" dirty="0"/>
              <a:t>Reviewed by: </a:t>
            </a:r>
            <a:r>
              <a:rPr lang="en-US" sz="1200" b="1" dirty="0">
                <a:solidFill>
                  <a:srgbClr val="FF0000"/>
                </a:solidFill>
                <a:latin typeface="+mn-lt"/>
                <a:cs typeface="Arial"/>
              </a:rPr>
              <a:t>Dyamond Battle, </a:t>
            </a:r>
            <a:r>
              <a:rPr lang="en-US" sz="1200" b="1" dirty="0"/>
              <a:t>Vivian Jones, Gentry McKeown</a:t>
            </a:r>
          </a:p>
          <a:p>
            <a:endParaRPr lang="en-US" dirty="0"/>
          </a:p>
          <a:p>
            <a:r>
              <a:rPr lang="en-US" dirty="0"/>
              <a:t>Use the Behavioral Health Provider </a:t>
            </a:r>
            <a:r>
              <a:rPr lang="en-US" b="0" u="none" dirty="0"/>
              <a:t>Finder to find in-network</a:t>
            </a:r>
            <a:r>
              <a:rPr lang="en-US" dirty="0"/>
              <a:t> providers using search criteria based on member preference and member-matching criteria along with an appointment scheduler.</a:t>
            </a:r>
          </a:p>
          <a:p>
            <a:endParaRPr lang="en-US" dirty="0"/>
          </a:p>
        </p:txBody>
      </p:sp>
      <p:sp>
        <p:nvSpPr>
          <p:cNvPr id="4" name="Slide Number Placeholder 3"/>
          <p:cNvSpPr>
            <a:spLocks noGrp="1"/>
          </p:cNvSpPr>
          <p:nvPr>
            <p:ph type="sldNum" sz="quarter" idx="5"/>
          </p:nvPr>
        </p:nvSpPr>
        <p:spPr/>
        <p:txBody>
          <a:bodyPr/>
          <a:lstStyle/>
          <a:p>
            <a:fld id="{FEEBC5EC-CBB7-4E24-9087-0C4333888738}" type="slidenum">
              <a:rPr lang="en-US" smtClean="0"/>
              <a:t>51</a:t>
            </a:fld>
            <a:endParaRPr lang="en-US" dirty="0"/>
          </a:p>
        </p:txBody>
      </p:sp>
    </p:spTree>
    <p:extLst>
      <p:ext uri="{BB962C8B-B14F-4D97-AF65-F5344CB8AC3E}">
        <p14:creationId xmlns:p14="http://schemas.microsoft.com/office/powerpoint/2010/main" val="301741787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solidFill>
                  <a:srgbClr val="0066CC"/>
                </a:solidFill>
                <a:latin typeface="+mn-lt"/>
                <a:cs typeface="Arial" panose="020B0604020202020204" pitchFamily="34" charset="0"/>
              </a:rPr>
              <a:t>Content approved by </a:t>
            </a:r>
            <a:r>
              <a:rPr lang="en-US" b="0" i="0" u="none" strike="noStrike" dirty="0">
                <a:solidFill>
                  <a:srgbClr val="000000"/>
                </a:solidFill>
                <a:effectLst/>
                <a:highlight>
                  <a:srgbClr val="F6ECC9"/>
                </a:highlight>
                <a:latin typeface="+mn-lt"/>
              </a:rPr>
              <a:t>Jessica Doyle, Tara Fitzgerald, Chris Segura</a:t>
            </a:r>
            <a:endParaRPr lang="en-US" dirty="0">
              <a:latin typeface="+mn-lt"/>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AD50030-D427-4D2C-AB9A-8FAAB784D6E3}" type="slidenum">
              <a:rPr kumimoji="0" lang="en-US" sz="9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52</a:t>
            </a:fld>
            <a:endParaRPr kumimoji="0" lang="en-US" sz="9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278486884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b="0" strike="noStrike" dirty="0">
                <a:solidFill>
                  <a:schemeClr val="tx1"/>
                </a:solidFill>
                <a:latin typeface="+mn-lt"/>
                <a:ea typeface="Calibri" panose="020F0502020204030204" pitchFamily="34" charset="0"/>
                <a:cs typeface="Calibri" panose="020F0502020204030204" pitchFamily="34" charset="0"/>
              </a:rPr>
              <a:t>Approved </a:t>
            </a:r>
            <a:r>
              <a:rPr lang="en-US" b="0" i="0" u="none" strike="noStrike" dirty="0">
                <a:solidFill>
                  <a:schemeClr val="tx1"/>
                </a:solidFill>
                <a:effectLst/>
                <a:latin typeface="+mn-lt"/>
                <a:ea typeface="Calibri" panose="020F0502020204030204" pitchFamily="34" charset="0"/>
                <a:cs typeface="Calibri" panose="020F0502020204030204" pitchFamily="34" charset="0"/>
              </a:rPr>
              <a:t>12/25</a:t>
            </a:r>
            <a:r>
              <a:rPr lang="en-US" b="0" strike="noStrike" dirty="0">
                <a:solidFill>
                  <a:schemeClr val="tx1"/>
                </a:solidFill>
                <a:latin typeface="+mn-lt"/>
                <a:ea typeface="Calibri" panose="020F0502020204030204" pitchFamily="34" charset="0"/>
                <a:cs typeface="Calibri" panose="020F0502020204030204" pitchFamily="34" charset="0"/>
              </a:rPr>
              <a:t> </a:t>
            </a:r>
          </a:p>
          <a:p>
            <a:pPr defTabSz="933277">
              <a:defRPr/>
            </a:pPr>
            <a:r>
              <a:rPr lang="en-US" b="0" dirty="0">
                <a:solidFill>
                  <a:schemeClr val="tx1"/>
                </a:solidFill>
                <a:latin typeface="+mn-lt"/>
                <a:ea typeface="Calibri" panose="020F0502020204030204" pitchFamily="34" charset="0"/>
                <a:cs typeface="Calibri" panose="020F050202020403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b="0" i="0" dirty="0">
                <a:solidFill>
                  <a:schemeClr val="tx1"/>
                </a:solidFill>
                <a:latin typeface="+mn-lt"/>
                <a:ea typeface="Calibri" panose="020F0502020204030204" pitchFamily="34" charset="0"/>
                <a:cs typeface="Calibri" panose="020F0502020204030204" pitchFamily="34" charset="0"/>
              </a:rPr>
              <a:t>Content</a:t>
            </a:r>
            <a:r>
              <a:rPr lang="en-US" b="0" i="0" baseline="0" dirty="0">
                <a:solidFill>
                  <a:schemeClr val="tx1"/>
                </a:solidFill>
                <a:latin typeface="+mn-lt"/>
                <a:ea typeface="Calibri" panose="020F0502020204030204" pitchFamily="34" charset="0"/>
                <a:cs typeface="Calibri" panose="020F0502020204030204" pitchFamily="34" charset="0"/>
              </a:rPr>
              <a:t> approved by </a:t>
            </a:r>
            <a:r>
              <a:rPr lang="en-US" sz="1200" b="0" i="0" u="none" strike="noStrike" kern="1200" dirty="0">
                <a:solidFill>
                  <a:schemeClr val="tx1"/>
                </a:solidFill>
                <a:effectLst/>
                <a:latin typeface="+mn-lt"/>
                <a:ea typeface="Calibri" panose="020F0502020204030204" pitchFamily="34" charset="0"/>
                <a:cs typeface="Calibri" panose="020F0502020204030204" pitchFamily="34" charset="0"/>
              </a:rPr>
              <a:t>Morgan Ferrell,</a:t>
            </a:r>
            <a:r>
              <a:rPr lang="en-US" b="0" dirty="0">
                <a:solidFill>
                  <a:schemeClr val="tx1"/>
                </a:solidFill>
                <a:latin typeface="+mn-lt"/>
                <a:ea typeface="Calibri" panose="020F0502020204030204" pitchFamily="34" charset="0"/>
                <a:cs typeface="Calibri" panose="020F0502020204030204" pitchFamily="34" charset="0"/>
              </a:rPr>
              <a:t> </a:t>
            </a:r>
            <a:r>
              <a:rPr lang="en-US" sz="1200" b="0" i="0" u="none" strike="noStrike" kern="1200" dirty="0">
                <a:solidFill>
                  <a:schemeClr val="tx1"/>
                </a:solidFill>
                <a:effectLst/>
                <a:latin typeface="+mn-lt"/>
                <a:ea typeface="Calibri" panose="020F0502020204030204" pitchFamily="34" charset="0"/>
                <a:cs typeface="Calibri" panose="020F0502020204030204" pitchFamily="34" charset="0"/>
              </a:rPr>
              <a:t>Jessica Brewer,</a:t>
            </a:r>
            <a:r>
              <a:rPr lang="en-US" b="0" dirty="0">
                <a:solidFill>
                  <a:schemeClr val="tx1"/>
                </a:solidFill>
                <a:latin typeface="+mn-lt"/>
                <a:ea typeface="Calibri" panose="020F0502020204030204" pitchFamily="34" charset="0"/>
                <a:cs typeface="Calibri" panose="020F0502020204030204" pitchFamily="34" charset="0"/>
              </a:rPr>
              <a:t> </a:t>
            </a:r>
            <a:r>
              <a:rPr lang="en-US" sz="1200" b="0" i="0" u="none" strike="noStrike" kern="1200" dirty="0">
                <a:solidFill>
                  <a:schemeClr val="tx1"/>
                </a:solidFill>
                <a:effectLst/>
                <a:latin typeface="+mn-lt"/>
                <a:ea typeface="Calibri" panose="020F0502020204030204" pitchFamily="34" charset="0"/>
                <a:cs typeface="Calibri" panose="020F0502020204030204" pitchFamily="34" charset="0"/>
              </a:rPr>
              <a:t>Sarah Brown</a:t>
            </a:r>
            <a:r>
              <a:rPr lang="en-US" b="0" dirty="0">
                <a:solidFill>
                  <a:schemeClr val="tx1"/>
                </a:solidFill>
                <a:latin typeface="+mn-lt"/>
                <a:ea typeface="Calibri" panose="020F0502020204030204" pitchFamily="34" charset="0"/>
                <a:cs typeface="Calibri" panose="020F0502020204030204" pitchFamily="34" charset="0"/>
              </a:rPr>
              <a:t> </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AD50030-D427-4D2C-AB9A-8FAAB784D6E3}" type="slidenum">
              <a:rPr kumimoji="0" lang="en-US" sz="9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53</a:t>
            </a:fld>
            <a:endParaRPr kumimoji="0" lang="en-US" sz="9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200042106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cs typeface="Arial" panose="020B0604020202020204" pitchFamily="34" charset="0"/>
              </a:rPr>
              <a:t>Approved </a:t>
            </a:r>
            <a:r>
              <a:rPr lang="en-US" b="0" i="0" u="none" strike="noStrike" dirty="0">
                <a:solidFill>
                  <a:srgbClr val="38444C"/>
                </a:solidFill>
                <a:effectLst/>
                <a:latin typeface="Proxima Nova"/>
                <a:cs typeface="Arial" panose="020B0604020202020204" pitchFamily="34" charset="0"/>
              </a:rPr>
              <a:t>12</a:t>
            </a:r>
            <a:r>
              <a:rPr lang="en-US" b="0" i="0" u="none" strike="noStrike" dirty="0">
                <a:solidFill>
                  <a:srgbClr val="38444C"/>
                </a:solidFill>
                <a:effectLst/>
                <a:latin typeface="Proxima Nova"/>
              </a:rPr>
              <a:t>/25</a:t>
            </a:r>
          </a:p>
          <a:p>
            <a:r>
              <a:rPr lang="en-US" sz="1200" b="1" dirty="0"/>
              <a:t>EMI Team: Deborah Wells, Debb Bastian</a:t>
            </a:r>
          </a:p>
          <a:p>
            <a:r>
              <a:rPr lang="en-US" sz="1200" b="1" dirty="0"/>
              <a:t>Reviewed by: Gail Gable, Theresa Arreola</a:t>
            </a:r>
            <a:endParaRPr lang="en-US" b="1" i="0" dirty="0"/>
          </a:p>
          <a:p>
            <a:endParaRPr lang="en-US" dirty="0"/>
          </a:p>
          <a:p>
            <a:r>
              <a:rPr lang="en-US" dirty="0"/>
              <a:t>You have the same Blue Element digital experience for dental as for medical.</a:t>
            </a:r>
          </a:p>
          <a:p>
            <a:endParaRPr lang="en-US" dirty="0"/>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54</a:t>
            </a:fld>
            <a:endParaRPr lang="en-US" dirty="0"/>
          </a:p>
        </p:txBody>
      </p:sp>
    </p:spTree>
    <p:extLst>
      <p:ext uri="{BB962C8B-B14F-4D97-AF65-F5344CB8AC3E}">
        <p14:creationId xmlns:p14="http://schemas.microsoft.com/office/powerpoint/2010/main" val="128340518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19BAA-CFDA-7CD9-D5C1-6B41707615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A52741-5724-4435-C536-0F86090906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9E518A-6235-072B-3CB6-3E89EDAA3AC8}"/>
              </a:ext>
            </a:extLst>
          </p:cNvPr>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z="1000" strike="noStrike" dirty="0">
                <a:solidFill>
                  <a:srgbClr val="0066CC"/>
                </a:solidFill>
                <a:cs typeface="Arial" panose="020B0604020202020204" pitchFamily="34" charset="0"/>
              </a:rPr>
              <a:t>Approved </a:t>
            </a:r>
            <a:r>
              <a:rPr lang="en-US" sz="1000" b="0" i="0" u="none" strike="noStrike" dirty="0">
                <a:solidFill>
                  <a:srgbClr val="38444C"/>
                </a:solidFill>
                <a:effectLst/>
                <a:latin typeface="Proxima Nova"/>
                <a:cs typeface="Arial" panose="020B0604020202020204" pitchFamily="34" charset="0"/>
              </a:rPr>
              <a:t>12</a:t>
            </a:r>
            <a:r>
              <a:rPr lang="en-US" sz="1000" b="0" i="0" u="none" strike="noStrike" dirty="0">
                <a:solidFill>
                  <a:srgbClr val="38444C"/>
                </a:solidFill>
                <a:effectLst/>
                <a:latin typeface="Proxima Nova"/>
              </a:rPr>
              <a:t>/25</a:t>
            </a:r>
          </a:p>
          <a:p>
            <a:r>
              <a:rPr lang="en-US" sz="1000" b="1" dirty="0"/>
              <a:t>EMI Team: Deborah Wells, Zach Buhnerkemper, Debb Bastian</a:t>
            </a:r>
          </a:p>
          <a:p>
            <a:pPr>
              <a:spcBef>
                <a:spcPct val="0"/>
              </a:spcBef>
              <a:buClr>
                <a:schemeClr val="tx1"/>
              </a:buClr>
              <a:buFont typeface="Arial Black" pitchFamily="34" charset="0"/>
              <a:buNone/>
            </a:pPr>
            <a:r>
              <a:rPr lang="en-US" sz="1000" b="1" dirty="0">
                <a:solidFill>
                  <a:srgbClr val="0066CC"/>
                </a:solidFill>
              </a:rPr>
              <a:t>Reviewed by: </a:t>
            </a:r>
            <a:r>
              <a:rPr lang="en-US" sz="1000" b="1" baseline="0" dirty="0">
                <a:solidFill>
                  <a:srgbClr val="0066CC"/>
                </a:solidFill>
              </a:rPr>
              <a:t>Gail Gable, Theresa Arreola</a:t>
            </a:r>
            <a:endParaRPr lang="en-US" sz="1000" b="1" dirty="0">
              <a:solidFill>
                <a:srgbClr val="0066CC"/>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solidFill>
                <a:srgbClr val="1E1E1E"/>
              </a:solidFill>
              <a:latin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solidFill>
                <a:srgbClr val="1E1E1E"/>
              </a:solidFill>
              <a:latin typeface="Arial" panose="020B0604020202020204"/>
            </a:endParaRPr>
          </a:p>
          <a:p>
            <a:endParaRPr lang="en-US" sz="1000" b="1"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kern="1200" dirty="0">
              <a:solidFill>
                <a:schemeClr val="tx1"/>
              </a:solidFill>
              <a:effectLst/>
              <a:latin typeface="Arial" panose="020B0604020202020204" pitchFamily="34" charset="0"/>
              <a:ea typeface="+mn-ea"/>
              <a:cs typeface="+mn-cs"/>
            </a:endParaRPr>
          </a:p>
          <a:p>
            <a:endParaRPr lang="en-US" sz="1000" dirty="0"/>
          </a:p>
        </p:txBody>
      </p:sp>
      <p:sp>
        <p:nvSpPr>
          <p:cNvPr id="4" name="Slide Number Placeholder 3">
            <a:extLst>
              <a:ext uri="{FF2B5EF4-FFF2-40B4-BE49-F238E27FC236}">
                <a16:creationId xmlns:a16="http://schemas.microsoft.com/office/drawing/2014/main" id="{5C4FB170-FBCE-A3F6-81CC-DDACF54F85D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AD7D5B-DE98-4914-8595-44D6DD8EB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261906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r>
              <a:rPr lang="en-US" sz="1200" b="1" dirty="0">
                <a:latin typeface="+mn-lt"/>
              </a:rPr>
              <a:t>EMI Team: Deborah Wells, Zach Buhnerkemper, Debb Bastian</a:t>
            </a:r>
          </a:p>
          <a:p>
            <a:pPr>
              <a:spcBef>
                <a:spcPct val="0"/>
              </a:spcBef>
              <a:buClr>
                <a:schemeClr val="tx1"/>
              </a:buClr>
              <a:buFont typeface="Arial Black" pitchFamily="34" charset="0"/>
              <a:buNone/>
            </a:pPr>
            <a:r>
              <a:rPr lang="en-US" sz="1200" b="1" dirty="0">
                <a:solidFill>
                  <a:srgbClr val="0066CC"/>
                </a:solidFill>
                <a:latin typeface="+mn-lt"/>
              </a:rPr>
              <a:t>Reviewed by: </a:t>
            </a:r>
            <a:r>
              <a:rPr lang="en-US" sz="1200" b="1" baseline="0" dirty="0">
                <a:solidFill>
                  <a:srgbClr val="0066CC"/>
                </a:solidFill>
                <a:latin typeface="+mn-lt"/>
              </a:rPr>
              <a:t>Gail Gable, Theresa Arreola</a:t>
            </a:r>
            <a:endParaRPr lang="en-US" sz="1200" b="1" dirty="0">
              <a:solidFill>
                <a:srgbClr val="0066CC"/>
              </a:solidFill>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latin typeface="+mn-lt"/>
              </a:rPr>
              <a:t>State data are ‘UNIQUES’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u="sng" dirty="0">
                <a:solidFill>
                  <a:schemeClr val="accent1"/>
                </a:solidFill>
                <a:latin typeface="+mn-lt"/>
              </a:rPr>
              <a:t>Unique Providers</a:t>
            </a:r>
            <a:r>
              <a:rPr lang="en-US" b="1" dirty="0">
                <a:solidFill>
                  <a:schemeClr val="accent1"/>
                </a:solidFill>
                <a:latin typeface="+mn-lt"/>
              </a:rPr>
              <a:t>: </a:t>
            </a:r>
            <a:r>
              <a:rPr lang="en-US" b="0" dirty="0">
                <a:solidFill>
                  <a:schemeClr val="accent1"/>
                </a:solidFill>
                <a:latin typeface="+mn-lt"/>
              </a:rPr>
              <a:t>Dentist/Specialist </a:t>
            </a:r>
            <a:r>
              <a:rPr lang="en-US" b="0" i="1" dirty="0">
                <a:solidFill>
                  <a:schemeClr val="accent1"/>
                </a:solidFill>
                <a:latin typeface="+mn-lt"/>
              </a:rPr>
              <a:t>(belly button)</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i="0" u="sng" dirty="0">
                <a:solidFill>
                  <a:schemeClr val="accent1"/>
                </a:solidFill>
                <a:latin typeface="+mn-lt"/>
              </a:rPr>
              <a:t>Unique Locations</a:t>
            </a:r>
            <a:r>
              <a:rPr lang="en-US" b="1" i="0" dirty="0">
                <a:solidFill>
                  <a:schemeClr val="accent1"/>
                </a:solidFill>
                <a:latin typeface="+mn-lt"/>
              </a:rPr>
              <a:t>: </a:t>
            </a:r>
            <a:r>
              <a:rPr lang="en-US" b="0" i="0" dirty="0">
                <a:solidFill>
                  <a:schemeClr val="accent1"/>
                </a:solidFill>
                <a:latin typeface="+mn-lt"/>
              </a:rPr>
              <a:t>A physical place you can go for dental services, a physical business </a:t>
            </a:r>
            <a:r>
              <a:rPr lang="en-US" b="0" i="1" dirty="0">
                <a:solidFill>
                  <a:schemeClr val="accent1"/>
                </a:solidFill>
                <a:latin typeface="+mn-lt"/>
              </a:rPr>
              <a:t>(door knob)</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i="0" u="sng" dirty="0">
                <a:solidFill>
                  <a:schemeClr val="accent1"/>
                </a:solidFill>
                <a:latin typeface="+mn-lt"/>
              </a:rPr>
              <a:t>Access Points</a:t>
            </a:r>
            <a:r>
              <a:rPr lang="en-US" b="1" i="0" dirty="0">
                <a:solidFill>
                  <a:schemeClr val="accent1"/>
                </a:solidFill>
                <a:latin typeface="+mn-lt"/>
              </a:rPr>
              <a:t>: </a:t>
            </a:r>
            <a:r>
              <a:rPr lang="en-US" b="0" i="0" dirty="0">
                <a:solidFill>
                  <a:schemeClr val="accent1"/>
                </a:solidFill>
                <a:latin typeface="+mn-lt"/>
              </a:rPr>
              <a:t>All the points where the dentist works (multiple office locations) </a:t>
            </a:r>
            <a:r>
              <a:rPr lang="en-US" b="0" i="1" dirty="0">
                <a:solidFill>
                  <a:schemeClr val="accent1"/>
                </a:solidFill>
                <a:latin typeface="+mn-lt"/>
              </a:rPr>
              <a:t>(belly button x door knob = access points)</a:t>
            </a:r>
            <a:endParaRPr lang="en-US" b="1" i="1" dirty="0">
              <a:solidFill>
                <a:schemeClr val="accent1"/>
              </a:solidFill>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i="0" dirty="0">
                <a:solidFill>
                  <a:schemeClr val="accent1"/>
                </a:solidFill>
                <a:latin typeface="+mn-lt"/>
              </a:rPr>
              <a:t>(</a:t>
            </a:r>
            <a:r>
              <a:rPr lang="en-US" sz="1200" b="1" i="0" dirty="0">
                <a:latin typeface="+mn-lt"/>
              </a:rPr>
              <a:t>This number may be inflated due to DSOs, where the provider may be aligned with each DSO’s unique office location even though they may only work at 1 or 2 locations.) </a:t>
            </a:r>
            <a:endParaRPr lang="en-US" b="1" i="0" dirty="0">
              <a:solidFill>
                <a:schemeClr val="accent1"/>
              </a:solidFill>
              <a:latin typeface="+mn-lt"/>
            </a:endParaRPr>
          </a:p>
          <a:p>
            <a:pPr marL="0" indent="0">
              <a:buFont typeface="Arial" panose="020B0604020202020204" pitchFamily="34" charset="0"/>
              <a:buNone/>
            </a:pPr>
            <a:endParaRPr lang="en-US" sz="1200"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endParaRPr lang="en-US" dirty="0"/>
          </a:p>
          <a:p>
            <a:pPr marL="0" indent="0">
              <a:buFont typeface="Arial" panose="020B0604020202020204" pitchFamily="34" charset="0"/>
              <a:buNone/>
            </a:pPr>
            <a:endParaRPr lang="en-US" sz="1200"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56</a:t>
            </a:fld>
            <a:endParaRPr lang="en-US" dirty="0"/>
          </a:p>
        </p:txBody>
      </p:sp>
    </p:spTree>
    <p:extLst>
      <p:ext uri="{BB962C8B-B14F-4D97-AF65-F5344CB8AC3E}">
        <p14:creationId xmlns:p14="http://schemas.microsoft.com/office/powerpoint/2010/main" val="426557670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z="1200" strike="noStrike" dirty="0">
                <a:solidFill>
                  <a:srgbClr val="0066CC"/>
                </a:solidFill>
                <a:latin typeface="+mn-lt"/>
                <a:cs typeface="Arial" panose="020B0604020202020204" pitchFamily="34" charset="0"/>
              </a:rPr>
              <a:t>Approved </a:t>
            </a:r>
            <a:r>
              <a:rPr lang="en-US" sz="1200" b="0" i="0" u="none" strike="noStrike" dirty="0">
                <a:solidFill>
                  <a:srgbClr val="38444C"/>
                </a:solidFill>
                <a:effectLst/>
                <a:latin typeface="+mn-lt"/>
                <a:cs typeface="Arial" panose="020B0604020202020204" pitchFamily="34" charset="0"/>
              </a:rPr>
              <a:t>12</a:t>
            </a:r>
            <a:r>
              <a:rPr lang="en-US" sz="1200" b="0" i="0" u="none" strike="noStrike" dirty="0">
                <a:solidFill>
                  <a:srgbClr val="38444C"/>
                </a:solidFill>
                <a:effectLst/>
                <a:latin typeface="+mn-lt"/>
              </a:rPr>
              <a:t>/25</a:t>
            </a:r>
          </a:p>
          <a:p>
            <a:r>
              <a:rPr lang="en-US" sz="1200" b="1" dirty="0">
                <a:latin typeface="+mn-lt"/>
              </a:rPr>
              <a:t>EMI Team: Deborah Wells, Debb Bastian</a:t>
            </a:r>
          </a:p>
          <a:p>
            <a:r>
              <a:rPr lang="en-US" sz="1200" b="1" dirty="0">
                <a:latin typeface="+mn-lt"/>
              </a:rPr>
              <a:t>Reviewed by: Gail Gable, Theresa Arreola</a:t>
            </a:r>
          </a:p>
          <a:p>
            <a:endParaRPr lang="en-US" sz="1200" dirty="0">
              <a:latin typeface="+mn-lt"/>
            </a:endParaRPr>
          </a:p>
          <a:p>
            <a:r>
              <a:rPr lang="en-US" sz="1200" b="0" i="0" u="none" strike="noStrike" baseline="0" dirty="0">
                <a:solidFill>
                  <a:srgbClr val="000000"/>
                </a:solidFill>
                <a:latin typeface="+mn-lt"/>
              </a:rPr>
              <a:t>BlueCare </a:t>
            </a:r>
            <a:r>
              <a:rPr lang="en-US" sz="1200" b="0" i="0" u="none" strike="noStrike" baseline="0" dirty="0" err="1">
                <a:solidFill>
                  <a:srgbClr val="000000"/>
                </a:solidFill>
                <a:latin typeface="+mn-lt"/>
              </a:rPr>
              <a:t>Dental</a:t>
            </a:r>
            <a:r>
              <a:rPr lang="en-US" sz="1200" b="0" i="0" u="none" strike="noStrike" baseline="30000" dirty="0" err="1">
                <a:solidFill>
                  <a:srgbClr val="000000"/>
                </a:solidFill>
                <a:latin typeface="+mn-lt"/>
              </a:rPr>
              <a:t>SM</a:t>
            </a:r>
            <a:r>
              <a:rPr lang="en-US" sz="1200" b="0" i="0" u="none" strike="noStrike" baseline="30000" dirty="0">
                <a:solidFill>
                  <a:srgbClr val="000000"/>
                </a:solidFill>
                <a:latin typeface="+mn-lt"/>
              </a:rPr>
              <a:t> </a:t>
            </a:r>
            <a:r>
              <a:rPr lang="en-US" sz="1200" b="0" i="0" u="none" strike="noStrike" baseline="0" dirty="0">
                <a:solidFill>
                  <a:srgbClr val="000000"/>
                </a:solidFill>
                <a:latin typeface="+mn-lt"/>
              </a:rPr>
              <a:t>offers you flexibility in choosing a dentist. </a:t>
            </a:r>
          </a:p>
          <a:p>
            <a:endParaRPr lang="en-US" sz="1200" b="0" i="0" u="none" strike="noStrike" baseline="0" dirty="0">
              <a:solidFill>
                <a:srgbClr val="000000"/>
              </a:solidFill>
              <a:latin typeface="+mn-lt"/>
            </a:endParaRPr>
          </a:p>
          <a:p>
            <a:r>
              <a:rPr lang="en-US" sz="1200" b="0" i="0" u="none" strike="noStrike" baseline="0" dirty="0">
                <a:solidFill>
                  <a:srgbClr val="000000"/>
                </a:solidFill>
                <a:latin typeface="+mn-lt"/>
              </a:rPr>
              <a:t>With BlueCare Dental PPO, you may receive coverage for services obtained from any licensed dentist in the United States. However, when you select an in-network dentist, the network offers negotiated discounts for covered services – which is why networks are so important when choosing a dental plan. Now that’s something to smile about! </a:t>
            </a:r>
          </a:p>
          <a:p>
            <a:endParaRPr lang="en-US" sz="1200" b="0" i="0" u="none" strike="noStrike" baseline="0" dirty="0">
              <a:solidFill>
                <a:srgbClr val="000000"/>
              </a:solidFill>
              <a:latin typeface="+mn-lt"/>
            </a:endParaRPr>
          </a:p>
          <a:p>
            <a:r>
              <a:rPr lang="en-US" sz="1200" b="1" i="0" u="none" strike="noStrike" baseline="0" dirty="0">
                <a:solidFill>
                  <a:srgbClr val="000000"/>
                </a:solidFill>
                <a:latin typeface="+mn-lt"/>
              </a:rPr>
              <a:t>Choosing an in-network dentist has many advantages: </a:t>
            </a:r>
            <a:endParaRPr lang="en-US" sz="1200" b="0" i="0" u="none" strike="noStrike" baseline="0" dirty="0">
              <a:solidFill>
                <a:srgbClr val="000000"/>
              </a:solidFill>
              <a:latin typeface="+mn-lt"/>
            </a:endParaRPr>
          </a:p>
          <a:p>
            <a:pPr marL="457200" lvl="1" indent="0">
              <a:buNone/>
            </a:pPr>
            <a:r>
              <a:rPr lang="en-US" sz="1200" b="1" i="0" u="none" strike="noStrike" baseline="0" dirty="0">
                <a:solidFill>
                  <a:srgbClr val="000000"/>
                </a:solidFill>
                <a:latin typeface="+mn-lt"/>
              </a:rPr>
              <a:t>• </a:t>
            </a:r>
            <a:r>
              <a:rPr lang="en-US" sz="1200" b="0" i="0" u="none" strike="noStrike" baseline="0" dirty="0">
                <a:solidFill>
                  <a:srgbClr val="000000"/>
                </a:solidFill>
                <a:latin typeface="+mn-lt"/>
              </a:rPr>
              <a:t>Lower out-of-pocket costs for covered services, in most cases </a:t>
            </a:r>
          </a:p>
          <a:p>
            <a:pPr marL="457200" lvl="1" indent="0">
              <a:buNone/>
            </a:pPr>
            <a:r>
              <a:rPr lang="en-US" sz="1200" b="1" i="0" u="none" strike="noStrike" baseline="0" dirty="0">
                <a:solidFill>
                  <a:srgbClr val="000000"/>
                </a:solidFill>
                <a:latin typeface="+mn-lt"/>
              </a:rPr>
              <a:t>• </a:t>
            </a:r>
            <a:r>
              <a:rPr lang="en-US" sz="1200" b="0" i="0" u="none" strike="noStrike" baseline="0" dirty="0">
                <a:solidFill>
                  <a:srgbClr val="000000"/>
                </a:solidFill>
                <a:latin typeface="+mn-lt"/>
              </a:rPr>
              <a:t>No bill for the amount not covered by your insurance plan </a:t>
            </a:r>
          </a:p>
          <a:p>
            <a:pPr marL="457200" lvl="1" indent="0">
              <a:buNone/>
            </a:pPr>
            <a:r>
              <a:rPr lang="en-US" sz="1200" b="1" i="0" u="none" strike="noStrike" baseline="0" dirty="0">
                <a:solidFill>
                  <a:srgbClr val="000000"/>
                </a:solidFill>
                <a:latin typeface="+mn-lt"/>
              </a:rPr>
              <a:t>• </a:t>
            </a:r>
            <a:r>
              <a:rPr lang="en-US" sz="1200" b="0" i="0" u="none" strike="noStrike" baseline="0" dirty="0">
                <a:solidFill>
                  <a:srgbClr val="000000"/>
                </a:solidFill>
                <a:latin typeface="+mn-lt"/>
              </a:rPr>
              <a:t>No referral required for specialty dentists</a:t>
            </a:r>
          </a:p>
          <a:p>
            <a:pPr marL="457200" lvl="1" indent="0">
              <a:buNone/>
            </a:pPr>
            <a:r>
              <a:rPr lang="en-US" sz="1200" b="1" i="0" u="none" strike="noStrike" baseline="0" dirty="0">
                <a:solidFill>
                  <a:srgbClr val="000000"/>
                </a:solidFill>
                <a:latin typeface="+mn-lt"/>
              </a:rPr>
              <a:t>• </a:t>
            </a:r>
            <a:r>
              <a:rPr lang="en-US" sz="1200" b="0" i="0" u="none" strike="noStrike" baseline="0" dirty="0">
                <a:solidFill>
                  <a:srgbClr val="000000"/>
                </a:solidFill>
                <a:latin typeface="+mn-lt"/>
              </a:rPr>
              <a:t>Contracting dentists will submit a claim on your behalf </a:t>
            </a:r>
          </a:p>
          <a:p>
            <a:pPr marL="457200" lvl="1" indent="0">
              <a:buNone/>
            </a:pPr>
            <a:endParaRPr lang="en-US" sz="1200" b="0" i="0" u="none" strike="noStrike" baseline="0" dirty="0">
              <a:solidFill>
                <a:srgbClr val="000000"/>
              </a:solidFill>
              <a:latin typeface="+mn-lt"/>
            </a:endParaRPr>
          </a:p>
          <a:p>
            <a:pPr marL="0" lvl="1" indent="0">
              <a:buNone/>
            </a:pPr>
            <a:r>
              <a:rPr lang="en-US" sz="1200" b="0" i="0" u="none" strike="noStrike" baseline="0" dirty="0">
                <a:solidFill>
                  <a:srgbClr val="000000"/>
                </a:solidFill>
                <a:latin typeface="+mn-lt"/>
              </a:rPr>
              <a:t>When an </a:t>
            </a:r>
            <a:r>
              <a:rPr lang="en-US" sz="1200" b="1" i="0" u="none" strike="noStrike" baseline="0" dirty="0">
                <a:solidFill>
                  <a:srgbClr val="000000"/>
                </a:solidFill>
                <a:latin typeface="+mn-lt"/>
              </a:rPr>
              <a:t>in-network dentist </a:t>
            </a:r>
            <a:r>
              <a:rPr lang="en-US" sz="1200" b="0" i="0" u="none" strike="noStrike" baseline="0" dirty="0">
                <a:solidFill>
                  <a:srgbClr val="000000"/>
                </a:solidFill>
                <a:latin typeface="+mn-lt"/>
              </a:rPr>
              <a:t>is selected, the network </a:t>
            </a:r>
            <a:r>
              <a:rPr lang="en-US" sz="1200" b="1" i="0" u="none" strike="noStrike" baseline="0" dirty="0">
                <a:solidFill>
                  <a:srgbClr val="000000"/>
                </a:solidFill>
                <a:latin typeface="+mn-lt"/>
              </a:rPr>
              <a:t>offers </a:t>
            </a:r>
            <a:r>
              <a:rPr lang="en-US" sz="1200" b="0" i="0" u="none" strike="noStrike" baseline="0" dirty="0">
                <a:solidFill>
                  <a:srgbClr val="000000"/>
                </a:solidFill>
                <a:latin typeface="+mn-lt"/>
              </a:rPr>
              <a:t>negotiated </a:t>
            </a:r>
            <a:r>
              <a:rPr lang="en-US" sz="1200" b="1" i="0" u="none" strike="noStrike" baseline="0" dirty="0">
                <a:solidFill>
                  <a:srgbClr val="000000"/>
                </a:solidFill>
                <a:latin typeface="+mn-lt"/>
              </a:rPr>
              <a:t>discounts </a:t>
            </a:r>
            <a:r>
              <a:rPr lang="en-US" sz="1200" b="0" i="0" u="none" strike="noStrike" baseline="0" dirty="0">
                <a:solidFill>
                  <a:srgbClr val="000000"/>
                </a:solidFill>
                <a:latin typeface="+mn-lt"/>
              </a:rPr>
              <a:t>for covered services and promises not to bill you for the amount not covered by your insurance plan.</a:t>
            </a:r>
          </a:p>
          <a:p>
            <a:pPr marL="0" lvl="1" indent="0">
              <a:buNone/>
            </a:pPr>
            <a:endParaRPr lang="en-US" sz="1200" b="0" i="0" u="none" strike="noStrike" baseline="0" dirty="0">
              <a:solidFill>
                <a:srgbClr val="000000"/>
              </a:solidFill>
              <a:latin typeface="+mn-lt"/>
            </a:endParaRPr>
          </a:p>
          <a:p>
            <a:pPr marL="12700" marR="0" lvl="0" indent="0" algn="l" defTabSz="914400" rtl="0" eaLnBrk="1" fontAlgn="auto" latinLnBrk="0" hangingPunct="1">
              <a:lnSpc>
                <a:spcPct val="100000"/>
              </a:lnSpc>
              <a:spcBef>
                <a:spcPts val="1725"/>
              </a:spcBef>
              <a:spcAft>
                <a:spcPts val="0"/>
              </a:spcAft>
              <a:buClrTx/>
              <a:buSzTx/>
              <a:buFontTx/>
              <a:buNone/>
              <a:tabLst/>
              <a:defRPr/>
            </a:pPr>
            <a:r>
              <a:rPr kumimoji="0" lang="en-US" sz="1200" b="1" i="0" u="none" strike="noStrike" kern="1200" cap="none" spc="-5" normalizeH="0" baseline="0" noProof="0" dirty="0">
                <a:ln>
                  <a:noFill/>
                </a:ln>
                <a:solidFill>
                  <a:srgbClr val="0080C7"/>
                </a:solidFill>
                <a:effectLst/>
                <a:uLnTx/>
                <a:uFillTx/>
                <a:latin typeface="+mn-lt"/>
                <a:ea typeface="+mn-ea"/>
                <a:cs typeface="Arial"/>
              </a:rPr>
              <a:t>Contracted Dental</a:t>
            </a:r>
            <a:r>
              <a:rPr kumimoji="0" lang="en-US" sz="1200" b="1" i="0" u="none" strike="noStrike" kern="1200" cap="none" spc="-45" normalizeH="0" baseline="0" noProof="0" dirty="0">
                <a:ln>
                  <a:noFill/>
                </a:ln>
                <a:solidFill>
                  <a:srgbClr val="0080C7"/>
                </a:solidFill>
                <a:effectLst/>
                <a:uLnTx/>
                <a:uFillTx/>
                <a:latin typeface="+mn-lt"/>
                <a:ea typeface="+mn-ea"/>
                <a:cs typeface="Arial"/>
              </a:rPr>
              <a:t> </a:t>
            </a:r>
            <a:r>
              <a:rPr kumimoji="0" lang="en-US" sz="1200" b="1" i="0" u="none" strike="noStrike" kern="1200" cap="none" spc="-10" normalizeH="0" baseline="0" noProof="0" dirty="0">
                <a:ln>
                  <a:noFill/>
                </a:ln>
                <a:solidFill>
                  <a:srgbClr val="0080C7"/>
                </a:solidFill>
                <a:effectLst/>
                <a:uLnTx/>
                <a:uFillTx/>
                <a:latin typeface="+mn-lt"/>
                <a:ea typeface="+mn-ea"/>
                <a:cs typeface="Arial"/>
              </a:rPr>
              <a:t>Providers</a:t>
            </a:r>
            <a:endParaRPr kumimoji="0" lang="en-US" sz="1200" b="1" i="0" u="none" strike="noStrike" kern="1200" cap="none" spc="0" normalizeH="0" baseline="0" noProof="0" dirty="0">
              <a:ln>
                <a:noFill/>
              </a:ln>
              <a:solidFill>
                <a:srgbClr val="0080C7"/>
              </a:solidFill>
              <a:effectLst/>
              <a:uLnTx/>
              <a:uFillTx/>
              <a:latin typeface="+mn-lt"/>
              <a:ea typeface="+mn-ea"/>
              <a:cs typeface="Arial"/>
            </a:endParaRPr>
          </a:p>
          <a:p>
            <a:pPr marL="299085" marR="629920" lvl="0" indent="-286385" algn="l" defTabSz="914400" rtl="0" eaLnBrk="1" fontAlgn="auto" latinLnBrk="0" hangingPunct="1">
              <a:lnSpc>
                <a:spcPct val="100000"/>
              </a:lnSpc>
              <a:spcBef>
                <a:spcPts val="1215"/>
              </a:spcBef>
              <a:spcAft>
                <a:spcPts val="0"/>
              </a:spcAft>
              <a:buClr>
                <a:srgbClr val="181818"/>
              </a:buClr>
              <a:buSzTx/>
              <a:buFontTx/>
              <a:buChar char="•"/>
              <a:tabLst>
                <a:tab pos="299085" algn="l"/>
                <a:tab pos="299720" algn="l"/>
              </a:tabLst>
              <a:defRPr/>
            </a:pPr>
            <a:r>
              <a:rPr lang="en-US" sz="1200" spc="-5" dirty="0">
                <a:solidFill>
                  <a:prstClr val="black"/>
                </a:solidFill>
                <a:latin typeface="+mn-lt"/>
                <a:cs typeface="Arial"/>
              </a:rPr>
              <a:t>Your </a:t>
            </a:r>
            <a:r>
              <a:rPr kumimoji="0" lang="en-US" sz="1200" b="0" i="0" u="none" strike="noStrike" kern="1200" cap="none" spc="-10" normalizeH="0" baseline="0" noProof="0" dirty="0">
                <a:ln>
                  <a:noFill/>
                </a:ln>
                <a:solidFill>
                  <a:prstClr val="black"/>
                </a:solidFill>
                <a:effectLst/>
                <a:uLnTx/>
                <a:uFillTx/>
                <a:latin typeface="+mn-lt"/>
                <a:ea typeface="+mn-ea"/>
                <a:cs typeface="Arial"/>
              </a:rPr>
              <a:t>out-of-pocket </a:t>
            </a:r>
            <a:r>
              <a:rPr kumimoji="0" lang="en-US" sz="1200" b="0" i="0" u="none" strike="noStrike" kern="1200" cap="none" spc="-5" normalizeH="0" baseline="0" noProof="0" dirty="0">
                <a:ln>
                  <a:noFill/>
                </a:ln>
                <a:solidFill>
                  <a:prstClr val="black"/>
                </a:solidFill>
                <a:effectLst/>
                <a:uLnTx/>
                <a:uFillTx/>
                <a:latin typeface="+mn-lt"/>
                <a:ea typeface="+mn-ea"/>
                <a:cs typeface="Arial"/>
              </a:rPr>
              <a:t>costs will </a:t>
            </a:r>
            <a:r>
              <a:rPr kumimoji="0" lang="en-US" sz="1200" b="0" i="0" u="none" strike="noStrike" kern="1200" cap="none" spc="-10" normalizeH="0" baseline="0" noProof="0" dirty="0">
                <a:ln>
                  <a:noFill/>
                </a:ln>
                <a:solidFill>
                  <a:prstClr val="black"/>
                </a:solidFill>
                <a:effectLst/>
                <a:uLnTx/>
                <a:uFillTx/>
                <a:latin typeface="+mn-lt"/>
                <a:ea typeface="+mn-ea"/>
                <a:cs typeface="Arial"/>
              </a:rPr>
              <a:t>generally be </a:t>
            </a:r>
            <a:r>
              <a:rPr kumimoji="0" lang="en-US" sz="1200" b="0" i="0" u="none" strike="noStrike" kern="1200" cap="none" spc="-5" normalizeH="0" baseline="0" noProof="0" dirty="0">
                <a:ln>
                  <a:noFill/>
                </a:ln>
                <a:solidFill>
                  <a:prstClr val="black"/>
                </a:solidFill>
                <a:effectLst/>
                <a:uLnTx/>
                <a:uFillTx/>
                <a:latin typeface="+mn-lt"/>
                <a:ea typeface="+mn-ea"/>
                <a:cs typeface="Arial"/>
              </a:rPr>
              <a:t>the least </a:t>
            </a:r>
            <a:r>
              <a:rPr kumimoji="0" lang="en-US" sz="1200" b="0" i="0" u="none" strike="noStrike" kern="1200" cap="none" spc="-10" normalizeH="0" baseline="0" noProof="0" dirty="0">
                <a:ln>
                  <a:noFill/>
                </a:ln>
                <a:solidFill>
                  <a:prstClr val="black"/>
                </a:solidFill>
                <a:effectLst/>
                <a:uLnTx/>
                <a:uFillTx/>
                <a:latin typeface="+mn-lt"/>
                <a:ea typeface="+mn-ea"/>
                <a:cs typeface="Arial"/>
              </a:rPr>
              <a:t>amount </a:t>
            </a:r>
            <a:r>
              <a:rPr kumimoji="0" lang="en-US" sz="1200" b="0" i="0" u="none" strike="noStrike" kern="1200" cap="none" spc="-5" normalizeH="0" baseline="0" noProof="0" dirty="0">
                <a:ln>
                  <a:noFill/>
                </a:ln>
                <a:solidFill>
                  <a:prstClr val="black"/>
                </a:solidFill>
                <a:effectLst/>
                <a:uLnTx/>
                <a:uFillTx/>
                <a:latin typeface="+mn-lt"/>
                <a:ea typeface="+mn-ea"/>
                <a:cs typeface="Arial"/>
              </a:rPr>
              <a:t>because these </a:t>
            </a:r>
            <a:r>
              <a:rPr kumimoji="0" lang="en-US" sz="1200" b="0" i="0" u="none" strike="noStrike" kern="1200" cap="none" spc="-10" normalizeH="0" baseline="0" noProof="0" dirty="0">
                <a:ln>
                  <a:noFill/>
                </a:ln>
                <a:solidFill>
                  <a:prstClr val="black"/>
                </a:solidFill>
                <a:effectLst/>
                <a:uLnTx/>
                <a:uFillTx/>
                <a:latin typeface="+mn-lt"/>
                <a:ea typeface="+mn-ea"/>
                <a:cs typeface="Arial"/>
              </a:rPr>
              <a:t>providers </a:t>
            </a:r>
            <a:r>
              <a:rPr kumimoji="0" lang="en-US" sz="1200" b="0" i="0" u="none" strike="noStrike" kern="1200" cap="none" spc="-15" normalizeH="0" baseline="0" noProof="0" dirty="0">
                <a:ln>
                  <a:noFill/>
                </a:ln>
                <a:solidFill>
                  <a:prstClr val="black"/>
                </a:solidFill>
                <a:effectLst/>
                <a:uLnTx/>
                <a:uFillTx/>
                <a:latin typeface="+mn-lt"/>
                <a:ea typeface="+mn-ea"/>
                <a:cs typeface="Arial"/>
              </a:rPr>
              <a:t>have </a:t>
            </a:r>
            <a:r>
              <a:rPr kumimoji="0" lang="en-US" sz="1200" b="0" i="0" u="none" strike="noStrike" kern="1200" cap="none" spc="-10" normalizeH="0" baseline="0" noProof="0" dirty="0">
                <a:ln>
                  <a:noFill/>
                </a:ln>
                <a:solidFill>
                  <a:prstClr val="black"/>
                </a:solidFill>
                <a:effectLst/>
                <a:uLnTx/>
                <a:uFillTx/>
                <a:latin typeface="+mn-lt"/>
                <a:ea typeface="+mn-ea"/>
                <a:cs typeface="Arial"/>
              </a:rPr>
              <a:t>contracted with BCBSIL </a:t>
            </a:r>
            <a:r>
              <a:rPr kumimoji="0" lang="en-US" sz="1200" b="0" i="0" u="none" strike="noStrike" kern="1200" cap="none" spc="-5" normalizeH="0" baseline="0" noProof="0" dirty="0">
                <a:ln>
                  <a:noFill/>
                </a:ln>
                <a:solidFill>
                  <a:prstClr val="black"/>
                </a:solidFill>
                <a:effectLst/>
                <a:uLnTx/>
                <a:uFillTx/>
                <a:latin typeface="+mn-lt"/>
                <a:ea typeface="+mn-ea"/>
                <a:cs typeface="Arial"/>
              </a:rPr>
              <a:t>to </a:t>
            </a:r>
            <a:r>
              <a:rPr kumimoji="0" lang="en-US" sz="1200" b="0" i="0" u="none" strike="noStrike" kern="1200" cap="none" spc="0" normalizeH="0" baseline="0" noProof="0" dirty="0">
                <a:ln>
                  <a:noFill/>
                </a:ln>
                <a:solidFill>
                  <a:prstClr val="black"/>
                </a:solidFill>
                <a:effectLst/>
                <a:uLnTx/>
                <a:uFillTx/>
                <a:latin typeface="+mn-lt"/>
                <a:ea typeface="+mn-ea"/>
                <a:cs typeface="Arial"/>
              </a:rPr>
              <a:t>accept </a:t>
            </a:r>
            <a:r>
              <a:rPr kumimoji="0" lang="en-US" sz="1200" b="0" i="0" u="none" strike="noStrike" kern="1200" cap="none" spc="-5" normalizeH="0" baseline="0" noProof="0" dirty="0">
                <a:ln>
                  <a:noFill/>
                </a:ln>
                <a:solidFill>
                  <a:prstClr val="black"/>
                </a:solidFill>
                <a:effectLst/>
                <a:uLnTx/>
                <a:uFillTx/>
                <a:latin typeface="+mn-lt"/>
                <a:ea typeface="+mn-ea"/>
                <a:cs typeface="Arial"/>
              </a:rPr>
              <a:t>a </a:t>
            </a:r>
            <a:r>
              <a:rPr kumimoji="0" lang="en-US" sz="1200" b="0" i="0" u="none" strike="noStrike" kern="1200" cap="none" spc="-10" normalizeH="0" baseline="0" noProof="0" dirty="0">
                <a:ln>
                  <a:noFill/>
                </a:ln>
                <a:solidFill>
                  <a:prstClr val="black"/>
                </a:solidFill>
                <a:effectLst/>
                <a:uLnTx/>
                <a:uFillTx/>
                <a:latin typeface="+mn-lt"/>
                <a:ea typeface="+mn-ea"/>
                <a:cs typeface="Arial"/>
              </a:rPr>
              <a:t>discounted</a:t>
            </a:r>
            <a:r>
              <a:rPr kumimoji="0" lang="en-US" sz="1200" b="0" i="0" u="none" strike="noStrike" kern="1200" cap="none" spc="-100" normalizeH="0" baseline="0" noProof="0" dirty="0">
                <a:ln>
                  <a:noFill/>
                </a:ln>
                <a:solidFill>
                  <a:prstClr val="black"/>
                </a:solidFill>
                <a:effectLst/>
                <a:uLnTx/>
                <a:uFillTx/>
                <a:latin typeface="+mn-lt"/>
                <a:ea typeface="+mn-ea"/>
                <a:cs typeface="Arial"/>
              </a:rPr>
              <a:t> </a:t>
            </a:r>
            <a:r>
              <a:rPr kumimoji="0" lang="en-US" sz="1200" b="0" i="0" u="none" strike="noStrike" kern="1200" cap="none" spc="-5" normalizeH="0" baseline="0" noProof="0" dirty="0">
                <a:ln>
                  <a:noFill/>
                </a:ln>
                <a:solidFill>
                  <a:prstClr val="black"/>
                </a:solidFill>
                <a:effectLst/>
                <a:uLnTx/>
                <a:uFillTx/>
                <a:latin typeface="+mn-lt"/>
                <a:ea typeface="+mn-ea"/>
                <a:cs typeface="Arial"/>
              </a:rPr>
              <a:t>rate</a:t>
            </a:r>
            <a:endParaRPr kumimoji="0" lang="en-US" sz="1200" b="0" i="0" u="none" strike="noStrike" kern="1200" cap="none" spc="0" normalizeH="0" baseline="0" noProof="0" dirty="0">
              <a:ln>
                <a:noFill/>
              </a:ln>
              <a:solidFill>
                <a:prstClr val="black"/>
              </a:solidFill>
              <a:effectLst/>
              <a:uLnTx/>
              <a:uFillTx/>
              <a:latin typeface="+mn-lt"/>
              <a:ea typeface="+mn-ea"/>
              <a:cs typeface="Arial"/>
            </a:endParaRPr>
          </a:p>
          <a:p>
            <a:pPr marL="299085" marR="0" lvl="0" indent="-286385" algn="l" defTabSz="914400" rtl="0" eaLnBrk="1" fontAlgn="auto" latinLnBrk="0" hangingPunct="1">
              <a:lnSpc>
                <a:spcPct val="100000"/>
              </a:lnSpc>
              <a:spcBef>
                <a:spcPts val="1200"/>
              </a:spcBef>
              <a:spcAft>
                <a:spcPts val="0"/>
              </a:spcAft>
              <a:buClr>
                <a:srgbClr val="181818"/>
              </a:buClr>
              <a:buSzTx/>
              <a:buFontTx/>
              <a:buChar char="•"/>
              <a:tabLst>
                <a:tab pos="299085" algn="l"/>
                <a:tab pos="299720" algn="l"/>
              </a:tabLst>
              <a:defRPr/>
            </a:pPr>
            <a:r>
              <a:rPr kumimoji="0" lang="en-US" sz="1200" b="0" i="0" u="none" strike="noStrike" kern="1200" cap="none" spc="-10" normalizeH="0" baseline="0" noProof="0" dirty="0">
                <a:ln>
                  <a:noFill/>
                </a:ln>
                <a:solidFill>
                  <a:prstClr val="black"/>
                </a:solidFill>
                <a:effectLst/>
                <a:uLnTx/>
                <a:uFillTx/>
                <a:latin typeface="+mn-lt"/>
                <a:ea typeface="+mn-ea"/>
                <a:cs typeface="Arial"/>
              </a:rPr>
              <a:t>You are not required </a:t>
            </a:r>
            <a:r>
              <a:rPr kumimoji="0" lang="en-US" sz="1200" b="0" i="0" u="none" strike="noStrike" kern="1200" cap="none" spc="-5" normalizeH="0" baseline="0" noProof="0" dirty="0">
                <a:ln>
                  <a:noFill/>
                </a:ln>
                <a:solidFill>
                  <a:prstClr val="black"/>
                </a:solidFill>
                <a:effectLst/>
                <a:uLnTx/>
                <a:uFillTx/>
                <a:latin typeface="+mn-lt"/>
                <a:ea typeface="+mn-ea"/>
                <a:cs typeface="Arial"/>
              </a:rPr>
              <a:t>to file</a:t>
            </a:r>
            <a:r>
              <a:rPr kumimoji="0" lang="en-US" sz="1200" b="0" i="0" u="none" strike="noStrike" kern="1200" cap="none" spc="-120" normalizeH="0" baseline="0" noProof="0" dirty="0">
                <a:ln>
                  <a:noFill/>
                </a:ln>
                <a:solidFill>
                  <a:prstClr val="black"/>
                </a:solidFill>
                <a:effectLst/>
                <a:uLnTx/>
                <a:uFillTx/>
                <a:latin typeface="+mn-lt"/>
                <a:ea typeface="+mn-ea"/>
                <a:cs typeface="Arial"/>
              </a:rPr>
              <a:t> </a:t>
            </a:r>
            <a:r>
              <a:rPr kumimoji="0" lang="en-US" sz="1200" b="0" i="0" u="none" strike="noStrike" kern="1200" cap="none" spc="-5" normalizeH="0" baseline="0" noProof="0" dirty="0">
                <a:ln>
                  <a:noFill/>
                </a:ln>
                <a:solidFill>
                  <a:prstClr val="black"/>
                </a:solidFill>
                <a:effectLst/>
                <a:uLnTx/>
                <a:uFillTx/>
                <a:latin typeface="+mn-lt"/>
                <a:ea typeface="+mn-ea"/>
                <a:cs typeface="Arial"/>
              </a:rPr>
              <a:t>claims</a:t>
            </a:r>
            <a:endParaRPr kumimoji="0" lang="en-US" sz="1200" b="0" i="0" u="none" strike="noStrike" kern="1200" cap="none" spc="0" normalizeH="0" baseline="0" noProof="0" dirty="0">
              <a:ln>
                <a:noFill/>
              </a:ln>
              <a:solidFill>
                <a:prstClr val="black"/>
              </a:solidFill>
              <a:effectLst/>
              <a:uLnTx/>
              <a:uFillTx/>
              <a:latin typeface="+mn-lt"/>
              <a:ea typeface="+mn-ea"/>
              <a:cs typeface="Arial"/>
            </a:endParaRPr>
          </a:p>
          <a:p>
            <a:pPr marL="299085" marR="0" lvl="0" indent="-286385" algn="l" defTabSz="914400" rtl="0" eaLnBrk="1" fontAlgn="auto" latinLnBrk="0" hangingPunct="1">
              <a:lnSpc>
                <a:spcPct val="100000"/>
              </a:lnSpc>
              <a:spcBef>
                <a:spcPts val="1200"/>
              </a:spcBef>
              <a:spcAft>
                <a:spcPts val="3000"/>
              </a:spcAft>
              <a:buClr>
                <a:srgbClr val="181818"/>
              </a:buClr>
              <a:buSzTx/>
              <a:buFontTx/>
              <a:buChar char="•"/>
              <a:tabLst>
                <a:tab pos="299085" algn="l"/>
                <a:tab pos="299720" algn="l"/>
              </a:tabLst>
              <a:defRPr/>
            </a:pPr>
            <a:r>
              <a:rPr kumimoji="0" lang="en-US" sz="1200" b="0" i="0" u="none" strike="noStrike" kern="1200" cap="none" spc="-10" normalizeH="0" baseline="0" noProof="0" dirty="0">
                <a:ln>
                  <a:noFill/>
                </a:ln>
                <a:solidFill>
                  <a:prstClr val="black"/>
                </a:solidFill>
                <a:effectLst/>
                <a:uLnTx/>
                <a:uFillTx/>
                <a:latin typeface="+mn-lt"/>
                <a:ea typeface="+mn-ea"/>
                <a:cs typeface="Arial"/>
              </a:rPr>
              <a:t>You </a:t>
            </a:r>
            <a:r>
              <a:rPr kumimoji="0" lang="en-US" sz="1200" b="0" i="0" u="none" strike="noStrike" kern="1200" cap="none" spc="-5" normalizeH="0" baseline="0" noProof="0" dirty="0">
                <a:ln>
                  <a:noFill/>
                </a:ln>
                <a:solidFill>
                  <a:prstClr val="black"/>
                </a:solidFill>
                <a:effectLst/>
                <a:uLnTx/>
                <a:uFillTx/>
                <a:latin typeface="+mn-lt"/>
                <a:ea typeface="+mn-ea"/>
                <a:cs typeface="Arial"/>
              </a:rPr>
              <a:t>will </a:t>
            </a:r>
            <a:r>
              <a:rPr kumimoji="0" lang="en-US" sz="1200" b="0" i="0" u="none" strike="noStrike" kern="1200" cap="none" spc="-10" normalizeH="0" baseline="0" noProof="0" dirty="0">
                <a:ln>
                  <a:noFill/>
                </a:ln>
                <a:solidFill>
                  <a:prstClr val="black"/>
                </a:solidFill>
                <a:effectLst/>
                <a:uLnTx/>
                <a:uFillTx/>
                <a:latin typeface="+mn-lt"/>
                <a:ea typeface="+mn-ea"/>
                <a:cs typeface="Arial"/>
              </a:rPr>
              <a:t>not be balanced-billed </a:t>
            </a:r>
            <a:r>
              <a:rPr kumimoji="0" lang="en-US" sz="1200" b="0" i="0" u="none" strike="noStrike" kern="1200" cap="none" spc="-15" normalizeH="0" baseline="0" noProof="0" dirty="0">
                <a:ln>
                  <a:noFill/>
                </a:ln>
                <a:solidFill>
                  <a:prstClr val="black"/>
                </a:solidFill>
                <a:effectLst/>
                <a:uLnTx/>
                <a:uFillTx/>
                <a:latin typeface="+mn-lt"/>
                <a:ea typeface="+mn-ea"/>
                <a:cs typeface="Arial"/>
              </a:rPr>
              <a:t>over </a:t>
            </a:r>
            <a:r>
              <a:rPr kumimoji="0" lang="en-US" sz="1200" b="0" i="0" u="none" strike="noStrike" kern="1200" cap="none" spc="-5" normalizeH="0" baseline="0" noProof="0" dirty="0">
                <a:ln>
                  <a:noFill/>
                </a:ln>
                <a:solidFill>
                  <a:prstClr val="black"/>
                </a:solidFill>
                <a:effectLst/>
                <a:uLnTx/>
                <a:uFillTx/>
                <a:latin typeface="+mn-lt"/>
                <a:ea typeface="+mn-ea"/>
                <a:cs typeface="Arial"/>
              </a:rPr>
              <a:t>the </a:t>
            </a:r>
            <a:r>
              <a:rPr kumimoji="0" lang="en-US" sz="1200" b="0" i="0" u="none" strike="noStrike" kern="1200" cap="none" spc="-10" normalizeH="0" baseline="0" noProof="0" dirty="0">
                <a:ln>
                  <a:noFill/>
                </a:ln>
                <a:solidFill>
                  <a:prstClr val="black"/>
                </a:solidFill>
                <a:effectLst/>
                <a:uLnTx/>
                <a:uFillTx/>
                <a:latin typeface="+mn-lt"/>
                <a:ea typeface="+mn-ea"/>
                <a:cs typeface="Arial"/>
              </a:rPr>
              <a:t>allowable discounted</a:t>
            </a:r>
            <a:r>
              <a:rPr kumimoji="0" lang="en-US" sz="1200" b="0" i="0" u="none" strike="noStrike" kern="1200" cap="none" spc="-145" normalizeH="0" baseline="0" noProof="0" dirty="0">
                <a:ln>
                  <a:noFill/>
                </a:ln>
                <a:solidFill>
                  <a:prstClr val="black"/>
                </a:solidFill>
                <a:effectLst/>
                <a:uLnTx/>
                <a:uFillTx/>
                <a:latin typeface="+mn-lt"/>
                <a:ea typeface="+mn-ea"/>
                <a:cs typeface="Arial"/>
              </a:rPr>
              <a:t> </a:t>
            </a:r>
            <a:r>
              <a:rPr kumimoji="0" lang="en-US" sz="1200" b="0" i="0" u="none" strike="noStrike" kern="1200" cap="none" spc="-5" normalizeH="0" baseline="0" noProof="0" dirty="0">
                <a:ln>
                  <a:noFill/>
                </a:ln>
                <a:solidFill>
                  <a:prstClr val="black"/>
                </a:solidFill>
                <a:effectLst/>
                <a:uLnTx/>
                <a:uFillTx/>
                <a:latin typeface="+mn-lt"/>
                <a:ea typeface="+mn-ea"/>
                <a:cs typeface="Arial"/>
              </a:rPr>
              <a:t>rate</a:t>
            </a:r>
            <a:endParaRPr kumimoji="0" lang="en-US" sz="1200" b="0" i="0" u="none" strike="noStrike" kern="1200" cap="none" spc="0" normalizeH="0" baseline="0" noProof="0" dirty="0">
              <a:ln>
                <a:noFill/>
              </a:ln>
              <a:solidFill>
                <a:prstClr val="black"/>
              </a:solidFill>
              <a:effectLst/>
              <a:uLnTx/>
              <a:uFillTx/>
              <a:latin typeface="+mn-lt"/>
              <a:ea typeface="+mn-ea"/>
              <a:cs typeface="Times New Roman"/>
            </a:endParaRPr>
          </a:p>
          <a:p>
            <a:pPr marL="1270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5" normalizeH="0" baseline="0" noProof="0" dirty="0">
              <a:ln>
                <a:noFill/>
              </a:ln>
              <a:solidFill>
                <a:srgbClr val="0080C7"/>
              </a:solidFill>
              <a:effectLst/>
              <a:uLnTx/>
              <a:uFillTx/>
              <a:latin typeface="+mn-lt"/>
              <a:ea typeface="+mn-ea"/>
              <a:cs typeface="Arial"/>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5" normalizeH="0" baseline="0" noProof="0" dirty="0">
                <a:ln>
                  <a:noFill/>
                </a:ln>
                <a:solidFill>
                  <a:srgbClr val="0080C7"/>
                </a:solidFill>
                <a:effectLst/>
                <a:uLnTx/>
                <a:uFillTx/>
                <a:latin typeface="+mn-lt"/>
                <a:ea typeface="+mn-ea"/>
                <a:cs typeface="Arial"/>
              </a:rPr>
              <a:t>Non-Contracted Dental</a:t>
            </a:r>
            <a:r>
              <a:rPr kumimoji="0" lang="en-US" sz="1200" b="1" i="0" u="none" strike="noStrike" kern="1200" cap="none" spc="-40" normalizeH="0" baseline="0" noProof="0" dirty="0">
                <a:ln>
                  <a:noFill/>
                </a:ln>
                <a:solidFill>
                  <a:srgbClr val="0080C7"/>
                </a:solidFill>
                <a:effectLst/>
                <a:uLnTx/>
                <a:uFillTx/>
                <a:latin typeface="+mn-lt"/>
                <a:ea typeface="+mn-ea"/>
                <a:cs typeface="Arial"/>
              </a:rPr>
              <a:t> </a:t>
            </a:r>
            <a:r>
              <a:rPr kumimoji="0" lang="en-US" sz="1200" b="1" i="0" u="none" strike="noStrike" kern="1200" cap="none" spc="-10" normalizeH="0" baseline="0" noProof="0" dirty="0">
                <a:ln>
                  <a:noFill/>
                </a:ln>
                <a:solidFill>
                  <a:srgbClr val="0080C7"/>
                </a:solidFill>
                <a:effectLst/>
                <a:uLnTx/>
                <a:uFillTx/>
                <a:latin typeface="+mn-lt"/>
                <a:ea typeface="+mn-ea"/>
                <a:cs typeface="Arial"/>
              </a:rPr>
              <a:t>Providers</a:t>
            </a:r>
            <a:endParaRPr kumimoji="0" lang="en-US" sz="1200" b="1" i="0" u="none" strike="noStrike" kern="1200" cap="none" spc="0" normalizeH="0" baseline="0" noProof="0" dirty="0">
              <a:ln>
                <a:noFill/>
              </a:ln>
              <a:solidFill>
                <a:srgbClr val="0080C7"/>
              </a:solidFill>
              <a:effectLst/>
              <a:uLnTx/>
              <a:uFillTx/>
              <a:latin typeface="+mn-lt"/>
              <a:ea typeface="+mn-ea"/>
              <a:cs typeface="Arial"/>
            </a:endParaRPr>
          </a:p>
          <a:p>
            <a:pPr marL="298450" marR="76835" lvl="0" indent="-285750" algn="l" defTabSz="914400" rtl="0" eaLnBrk="1" fontAlgn="auto" latinLnBrk="0" hangingPunct="1">
              <a:lnSpc>
                <a:spcPct val="100000"/>
              </a:lnSpc>
              <a:spcBef>
                <a:spcPts val="1220"/>
              </a:spcBef>
              <a:spcAft>
                <a:spcPts val="0"/>
              </a:spcAft>
              <a:buClr>
                <a:srgbClr val="181818"/>
              </a:buClr>
              <a:buSzTx/>
              <a:buFontTx/>
              <a:buChar char="•"/>
              <a:tabLst>
                <a:tab pos="297815" algn="l"/>
                <a:tab pos="298450" algn="l"/>
              </a:tabLst>
              <a:defRPr/>
            </a:pPr>
            <a:r>
              <a:rPr kumimoji="0" lang="en-US" sz="1200" b="0" i="0" u="none" strike="noStrike" kern="1200" cap="none" spc="-5" normalizeH="0" baseline="0" noProof="0" dirty="0">
                <a:ln>
                  <a:noFill/>
                </a:ln>
                <a:solidFill>
                  <a:prstClr val="black"/>
                </a:solidFill>
                <a:effectLst/>
                <a:uLnTx/>
                <a:uFillTx/>
                <a:latin typeface="+mn-lt"/>
                <a:ea typeface="+mn-ea"/>
                <a:cs typeface="Arial"/>
              </a:rPr>
              <a:t>Your </a:t>
            </a:r>
            <a:r>
              <a:rPr kumimoji="0" lang="en-US" sz="1200" b="0" i="0" u="none" strike="noStrike" kern="1200" cap="none" spc="-10" normalizeH="0" baseline="0" noProof="0" dirty="0">
                <a:ln>
                  <a:noFill/>
                </a:ln>
                <a:solidFill>
                  <a:prstClr val="black"/>
                </a:solidFill>
                <a:effectLst/>
                <a:uLnTx/>
                <a:uFillTx/>
                <a:latin typeface="+mn-lt"/>
                <a:ea typeface="+mn-ea"/>
                <a:cs typeface="Arial"/>
              </a:rPr>
              <a:t>out-of-pocket costs may be greater </a:t>
            </a:r>
            <a:r>
              <a:rPr kumimoji="0" lang="en-US" sz="1200" b="0" i="0" u="none" strike="noStrike" kern="1200" cap="none" spc="-5" normalizeH="0" baseline="0" noProof="0" dirty="0">
                <a:ln>
                  <a:noFill/>
                </a:ln>
                <a:solidFill>
                  <a:prstClr val="black"/>
                </a:solidFill>
                <a:effectLst/>
                <a:uLnTx/>
                <a:uFillTx/>
                <a:latin typeface="+mn-lt"/>
                <a:ea typeface="+mn-ea"/>
                <a:cs typeface="Arial"/>
              </a:rPr>
              <a:t>because </a:t>
            </a:r>
            <a:r>
              <a:rPr kumimoji="0" lang="en-US" sz="1200" b="0" i="0" u="none" strike="noStrike" kern="1200" cap="none" spc="-10" normalizeH="0" baseline="0" noProof="0" dirty="0">
                <a:ln>
                  <a:noFill/>
                </a:ln>
                <a:solidFill>
                  <a:prstClr val="black"/>
                </a:solidFill>
                <a:effectLst/>
                <a:uLnTx/>
                <a:uFillTx/>
                <a:latin typeface="+mn-lt"/>
                <a:ea typeface="+mn-ea"/>
                <a:cs typeface="Arial"/>
              </a:rPr>
              <a:t>non-contracted providers </a:t>
            </a:r>
            <a:r>
              <a:rPr kumimoji="0" lang="en-US" sz="1200" b="0" i="0" u="none" strike="noStrike" kern="1200" cap="none" spc="-15" normalizeH="0" baseline="0" noProof="0" dirty="0">
                <a:ln>
                  <a:noFill/>
                </a:ln>
                <a:solidFill>
                  <a:prstClr val="black"/>
                </a:solidFill>
                <a:effectLst/>
                <a:uLnTx/>
                <a:uFillTx/>
                <a:latin typeface="+mn-lt"/>
                <a:ea typeface="+mn-ea"/>
                <a:cs typeface="Arial"/>
              </a:rPr>
              <a:t>have </a:t>
            </a:r>
            <a:r>
              <a:rPr kumimoji="0" lang="en-US" sz="1200" b="0" i="0" u="none" strike="noStrike" kern="1200" cap="none" spc="-10" normalizeH="0" baseline="0" noProof="0" dirty="0">
                <a:ln>
                  <a:noFill/>
                </a:ln>
                <a:solidFill>
                  <a:prstClr val="black"/>
                </a:solidFill>
                <a:effectLst/>
                <a:uLnTx/>
                <a:uFillTx/>
                <a:latin typeface="+mn-lt"/>
                <a:ea typeface="+mn-ea"/>
                <a:cs typeface="Arial"/>
              </a:rPr>
              <a:t>not entered </a:t>
            </a:r>
            <a:r>
              <a:rPr kumimoji="0" lang="en-US" sz="1200" b="0" i="0" u="none" strike="noStrike" kern="1200" cap="none" spc="-5" normalizeH="0" baseline="0" noProof="0" dirty="0">
                <a:ln>
                  <a:noFill/>
                </a:ln>
                <a:solidFill>
                  <a:prstClr val="black"/>
                </a:solidFill>
                <a:effectLst/>
                <a:uLnTx/>
                <a:uFillTx/>
                <a:latin typeface="+mn-lt"/>
                <a:ea typeface="+mn-ea"/>
                <a:cs typeface="Arial"/>
              </a:rPr>
              <a:t>into a contract </a:t>
            </a:r>
            <a:r>
              <a:rPr kumimoji="0" lang="en-US" sz="1200" b="0" i="0" u="none" strike="noStrike" kern="1200" cap="none" spc="-10" normalizeH="0" baseline="0" noProof="0" dirty="0">
                <a:ln>
                  <a:noFill/>
                </a:ln>
                <a:solidFill>
                  <a:prstClr val="black"/>
                </a:solidFill>
                <a:effectLst/>
                <a:uLnTx/>
                <a:uFillTx/>
                <a:latin typeface="+mn-lt"/>
                <a:ea typeface="+mn-ea"/>
                <a:cs typeface="Arial"/>
              </a:rPr>
              <a:t>with BCBSIL </a:t>
            </a:r>
            <a:r>
              <a:rPr kumimoji="0" lang="en-US" sz="1200" b="0" i="0" u="none" strike="noStrike" kern="1200" cap="none" spc="-5" normalizeH="0" baseline="0" noProof="0" dirty="0">
                <a:ln>
                  <a:noFill/>
                </a:ln>
                <a:solidFill>
                  <a:prstClr val="black"/>
                </a:solidFill>
                <a:effectLst/>
                <a:uLnTx/>
                <a:uFillTx/>
                <a:latin typeface="+mn-lt"/>
                <a:ea typeface="+mn-ea"/>
                <a:cs typeface="Arial"/>
              </a:rPr>
              <a:t>to </a:t>
            </a:r>
            <a:r>
              <a:rPr kumimoji="0" lang="en-US" sz="1200" b="0" i="0" u="none" strike="noStrike" kern="1200" cap="none" spc="0" normalizeH="0" baseline="0" noProof="0" dirty="0">
                <a:ln>
                  <a:noFill/>
                </a:ln>
                <a:solidFill>
                  <a:prstClr val="black"/>
                </a:solidFill>
                <a:effectLst/>
                <a:uLnTx/>
                <a:uFillTx/>
                <a:latin typeface="+mn-lt"/>
                <a:ea typeface="+mn-ea"/>
                <a:cs typeface="Arial"/>
              </a:rPr>
              <a:t>accept </a:t>
            </a:r>
            <a:r>
              <a:rPr kumimoji="0" lang="en-US" sz="1200" b="0" i="0" u="none" strike="noStrike" kern="1200" cap="none" spc="-5" normalizeH="0" baseline="0" noProof="0" dirty="0">
                <a:ln>
                  <a:noFill/>
                </a:ln>
                <a:solidFill>
                  <a:prstClr val="black"/>
                </a:solidFill>
                <a:effectLst/>
                <a:uLnTx/>
                <a:uFillTx/>
                <a:latin typeface="+mn-lt"/>
                <a:ea typeface="+mn-ea"/>
                <a:cs typeface="Arial"/>
              </a:rPr>
              <a:t>a </a:t>
            </a:r>
            <a:r>
              <a:rPr kumimoji="0" lang="en-US" sz="1200" b="0" i="0" u="none" strike="noStrike" kern="1200" cap="none" spc="-10" normalizeH="0" baseline="0" noProof="0" dirty="0">
                <a:ln>
                  <a:noFill/>
                </a:ln>
                <a:solidFill>
                  <a:prstClr val="black"/>
                </a:solidFill>
                <a:effectLst/>
                <a:uLnTx/>
                <a:uFillTx/>
                <a:latin typeface="+mn-lt"/>
                <a:ea typeface="+mn-ea"/>
                <a:cs typeface="Arial"/>
              </a:rPr>
              <a:t>discounted</a:t>
            </a:r>
            <a:r>
              <a:rPr kumimoji="0" lang="en-US" sz="1200" b="0" i="0" u="none" strike="noStrike" kern="1200" cap="none" spc="-85" normalizeH="0" baseline="0" noProof="0" dirty="0">
                <a:ln>
                  <a:noFill/>
                </a:ln>
                <a:solidFill>
                  <a:prstClr val="black"/>
                </a:solidFill>
                <a:effectLst/>
                <a:uLnTx/>
                <a:uFillTx/>
                <a:latin typeface="+mn-lt"/>
                <a:ea typeface="+mn-ea"/>
                <a:cs typeface="Arial"/>
              </a:rPr>
              <a:t> </a:t>
            </a:r>
            <a:r>
              <a:rPr kumimoji="0" lang="en-US" sz="1200" b="0" i="0" u="none" strike="noStrike" kern="1200" cap="none" spc="-5" normalizeH="0" baseline="0" noProof="0" dirty="0">
                <a:ln>
                  <a:noFill/>
                </a:ln>
                <a:solidFill>
                  <a:prstClr val="black"/>
                </a:solidFill>
                <a:effectLst/>
                <a:uLnTx/>
                <a:uFillTx/>
                <a:latin typeface="+mn-lt"/>
                <a:ea typeface="+mn-ea"/>
                <a:cs typeface="Arial"/>
              </a:rPr>
              <a:t>rate</a:t>
            </a:r>
            <a:endParaRPr kumimoji="0" lang="en-US" sz="1200" b="0" i="0" u="none" strike="noStrike" kern="1200" cap="none" spc="0" normalizeH="0" baseline="0" noProof="0" dirty="0">
              <a:ln>
                <a:noFill/>
              </a:ln>
              <a:solidFill>
                <a:prstClr val="black"/>
              </a:solidFill>
              <a:effectLst/>
              <a:uLnTx/>
              <a:uFillTx/>
              <a:latin typeface="+mn-lt"/>
              <a:ea typeface="+mn-ea"/>
              <a:cs typeface="Arial"/>
            </a:endParaRPr>
          </a:p>
          <a:p>
            <a:pPr marL="299085" marR="0" lvl="0" indent="-286385" algn="l" defTabSz="914400" rtl="0" eaLnBrk="1" fontAlgn="auto" latinLnBrk="0" hangingPunct="1">
              <a:lnSpc>
                <a:spcPct val="100000"/>
              </a:lnSpc>
              <a:spcBef>
                <a:spcPts val="1200"/>
              </a:spcBef>
              <a:spcAft>
                <a:spcPts val="0"/>
              </a:spcAft>
              <a:buClr>
                <a:srgbClr val="181818"/>
              </a:buClr>
              <a:buSzTx/>
              <a:buFontTx/>
              <a:buChar char="•"/>
              <a:tabLst>
                <a:tab pos="299085" algn="l"/>
                <a:tab pos="299720" algn="l"/>
              </a:tabLst>
              <a:defRPr/>
            </a:pPr>
            <a:r>
              <a:rPr kumimoji="0" lang="en-US" sz="1200" b="0" i="0" u="none" strike="noStrike" kern="1200" cap="none" spc="-10" normalizeH="0" baseline="0" noProof="0" dirty="0">
                <a:ln>
                  <a:noFill/>
                </a:ln>
                <a:solidFill>
                  <a:prstClr val="black"/>
                </a:solidFill>
                <a:effectLst/>
                <a:uLnTx/>
                <a:uFillTx/>
                <a:latin typeface="+mn-lt"/>
                <a:ea typeface="+mn-ea"/>
                <a:cs typeface="Arial"/>
              </a:rPr>
              <a:t>You may </a:t>
            </a:r>
            <a:r>
              <a:rPr kumimoji="0" lang="en-US" sz="1200" b="0" i="0" u="none" strike="noStrike" kern="1200" cap="none" spc="-15" normalizeH="0" baseline="0" noProof="0" dirty="0">
                <a:ln>
                  <a:noFill/>
                </a:ln>
                <a:solidFill>
                  <a:prstClr val="black"/>
                </a:solidFill>
                <a:effectLst/>
                <a:uLnTx/>
                <a:uFillTx/>
                <a:latin typeface="+mn-lt"/>
                <a:ea typeface="+mn-ea"/>
                <a:cs typeface="Arial"/>
              </a:rPr>
              <a:t>have </a:t>
            </a:r>
            <a:r>
              <a:rPr kumimoji="0" lang="en-US" sz="1200" b="0" i="0" u="none" strike="noStrike" kern="1200" cap="none" spc="-5" normalizeH="0" baseline="0" noProof="0" dirty="0">
                <a:ln>
                  <a:noFill/>
                </a:ln>
                <a:solidFill>
                  <a:prstClr val="black"/>
                </a:solidFill>
                <a:effectLst/>
                <a:uLnTx/>
                <a:uFillTx/>
                <a:latin typeface="+mn-lt"/>
                <a:ea typeface="+mn-ea"/>
                <a:cs typeface="Arial"/>
              </a:rPr>
              <a:t>to file</a:t>
            </a:r>
            <a:r>
              <a:rPr kumimoji="0" lang="en-US" sz="1200" b="0" i="0" u="none" strike="noStrike" kern="1200" cap="none" spc="-50" normalizeH="0" baseline="0" noProof="0" dirty="0">
                <a:ln>
                  <a:noFill/>
                </a:ln>
                <a:solidFill>
                  <a:prstClr val="black"/>
                </a:solidFill>
                <a:effectLst/>
                <a:uLnTx/>
                <a:uFillTx/>
                <a:latin typeface="+mn-lt"/>
                <a:ea typeface="+mn-ea"/>
                <a:cs typeface="Arial"/>
              </a:rPr>
              <a:t> </a:t>
            </a:r>
            <a:r>
              <a:rPr kumimoji="0" lang="en-US" sz="1200" b="0" i="0" u="none" strike="noStrike" kern="1200" cap="none" spc="-5" normalizeH="0" baseline="0" noProof="0" dirty="0">
                <a:ln>
                  <a:noFill/>
                </a:ln>
                <a:solidFill>
                  <a:prstClr val="black"/>
                </a:solidFill>
                <a:effectLst/>
                <a:uLnTx/>
                <a:uFillTx/>
                <a:latin typeface="+mn-lt"/>
                <a:ea typeface="+mn-ea"/>
                <a:cs typeface="Arial"/>
              </a:rPr>
              <a:t>claims</a:t>
            </a:r>
            <a:endParaRPr kumimoji="0" lang="en-US" sz="1200" b="0" i="0" u="none" strike="noStrike" kern="1200" cap="none" spc="0" normalizeH="0" baseline="0" noProof="0" dirty="0">
              <a:ln>
                <a:noFill/>
              </a:ln>
              <a:solidFill>
                <a:prstClr val="black"/>
              </a:solidFill>
              <a:effectLst/>
              <a:uLnTx/>
              <a:uFillTx/>
              <a:latin typeface="+mn-lt"/>
              <a:ea typeface="+mn-ea"/>
              <a:cs typeface="Arial"/>
            </a:endParaRPr>
          </a:p>
          <a:p>
            <a:pPr marL="299085" marR="0" lvl="0" indent="-286385" algn="l" defTabSz="914400" rtl="0" eaLnBrk="1" fontAlgn="auto" latinLnBrk="0" hangingPunct="1">
              <a:lnSpc>
                <a:spcPct val="100000"/>
              </a:lnSpc>
              <a:spcBef>
                <a:spcPts val="1200"/>
              </a:spcBef>
              <a:spcAft>
                <a:spcPts val="0"/>
              </a:spcAft>
              <a:buClr>
                <a:srgbClr val="181818"/>
              </a:buClr>
              <a:buSzTx/>
              <a:buFontTx/>
              <a:buChar char="•"/>
              <a:tabLst>
                <a:tab pos="299085" algn="l"/>
                <a:tab pos="299720" algn="l"/>
              </a:tabLst>
              <a:defRPr/>
            </a:pPr>
            <a:r>
              <a:rPr kumimoji="0" lang="en-US" sz="1200" b="0" i="0" u="none" strike="noStrike" kern="1200" cap="none" spc="-10" normalizeH="0" baseline="0" noProof="0" dirty="0">
                <a:ln>
                  <a:noFill/>
                </a:ln>
                <a:solidFill>
                  <a:prstClr val="black"/>
                </a:solidFill>
                <a:effectLst/>
                <a:uLnTx/>
                <a:uFillTx/>
                <a:latin typeface="+mn-lt"/>
                <a:ea typeface="+mn-ea"/>
                <a:cs typeface="Arial"/>
              </a:rPr>
              <a:t>You may be balance-billed </a:t>
            </a:r>
            <a:r>
              <a:rPr kumimoji="0" lang="en-US" sz="1200" b="0" i="0" u="none" strike="noStrike" kern="1200" cap="none" spc="-5" normalizeH="0" baseline="0" noProof="0" dirty="0">
                <a:ln>
                  <a:noFill/>
                </a:ln>
                <a:solidFill>
                  <a:prstClr val="black"/>
                </a:solidFill>
                <a:effectLst/>
                <a:uLnTx/>
                <a:uFillTx/>
                <a:latin typeface="+mn-lt"/>
                <a:ea typeface="+mn-ea"/>
                <a:cs typeface="Arial"/>
              </a:rPr>
              <a:t>for costs </a:t>
            </a:r>
            <a:r>
              <a:rPr kumimoji="0" lang="en-US" sz="1200" b="0" i="0" u="none" strike="noStrike" kern="1200" cap="none" spc="-10" normalizeH="0" baseline="0" noProof="0" dirty="0">
                <a:ln>
                  <a:noFill/>
                </a:ln>
                <a:solidFill>
                  <a:prstClr val="black"/>
                </a:solidFill>
                <a:effectLst/>
                <a:uLnTx/>
                <a:uFillTx/>
                <a:latin typeface="+mn-lt"/>
                <a:ea typeface="+mn-ea"/>
                <a:cs typeface="Arial"/>
              </a:rPr>
              <a:t>exceeding </a:t>
            </a:r>
            <a:r>
              <a:rPr kumimoji="0" lang="en-US" sz="1200" b="0" i="0" u="none" strike="noStrike" kern="1200" cap="none" spc="-5" normalizeH="0" baseline="0" noProof="0" dirty="0">
                <a:ln>
                  <a:noFill/>
                </a:ln>
                <a:solidFill>
                  <a:prstClr val="black"/>
                </a:solidFill>
                <a:effectLst/>
                <a:uLnTx/>
                <a:uFillTx/>
                <a:latin typeface="+mn-lt"/>
                <a:ea typeface="+mn-ea"/>
                <a:cs typeface="Arial"/>
              </a:rPr>
              <a:t>the </a:t>
            </a:r>
            <a:r>
              <a:rPr kumimoji="0" lang="en-US" sz="1200" b="0" i="0" u="none" strike="noStrike" kern="1200" cap="none" spc="-10" normalizeH="0" baseline="0" noProof="0" dirty="0">
                <a:ln>
                  <a:noFill/>
                </a:ln>
                <a:solidFill>
                  <a:prstClr val="black"/>
                </a:solidFill>
                <a:effectLst/>
                <a:uLnTx/>
                <a:uFillTx/>
                <a:latin typeface="+mn-lt"/>
                <a:ea typeface="+mn-ea"/>
                <a:cs typeface="Arial"/>
              </a:rPr>
              <a:t>90</a:t>
            </a:r>
            <a:r>
              <a:rPr kumimoji="0" lang="en-US" sz="1200" b="0" i="0" u="none" strike="noStrike" kern="1200" cap="none" spc="-10" normalizeH="0" baseline="30000" noProof="0" dirty="0">
                <a:ln>
                  <a:noFill/>
                </a:ln>
                <a:solidFill>
                  <a:prstClr val="black"/>
                </a:solidFill>
                <a:effectLst/>
                <a:uLnTx/>
                <a:uFillTx/>
                <a:latin typeface="+mn-lt"/>
                <a:ea typeface="+mn-ea"/>
                <a:cs typeface="Arial"/>
              </a:rPr>
              <a:t>th</a:t>
            </a:r>
            <a:r>
              <a:rPr kumimoji="0" lang="en-US" sz="1200" b="0" i="0" u="none" strike="noStrike" kern="1200" cap="none" spc="-10" normalizeH="0" baseline="0" noProof="0" dirty="0">
                <a:ln>
                  <a:noFill/>
                </a:ln>
                <a:solidFill>
                  <a:prstClr val="black"/>
                </a:solidFill>
                <a:effectLst/>
                <a:uLnTx/>
                <a:uFillTx/>
                <a:latin typeface="+mn-lt"/>
                <a:ea typeface="+mn-ea"/>
                <a:cs typeface="Arial"/>
              </a:rPr>
              <a:t> percentile</a:t>
            </a:r>
            <a:endParaRPr kumimoji="0" lang="en-US" sz="1200" b="0" i="0" u="none" strike="noStrike" kern="1200" cap="none" spc="0" normalizeH="0" baseline="0" noProof="0" dirty="0">
              <a:ln>
                <a:noFill/>
              </a:ln>
              <a:solidFill>
                <a:prstClr val="black"/>
              </a:solidFill>
              <a:effectLst/>
              <a:uLnTx/>
              <a:uFillTx/>
              <a:latin typeface="+mn-lt"/>
              <a:ea typeface="+mn-ea"/>
              <a:cs typeface="Arial"/>
            </a:endParaRPr>
          </a:p>
          <a:p>
            <a:pPr marL="0" lvl="1" indent="0">
              <a:buNone/>
            </a:pPr>
            <a:endParaRPr lang="en-US" sz="2000" i="0"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AD50030-D427-4D2C-AB9A-8FAAB784D6E3}" type="slidenum">
              <a:rPr kumimoji="0" lang="en-US" sz="9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57</a:t>
            </a:fld>
            <a:endParaRPr kumimoji="0" lang="en-US" sz="9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188585053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r>
              <a:rPr lang="en-US" sz="1200" b="1" dirty="0">
                <a:latin typeface="+mn-lt"/>
              </a:rPr>
              <a:t>EMI Team: Deborah Wells, Debb Bastian</a:t>
            </a:r>
          </a:p>
          <a:p>
            <a:r>
              <a:rPr lang="en-US" sz="1200" b="1" dirty="0">
                <a:latin typeface="+mn-lt"/>
              </a:rPr>
              <a:t>Reviewed by: Gail Gable, Theresa Arreola</a:t>
            </a:r>
          </a:p>
          <a:p>
            <a:endParaRPr lang="en-US" dirty="0">
              <a:latin typeface="+mn-lt"/>
            </a:endParaRPr>
          </a:p>
          <a:p>
            <a:r>
              <a:rPr lang="en-US" sz="1200" b="0" i="0" u="none" strike="noStrike" baseline="0" dirty="0">
                <a:solidFill>
                  <a:srgbClr val="000000"/>
                </a:solidFill>
                <a:latin typeface="+mn-lt"/>
              </a:rPr>
              <a:t>You may access our directories by visiting Blue Element at myBlueElementIL.com and accessing the online Provider Finder or by calling the toll-free Customer Service number found on the back of every ID card. </a:t>
            </a:r>
          </a:p>
          <a:p>
            <a:endParaRPr lang="en-US" sz="1200" b="0" i="0" u="none" strike="noStrike" baseline="0" dirty="0">
              <a:solidFill>
                <a:srgbClr val="000000"/>
              </a:solidFill>
              <a:latin typeface="+mn-lt"/>
            </a:endParaRPr>
          </a:p>
          <a:p>
            <a:r>
              <a:rPr lang="en-US" sz="1200" b="0" i="0" u="none" strike="noStrike" baseline="0" dirty="0">
                <a:solidFill>
                  <a:srgbClr val="000000"/>
                </a:solidFill>
                <a:latin typeface="+mn-lt"/>
              </a:rPr>
              <a:t>Provider Finder lets you create personalized provider directories based on provider specialty, address or mileage preferences. Provider data is updated weekly and can be emailed or printed. </a:t>
            </a:r>
            <a:endParaRPr lang="en-US" dirty="0">
              <a:latin typeface="+mn-lt"/>
            </a:endParaRPr>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58</a:t>
            </a:fld>
            <a:endParaRPr lang="en-US" dirty="0"/>
          </a:p>
        </p:txBody>
      </p:sp>
    </p:spTree>
    <p:extLst>
      <p:ext uri="{BB962C8B-B14F-4D97-AF65-F5344CB8AC3E}">
        <p14:creationId xmlns:p14="http://schemas.microsoft.com/office/powerpoint/2010/main" val="233788686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rgbClr val="0066CC"/>
                </a:solidFill>
                <a:latin typeface="+mn-lt"/>
                <a:cs typeface="Arial" panose="020B0604020202020204" pitchFamily="34" charset="0"/>
              </a:rPr>
              <a:t>Content</a:t>
            </a:r>
            <a:r>
              <a:rPr lang="en-US" baseline="0" dirty="0">
                <a:solidFill>
                  <a:srgbClr val="0066CC"/>
                </a:solidFill>
                <a:latin typeface="+mn-lt"/>
                <a:cs typeface="Arial" panose="020B0604020202020204" pitchFamily="34" charset="0"/>
              </a:rPr>
              <a:t> approved by Karolyn Farkas</a:t>
            </a:r>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59</a:t>
            </a:fld>
            <a:endParaRPr lang="en-US" dirty="0"/>
          </a:p>
        </p:txBody>
      </p:sp>
    </p:spTree>
    <p:extLst>
      <p:ext uri="{BB962C8B-B14F-4D97-AF65-F5344CB8AC3E}">
        <p14:creationId xmlns:p14="http://schemas.microsoft.com/office/powerpoint/2010/main" val="25995812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r>
              <a:rPr lang="en-US" sz="1200" b="1" dirty="0">
                <a:latin typeface="+mn-lt"/>
              </a:rPr>
              <a:t>EMI Team: Deborah Wells / Debb Bastian</a:t>
            </a:r>
            <a:endParaRPr lang="en-US" sz="1200" b="1" dirty="0">
              <a:latin typeface="+mn-lt"/>
              <a:cs typeface="Calibri"/>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en-US" sz="1200" b="1" dirty="0">
                <a:solidFill>
                  <a:srgbClr val="FF0000"/>
                </a:solidFill>
                <a:latin typeface="+mn-lt"/>
                <a:cs typeface="Arial"/>
              </a:rPr>
              <a:t>SME/Approver: Dyamond Battle, Vivian Jones, </a:t>
            </a:r>
            <a:r>
              <a:rPr lang="en-US" sz="1200" b="1" dirty="0"/>
              <a:t>Gentry McKeown</a:t>
            </a:r>
            <a:endParaRPr lang="en-US" sz="1200" b="1" baseline="0" dirty="0">
              <a:solidFill>
                <a:srgbClr val="FF0000"/>
              </a:solidFill>
              <a:latin typeface="+mn-lt"/>
              <a:cs typeface="Arial"/>
            </a:endParaRPr>
          </a:p>
          <a:p>
            <a:endParaRPr lang="en-US" dirty="0">
              <a:latin typeface="+mn-lt"/>
            </a:endParaRPr>
          </a:p>
          <a:p>
            <a:r>
              <a:rPr lang="en-US" b="1" dirty="0">
                <a:latin typeface="+mn-lt"/>
              </a:rPr>
              <a:t>Please note: </a:t>
            </a:r>
            <a:r>
              <a:rPr lang="en-US" dirty="0">
                <a:latin typeface="+mn-lt"/>
              </a:rPr>
              <a:t>Because this deck is for a pre-enrollment member audience, this slide shows how to access the public (non-authenticated) provider directory via the Find a Doctor link. Once enrolled, the member can login to access the authenticated provider directory, which will show results specific to their plan. </a:t>
            </a:r>
          </a:p>
          <a:p>
            <a:endParaRPr lang="en-US" dirty="0">
              <a:latin typeface="+mn-lt"/>
            </a:endParaRPr>
          </a:p>
          <a:p>
            <a:endParaRPr lang="en-US" dirty="0">
              <a:latin typeface="+mn-lt"/>
            </a:endParaRPr>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6</a:t>
            </a:fld>
            <a:endParaRPr lang="en-US" dirty="0"/>
          </a:p>
        </p:txBody>
      </p:sp>
    </p:spTree>
    <p:extLst>
      <p:ext uri="{BB962C8B-B14F-4D97-AF65-F5344CB8AC3E}">
        <p14:creationId xmlns:p14="http://schemas.microsoft.com/office/powerpoint/2010/main" val="288401598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rgbClr val="0066CC"/>
                </a:solidFill>
                <a:latin typeface="+mn-lt"/>
                <a:cs typeface="Arial" panose="020B0604020202020204" pitchFamily="34" charset="0"/>
              </a:rPr>
              <a:t>Content</a:t>
            </a:r>
            <a:r>
              <a:rPr lang="en-US" baseline="0" dirty="0">
                <a:solidFill>
                  <a:srgbClr val="0066CC"/>
                </a:solidFill>
                <a:latin typeface="+mn-lt"/>
                <a:cs typeface="Arial" panose="020B0604020202020204" pitchFamily="34" charset="0"/>
              </a:rPr>
              <a:t> approved by Karolyn Farkas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baseline="0" dirty="0">
              <a:solidFill>
                <a:schemeClr val="tx1"/>
              </a:solidFill>
              <a:latin typeface="+mn-lt"/>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baseline="0" dirty="0">
                <a:solidFill>
                  <a:schemeClr val="tx1"/>
                </a:solidFill>
                <a:latin typeface="+mn-lt"/>
                <a:cs typeface="Arial" panose="020B0604020202020204" pitchFamily="34" charset="0"/>
              </a:rPr>
              <a:t>AE/Presenter: Review the points above as they apply to your group and edit as needed.</a:t>
            </a:r>
            <a:endParaRPr lang="en-US" sz="1200" b="0" i="0" dirty="0">
              <a:solidFill>
                <a:schemeClr val="tx1"/>
              </a:solidFill>
              <a:latin typeface="+mn-lt"/>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b="0" i="0" dirty="0">
              <a:solidFill>
                <a:schemeClr val="tx1"/>
              </a:solidFill>
              <a:latin typeface="+mn-lt"/>
              <a:cs typeface="Arial" panose="020B0604020202020204" pitchFamily="34" charset="0"/>
            </a:endParaRPr>
          </a:p>
          <a:p>
            <a:r>
              <a:rPr lang="en-US" sz="1200" b="0" i="0" kern="1200" dirty="0">
                <a:solidFill>
                  <a:schemeClr val="tx1"/>
                </a:solidFill>
                <a:effectLst/>
                <a:latin typeface="+mn-lt"/>
                <a:ea typeface="+mn-ea"/>
                <a:cs typeface="Arial" panose="020B0604020202020204" pitchFamily="34" charset="0"/>
              </a:rPr>
              <a:t>For groups that have the mandatory specialty pharmacy benefit, up to a 30-day supply of covered specialty medication</a:t>
            </a:r>
            <a:r>
              <a:rPr lang="en-US" b="0" i="0" u="none" strike="noStrike" dirty="0">
                <a:solidFill>
                  <a:schemeClr val="tx1"/>
                </a:solidFill>
                <a:effectLst/>
                <a:latin typeface="+mn-lt"/>
                <a:cs typeface="Arial" panose="020B0604020202020204" pitchFamily="34" charset="0"/>
              </a:rPr>
              <a:t>, except for certain FDA-designated dosing regimens,</a:t>
            </a:r>
            <a:r>
              <a:rPr lang="en-US" sz="1200" b="0" i="0" kern="1200" dirty="0">
                <a:solidFill>
                  <a:schemeClr val="tx1"/>
                </a:solidFill>
                <a:effectLst/>
                <a:latin typeface="+mn-lt"/>
                <a:ea typeface="+mn-ea"/>
                <a:cs typeface="Arial" panose="020B0604020202020204" pitchFamily="34" charset="0"/>
              </a:rPr>
              <a:t> can be obtained through approved specialty pharmacies.</a:t>
            </a:r>
          </a:p>
          <a:p>
            <a:endParaRPr lang="en-US" sz="1200" b="0" i="0" kern="1200" dirty="0">
              <a:solidFill>
                <a:schemeClr val="tx1"/>
              </a:solidFill>
              <a:effectLst/>
              <a:latin typeface="+mn-lt"/>
              <a:ea typeface="+mn-ea"/>
              <a:cs typeface="Arial" panose="020B0604020202020204" pitchFamily="34" charset="0"/>
            </a:endParaRPr>
          </a:p>
          <a:p>
            <a:r>
              <a:rPr lang="en-US" b="0" i="0" u="none" strike="noStrike" dirty="0">
                <a:solidFill>
                  <a:schemeClr val="tx1"/>
                </a:solidFill>
                <a:effectLst/>
                <a:latin typeface="+mn-lt"/>
                <a:cs typeface="Arial" panose="020B0604020202020204" pitchFamily="34" charset="0"/>
              </a:rPr>
              <a:t>If FDA-approved dosing regimens exceed a 30-day supply limit, members may get a specialty drug in a greater supply amount, per benefits allowed. Cost share is based on the actual day supply dispensed.</a:t>
            </a:r>
            <a:endParaRPr lang="en-US" b="0" i="0" dirty="0">
              <a:solidFill>
                <a:schemeClr val="tx1"/>
              </a:solidFill>
              <a:latin typeface="+mn-lt"/>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60</a:t>
            </a:fld>
            <a:endParaRPr lang="en-US" dirty="0"/>
          </a:p>
        </p:txBody>
      </p:sp>
    </p:spTree>
    <p:extLst>
      <p:ext uri="{BB962C8B-B14F-4D97-AF65-F5344CB8AC3E}">
        <p14:creationId xmlns:p14="http://schemas.microsoft.com/office/powerpoint/2010/main" val="185071001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rgbClr val="0066CC"/>
                </a:solidFill>
                <a:latin typeface="+mn-lt"/>
                <a:cs typeface="Arial" panose="020B0604020202020204" pitchFamily="34" charset="0"/>
              </a:rPr>
              <a:t>Content</a:t>
            </a:r>
            <a:r>
              <a:rPr lang="en-US" baseline="0" dirty="0">
                <a:solidFill>
                  <a:srgbClr val="0066CC"/>
                </a:solidFill>
                <a:latin typeface="+mn-lt"/>
                <a:cs typeface="Arial" panose="020B0604020202020204" pitchFamily="34" charset="0"/>
              </a:rPr>
              <a:t> approved by Karolyn Farkas</a:t>
            </a:r>
          </a:p>
          <a:p>
            <a:pPr marL="0" marR="0" indent="0" algn="l" defTabSz="933277" rtl="0" eaLnBrk="1" fontAlgn="auto" latinLnBrk="0" hangingPunct="1">
              <a:lnSpc>
                <a:spcPct val="100000"/>
              </a:lnSpc>
              <a:spcBef>
                <a:spcPts val="0"/>
              </a:spcBef>
              <a:spcAft>
                <a:spcPts val="0"/>
              </a:spcAft>
              <a:buClrTx/>
              <a:buSzTx/>
              <a:buFontTx/>
              <a:buNone/>
              <a:tabLst/>
              <a:defRPr/>
            </a:pPr>
            <a:endParaRPr lang="en-US" dirty="0">
              <a:solidFill>
                <a:srgbClr val="0066CC"/>
              </a:solidFill>
              <a:latin typeface="+mn-lt"/>
              <a:cs typeface="Arial" panose="020B0604020202020204" pitchFamily="34" charset="0"/>
            </a:endParaRPr>
          </a:p>
          <a:p>
            <a:pPr marL="0" marR="0" indent="0" algn="l" defTabSz="933277" rtl="0" eaLnBrk="1" fontAlgn="auto" latinLnBrk="0" hangingPunct="1">
              <a:lnSpc>
                <a:spcPct val="100000"/>
              </a:lnSpc>
              <a:spcBef>
                <a:spcPts val="0"/>
              </a:spcBef>
              <a:spcAft>
                <a:spcPts val="0"/>
              </a:spcAft>
              <a:buClrTx/>
              <a:buSzTx/>
              <a:buFontTx/>
              <a:buNone/>
              <a:tabLst/>
              <a:defRPr/>
            </a:pPr>
            <a:r>
              <a:rPr lang="en-US" b="1" dirty="0">
                <a:solidFill>
                  <a:srgbClr val="0066CC"/>
                </a:solidFill>
                <a:latin typeface="+mn-lt"/>
                <a:cs typeface="Arial" panose="020B0604020202020204" pitchFamily="34" charset="0"/>
              </a:rPr>
              <a:t>Several prescription</a:t>
            </a:r>
            <a:r>
              <a:rPr lang="en-US" b="1" baseline="0" dirty="0">
                <a:solidFill>
                  <a:srgbClr val="0066CC"/>
                </a:solidFill>
                <a:latin typeface="+mn-lt"/>
                <a:cs typeface="Arial" panose="020B0604020202020204" pitchFamily="34" charset="0"/>
              </a:rPr>
              <a:t> drug benefit options are included in the master deck. Use the slide that applies to your group and customize the copay/coinsurance columns.</a:t>
            </a:r>
          </a:p>
          <a:p>
            <a:pPr marL="0" marR="0" indent="0" algn="l" defTabSz="933277" rtl="0" eaLnBrk="1" fontAlgn="auto" latinLnBrk="0" hangingPunct="1">
              <a:lnSpc>
                <a:spcPct val="100000"/>
              </a:lnSpc>
              <a:spcBef>
                <a:spcPts val="0"/>
              </a:spcBef>
              <a:spcAft>
                <a:spcPts val="0"/>
              </a:spcAft>
              <a:buClrTx/>
              <a:buSzTx/>
              <a:buFontTx/>
              <a:buNone/>
              <a:tabLst/>
              <a:defRPr/>
            </a:pPr>
            <a:endParaRPr lang="en-US" b="1" baseline="0" dirty="0">
              <a:solidFill>
                <a:srgbClr val="0066CC"/>
              </a:solidFill>
              <a:latin typeface="+mn-lt"/>
              <a:cs typeface="Arial" panose="020B0604020202020204" pitchFamily="34" charset="0"/>
            </a:endParaRPr>
          </a:p>
          <a:p>
            <a:pPr marL="0" marR="0" indent="0" algn="l" defTabSz="933277" rtl="0" eaLnBrk="1" fontAlgn="auto" latinLnBrk="0" hangingPunct="1">
              <a:lnSpc>
                <a:spcPct val="100000"/>
              </a:lnSpc>
              <a:spcBef>
                <a:spcPts val="0"/>
              </a:spcBef>
              <a:spcAft>
                <a:spcPts val="0"/>
              </a:spcAft>
              <a:buClrTx/>
              <a:buSzTx/>
              <a:buFontTx/>
              <a:buNone/>
              <a:tabLst/>
              <a:defRPr/>
            </a:pPr>
            <a:r>
              <a:rPr lang="en-US" b="0" i="0" u="none" strike="noStrike" dirty="0">
                <a:solidFill>
                  <a:schemeClr val="tx1"/>
                </a:solidFill>
                <a:effectLst/>
                <a:latin typeface="+mn-lt"/>
                <a:cs typeface="Arial" panose="020B0604020202020204" pitchFamily="34" charset="0"/>
              </a:rPr>
              <a:t>Some ASO plans (and some custom fully insured plans) may have 90-day supply Retail benefits, based on network type selection. If part of the plan benefits, the member may pay 3x the 30-day supply retail cost at the pharmacy for their prescription. This is only for non-specialty medications.</a:t>
            </a:r>
            <a:endParaRPr lang="en-US" b="0" i="0" baseline="0" dirty="0">
              <a:solidFill>
                <a:schemeClr val="tx1"/>
              </a:solidFill>
              <a:latin typeface="+mn-lt"/>
              <a:cs typeface="Arial" panose="020B0604020202020204" pitchFamily="34" charset="0"/>
            </a:endParaRPr>
          </a:p>
          <a:p>
            <a:pPr defTabSz="933277">
              <a:defRPr/>
            </a:pPr>
            <a:endParaRPr lang="en-US" b="1"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61</a:t>
            </a:fld>
            <a:endParaRPr lang="en-US" dirty="0"/>
          </a:p>
        </p:txBody>
      </p:sp>
    </p:spTree>
    <p:extLst>
      <p:ext uri="{BB962C8B-B14F-4D97-AF65-F5344CB8AC3E}">
        <p14:creationId xmlns:p14="http://schemas.microsoft.com/office/powerpoint/2010/main" val="172782102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rgbClr val="0066CC"/>
                </a:solidFill>
                <a:latin typeface="+mn-lt"/>
                <a:cs typeface="Arial" panose="020B0604020202020204" pitchFamily="34" charset="0"/>
              </a:rPr>
              <a:t>Content</a:t>
            </a:r>
            <a:r>
              <a:rPr lang="en-US" baseline="0" dirty="0">
                <a:solidFill>
                  <a:srgbClr val="0066CC"/>
                </a:solidFill>
                <a:latin typeface="+mn-lt"/>
                <a:cs typeface="Arial" panose="020B0604020202020204" pitchFamily="34" charset="0"/>
              </a:rPr>
              <a:t> approved by Karolyn Farkas</a:t>
            </a:r>
          </a:p>
          <a:p>
            <a:pPr marL="0" marR="0" indent="0" algn="l" defTabSz="933277" rtl="0" eaLnBrk="1" fontAlgn="auto" latinLnBrk="0" hangingPunct="1">
              <a:lnSpc>
                <a:spcPct val="100000"/>
              </a:lnSpc>
              <a:spcBef>
                <a:spcPts val="0"/>
              </a:spcBef>
              <a:spcAft>
                <a:spcPts val="0"/>
              </a:spcAft>
              <a:buClrTx/>
              <a:buSzTx/>
              <a:buFontTx/>
              <a:buNone/>
              <a:tabLst/>
              <a:defRPr/>
            </a:pPr>
            <a:endParaRPr lang="en-US" dirty="0">
              <a:solidFill>
                <a:srgbClr val="0066CC"/>
              </a:solidFill>
              <a:latin typeface="+mn-lt"/>
              <a:cs typeface="Arial" panose="020B0604020202020204" pitchFamily="34" charset="0"/>
            </a:endParaRPr>
          </a:p>
          <a:p>
            <a:pPr marL="0" marR="0" indent="0" algn="l" defTabSz="933277" rtl="0" eaLnBrk="1" fontAlgn="auto" latinLnBrk="0" hangingPunct="1">
              <a:lnSpc>
                <a:spcPct val="100000"/>
              </a:lnSpc>
              <a:spcBef>
                <a:spcPts val="0"/>
              </a:spcBef>
              <a:spcAft>
                <a:spcPts val="0"/>
              </a:spcAft>
              <a:buClrTx/>
              <a:buSzTx/>
              <a:buFontTx/>
              <a:buNone/>
              <a:tabLst/>
              <a:defRPr/>
            </a:pPr>
            <a:r>
              <a:rPr lang="en-US" b="1" dirty="0">
                <a:solidFill>
                  <a:srgbClr val="0066CC"/>
                </a:solidFill>
                <a:latin typeface="+mn-lt"/>
                <a:cs typeface="Arial" panose="020B0604020202020204" pitchFamily="34" charset="0"/>
              </a:rPr>
              <a:t>Several prescription</a:t>
            </a:r>
            <a:r>
              <a:rPr lang="en-US" b="1" baseline="0" dirty="0">
                <a:solidFill>
                  <a:srgbClr val="0066CC"/>
                </a:solidFill>
                <a:latin typeface="+mn-lt"/>
                <a:cs typeface="Arial" panose="020B0604020202020204" pitchFamily="34" charset="0"/>
              </a:rPr>
              <a:t> drug benefit options are included in the master deck. Use the slide that applies to your group and customize the copay/coinsurance columns.</a:t>
            </a:r>
          </a:p>
          <a:p>
            <a:pPr eaLnBrk="1" hangingPunct="1"/>
            <a:endParaRPr lang="en-US" b="0" i="0" dirty="0">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strike="noStrike" dirty="0">
                <a:solidFill>
                  <a:schemeClr val="tx1"/>
                </a:solidFill>
                <a:effectLst/>
                <a:latin typeface="+mn-lt"/>
                <a:cs typeface="Arial" panose="020B0604020202020204" pitchFamily="34" charset="0"/>
              </a:rPr>
              <a:t>Some ASO plans (and some custom fully insured plans) may have 90-day supply Retail benefits, based on network type selection. If part of the plan benefits, the member may pay 3x the 30-day supply retail cost at the pharmacy for their prescription. This is only for non-specialty medications.</a:t>
            </a:r>
            <a:endParaRPr lang="en-US" b="0" i="0" baseline="0" dirty="0">
              <a:solidFill>
                <a:schemeClr val="tx1"/>
              </a:solidFill>
              <a:latin typeface="+mn-lt"/>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62</a:t>
            </a:fld>
            <a:endParaRPr lang="en-US" dirty="0"/>
          </a:p>
        </p:txBody>
      </p:sp>
    </p:spTree>
    <p:extLst>
      <p:ext uri="{BB962C8B-B14F-4D97-AF65-F5344CB8AC3E}">
        <p14:creationId xmlns:p14="http://schemas.microsoft.com/office/powerpoint/2010/main" val="121421817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rgbClr val="0066CC"/>
                </a:solidFill>
                <a:latin typeface="+mn-lt"/>
                <a:cs typeface="Arial" panose="020B0604020202020204" pitchFamily="34" charset="0"/>
              </a:rPr>
              <a:t>Content</a:t>
            </a:r>
            <a:r>
              <a:rPr lang="en-US" baseline="0" dirty="0">
                <a:solidFill>
                  <a:srgbClr val="0066CC"/>
                </a:solidFill>
                <a:latin typeface="+mn-lt"/>
                <a:cs typeface="Arial" panose="020B0604020202020204" pitchFamily="34" charset="0"/>
              </a:rPr>
              <a:t> approved by Karolyn Farkas</a:t>
            </a:r>
          </a:p>
          <a:p>
            <a:pPr marL="0" marR="0" indent="0" algn="l" defTabSz="933277" rtl="0" eaLnBrk="1" fontAlgn="auto" latinLnBrk="0" hangingPunct="1">
              <a:lnSpc>
                <a:spcPct val="100000"/>
              </a:lnSpc>
              <a:spcBef>
                <a:spcPts val="0"/>
              </a:spcBef>
              <a:spcAft>
                <a:spcPts val="0"/>
              </a:spcAft>
              <a:buClrTx/>
              <a:buSzTx/>
              <a:buFontTx/>
              <a:buNone/>
              <a:tabLst/>
              <a:defRPr/>
            </a:pPr>
            <a:endParaRPr lang="en-US" dirty="0">
              <a:solidFill>
                <a:srgbClr val="0066CC"/>
              </a:solidFill>
              <a:latin typeface="+mn-lt"/>
              <a:cs typeface="Arial" panose="020B0604020202020204" pitchFamily="34" charset="0"/>
            </a:endParaRPr>
          </a:p>
          <a:p>
            <a:pPr marL="0" marR="0" indent="0" algn="l" defTabSz="933277" rtl="0" eaLnBrk="1" fontAlgn="auto" latinLnBrk="0" hangingPunct="1">
              <a:lnSpc>
                <a:spcPct val="100000"/>
              </a:lnSpc>
              <a:spcBef>
                <a:spcPts val="0"/>
              </a:spcBef>
              <a:spcAft>
                <a:spcPts val="0"/>
              </a:spcAft>
              <a:buClrTx/>
              <a:buSzTx/>
              <a:buFontTx/>
              <a:buNone/>
              <a:tabLst/>
              <a:defRPr/>
            </a:pPr>
            <a:r>
              <a:rPr lang="en-US" b="1" dirty="0">
                <a:solidFill>
                  <a:srgbClr val="0066CC"/>
                </a:solidFill>
                <a:latin typeface="+mn-lt"/>
                <a:cs typeface="Arial" panose="020B0604020202020204" pitchFamily="34" charset="0"/>
              </a:rPr>
              <a:t>Several prescription</a:t>
            </a:r>
            <a:r>
              <a:rPr lang="en-US" b="1" baseline="0" dirty="0">
                <a:solidFill>
                  <a:srgbClr val="0066CC"/>
                </a:solidFill>
                <a:latin typeface="+mn-lt"/>
                <a:cs typeface="Arial" panose="020B0604020202020204" pitchFamily="34" charset="0"/>
              </a:rPr>
              <a:t> drug benefit options are included in the master deck. Use the slide that applies to your group and customize the copay/coinsurance columns.</a:t>
            </a:r>
          </a:p>
          <a:p>
            <a:pPr eaLnBrk="1" hangingPunct="1"/>
            <a:endParaRPr lang="en-US"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strike="noStrike" dirty="0">
                <a:solidFill>
                  <a:schemeClr val="tx1"/>
                </a:solidFill>
                <a:effectLst/>
                <a:latin typeface="+mn-lt"/>
                <a:cs typeface="Arial" panose="020B0604020202020204" pitchFamily="34" charset="0"/>
              </a:rPr>
              <a:t>Some ASO plans (and some custom fully insured plans) may have 90-day supply Retail benefits, based on network type selection. If part of the plan benefits, the member may pay 3x the 30-day supply retail cost at the pharmacy for their prescription. This is only for non-specialty medications.</a:t>
            </a:r>
            <a:endParaRPr lang="en-US" b="0" i="0" baseline="0" dirty="0">
              <a:solidFill>
                <a:schemeClr val="tx1"/>
              </a:solidFill>
              <a:latin typeface="+mn-lt"/>
              <a:cs typeface="Arial" panose="020B060402020202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63</a:t>
            </a:fld>
            <a:endParaRPr lang="en-US" dirty="0"/>
          </a:p>
        </p:txBody>
      </p:sp>
    </p:spTree>
    <p:extLst>
      <p:ext uri="{BB962C8B-B14F-4D97-AF65-F5344CB8AC3E}">
        <p14:creationId xmlns:p14="http://schemas.microsoft.com/office/powerpoint/2010/main" val="341232262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rgbClr val="0066CC"/>
                </a:solidFill>
                <a:latin typeface="+mn-lt"/>
                <a:cs typeface="Arial" panose="020B0604020202020204" pitchFamily="34" charset="0"/>
              </a:rPr>
              <a:t>Content</a:t>
            </a:r>
            <a:r>
              <a:rPr lang="en-US" baseline="0" dirty="0">
                <a:solidFill>
                  <a:srgbClr val="0066CC"/>
                </a:solidFill>
                <a:latin typeface="+mn-lt"/>
                <a:cs typeface="Arial" panose="020B0604020202020204" pitchFamily="34" charset="0"/>
              </a:rPr>
              <a:t> approved by Karolyn Farkas</a:t>
            </a:r>
          </a:p>
          <a:p>
            <a:pPr marL="0" marR="0" indent="0" algn="l" defTabSz="933277" rtl="0" eaLnBrk="1" fontAlgn="auto" latinLnBrk="0" hangingPunct="1">
              <a:lnSpc>
                <a:spcPct val="100000"/>
              </a:lnSpc>
              <a:spcBef>
                <a:spcPts val="0"/>
              </a:spcBef>
              <a:spcAft>
                <a:spcPts val="0"/>
              </a:spcAft>
              <a:buClrTx/>
              <a:buSzTx/>
              <a:buFontTx/>
              <a:buNone/>
              <a:tabLst/>
              <a:defRPr/>
            </a:pPr>
            <a:endParaRPr lang="en-US" dirty="0">
              <a:solidFill>
                <a:srgbClr val="0066CC"/>
              </a:solidFill>
              <a:latin typeface="+mn-lt"/>
              <a:cs typeface="Arial" panose="020B0604020202020204" pitchFamily="34" charset="0"/>
            </a:endParaRPr>
          </a:p>
          <a:p>
            <a:pPr marL="0" marR="0" indent="0" algn="l" defTabSz="933277" rtl="0" eaLnBrk="1" fontAlgn="auto" latinLnBrk="0" hangingPunct="1">
              <a:lnSpc>
                <a:spcPct val="100000"/>
              </a:lnSpc>
              <a:spcBef>
                <a:spcPts val="0"/>
              </a:spcBef>
              <a:spcAft>
                <a:spcPts val="0"/>
              </a:spcAft>
              <a:buClrTx/>
              <a:buSzTx/>
              <a:buFontTx/>
              <a:buNone/>
              <a:tabLst/>
              <a:defRPr/>
            </a:pPr>
            <a:r>
              <a:rPr lang="en-US" b="1" dirty="0">
                <a:solidFill>
                  <a:srgbClr val="0066CC"/>
                </a:solidFill>
                <a:latin typeface="+mn-lt"/>
                <a:cs typeface="Arial" panose="020B0604020202020204" pitchFamily="34" charset="0"/>
              </a:rPr>
              <a:t>Several prescription</a:t>
            </a:r>
            <a:r>
              <a:rPr lang="en-US" b="1" baseline="0" dirty="0">
                <a:solidFill>
                  <a:srgbClr val="0066CC"/>
                </a:solidFill>
                <a:latin typeface="+mn-lt"/>
                <a:cs typeface="Arial" panose="020B0604020202020204" pitchFamily="34" charset="0"/>
              </a:rPr>
              <a:t> drug benefit options are included in the master deck. Use the slide that applies to your group and customize the copay/coinsurance columns.</a:t>
            </a:r>
          </a:p>
          <a:p>
            <a:endParaRPr lang="en-US"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strike="noStrike" dirty="0">
                <a:solidFill>
                  <a:schemeClr val="tx1"/>
                </a:solidFill>
                <a:effectLst/>
                <a:latin typeface="+mn-lt"/>
                <a:cs typeface="Arial" panose="020B0604020202020204" pitchFamily="34" charset="0"/>
              </a:rPr>
              <a:t>Some ASO plans (and some custom fully insured plans) may have 90-day supply Retail benefits, based on network type selection. If part of the plan benefits, the member may pay 3x the 30-day supply retail cost at the pharmacy for their prescription. This is only for non-specialty medications.</a:t>
            </a:r>
            <a:endParaRPr lang="en-US" b="0" i="0" baseline="0" dirty="0">
              <a:solidFill>
                <a:schemeClr val="tx1"/>
              </a:solidFill>
              <a:latin typeface="+mn-lt"/>
              <a:cs typeface="Arial" panose="020B060402020202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64</a:t>
            </a:fld>
            <a:endParaRPr lang="en-US" dirty="0"/>
          </a:p>
        </p:txBody>
      </p:sp>
    </p:spTree>
    <p:extLst>
      <p:ext uri="{BB962C8B-B14F-4D97-AF65-F5344CB8AC3E}">
        <p14:creationId xmlns:p14="http://schemas.microsoft.com/office/powerpoint/2010/main" val="271785703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rgbClr val="0066CC"/>
                </a:solidFill>
                <a:latin typeface="+mn-lt"/>
                <a:cs typeface="Arial" panose="020B0604020202020204" pitchFamily="34" charset="0"/>
              </a:rPr>
              <a:t>Content</a:t>
            </a:r>
            <a:r>
              <a:rPr lang="en-US" baseline="0" dirty="0">
                <a:solidFill>
                  <a:srgbClr val="0066CC"/>
                </a:solidFill>
                <a:latin typeface="+mn-lt"/>
                <a:cs typeface="Arial" panose="020B0604020202020204" pitchFamily="34" charset="0"/>
              </a:rPr>
              <a:t> approved by Karolyn Farkas</a:t>
            </a:r>
          </a:p>
          <a:p>
            <a:pPr marL="0" marR="0" indent="0" algn="l" defTabSz="933277" rtl="0" eaLnBrk="1" fontAlgn="auto" latinLnBrk="0" hangingPunct="1">
              <a:lnSpc>
                <a:spcPct val="100000"/>
              </a:lnSpc>
              <a:spcBef>
                <a:spcPts val="0"/>
              </a:spcBef>
              <a:spcAft>
                <a:spcPts val="0"/>
              </a:spcAft>
              <a:buClrTx/>
              <a:buSzTx/>
              <a:buFontTx/>
              <a:buNone/>
              <a:tabLst/>
              <a:defRPr/>
            </a:pPr>
            <a:endParaRPr lang="en-US" dirty="0">
              <a:solidFill>
                <a:srgbClr val="0066CC"/>
              </a:solidFill>
              <a:latin typeface="+mn-lt"/>
              <a:cs typeface="Arial" panose="020B0604020202020204" pitchFamily="34" charset="0"/>
            </a:endParaRPr>
          </a:p>
          <a:p>
            <a:pPr marL="0" marR="0" indent="0" algn="l" defTabSz="933277" rtl="0" eaLnBrk="1" fontAlgn="auto" latinLnBrk="0" hangingPunct="1">
              <a:lnSpc>
                <a:spcPct val="100000"/>
              </a:lnSpc>
              <a:spcBef>
                <a:spcPts val="0"/>
              </a:spcBef>
              <a:spcAft>
                <a:spcPts val="0"/>
              </a:spcAft>
              <a:buClrTx/>
              <a:buSzTx/>
              <a:buFontTx/>
              <a:buNone/>
              <a:tabLst/>
              <a:defRPr/>
            </a:pPr>
            <a:r>
              <a:rPr lang="en-US" b="1" dirty="0">
                <a:solidFill>
                  <a:srgbClr val="0066CC"/>
                </a:solidFill>
                <a:latin typeface="+mn-lt"/>
                <a:cs typeface="Arial" panose="020B0604020202020204" pitchFamily="34" charset="0"/>
              </a:rPr>
              <a:t>Several prescription</a:t>
            </a:r>
            <a:r>
              <a:rPr lang="en-US" b="1" baseline="0" dirty="0">
                <a:solidFill>
                  <a:srgbClr val="0066CC"/>
                </a:solidFill>
                <a:latin typeface="+mn-lt"/>
                <a:cs typeface="Arial" panose="020B0604020202020204" pitchFamily="34" charset="0"/>
              </a:rPr>
              <a:t> drug benefit options are included in the master deck. Use the slide that applies to your group and customize the copay/coinsurance columns.</a:t>
            </a:r>
          </a:p>
          <a:p>
            <a:pPr marL="0" marR="0" indent="0" algn="l" defTabSz="933277" rtl="0" eaLnBrk="1" fontAlgn="auto" latinLnBrk="0" hangingPunct="1">
              <a:lnSpc>
                <a:spcPct val="100000"/>
              </a:lnSpc>
              <a:spcBef>
                <a:spcPts val="0"/>
              </a:spcBef>
              <a:spcAft>
                <a:spcPts val="0"/>
              </a:spcAft>
              <a:buClrTx/>
              <a:buSzTx/>
              <a:buFontTx/>
              <a:buNone/>
              <a:tabLst/>
              <a:defRPr/>
            </a:pPr>
            <a:endParaRPr lang="en-US" b="1" baseline="0" dirty="0">
              <a:solidFill>
                <a:srgbClr val="0066CC"/>
              </a:solidFill>
              <a:latin typeface="+mn-lt"/>
              <a:cs typeface="Arial" panose="020B0604020202020204" pitchFamily="34" charset="0"/>
            </a:endParaRPr>
          </a:p>
          <a:p>
            <a:pPr marL="0" marR="0" indent="0" algn="l" defTabSz="933277" rtl="0" eaLnBrk="1" fontAlgn="auto" latinLnBrk="0" hangingPunct="1">
              <a:lnSpc>
                <a:spcPct val="100000"/>
              </a:lnSpc>
              <a:spcBef>
                <a:spcPts val="0"/>
              </a:spcBef>
              <a:spcAft>
                <a:spcPts val="0"/>
              </a:spcAft>
              <a:buClrTx/>
              <a:buSzTx/>
              <a:buFontTx/>
              <a:buNone/>
              <a:tabLst/>
              <a:defRPr/>
            </a:pPr>
            <a:r>
              <a:rPr lang="en-US" b="1" baseline="0" dirty="0">
                <a:solidFill>
                  <a:srgbClr val="0066CC"/>
                </a:solidFill>
                <a:latin typeface="+mn-lt"/>
                <a:cs typeface="Arial" panose="020B0604020202020204" pitchFamily="34" charset="0"/>
              </a:rPr>
              <a:t>If the group has this preferred pharmacy network, just include this slide rather than include a tiered-benefit slide (i.e. 3-, 4-, 5- or 6-tier).</a:t>
            </a:r>
          </a:p>
          <a:p>
            <a:pPr eaLnBrk="1" hangingPunct="1"/>
            <a:endParaRPr lang="en-US"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Arial" panose="020B0604020202020204" pitchFamily="34" charset="0"/>
              </a:rPr>
              <a:t>A “preferred” or “participating” pharmacy has a contract with BCBSIL or BCBSIL’s pharmacy benefit manager (Prime Therapeutics) to provide pharmacy services at a negotiated rate. The terms “preferred” and “participating” should not be construed as a recommendation, referral or any other statement as to the ability or quality of such pharmacy.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 </a:t>
            </a:r>
            <a:endParaRPr lang="en-US" dirty="0"/>
          </a:p>
          <a:p>
            <a:pPr eaLnBrk="1" hangingPunct="1"/>
            <a:endParaRPr lang="en-US" dirty="0"/>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65</a:t>
            </a:fld>
            <a:endParaRPr lang="en-US" dirty="0"/>
          </a:p>
        </p:txBody>
      </p:sp>
    </p:spTree>
    <p:extLst>
      <p:ext uri="{BB962C8B-B14F-4D97-AF65-F5344CB8AC3E}">
        <p14:creationId xmlns:p14="http://schemas.microsoft.com/office/powerpoint/2010/main" val="378016055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rgbClr val="0066CC"/>
                </a:solidFill>
                <a:latin typeface="+mn-lt"/>
                <a:cs typeface="Arial" panose="020B0604020202020204" pitchFamily="34" charset="0"/>
              </a:rPr>
              <a:t>Content</a:t>
            </a:r>
            <a:r>
              <a:rPr lang="en-US" baseline="0" dirty="0">
                <a:solidFill>
                  <a:srgbClr val="0066CC"/>
                </a:solidFill>
                <a:latin typeface="+mn-lt"/>
                <a:cs typeface="Arial" panose="020B0604020202020204" pitchFamily="34" charset="0"/>
              </a:rPr>
              <a:t> approved by Karolyn Farkas</a:t>
            </a:r>
          </a:p>
          <a:p>
            <a:pPr defTabSz="933277">
              <a:defRPr/>
            </a:pPr>
            <a:endParaRPr lang="en-US" b="1" dirty="0"/>
          </a:p>
          <a:p>
            <a:pPr defTabSz="933277">
              <a:defRPr/>
            </a:pPr>
            <a:endParaRPr lang="en-US" b="1"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66</a:t>
            </a:fld>
            <a:endParaRPr lang="en-US" dirty="0"/>
          </a:p>
        </p:txBody>
      </p:sp>
    </p:spTree>
    <p:extLst>
      <p:ext uri="{BB962C8B-B14F-4D97-AF65-F5344CB8AC3E}">
        <p14:creationId xmlns:p14="http://schemas.microsoft.com/office/powerpoint/2010/main" val="102940995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rgbClr val="0066CC"/>
                </a:solidFill>
                <a:latin typeface="+mn-lt"/>
                <a:cs typeface="Arial" panose="020B0604020202020204" pitchFamily="34" charset="0"/>
              </a:rPr>
              <a:t>Content</a:t>
            </a:r>
            <a:r>
              <a:rPr lang="en-US" baseline="0" dirty="0">
                <a:solidFill>
                  <a:srgbClr val="0066CC"/>
                </a:solidFill>
                <a:latin typeface="+mn-lt"/>
                <a:cs typeface="Arial" panose="020B0604020202020204" pitchFamily="34" charset="0"/>
              </a:rPr>
              <a:t> approved by Karolyn Farkas</a:t>
            </a:r>
          </a:p>
          <a:p>
            <a:endParaRPr lang="en-US" dirty="0">
              <a:latin typeface="+mn-lt"/>
            </a:endParaRPr>
          </a:p>
          <a:p>
            <a:pPr marL="171450" indent="-171450">
              <a:buFont typeface="Arial" panose="020B0604020202020204" pitchFamily="34" charset="0"/>
              <a:buChar char="•"/>
            </a:pPr>
            <a:r>
              <a:rPr lang="en-US" dirty="0">
                <a:latin typeface="+mn-lt"/>
              </a:rPr>
              <a:t>Locate a pharmacy</a:t>
            </a:r>
          </a:p>
          <a:p>
            <a:pPr marL="171450" indent="-171450">
              <a:buFont typeface="Arial" panose="020B0604020202020204" pitchFamily="34" charset="0"/>
              <a:buChar char="•"/>
            </a:pPr>
            <a:r>
              <a:rPr lang="en-US" dirty="0">
                <a:latin typeface="+mn-lt"/>
              </a:rPr>
              <a:t>Find drugs/drug list</a:t>
            </a:r>
          </a:p>
          <a:p>
            <a:pPr marL="171450" indent="-171450">
              <a:spcAft>
                <a:spcPct val="20000"/>
              </a:spcAft>
              <a:buFont typeface="Arial" panose="020B0604020202020204" pitchFamily="34" charset="0"/>
              <a:buChar char="•"/>
            </a:pPr>
            <a:r>
              <a:rPr lang="en-US" dirty="0">
                <a:latin typeface="+mn-lt"/>
              </a:rPr>
              <a:t>View prescription claim history</a:t>
            </a:r>
          </a:p>
          <a:p>
            <a:pPr marL="171450" indent="-171450">
              <a:buFont typeface="Arial" panose="020B0604020202020204" pitchFamily="34" charset="0"/>
              <a:buChar char="•"/>
            </a:pPr>
            <a:r>
              <a:rPr lang="en-US" dirty="0">
                <a:latin typeface="+mn-lt"/>
              </a:rPr>
              <a:t>Create personal medicine list</a:t>
            </a:r>
          </a:p>
          <a:p>
            <a:pPr marL="171450" indent="-171450">
              <a:spcAft>
                <a:spcPct val="20000"/>
              </a:spcAft>
              <a:buFont typeface="Arial" panose="020B0604020202020204" pitchFamily="34" charset="0"/>
              <a:buChar char="•"/>
            </a:pPr>
            <a:r>
              <a:rPr lang="en-US" dirty="0">
                <a:latin typeface="+mn-lt"/>
              </a:rPr>
              <a:t>Learn about specific drugs</a:t>
            </a:r>
          </a:p>
          <a:p>
            <a:pPr marL="628650" lvl="1" indent="-171450">
              <a:buFont typeface="Arial" panose="020B0604020202020204" pitchFamily="34" charset="0"/>
              <a:buChar char="•"/>
            </a:pPr>
            <a:r>
              <a:rPr lang="en-US" dirty="0">
                <a:latin typeface="+mn-lt"/>
              </a:rPr>
              <a:t>Rx cost calculator </a:t>
            </a:r>
          </a:p>
          <a:p>
            <a:pPr marL="628650" lvl="1" indent="-171450">
              <a:buFont typeface="Arial" panose="020B0604020202020204" pitchFamily="34" charset="0"/>
              <a:buChar char="•"/>
            </a:pPr>
            <a:r>
              <a:rPr lang="en-US" dirty="0">
                <a:latin typeface="+mn-lt"/>
              </a:rPr>
              <a:t>Health information</a:t>
            </a:r>
          </a:p>
          <a:p>
            <a:endParaRPr lang="en-US" b="1"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67</a:t>
            </a:fld>
            <a:endParaRPr lang="en-US" dirty="0"/>
          </a:p>
        </p:txBody>
      </p:sp>
    </p:spTree>
    <p:extLst>
      <p:ext uri="{BB962C8B-B14F-4D97-AF65-F5344CB8AC3E}">
        <p14:creationId xmlns:p14="http://schemas.microsoft.com/office/powerpoint/2010/main" val="73500768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rgbClr val="0066CC"/>
                </a:solidFill>
                <a:latin typeface="+mn-lt"/>
                <a:cs typeface="Arial" panose="020B0604020202020204" pitchFamily="34" charset="0"/>
              </a:rPr>
              <a:t>Content</a:t>
            </a:r>
            <a:r>
              <a:rPr lang="en-US" baseline="0" dirty="0">
                <a:solidFill>
                  <a:srgbClr val="0066CC"/>
                </a:solidFill>
                <a:latin typeface="+mn-lt"/>
                <a:cs typeface="Arial" panose="020B0604020202020204" pitchFamily="34" charset="0"/>
              </a:rPr>
              <a:t> approved by Karolyn Farkas</a:t>
            </a:r>
          </a:p>
          <a:p>
            <a:endParaRPr lang="en-US" dirty="0">
              <a:latin typeface="+mn-lt"/>
            </a:endParaRPr>
          </a:p>
          <a:p>
            <a:r>
              <a:rPr lang="en-US" sz="1200" b="0" i="0" u="none" strike="noStrike" kern="1200" baseline="0" dirty="0">
                <a:solidFill>
                  <a:schemeClr val="tx1"/>
                </a:solidFill>
                <a:latin typeface="+mn-lt"/>
                <a:ea typeface="+mn-ea"/>
                <a:cs typeface="Arial" panose="020B0604020202020204" pitchFamily="34" charset="0"/>
              </a:rPr>
              <a:t>The Prior Authorization</a:t>
            </a:r>
            <a:r>
              <a:rPr lang="en-US" dirty="0">
                <a:latin typeface="+mn-lt"/>
              </a:rPr>
              <a:t> program encourages safe and effective drug use for certain drugs. It is designed to promote patient safety and use of the drug as intended by the manufacturer and the FDA. Before medicines in the PA program can be covered under your pharmacy benefit plan, your doctor will need to get an approval through BCBSIL.</a:t>
            </a:r>
            <a:endParaRPr lang="en-US" sz="1200" b="0" i="0" u="none" strike="noStrike" kern="1200" baseline="0" dirty="0">
              <a:solidFill>
                <a:schemeClr val="tx1"/>
              </a:solidFill>
              <a:latin typeface="+mn-lt"/>
              <a:ea typeface="+mn-ea"/>
              <a:cs typeface="Arial" panose="020B0604020202020204" pitchFamily="34" charset="0"/>
            </a:endParaRPr>
          </a:p>
          <a:p>
            <a:r>
              <a:rPr lang="en-US" sz="1200" b="1" i="0" u="none" strike="noStrike" kern="1200" baseline="0" dirty="0">
                <a:solidFill>
                  <a:schemeClr val="tx1"/>
                </a:solidFill>
                <a:latin typeface="+mn-lt"/>
                <a:ea typeface="+mn-ea"/>
                <a:cs typeface="Arial" panose="020B0604020202020204" pitchFamily="34" charset="0"/>
              </a:rPr>
              <a:t>Please note: </a:t>
            </a:r>
            <a:r>
              <a:rPr lang="en-US" sz="1200" b="0" i="0" u="none" strike="noStrike" kern="1200" baseline="0" dirty="0">
                <a:solidFill>
                  <a:schemeClr val="tx1"/>
                </a:solidFill>
                <a:latin typeface="+mn-lt"/>
                <a:ea typeface="+mn-ea"/>
                <a:cs typeface="Arial" panose="020B0604020202020204" pitchFamily="34" charset="0"/>
              </a:rPr>
              <a:t>Select drugs that are new to the market may also need prior authorization. </a:t>
            </a:r>
          </a:p>
          <a:p>
            <a:endParaRPr lang="en-US" sz="1200" b="0" i="0" u="none" strike="noStrike" kern="1200" baseline="0" dirty="0">
              <a:solidFill>
                <a:schemeClr val="tx1"/>
              </a:solidFill>
              <a:latin typeface="+mn-lt"/>
              <a:ea typeface="+mn-ea"/>
              <a:cs typeface="Arial" panose="020B0604020202020204" pitchFamily="34" charset="0"/>
            </a:endParaRPr>
          </a:p>
          <a:p>
            <a:r>
              <a:rPr lang="en-US" sz="1200" b="1" i="0" u="none" strike="noStrike" kern="1200" baseline="0" dirty="0">
                <a:solidFill>
                  <a:schemeClr val="tx1"/>
                </a:solidFill>
                <a:latin typeface="+mn-lt"/>
                <a:ea typeface="+mn-ea"/>
                <a:cs typeface="Arial" panose="020B0604020202020204" pitchFamily="34" charset="0"/>
              </a:rPr>
              <a:t>Prior Authorization (PA) </a:t>
            </a:r>
            <a:r>
              <a:rPr lang="en-US" sz="1200" b="0" i="0" u="none" strike="noStrike" kern="1200" baseline="0" dirty="0">
                <a:solidFill>
                  <a:schemeClr val="tx1"/>
                </a:solidFill>
                <a:latin typeface="+mn-lt"/>
                <a:ea typeface="+mn-ea"/>
                <a:cs typeface="Arial" panose="020B0604020202020204" pitchFamily="34" charset="0"/>
              </a:rPr>
              <a:t>– If your drug is part of the PA program, you will need to have your doctor submit pre-approval (also known as a prior authorization request) to BCBSIL.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Arial" panose="020B0604020202020204" pitchFamily="34" charset="0"/>
              </a:rPr>
              <a:t>If your request is approved, you will pay your share of the drug, based on your benefit plan.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Arial" panose="020B0604020202020204" pitchFamily="34" charset="0"/>
              </a:rPr>
              <a:t>If your request is not approved, the drug will not be covered. You may still fill the prescription, but you may have to pay the full amount charged by the pharmacy. </a:t>
            </a:r>
          </a:p>
          <a:p>
            <a:endParaRPr lang="en-US" sz="1200" b="0" i="0" u="none" strike="noStrike" kern="1200" baseline="0" dirty="0">
              <a:solidFill>
                <a:schemeClr val="tx1"/>
              </a:solidFill>
              <a:latin typeface="+mn-lt"/>
              <a:ea typeface="+mn-ea"/>
              <a:cs typeface="Arial" panose="020B0604020202020204" pitchFamily="34" charset="0"/>
            </a:endParaRPr>
          </a:p>
          <a:p>
            <a:r>
              <a:rPr lang="en-US" sz="1200" b="0" i="0" u="none" strike="noStrike" kern="1200" baseline="0" dirty="0">
                <a:solidFill>
                  <a:schemeClr val="tx1"/>
                </a:solidFill>
                <a:latin typeface="+mn-lt"/>
                <a:ea typeface="+mn-ea"/>
                <a:cs typeface="Arial" panose="020B0604020202020204" pitchFamily="34" charset="0"/>
              </a:rPr>
              <a:t>Call the number on the back of your ID card for questions about a certain drug. </a:t>
            </a:r>
          </a:p>
          <a:p>
            <a:endParaRPr lang="en-US" sz="1200" b="0" i="0" u="none" strike="noStrike" kern="1200" baseline="0" dirty="0">
              <a:solidFill>
                <a:schemeClr val="tx1"/>
              </a:solidFill>
              <a:latin typeface="+mn-lt"/>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strike="noStrike" dirty="0">
                <a:solidFill>
                  <a:schemeClr val="tx1"/>
                </a:solidFill>
                <a:effectLst/>
                <a:latin typeface="+mn-lt"/>
                <a:cs typeface="Arial" panose="020B0604020202020204" pitchFamily="34" charset="0"/>
              </a:rPr>
              <a:t>The member can find out if their drug requires a PA by reviewing the drug list posted</a:t>
            </a:r>
            <a:r>
              <a:rPr lang="en-US" b="0" i="0" u="none" strike="noStrike" dirty="0">
                <a:solidFill>
                  <a:schemeClr val="tx2"/>
                </a:solidFill>
                <a:effectLst/>
                <a:latin typeface="+mn-lt"/>
                <a:cs typeface="Arial" panose="020B0604020202020204" pitchFamily="34" charset="0"/>
              </a:rPr>
              <a:t> </a:t>
            </a:r>
            <a:r>
              <a:rPr lang="en-US" b="0" i="0" u="none" strike="noStrike" dirty="0">
                <a:solidFill>
                  <a:schemeClr val="tx1"/>
                </a:solidFill>
                <a:effectLst/>
                <a:latin typeface="+mn-lt"/>
                <a:cs typeface="Arial" panose="020B0604020202020204" pitchFamily="34" charset="0"/>
              </a:rPr>
              <a:t>at </a:t>
            </a:r>
            <a:r>
              <a:rPr lang="en-US" b="0" i="0" u="none" strike="noStrike" dirty="0">
                <a:solidFill>
                  <a:schemeClr val="tx2"/>
                </a:solidFill>
                <a:effectLst/>
                <a:latin typeface="+mn-lt"/>
                <a:cs typeface="Arial" panose="020B0604020202020204" pitchFamily="34" charset="0"/>
                <a:hlinkClick r:id="rId3">
                  <a:extLst>
                    <a:ext uri="{A12FA001-AC4F-418D-AE19-62706E023703}">
                      <ahyp:hlinkClr xmlns:ahyp="http://schemas.microsoft.com/office/drawing/2018/hyperlinkcolor" val="tx"/>
                    </a:ext>
                  </a:extLst>
                </a:hlinkClick>
              </a:rPr>
              <a:t>myprime.com</a:t>
            </a:r>
            <a:r>
              <a:rPr lang="en-US" b="0" i="0" u="none" strike="noStrike" dirty="0">
                <a:solidFill>
                  <a:schemeClr val="tx2"/>
                </a:solidFill>
                <a:effectLst/>
                <a:latin typeface="+mn-lt"/>
                <a:cs typeface="Arial" panose="020B0604020202020204" pitchFamily="34" charset="0"/>
              </a:rPr>
              <a:t> </a:t>
            </a:r>
            <a:r>
              <a:rPr lang="en-US" b="0" i="0" u="none" strike="noStrike" dirty="0">
                <a:solidFill>
                  <a:schemeClr val="tx1"/>
                </a:solidFill>
                <a:effectLst/>
                <a:latin typeface="+mn-lt"/>
                <a:cs typeface="Arial" panose="020B0604020202020204" pitchFamily="34" charset="0"/>
              </a:rPr>
              <a:t>or using one of the digital tools (myBlueElement app or </a:t>
            </a:r>
            <a:r>
              <a:rPr lang="en-US" b="0" i="0" u="none" strike="noStrike" dirty="0">
                <a:solidFill>
                  <a:schemeClr val="tx2"/>
                </a:solidFill>
                <a:effectLst/>
                <a:latin typeface="+mn-lt"/>
                <a:cs typeface="Arial" panose="020B0604020202020204" pitchFamily="34" charset="0"/>
                <a:hlinkClick r:id="rId3">
                  <a:extLst>
                    <a:ext uri="{A12FA001-AC4F-418D-AE19-62706E023703}">
                      <ahyp:hlinkClr xmlns:ahyp="http://schemas.microsoft.com/office/drawing/2018/hyperlinkcolor" val="tx"/>
                    </a:ext>
                  </a:extLst>
                </a:hlinkClick>
              </a:rPr>
              <a:t>MyPrime.com</a:t>
            </a:r>
            <a:r>
              <a:rPr lang="en-US" b="0" i="0" u="none" strike="noStrike" dirty="0">
                <a:solidFill>
                  <a:schemeClr val="tx1"/>
                </a:solidFill>
                <a:effectLst/>
                <a:latin typeface="+mn-lt"/>
                <a:cs typeface="Arial" panose="020B0604020202020204" pitchFamily="34" charset="0"/>
              </a:rPr>
              <a:t>). The approval is generally good for up to one year and most will require the doctor to re-submit the request before the approval expiration to continue receiving coverage. </a:t>
            </a:r>
            <a:r>
              <a:rPr lang="en-US" sz="1200" b="0" i="0" kern="1200" dirty="0">
                <a:solidFill>
                  <a:schemeClr val="tx1"/>
                </a:solidFill>
                <a:effectLst/>
                <a:latin typeface="+mn-lt"/>
                <a:ea typeface="+mn-ea"/>
                <a:cs typeface="Arial" panose="020B0604020202020204" pitchFamily="34" charset="0"/>
              </a:rPr>
              <a:t>Some drugs may automatically be approved and/or renewed for prior authorization.</a:t>
            </a:r>
            <a:endParaRPr lang="en-US" b="0" i="0" u="none" strike="noStrike" dirty="0">
              <a:solidFill>
                <a:schemeClr val="tx1"/>
              </a:solidFill>
              <a:effectLst/>
              <a:latin typeface="+mn-lt"/>
              <a:cs typeface="Arial" panose="020B0604020202020204" pitchFamily="34" charset="0"/>
            </a:endParaRPr>
          </a:p>
          <a:p>
            <a:endParaRPr lang="en-US" b="0" i="0" u="none" strike="noStrike" dirty="0">
              <a:solidFill>
                <a:schemeClr val="tx1"/>
              </a:solidFill>
              <a:effectLst/>
              <a:latin typeface="Arial" panose="020B0604020202020204" pitchFamily="34" charset="0"/>
              <a:cs typeface="Arial" panose="020B0604020202020204" pitchFamily="34" charset="0"/>
            </a:endParaRPr>
          </a:p>
          <a:p>
            <a:endParaRPr lang="en-US" b="0" i="0" u="none" strike="noStrike" dirty="0">
              <a:solidFill>
                <a:schemeClr val="tx1"/>
              </a:solidFill>
              <a:effectLst/>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68</a:t>
            </a:fld>
            <a:endParaRPr lang="en-US" dirty="0"/>
          </a:p>
        </p:txBody>
      </p:sp>
    </p:spTree>
    <p:extLst>
      <p:ext uri="{BB962C8B-B14F-4D97-AF65-F5344CB8AC3E}">
        <p14:creationId xmlns:p14="http://schemas.microsoft.com/office/powerpoint/2010/main" val="228571114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rgbClr val="0066CC"/>
                </a:solidFill>
                <a:latin typeface="+mn-lt"/>
                <a:cs typeface="Arial" panose="020B0604020202020204" pitchFamily="34" charset="0"/>
              </a:rPr>
              <a:t>Content</a:t>
            </a:r>
            <a:r>
              <a:rPr lang="en-US" baseline="0" dirty="0">
                <a:solidFill>
                  <a:srgbClr val="0066CC"/>
                </a:solidFill>
                <a:latin typeface="+mn-lt"/>
                <a:cs typeface="Arial" panose="020B0604020202020204" pitchFamily="34" charset="0"/>
              </a:rPr>
              <a:t> approved by Karolyn Farkas</a:t>
            </a:r>
          </a:p>
          <a:p>
            <a:endParaRPr lang="en-US" dirty="0">
              <a:latin typeface="+mn-lt"/>
            </a:endParaRPr>
          </a:p>
          <a:p>
            <a:r>
              <a:rPr lang="en-US" sz="1200" b="0" i="0" u="none" strike="noStrike" kern="1200" baseline="0" dirty="0">
                <a:solidFill>
                  <a:schemeClr val="tx1"/>
                </a:solidFill>
                <a:latin typeface="+mn-lt"/>
                <a:ea typeface="+mn-ea"/>
                <a:cs typeface="Arial" panose="020B0604020202020204" pitchFamily="34" charset="0"/>
              </a:rPr>
              <a:t>Step Therapy is one of the Utilization Management programs. </a:t>
            </a:r>
          </a:p>
          <a:p>
            <a:r>
              <a:rPr lang="en-US" sz="1200" b="0" i="0" u="none" strike="noStrike" kern="1200" baseline="0" dirty="0">
                <a:solidFill>
                  <a:schemeClr val="tx1"/>
                </a:solidFill>
                <a:latin typeface="+mn-lt"/>
                <a:ea typeface="+mn-ea"/>
                <a:cs typeface="Arial" panose="020B0604020202020204" pitchFamily="34" charset="0"/>
              </a:rPr>
              <a:t>These programs promote safe and proper use of medicines. </a:t>
            </a:r>
          </a:p>
          <a:p>
            <a:endParaRPr lang="en-US" sz="1200" b="1" i="0" u="none" strike="noStrike" kern="1200" baseline="0" dirty="0">
              <a:solidFill>
                <a:schemeClr val="tx1"/>
              </a:solidFill>
              <a:latin typeface="+mn-lt"/>
              <a:ea typeface="+mn-ea"/>
              <a:cs typeface="Arial" panose="020B0604020202020204" pitchFamily="34" charset="0"/>
            </a:endParaRPr>
          </a:p>
          <a:p>
            <a:r>
              <a:rPr lang="en-US" sz="1200" b="1" i="0" u="none" strike="noStrike" kern="1200" baseline="0" dirty="0">
                <a:solidFill>
                  <a:schemeClr val="tx1"/>
                </a:solidFill>
                <a:latin typeface="+mn-lt"/>
                <a:ea typeface="+mn-ea"/>
                <a:cs typeface="Arial" panose="020B0604020202020204" pitchFamily="34" charset="0"/>
              </a:rPr>
              <a:t>Step Therapy (ST) </a:t>
            </a:r>
            <a:r>
              <a:rPr lang="en-US" sz="1200" b="0" i="0" u="none" strike="noStrike" kern="1200" baseline="0" dirty="0">
                <a:solidFill>
                  <a:schemeClr val="tx1"/>
                </a:solidFill>
                <a:latin typeface="+mn-lt"/>
                <a:ea typeface="+mn-ea"/>
                <a:cs typeface="Arial" panose="020B0604020202020204" pitchFamily="34" charset="0"/>
              </a:rPr>
              <a:t>– If your drug is part of the ST program, you may need to use a preferred drug first before coverage can be approved for another drug. If you and your doctor decide that the preferred drug (including any available generic equivalent) is not right for you, your doctor can submit a step therapy exception request to BCBSIL.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Arial" panose="020B0604020202020204" pitchFamily="34" charset="0"/>
              </a:rPr>
              <a:t>Members who are now taking a drug included in the program may not be affected.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Arial" panose="020B0604020202020204" pitchFamily="34" charset="0"/>
              </a:rPr>
              <a:t>Call the number on the back of your ID card for questions about a certain drug. </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Arial" panose="020B0604020202020204" pitchFamily="34" charset="0"/>
            </a:endParaRPr>
          </a:p>
          <a:p>
            <a:pPr marL="0" indent="0">
              <a:buFont typeface="Arial" panose="020B0604020202020204" pitchFamily="34" charset="0"/>
              <a:buNone/>
            </a:pPr>
            <a:r>
              <a:rPr lang="en-US" b="0" i="0" u="none" strike="noStrike" dirty="0">
                <a:solidFill>
                  <a:schemeClr val="tx1"/>
                </a:solidFill>
                <a:effectLst/>
                <a:latin typeface="+mn-lt"/>
                <a:cs typeface="Arial" panose="020B0604020202020204" pitchFamily="34" charset="0"/>
              </a:rPr>
              <a:t>The member can find out if their drug is part of ST by reviewing the drug list posted on </a:t>
            </a:r>
            <a:r>
              <a:rPr lang="en-US" b="0" i="0" u="none" strike="noStrike" dirty="0">
                <a:solidFill>
                  <a:schemeClr val="tx1"/>
                </a:solidFill>
                <a:effectLst/>
                <a:latin typeface="+mn-lt"/>
                <a:cs typeface="Arial" panose="020B0604020202020204" pitchFamily="34" charset="0"/>
                <a:hlinkClick r:id="rId3">
                  <a:extLst>
                    <a:ext uri="{A12FA001-AC4F-418D-AE19-62706E023703}">
                      <ahyp:hlinkClr xmlns:ahyp="http://schemas.microsoft.com/office/drawing/2018/hyperlinkcolor" val="tx"/>
                    </a:ext>
                  </a:extLst>
                </a:hlinkClick>
              </a:rPr>
              <a:t>myprime.com</a:t>
            </a:r>
            <a:r>
              <a:rPr lang="en-US" b="0" i="0" u="none" strike="noStrike" dirty="0">
                <a:solidFill>
                  <a:schemeClr val="tx1"/>
                </a:solidFill>
                <a:effectLst/>
                <a:latin typeface="+mn-lt"/>
                <a:cs typeface="Arial" panose="020B0604020202020204" pitchFamily="34" charset="0"/>
              </a:rPr>
              <a:t> or using one of the digital tools (myBlueElement app or </a:t>
            </a:r>
            <a:r>
              <a:rPr lang="en-US" b="0" i="0" u="none" strike="noStrike" dirty="0">
                <a:solidFill>
                  <a:schemeClr val="tx1"/>
                </a:solidFill>
                <a:effectLst/>
                <a:latin typeface="+mn-lt"/>
                <a:cs typeface="Arial" panose="020B0604020202020204" pitchFamily="34" charset="0"/>
                <a:hlinkClick r:id="rId3">
                  <a:extLst>
                    <a:ext uri="{A12FA001-AC4F-418D-AE19-62706E023703}">
                      <ahyp:hlinkClr xmlns:ahyp="http://schemas.microsoft.com/office/drawing/2018/hyperlinkcolor" val="tx"/>
                    </a:ext>
                  </a:extLst>
                </a:hlinkClick>
              </a:rPr>
              <a:t>MyPrime.com</a:t>
            </a:r>
            <a:r>
              <a:rPr lang="en-US" b="0" i="0" u="none" strike="noStrike" dirty="0">
                <a:solidFill>
                  <a:schemeClr val="tx1"/>
                </a:solidFill>
                <a:effectLst/>
                <a:latin typeface="+mn-lt"/>
                <a:cs typeface="Arial" panose="020B0604020202020204" pitchFamily="34" charset="0"/>
              </a:rPr>
              <a:t>).</a:t>
            </a:r>
            <a:endParaRPr lang="en-US" sz="1200" b="0" i="0" u="none" strike="noStrike" kern="1200" baseline="0" dirty="0">
              <a:solidFill>
                <a:schemeClr val="tx1"/>
              </a:solidFill>
              <a:latin typeface="+mn-lt"/>
              <a:ea typeface="+mn-ea"/>
              <a:cs typeface="Arial" panose="020B0604020202020204" pitchFamily="34" charset="0"/>
            </a:endParaRPr>
          </a:p>
          <a:p>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69</a:t>
            </a:fld>
            <a:endParaRPr lang="en-US" dirty="0"/>
          </a:p>
        </p:txBody>
      </p:sp>
    </p:spTree>
    <p:extLst>
      <p:ext uri="{BB962C8B-B14F-4D97-AF65-F5344CB8AC3E}">
        <p14:creationId xmlns:p14="http://schemas.microsoft.com/office/powerpoint/2010/main" val="3175248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r>
              <a:rPr lang="en-US" sz="1200" b="1" dirty="0">
                <a:latin typeface="+mn-lt"/>
              </a:rPr>
              <a:t>EMI Team: Deborah Wells / Debb Bastian</a:t>
            </a:r>
            <a:endParaRPr lang="en-US" sz="1200" b="1" dirty="0">
              <a:latin typeface="+mn-lt"/>
              <a:cs typeface="Calibri"/>
            </a:endParaRPr>
          </a:p>
          <a:p>
            <a:r>
              <a:rPr lang="en-US" sz="1200" b="1" dirty="0">
                <a:solidFill>
                  <a:srgbClr val="FF0000"/>
                </a:solidFill>
                <a:latin typeface="+mn-lt"/>
                <a:cs typeface="Arial"/>
              </a:rPr>
              <a:t>SME/Approver: Dyamond Battle, Vivian Jones, </a:t>
            </a:r>
            <a:r>
              <a:rPr lang="en-US" sz="1200" b="1" dirty="0"/>
              <a:t>Gentry McKeown</a:t>
            </a:r>
          </a:p>
          <a:p>
            <a:pPr eaLnBrk="1" hangingPunct="1">
              <a:spcAft>
                <a:spcPct val="25000"/>
              </a:spcAft>
              <a:buClr>
                <a:schemeClr val="tx1"/>
              </a:buCl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AD50030-D427-4D2C-AB9A-8FAAB784D6E3}" type="slidenum">
              <a:rPr kumimoji="0" lang="en-US" sz="9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sz="9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88217358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rgbClr val="0066CC"/>
                </a:solidFill>
                <a:latin typeface="+mn-lt"/>
                <a:cs typeface="Arial" panose="020B0604020202020204" pitchFamily="34" charset="0"/>
              </a:rPr>
              <a:t>Content</a:t>
            </a:r>
            <a:r>
              <a:rPr lang="en-US" baseline="0" dirty="0">
                <a:solidFill>
                  <a:srgbClr val="0066CC"/>
                </a:solidFill>
                <a:latin typeface="+mn-lt"/>
                <a:cs typeface="Arial" panose="020B0604020202020204" pitchFamily="34" charset="0"/>
              </a:rPr>
              <a:t> approved by Karolyn Farkas</a:t>
            </a:r>
          </a:p>
          <a:p>
            <a:endParaRPr lang="en-US" sz="1200" b="0" i="0" u="none" strike="noStrike" kern="1200" baseline="0" dirty="0">
              <a:solidFill>
                <a:schemeClr val="tx1"/>
              </a:solidFill>
              <a:latin typeface="+mn-lt"/>
              <a:ea typeface="+mn-ea"/>
              <a:cs typeface="Arial" panose="020B0604020202020204" pitchFamily="34" charset="0"/>
            </a:endParaRPr>
          </a:p>
          <a:p>
            <a:r>
              <a:rPr lang="en-US" sz="1200" b="0" i="0" u="none" strike="noStrike" kern="1200" baseline="0" dirty="0">
                <a:solidFill>
                  <a:schemeClr val="tx1"/>
                </a:solidFill>
                <a:latin typeface="+mn-lt"/>
                <a:ea typeface="+mn-ea"/>
                <a:cs typeface="Arial" panose="020B0604020202020204" pitchFamily="34" charset="0"/>
              </a:rPr>
              <a:t>Your prescription drug benefit uses a Member Pay the Difference pharmacy benefit designed to encourage members to use medicines that have been shown to be safe and cost-effective. </a:t>
            </a:r>
          </a:p>
          <a:p>
            <a:endParaRPr lang="en-US" sz="1200" b="0" i="0" u="none" strike="noStrike" kern="1200" baseline="0" dirty="0">
              <a:solidFill>
                <a:schemeClr val="tx1"/>
              </a:solidFill>
              <a:latin typeface="+mn-lt"/>
              <a:ea typeface="+mn-ea"/>
              <a:cs typeface="Arial" panose="020B0604020202020204" pitchFamily="34" charset="0"/>
            </a:endParaRPr>
          </a:p>
          <a:p>
            <a:r>
              <a:rPr lang="en-US" sz="1200" b="1" i="0" u="none" strike="noStrike" kern="1200" baseline="0" dirty="0">
                <a:solidFill>
                  <a:schemeClr val="tx1"/>
                </a:solidFill>
                <a:latin typeface="+mn-lt"/>
                <a:ea typeface="+mn-ea"/>
                <a:cs typeface="Arial" panose="020B0604020202020204" pitchFamily="34" charset="0"/>
              </a:rPr>
              <a:t>How does Member Pay the Difference work? </a:t>
            </a:r>
            <a:endParaRPr lang="en-US" sz="1200" b="0" i="0" u="none" strike="noStrike" kern="1200" baseline="0" dirty="0">
              <a:solidFill>
                <a:schemeClr val="tx1"/>
              </a:solidFill>
              <a:latin typeface="+mn-lt"/>
              <a:ea typeface="+mn-ea"/>
              <a:cs typeface="Arial" panose="020B0604020202020204" pitchFamily="34" charset="0"/>
            </a:endParaRPr>
          </a:p>
          <a:p>
            <a:r>
              <a:rPr lang="en-US" sz="1200" b="0" i="0" u="none" strike="noStrike" kern="1200" baseline="0" dirty="0">
                <a:solidFill>
                  <a:schemeClr val="tx1"/>
                </a:solidFill>
                <a:latin typeface="+mn-lt"/>
                <a:ea typeface="+mn-ea"/>
                <a:cs typeface="Arial" panose="020B0604020202020204" pitchFamily="34" charset="0"/>
              </a:rPr>
              <a:t>When you fill a prescription through a contracting pharmacy for a covered brand name drug where a </a:t>
            </a:r>
            <a:r>
              <a:rPr lang="en-US" sz="1200" b="1" i="0" u="none" strike="noStrike" kern="1200" baseline="0" dirty="0">
                <a:solidFill>
                  <a:schemeClr val="tx1"/>
                </a:solidFill>
                <a:latin typeface="+mn-lt"/>
                <a:ea typeface="+mn-ea"/>
                <a:cs typeface="Arial" panose="020B0604020202020204" pitchFamily="34" charset="0"/>
              </a:rPr>
              <a:t>generic equivalent </a:t>
            </a:r>
            <a:r>
              <a:rPr lang="en-US" sz="1200" b="0" i="0" u="none" strike="noStrike" kern="1200" baseline="0" dirty="0">
                <a:solidFill>
                  <a:schemeClr val="tx1"/>
                </a:solidFill>
                <a:latin typeface="+mn-lt"/>
                <a:ea typeface="+mn-ea"/>
                <a:cs typeface="Arial" panose="020B0604020202020204" pitchFamily="34" charset="0"/>
              </a:rPr>
              <a:t>is available, you may pay more. You will pay your brand copay/coinsurance amount </a:t>
            </a:r>
            <a:r>
              <a:rPr lang="en-US" sz="1200" b="1" i="1" u="none" strike="noStrike" kern="1200" baseline="0" dirty="0">
                <a:solidFill>
                  <a:schemeClr val="tx1"/>
                </a:solidFill>
                <a:latin typeface="+mn-lt"/>
                <a:ea typeface="+mn-ea"/>
                <a:cs typeface="Arial" panose="020B0604020202020204" pitchFamily="34" charset="0"/>
              </a:rPr>
              <a:t>plus </a:t>
            </a:r>
            <a:r>
              <a:rPr lang="en-US" sz="1200" b="0" i="0" u="none" strike="noStrike" kern="1200" baseline="0" dirty="0">
                <a:solidFill>
                  <a:schemeClr val="tx1"/>
                </a:solidFill>
                <a:latin typeface="+mn-lt"/>
                <a:ea typeface="+mn-ea"/>
                <a:cs typeface="Arial" panose="020B0604020202020204" pitchFamily="34" charset="0"/>
              </a:rPr>
              <a:t>the difference in cost between the brand drug and its generic equivalent. </a:t>
            </a:r>
          </a:p>
          <a:p>
            <a:r>
              <a:rPr lang="en-US" sz="1200" b="0" i="0" u="none" strike="noStrike" kern="1200" baseline="0" dirty="0">
                <a:solidFill>
                  <a:schemeClr val="tx1"/>
                </a:solidFill>
                <a:latin typeface="+mn-lt"/>
                <a:ea typeface="+mn-ea"/>
                <a:cs typeface="Arial" panose="020B0604020202020204" pitchFamily="34" charset="0"/>
              </a:rPr>
              <a:t>This would apply even if your doctor writes “do not substitute” on your prescription. All prescription drug copay/coinsurance amounts, including member pay the difference costs, will count toward your total out-of-pocket costs.</a:t>
            </a:r>
          </a:p>
          <a:p>
            <a:endParaRPr lang="en-US" sz="1200" b="0" i="0" u="none" strike="noStrike" kern="1200" baseline="0" dirty="0">
              <a:solidFill>
                <a:schemeClr val="tx1"/>
              </a:solidFill>
              <a:latin typeface="+mn-lt"/>
              <a:ea typeface="+mn-ea"/>
              <a:cs typeface="Arial" panose="020B0604020202020204" pitchFamily="34" charset="0"/>
            </a:endParaRPr>
          </a:p>
          <a:p>
            <a:r>
              <a:rPr lang="en-US" b="0" i="0" u="none" strike="noStrike" dirty="0">
                <a:solidFill>
                  <a:schemeClr val="tx1"/>
                </a:solidFill>
                <a:effectLst/>
                <a:latin typeface="+mn-lt"/>
                <a:cs typeface="Arial" panose="020B0604020202020204" pitchFamily="34" charset="0"/>
              </a:rPr>
              <a:t>Based on plan benefits, your doctor may be able to submit a request form if your doctor determines you cannot tolerate the available generic equivalent. If your waiver exception request is approved, you will pay your copay/coinsurance amount for the brand drug.</a:t>
            </a:r>
            <a:endParaRPr lang="en-US" sz="1200" b="0" i="0" u="none" strike="noStrike" kern="1200" baseline="0" dirty="0">
              <a:solidFill>
                <a:schemeClr val="tx1"/>
              </a:solidFill>
              <a:latin typeface="+mn-lt"/>
              <a:ea typeface="+mn-ea"/>
              <a:cs typeface="Arial" panose="020B0604020202020204" pitchFamily="34" charset="0"/>
            </a:endParaRPr>
          </a:p>
          <a:p>
            <a:endParaRPr lang="en-US" sz="1200" b="0" i="0" u="none" strike="noStrike" kern="1200" baseline="0" dirty="0">
              <a:solidFill>
                <a:schemeClr val="tx1"/>
              </a:solidFill>
              <a:latin typeface="+mn-lt"/>
              <a:ea typeface="+mn-ea"/>
              <a:cs typeface="Arial" panose="020B0604020202020204" pitchFamily="34" charset="0"/>
            </a:endParaRPr>
          </a:p>
          <a:p>
            <a:r>
              <a:rPr lang="en-US" sz="1200" b="1" i="0" u="none" strike="noStrike" kern="1200" baseline="0" dirty="0">
                <a:solidFill>
                  <a:schemeClr val="tx1"/>
                </a:solidFill>
                <a:latin typeface="+mn-lt"/>
                <a:ea typeface="+mn-ea"/>
                <a:cs typeface="Arial" panose="020B0604020202020204" pitchFamily="34" charset="0"/>
              </a:rPr>
              <a:t>What is a generic drug? </a:t>
            </a:r>
            <a:endParaRPr lang="en-US" sz="1200" b="0" i="0" u="none" strike="noStrike" kern="1200" baseline="0" dirty="0">
              <a:solidFill>
                <a:schemeClr val="tx1"/>
              </a:solidFill>
              <a:latin typeface="+mn-lt"/>
              <a:ea typeface="+mn-ea"/>
              <a:cs typeface="Arial" panose="020B0604020202020204" pitchFamily="34" charset="0"/>
            </a:endParaRPr>
          </a:p>
          <a:p>
            <a:r>
              <a:rPr lang="en-US" sz="1200" b="0" i="0" u="none" strike="noStrike" kern="1200" baseline="0" dirty="0">
                <a:solidFill>
                  <a:schemeClr val="tx1"/>
                </a:solidFill>
                <a:latin typeface="+mn-lt"/>
                <a:ea typeface="+mn-ea"/>
                <a:cs typeface="Arial" panose="020B0604020202020204" pitchFamily="34" charset="0"/>
              </a:rPr>
              <a:t>A generic drug is a version of a brand name drug and is also approved by the U.S. Food and Drug Administration (FDA). When compared to the brand drug, a generic drug is chemically the same, is as safe, and works just as well in the body for most people. But the generic drug often costs less. </a:t>
            </a:r>
          </a:p>
          <a:p>
            <a:r>
              <a:rPr lang="en-US" sz="1200" b="0" i="0" u="none" strike="noStrike" kern="1200" baseline="0" dirty="0">
                <a:solidFill>
                  <a:schemeClr val="tx1"/>
                </a:solidFill>
                <a:latin typeface="+mn-lt"/>
                <a:ea typeface="+mn-ea"/>
                <a:cs typeface="Arial" panose="020B0604020202020204" pitchFamily="34" charset="0"/>
              </a:rPr>
              <a:t>There are two types of generics: </a:t>
            </a:r>
          </a:p>
          <a:p>
            <a:r>
              <a:rPr lang="en-US" sz="1200" b="0" i="0" u="none" strike="noStrike" kern="1200" baseline="0" dirty="0">
                <a:solidFill>
                  <a:schemeClr val="tx1"/>
                </a:solidFill>
                <a:latin typeface="+mn-lt"/>
                <a:ea typeface="+mn-ea"/>
                <a:cs typeface="Arial" panose="020B0604020202020204" pitchFamily="34" charset="0"/>
              </a:rPr>
              <a:t>• A </a:t>
            </a:r>
            <a:r>
              <a:rPr lang="en-US" sz="1200" b="1" i="1" u="none" strike="noStrike" kern="1200" baseline="0" dirty="0">
                <a:solidFill>
                  <a:schemeClr val="tx1"/>
                </a:solidFill>
                <a:latin typeface="+mn-lt"/>
                <a:ea typeface="+mn-ea"/>
                <a:cs typeface="Arial" panose="020B0604020202020204" pitchFamily="34" charset="0"/>
              </a:rPr>
              <a:t>generic equivalent </a:t>
            </a:r>
            <a:r>
              <a:rPr lang="en-US" sz="1200" b="0" i="0" u="none" strike="noStrike" kern="1200" baseline="0" dirty="0">
                <a:solidFill>
                  <a:schemeClr val="tx1"/>
                </a:solidFill>
                <a:latin typeface="+mn-lt"/>
                <a:ea typeface="+mn-ea"/>
                <a:cs typeface="Arial" panose="020B0604020202020204" pitchFamily="34" charset="0"/>
              </a:rPr>
              <a:t>is made with the same active ingredient(s) at the same dose as the brand drug. </a:t>
            </a:r>
          </a:p>
          <a:p>
            <a:r>
              <a:rPr lang="en-US" sz="1200" b="0" i="0" u="none" strike="noStrike" kern="1200" baseline="0" dirty="0">
                <a:solidFill>
                  <a:schemeClr val="tx1"/>
                </a:solidFill>
                <a:latin typeface="+mn-lt"/>
                <a:ea typeface="+mn-ea"/>
                <a:cs typeface="Arial" panose="020B0604020202020204" pitchFamily="34" charset="0"/>
              </a:rPr>
              <a:t>• A </a:t>
            </a:r>
            <a:r>
              <a:rPr lang="en-US" sz="1200" b="1" i="1" u="none" strike="noStrike" kern="1200" baseline="0" dirty="0">
                <a:solidFill>
                  <a:schemeClr val="tx1"/>
                </a:solidFill>
                <a:latin typeface="+mn-lt"/>
                <a:ea typeface="+mn-ea"/>
                <a:cs typeface="Arial" panose="020B0604020202020204" pitchFamily="34" charset="0"/>
              </a:rPr>
              <a:t>generic alternative </a:t>
            </a:r>
            <a:r>
              <a:rPr lang="en-US" sz="1200" b="0" i="0" u="none" strike="noStrike" kern="1200" baseline="0" dirty="0">
                <a:solidFill>
                  <a:schemeClr val="tx1"/>
                </a:solidFill>
                <a:latin typeface="+mn-lt"/>
                <a:ea typeface="+mn-ea"/>
                <a:cs typeface="Arial" panose="020B0604020202020204" pitchFamily="34" charset="0"/>
              </a:rPr>
              <a:t>is often used to treat the same condition, but the active ingredient(s) differs from the brand drug. </a:t>
            </a:r>
          </a:p>
          <a:p>
            <a:endParaRPr lang="en-US" sz="1200" b="0" i="0" u="none" strike="noStrike" kern="1200" baseline="0" dirty="0">
              <a:solidFill>
                <a:schemeClr val="tx1"/>
              </a:solidFill>
              <a:latin typeface="+mn-lt"/>
              <a:ea typeface="+mn-ea"/>
              <a:cs typeface="Arial" panose="020B0604020202020204" pitchFamily="34" charset="0"/>
            </a:endParaRPr>
          </a:p>
          <a:p>
            <a:r>
              <a:rPr lang="en-US" sz="1200" b="0" i="0" u="none" strike="noStrike" kern="1200" baseline="0" dirty="0">
                <a:solidFill>
                  <a:schemeClr val="tx1"/>
                </a:solidFill>
                <a:latin typeface="+mn-lt"/>
                <a:ea typeface="+mn-ea"/>
                <a:cs typeface="Arial" panose="020B0604020202020204" pitchFamily="34" charset="0"/>
              </a:rPr>
              <a:t>Your pharmacist can often substitute a generic equivalent for its brand counterpart without a new prescription from your doctor. But only you and your doctor can decide if a generic alternative is right for you. Please note that the Pay the Difference benefit does not apply to generic alternatives. </a:t>
            </a:r>
          </a:p>
          <a:p>
            <a:endParaRPr lang="en-US" sz="1200" b="1" i="0" u="none" strike="noStrike" kern="1200" baseline="0" dirty="0">
              <a:solidFill>
                <a:schemeClr val="tx1"/>
              </a:solidFill>
              <a:latin typeface="+mn-lt"/>
              <a:ea typeface="+mn-ea"/>
              <a:cs typeface="Arial" panose="020B0604020202020204" pitchFamily="34" charset="0"/>
            </a:endParaRPr>
          </a:p>
          <a:p>
            <a:r>
              <a:rPr lang="en-US" sz="1200" b="1" i="0" u="none" strike="noStrike" kern="1200" baseline="0" dirty="0">
                <a:solidFill>
                  <a:schemeClr val="tx1"/>
                </a:solidFill>
                <a:latin typeface="+mn-lt"/>
                <a:ea typeface="+mn-ea"/>
                <a:cs typeface="Arial" panose="020B0604020202020204" pitchFamily="34" charset="0"/>
              </a:rPr>
              <a:t>Get the most from your pharmacy benefit. </a:t>
            </a:r>
            <a:endParaRPr lang="en-US" sz="1200" b="0" i="0" u="none" strike="noStrike" kern="1200" baseline="0" dirty="0">
              <a:solidFill>
                <a:schemeClr val="tx1"/>
              </a:solidFill>
              <a:latin typeface="+mn-lt"/>
              <a:ea typeface="+mn-ea"/>
              <a:cs typeface="Arial" panose="020B0604020202020204" pitchFamily="34" charset="0"/>
            </a:endParaRPr>
          </a:p>
          <a:p>
            <a:r>
              <a:rPr lang="en-US" sz="1200" b="0" i="0" u="none" strike="noStrike" kern="1200" baseline="0" dirty="0">
                <a:solidFill>
                  <a:schemeClr val="tx1"/>
                </a:solidFill>
                <a:latin typeface="+mn-lt"/>
                <a:ea typeface="+mn-ea"/>
                <a:cs typeface="Arial" panose="020B0604020202020204" pitchFamily="34" charset="0"/>
              </a:rPr>
              <a:t>Consider using generic drugs, and follow these tips to help you get the most from your benefits: </a:t>
            </a:r>
          </a:p>
          <a:p>
            <a:r>
              <a:rPr lang="en-US" sz="1200" b="0" i="0" u="none" strike="noStrike" kern="1200" baseline="0" dirty="0">
                <a:solidFill>
                  <a:schemeClr val="tx1"/>
                </a:solidFill>
                <a:latin typeface="+mn-lt"/>
                <a:ea typeface="+mn-ea"/>
                <a:cs typeface="Arial" panose="020B0604020202020204" pitchFamily="34" charset="0"/>
              </a:rPr>
              <a:t>• View the BCBSIL Prescription Drug List, also known as a formulary. Ask your doctor to check this list when recommending prescription drug options for you. </a:t>
            </a:r>
          </a:p>
          <a:p>
            <a:r>
              <a:rPr lang="en-US" sz="1200" b="0" i="0" u="none" strike="noStrike" kern="1200" baseline="0" dirty="0">
                <a:solidFill>
                  <a:schemeClr val="tx1"/>
                </a:solidFill>
                <a:latin typeface="+mn-lt"/>
                <a:ea typeface="+mn-ea"/>
                <a:cs typeface="Arial" panose="020B0604020202020204" pitchFamily="34" charset="0"/>
              </a:rPr>
              <a:t>• Consider using the mail service program, which offers up to a 90-day supply of covered long-term (or maintenance) medicines. </a:t>
            </a:r>
          </a:p>
          <a:p>
            <a:r>
              <a:rPr lang="en-US" sz="1200" b="0" i="0" u="none" strike="noStrike" kern="1200" baseline="0" dirty="0">
                <a:solidFill>
                  <a:schemeClr val="tx1"/>
                </a:solidFill>
                <a:latin typeface="+mn-lt"/>
                <a:ea typeface="+mn-ea"/>
                <a:cs typeface="Arial" panose="020B0604020202020204" pitchFamily="34" charset="0"/>
              </a:rPr>
              <a:t>• Use online pharmacy resources to get information about your out-of-pocket cost for a prescription, view your claims history and more. </a:t>
            </a:r>
          </a:p>
          <a:p>
            <a:r>
              <a:rPr lang="en-US" sz="1200" b="0" i="0" u="none" strike="noStrike" kern="1200" baseline="0" dirty="0">
                <a:solidFill>
                  <a:schemeClr val="tx1"/>
                </a:solidFill>
                <a:latin typeface="+mn-lt"/>
                <a:ea typeface="+mn-ea"/>
                <a:cs typeface="Arial" panose="020B0604020202020204" pitchFamily="34" charset="0"/>
              </a:rPr>
              <a:t>Log in at myBlueElement to learn more about your prescription drug benefit and access online resources. </a:t>
            </a:r>
          </a:p>
          <a:p>
            <a:endParaRPr lang="en-US" sz="1200" b="1" i="0" u="none" strike="noStrike" kern="1200" baseline="0" dirty="0">
              <a:solidFill>
                <a:schemeClr val="tx1"/>
              </a:solidFill>
              <a:latin typeface="+mn-lt"/>
              <a:ea typeface="+mn-ea"/>
              <a:cs typeface="Arial" panose="020B0604020202020204" pitchFamily="34" charset="0"/>
            </a:endParaRPr>
          </a:p>
          <a:p>
            <a:r>
              <a:rPr lang="en-US" sz="1200" b="1" i="0" u="none" strike="noStrike" kern="1200" baseline="0" dirty="0">
                <a:solidFill>
                  <a:schemeClr val="tx1"/>
                </a:solidFill>
                <a:latin typeface="+mn-lt"/>
                <a:ea typeface="+mn-ea"/>
                <a:cs typeface="Arial" panose="020B0604020202020204" pitchFamily="34" charset="0"/>
              </a:rPr>
              <a:t>What if I have questions? </a:t>
            </a:r>
            <a:endParaRPr lang="en-US" sz="1200" b="0" i="0" u="none" strike="noStrike" kern="1200" baseline="0" dirty="0">
              <a:solidFill>
                <a:schemeClr val="tx1"/>
              </a:solidFill>
              <a:latin typeface="+mn-lt"/>
              <a:ea typeface="+mn-ea"/>
              <a:cs typeface="Arial" panose="020B0604020202020204" pitchFamily="34" charset="0"/>
            </a:endParaRPr>
          </a:p>
          <a:p>
            <a:r>
              <a:rPr lang="en-US" sz="1200" b="0" i="0" u="none" strike="noStrike" kern="1200" baseline="0" dirty="0">
                <a:solidFill>
                  <a:schemeClr val="tx1"/>
                </a:solidFill>
                <a:latin typeface="+mn-lt"/>
                <a:ea typeface="+mn-ea"/>
                <a:cs typeface="Arial" panose="020B0604020202020204" pitchFamily="34" charset="0"/>
              </a:rPr>
              <a:t>Ask your doctor or pharmacist about the choices you have and which drug is right for you. Remember, treatment decisions are always between you and your doctor. </a:t>
            </a:r>
          </a:p>
          <a:p>
            <a:r>
              <a:rPr lang="en-US" sz="1200" b="0" i="0" u="none" strike="noStrike" kern="1200" baseline="0" dirty="0">
                <a:solidFill>
                  <a:schemeClr val="tx1"/>
                </a:solidFill>
                <a:latin typeface="+mn-lt"/>
                <a:ea typeface="+mn-ea"/>
                <a:cs typeface="Arial" panose="020B0604020202020204" pitchFamily="34" charset="0"/>
              </a:rPr>
              <a:t>If you have any questions about your prescription drug benefit, see your plan materials or call the number on the back of your member ID card. </a:t>
            </a:r>
            <a:endParaRPr lang="en-US" dirty="0">
              <a:latin typeface="+mn-lt"/>
            </a:endParaRPr>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70</a:t>
            </a:fld>
            <a:endParaRPr lang="en-US" dirty="0"/>
          </a:p>
        </p:txBody>
      </p:sp>
    </p:spTree>
    <p:extLst>
      <p:ext uri="{BB962C8B-B14F-4D97-AF65-F5344CB8AC3E}">
        <p14:creationId xmlns:p14="http://schemas.microsoft.com/office/powerpoint/2010/main" val="300910882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r>
              <a:rPr lang="en-US" sz="1200" b="1" dirty="0">
                <a:latin typeface="+mn-lt"/>
              </a:rPr>
              <a:t>EMI Team: Deborah Wells, Debb Bastian</a:t>
            </a:r>
          </a:p>
          <a:p>
            <a:r>
              <a:rPr lang="en-US" sz="1200" b="1" dirty="0">
                <a:latin typeface="+mn-lt"/>
              </a:rPr>
              <a:t>Reviewed by: </a:t>
            </a:r>
            <a:r>
              <a:rPr lang="en-US" sz="1200" b="1" dirty="0">
                <a:solidFill>
                  <a:srgbClr val="FF0000"/>
                </a:solidFill>
                <a:latin typeface="+mn-lt"/>
                <a:cs typeface="Arial"/>
              </a:rPr>
              <a:t>Dyamond Battle, </a:t>
            </a:r>
            <a:r>
              <a:rPr lang="en-US" sz="1200" b="1" dirty="0">
                <a:latin typeface="+mn-lt"/>
              </a:rPr>
              <a:t>Vivian Jones, </a:t>
            </a:r>
            <a:r>
              <a:rPr lang="en-US" sz="1200" b="1" dirty="0"/>
              <a:t>Gentry McKeown</a:t>
            </a:r>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71</a:t>
            </a:fld>
            <a:endParaRPr lang="en-US" dirty="0"/>
          </a:p>
        </p:txBody>
      </p:sp>
    </p:spTree>
    <p:extLst>
      <p:ext uri="{BB962C8B-B14F-4D97-AF65-F5344CB8AC3E}">
        <p14:creationId xmlns:p14="http://schemas.microsoft.com/office/powerpoint/2010/main" val="868066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r>
              <a:rPr lang="en-US" sz="1200" b="1" dirty="0">
                <a:latin typeface="+mn-lt"/>
              </a:rPr>
              <a:t>EMI Team: Deborah Wells, Debb Bastian</a:t>
            </a:r>
          </a:p>
          <a:p>
            <a:r>
              <a:rPr lang="en-US" sz="1200" b="1" dirty="0">
                <a:latin typeface="+mn-lt"/>
              </a:rPr>
              <a:t>Reviewed by: </a:t>
            </a:r>
            <a:r>
              <a:rPr lang="en-US" sz="1200" b="1" dirty="0">
                <a:solidFill>
                  <a:srgbClr val="FF0000"/>
                </a:solidFill>
                <a:latin typeface="+mn-lt"/>
                <a:cs typeface="Arial"/>
              </a:rPr>
              <a:t>Dyamond Battle, </a:t>
            </a:r>
            <a:r>
              <a:rPr lang="en-US" sz="1200" b="1" dirty="0">
                <a:latin typeface="+mn-lt"/>
              </a:rPr>
              <a:t>Vivian Jones, </a:t>
            </a:r>
            <a:r>
              <a:rPr lang="en-US" sz="1200" b="1" dirty="0"/>
              <a:t>Gentry McKeown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n-lt"/>
              </a:rPr>
              <a:t>Let’s walk through your experience and how the plan works. Upon enrollment each participant chooses their Teladoc virtual PCP. Once you have your first visit, the PCP and care team (PCP, RNs, MAs) work with you to develop a care plan that is managed going forward. </a:t>
            </a:r>
            <a:r>
              <a:rPr lang="en-US" dirty="0">
                <a:latin typeface="+mn-lt"/>
                <a:cs typeface="Calibri"/>
              </a:rPr>
              <a:t>This gives you o</a:t>
            </a:r>
            <a:r>
              <a:rPr lang="en-US" dirty="0">
                <a:latin typeface="+mn-lt"/>
              </a:rPr>
              <a:t>ne place and one provider to oversee your health journey from prevention and wellness to managing chronic conditions and, if necessary, specialist care. If in-person care is needed, the virtual PCP and care team will assist you in finding the right in-network, high-quality, low-cost provider or specialist in the right care setting. The care team will also assist you with scheduling care. This type of personalized care and member advocacy provides you ultimate convenience and lower OOP cost. Unlimited access to the care team, care plan and resources support and empower you to take control of your health. This type of support also helps to lower health care costs for </a:t>
            </a:r>
            <a:r>
              <a:rPr lang="en-US" dirty="0">
                <a:solidFill>
                  <a:srgbClr val="FF0000"/>
                </a:solidFill>
                <a:latin typeface="+mn-lt"/>
              </a:rPr>
              <a:t>your employer.</a:t>
            </a:r>
            <a:endParaRPr lang="en-US" dirty="0">
              <a:solidFill>
                <a:srgbClr val="FF0000"/>
              </a:solidFill>
              <a:latin typeface="+mn-lt"/>
              <a:cs typeface="Calibri"/>
            </a:endParaRPr>
          </a:p>
          <a:p>
            <a:endParaRPr lang="en-US" dirty="0">
              <a:latin typeface="+mn-lt"/>
            </a:endParaRPr>
          </a:p>
          <a:p>
            <a:r>
              <a:rPr lang="en-US" dirty="0">
                <a:latin typeface="+mn-lt"/>
              </a:rPr>
              <a:t>The Plan supports you and your primary care physician and care team. </a:t>
            </a:r>
            <a:endParaRPr lang="en-US" dirty="0">
              <a:latin typeface="+mn-lt"/>
              <a:cs typeface="Calibri" panose="020F0502020204030204"/>
            </a:endParaRPr>
          </a:p>
          <a:p>
            <a:r>
              <a:rPr lang="en-US" dirty="0">
                <a:latin typeface="+mn-lt"/>
              </a:rPr>
              <a:t>The plan follows a two-tier setup. It’s meant to be driven by you and not restrictive, but makes virtual care coordination attractive.</a:t>
            </a:r>
            <a:endParaRPr lang="en-US" dirty="0">
              <a:latin typeface="+mn-lt"/>
              <a:cs typeface="Calibri" panose="020F0502020204030204"/>
            </a:endParaRPr>
          </a:p>
          <a:p>
            <a:r>
              <a:rPr lang="en-US" dirty="0">
                <a:latin typeface="+mn-lt"/>
              </a:rPr>
              <a:t>•Tier 1 (virtual first): richer benefit design with low copays and no deductible; encourages you to stay coordinated with virtual primary care and virtual care team; includes all Teladoc services and </a:t>
            </a:r>
            <a:r>
              <a:rPr lang="en-US" b="1" dirty="0">
                <a:latin typeface="+mn-lt"/>
              </a:rPr>
              <a:t>INCLUDES</a:t>
            </a:r>
            <a:r>
              <a:rPr lang="en-US" dirty="0">
                <a:latin typeface="+mn-lt"/>
              </a:rPr>
              <a:t> any referrals to brick and mortar in-network providers</a:t>
            </a:r>
            <a:endParaRPr lang="en-US" dirty="0">
              <a:latin typeface="+mn-lt"/>
              <a:cs typeface="Calibri"/>
            </a:endParaRPr>
          </a:p>
          <a:p>
            <a:r>
              <a:rPr lang="en-US" dirty="0">
                <a:latin typeface="+mn-lt"/>
              </a:rPr>
              <a:t>•Tier 2: network providers – you can go to any network provider and still be covered; not a gatekeeper plan, no denial of services but reduced benefit</a:t>
            </a:r>
          </a:p>
          <a:p>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72</a:t>
            </a:fld>
            <a:endParaRPr lang="en-US" dirty="0"/>
          </a:p>
        </p:txBody>
      </p:sp>
    </p:spTree>
    <p:extLst>
      <p:ext uri="{BB962C8B-B14F-4D97-AF65-F5344CB8AC3E}">
        <p14:creationId xmlns:p14="http://schemas.microsoft.com/office/powerpoint/2010/main" val="5814207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r>
              <a:rPr lang="en-US" sz="1200" b="1" dirty="0">
                <a:latin typeface="+mn-lt"/>
              </a:rPr>
              <a:t>EMI Team: Deborah Wells, Debb Bastian</a:t>
            </a:r>
          </a:p>
          <a:p>
            <a:r>
              <a:rPr lang="en-US" sz="1200" b="1" dirty="0">
                <a:latin typeface="+mn-lt"/>
              </a:rPr>
              <a:t>Reviewed by: </a:t>
            </a:r>
            <a:r>
              <a:rPr lang="en-US" sz="1200" b="1" dirty="0">
                <a:solidFill>
                  <a:srgbClr val="FF0000"/>
                </a:solidFill>
                <a:latin typeface="+mn-lt"/>
                <a:cs typeface="Arial"/>
              </a:rPr>
              <a:t>Dyamond Battle, </a:t>
            </a:r>
            <a:r>
              <a:rPr lang="en-US" sz="1200" b="1" dirty="0">
                <a:latin typeface="+mn-lt"/>
              </a:rPr>
              <a:t>Vivian Jones, </a:t>
            </a:r>
            <a:r>
              <a:rPr lang="en-US" sz="1200" b="1" dirty="0"/>
              <a:t>Gentry McKeown</a:t>
            </a:r>
          </a:p>
          <a:p>
            <a:pPr marL="0" indent="0" eaLnBrk="0" fontAlgn="base" hangingPunct="0">
              <a:spcBef>
                <a:spcPct val="0"/>
              </a:spcBef>
              <a:spcAft>
                <a:spcPct val="0"/>
              </a:spcAft>
              <a:buFont typeface="Arial" pitchFamily="34" charset="0"/>
              <a:buNone/>
            </a:pPr>
            <a:endParaRPr lang="en-US" sz="1200" i="1" dirty="0">
              <a:solidFill>
                <a:srgbClr val="4D4F53"/>
              </a:solidFill>
              <a:latin typeface="+mn-lt"/>
              <a:ea typeface="ＭＳ Ｐゴシック"/>
              <a:cs typeface="+mn-cs"/>
            </a:endParaRPr>
          </a:p>
          <a:p>
            <a:pPr marL="0" indent="-171450" eaLnBrk="0" fontAlgn="base" hangingPunct="0">
              <a:spcBef>
                <a:spcPct val="0"/>
              </a:spcBef>
              <a:spcAft>
                <a:spcPct val="0"/>
              </a:spcAft>
              <a:buFont typeface="Arial" pitchFamily="34" charset="0"/>
              <a:buChar char="•"/>
            </a:pPr>
            <a:r>
              <a:rPr lang="en-US" sz="1200" i="0" dirty="0">
                <a:solidFill>
                  <a:srgbClr val="4D4F53"/>
                </a:solidFill>
                <a:latin typeface="+mn-lt"/>
                <a:ea typeface="ＭＳ Ｐゴシック"/>
                <a:cs typeface="+mn-cs"/>
              </a:rPr>
              <a:t>No-cost preventive</a:t>
            </a:r>
          </a:p>
          <a:p>
            <a:pPr marL="0" indent="-171450">
              <a:buFont typeface="Arial" pitchFamily="34" charset="0"/>
              <a:buChar char="•"/>
              <a:defRPr/>
            </a:pPr>
            <a:r>
              <a:rPr lang="en-US" sz="1200" i="0" dirty="0">
                <a:solidFill>
                  <a:srgbClr val="4D4F53"/>
                </a:solidFill>
                <a:latin typeface="+mn-lt"/>
                <a:ea typeface="ＭＳ Ｐゴシック"/>
                <a:cs typeface="+mn-cs"/>
              </a:rPr>
              <a:t>Out-of-network tier can be included in design structure</a:t>
            </a:r>
          </a:p>
          <a:p>
            <a:pPr marL="0" indent="-171450">
              <a:buFont typeface="Arial" pitchFamily="34" charset="0"/>
              <a:buChar char="•"/>
              <a:defRPr/>
            </a:pPr>
            <a:r>
              <a:rPr lang="en-US" sz="1200" i="0" dirty="0">
                <a:solidFill>
                  <a:srgbClr val="4D4F53"/>
                </a:solidFill>
                <a:latin typeface="+mn-lt"/>
                <a:ea typeface="ＭＳ Ｐゴシック"/>
                <a:cs typeface="+mn-cs"/>
              </a:rPr>
              <a:t>Virtual services not available for children under 18</a:t>
            </a:r>
          </a:p>
          <a:p>
            <a:pPr marL="0" indent="0">
              <a:buFont typeface="Arial" pitchFamily="34" charset="0"/>
              <a:buNone/>
              <a:defRPr/>
            </a:pPr>
            <a:endParaRPr lang="en-US" sz="1200" i="0" dirty="0">
              <a:solidFill>
                <a:srgbClr val="4D4F53"/>
              </a:solidFill>
              <a:latin typeface="+mn-lt"/>
              <a:ea typeface="ＭＳ Ｐゴシック"/>
              <a:cs typeface="+mn-cs"/>
            </a:endParaRPr>
          </a:p>
          <a:p>
            <a:pPr marL="0" eaLnBrk="0" fontAlgn="base" hangingPunct="0">
              <a:defRPr/>
            </a:pPr>
            <a:r>
              <a:rPr lang="en-US" sz="1200" i="0" dirty="0">
                <a:solidFill>
                  <a:srgbClr val="4D4F53"/>
                </a:solidFill>
                <a:latin typeface="+mn-lt"/>
                <a:ea typeface="ＭＳ Ｐゴシック"/>
                <a:cs typeface="+mn-cs"/>
              </a:rPr>
              <a:t>*OOPM is distinct for each tier in this design, in combination below legal limit.</a:t>
            </a:r>
          </a:p>
          <a:p>
            <a:pPr marL="0"/>
            <a:endParaRPr lang="en-US" dirty="0"/>
          </a:p>
          <a:p>
            <a:pPr marL="0"/>
            <a:endParaRPr lang="en-US" dirty="0"/>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73</a:t>
            </a:fld>
            <a:endParaRPr lang="en-US" dirty="0"/>
          </a:p>
        </p:txBody>
      </p:sp>
    </p:spTree>
    <p:extLst>
      <p:ext uri="{BB962C8B-B14F-4D97-AF65-F5344CB8AC3E}">
        <p14:creationId xmlns:p14="http://schemas.microsoft.com/office/powerpoint/2010/main" val="140523225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r>
              <a:rPr lang="en-US" sz="1200" b="1" dirty="0">
                <a:latin typeface="+mn-lt"/>
              </a:rPr>
              <a:t>EMI Team: Deborah Wells, Debb Bastian</a:t>
            </a:r>
          </a:p>
          <a:p>
            <a:r>
              <a:rPr lang="en-US" sz="1200" b="1" dirty="0">
                <a:latin typeface="+mn-lt"/>
              </a:rPr>
              <a:t>Reviewed by: </a:t>
            </a:r>
            <a:r>
              <a:rPr lang="en-US" sz="1200" b="1" dirty="0">
                <a:solidFill>
                  <a:srgbClr val="FF0000"/>
                </a:solidFill>
                <a:latin typeface="+mn-lt"/>
                <a:cs typeface="Arial"/>
              </a:rPr>
              <a:t>Dyamond Battle, </a:t>
            </a:r>
            <a:r>
              <a:rPr lang="en-US" sz="1200" b="1" dirty="0">
                <a:latin typeface="+mn-lt"/>
              </a:rPr>
              <a:t>Vivian Jones, </a:t>
            </a:r>
            <a:r>
              <a:rPr lang="en-US" sz="1200" b="1" dirty="0"/>
              <a:t>Gentry McKeown</a:t>
            </a:r>
          </a:p>
          <a:p>
            <a:endParaRPr lang="en-US" b="1" dirty="0">
              <a:latin typeface="+mn-lt"/>
            </a:endParaRPr>
          </a:p>
          <a:p>
            <a:r>
              <a:rPr lang="en-US" b="1" dirty="0">
                <a:latin typeface="+mn-lt"/>
              </a:rPr>
              <a:t>With Teladoc Health, you are able to get more of your care virtually – at no out-of-pocket cost to you.</a:t>
            </a:r>
            <a:endParaRPr lang="en-US" dirty="0">
              <a:latin typeface="+mn-lt"/>
            </a:endParaRPr>
          </a:p>
          <a:p>
            <a:r>
              <a:rPr lang="en-US" dirty="0">
                <a:latin typeface="+mn-lt"/>
              </a:rPr>
              <a:t>•Mental Health – including psychiatrists, psychologists, therapists and counselors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n-lt"/>
              </a:rPr>
              <a:t>•Chronic Condition Support </a:t>
            </a:r>
            <a:endParaRPr lang="en-US" dirty="0">
              <a:latin typeface="+mn-lt"/>
              <a:cs typeface="Calibri"/>
            </a:endParaRPr>
          </a:p>
          <a:p>
            <a:r>
              <a:rPr lang="en-US" dirty="0">
                <a:latin typeface="+mn-lt"/>
              </a:rPr>
              <a:t>•Dermatology Care – for eczema, psoriasis, rashes, acne and other skin conditions</a:t>
            </a:r>
            <a:endParaRPr lang="en-US" dirty="0">
              <a:latin typeface="+mn-lt"/>
              <a:cs typeface="Calibri"/>
            </a:endParaRPr>
          </a:p>
          <a:p>
            <a:r>
              <a:rPr lang="en-US" dirty="0">
                <a:latin typeface="+mn-lt"/>
              </a:rPr>
              <a:t>•Nutrition &amp; Wellness – access to registered dietitians for help with diabetes, high blood pressure, high cholesterol, weight loss, food allergies, digestive issues and more</a:t>
            </a:r>
            <a:endParaRPr lang="en-US" dirty="0">
              <a:latin typeface="+mn-lt"/>
              <a:cs typeface="Calibri"/>
            </a:endParaRPr>
          </a:p>
          <a:p>
            <a:r>
              <a:rPr lang="en-US" dirty="0">
                <a:latin typeface="+mn-lt"/>
              </a:rPr>
              <a:t>•On Demand – 24/7 on-demand urgent, non-emergency care for conditions like flu, cough, infections, sore throat, pink eye, rash, sinus problems and more</a:t>
            </a:r>
            <a:endParaRPr lang="en-US" dirty="0">
              <a:latin typeface="+mn-lt"/>
              <a:cs typeface="Calibri"/>
            </a:endParaRPr>
          </a:p>
          <a:p>
            <a:r>
              <a:rPr lang="en-US" dirty="0">
                <a:latin typeface="+mn-lt"/>
              </a:rPr>
              <a:t>•Back &amp; Joint Care – personalized support from a certified health coach for help with sports/work injuries, chronic pain, prolonged sitting and more</a:t>
            </a:r>
            <a:endParaRPr lang="en-US" dirty="0">
              <a:latin typeface="+mn-lt"/>
              <a:cs typeface="Calibri"/>
            </a:endParaRPr>
          </a:p>
          <a:p>
            <a:r>
              <a:rPr lang="en-US" dirty="0">
                <a:latin typeface="+mn-lt"/>
              </a:rPr>
              <a:t>•Expert Medical Opinion – access to medical specialists for second opinions on an existing diagnosis or treatment plan</a:t>
            </a:r>
            <a:endParaRPr lang="en-US" dirty="0">
              <a:latin typeface="+mn-lt"/>
              <a:cs typeface="Calibri"/>
            </a:endParaRPr>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74</a:t>
            </a:fld>
            <a:endParaRPr lang="en-US" dirty="0"/>
          </a:p>
        </p:txBody>
      </p:sp>
    </p:spTree>
    <p:extLst>
      <p:ext uri="{BB962C8B-B14F-4D97-AF65-F5344CB8AC3E}">
        <p14:creationId xmlns:p14="http://schemas.microsoft.com/office/powerpoint/2010/main" val="397483819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r>
              <a:rPr lang="en-US" sz="1200" b="1" dirty="0">
                <a:latin typeface="+mn-lt"/>
              </a:rPr>
              <a:t>EMI Team: Deborah Wells, Debb Bastian</a:t>
            </a:r>
          </a:p>
          <a:p>
            <a:r>
              <a:rPr lang="en-US" sz="1200" b="1" dirty="0">
                <a:latin typeface="+mn-lt"/>
              </a:rPr>
              <a:t>Reviewed by: </a:t>
            </a:r>
            <a:r>
              <a:rPr lang="en-US" sz="1200" b="1" dirty="0">
                <a:solidFill>
                  <a:srgbClr val="FF0000"/>
                </a:solidFill>
                <a:latin typeface="+mn-lt"/>
                <a:cs typeface="Arial"/>
              </a:rPr>
              <a:t>Dyamond Battle, </a:t>
            </a:r>
            <a:r>
              <a:rPr lang="en-US" sz="1200" b="1" dirty="0">
                <a:latin typeface="+mn-lt"/>
              </a:rPr>
              <a:t>Vivian Jones, </a:t>
            </a:r>
            <a:r>
              <a:rPr lang="en-US" sz="1200" b="1" dirty="0"/>
              <a:t>Gentry McKeown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mn-lt"/>
              </a:rPr>
              <a:t>With </a:t>
            </a:r>
            <a:r>
              <a:rPr lang="en-US" sz="1200" dirty="0" err="1">
                <a:latin typeface="+mn-lt"/>
              </a:rPr>
              <a:t>myVirtualCare</a:t>
            </a:r>
            <a:r>
              <a:rPr lang="en-US" sz="1200" dirty="0">
                <a:latin typeface="+mn-lt"/>
              </a:rPr>
              <a:t> Access, your care team can see the whole picture of your health, integrated through Teladoc Health’s services.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mn-lt"/>
            </a:endParaRPr>
          </a:p>
          <a:p>
            <a:r>
              <a:rPr lang="en-US" sz="1200" dirty="0">
                <a:latin typeface="+mn-lt"/>
              </a:rPr>
              <a:t>myVC isn’t JUST primary care. It also includes:</a:t>
            </a:r>
          </a:p>
          <a:p>
            <a:pPr marL="285750" indent="-285750">
              <a:buFont typeface="Arial" panose="020B0604020202020204" pitchFamily="34" charset="0"/>
              <a:buChar char="•"/>
            </a:pPr>
            <a:r>
              <a:rPr lang="en-US" sz="1200" dirty="0">
                <a:latin typeface="+mn-lt"/>
              </a:rPr>
              <a:t>Mental health care </a:t>
            </a:r>
          </a:p>
          <a:p>
            <a:pPr marL="285750" indent="-285750">
              <a:buFont typeface="Arial" panose="020B0604020202020204" pitchFamily="34" charset="0"/>
              <a:buChar char="•"/>
            </a:pPr>
            <a:r>
              <a:rPr lang="en-US" sz="1200" dirty="0">
                <a:latin typeface="+mn-lt"/>
              </a:rPr>
              <a:t>24/7 on-demand non-emergency care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mn-lt"/>
              </a:rPr>
              <a:t>Expert medical opinion</a:t>
            </a:r>
          </a:p>
          <a:p>
            <a:pPr marL="285750" indent="-285750">
              <a:buFont typeface="Arial" panose="020B0604020202020204" pitchFamily="34" charset="0"/>
              <a:buChar char="•"/>
            </a:pPr>
            <a:r>
              <a:rPr lang="en-US" sz="1200" dirty="0">
                <a:latin typeface="+mn-lt"/>
              </a:rPr>
              <a:t>Preventive care</a:t>
            </a:r>
          </a:p>
          <a:p>
            <a:pPr marL="285750" indent="-285750">
              <a:buFont typeface="Arial" panose="020B0604020202020204" pitchFamily="34" charset="0"/>
              <a:buChar char="•"/>
            </a:pPr>
            <a:r>
              <a:rPr lang="en-US" sz="1200" dirty="0">
                <a:latin typeface="+mn-lt"/>
              </a:rPr>
              <a:t>Specialty care</a:t>
            </a:r>
          </a:p>
          <a:p>
            <a:pPr marL="285750" indent="-285750">
              <a:buFont typeface="Arial" panose="020B0604020202020204" pitchFamily="34" charset="0"/>
              <a:buChar char="•"/>
            </a:pPr>
            <a:r>
              <a:rPr lang="en-US" sz="1200" dirty="0">
                <a:latin typeface="+mn-lt"/>
              </a:rPr>
              <a:t>Nutrition and wellness</a:t>
            </a:r>
          </a:p>
          <a:p>
            <a:endParaRPr lang="en-US" sz="1200" dirty="0">
              <a:latin typeface="+mn-lt"/>
            </a:endParaRPr>
          </a:p>
          <a:p>
            <a:r>
              <a:rPr lang="en-US" sz="1200" dirty="0">
                <a:latin typeface="+mn-lt"/>
              </a:rPr>
              <a:t>The quarterback for myVC is the primary care physician supporting you throughout your care journey. Your PCP delivers a full spectrum of care services (virtual or in-person) on your terms, along with a care team that provides high-touch, concierge-like care coordination. This allows your provider to give you a highly personalized experience you’ll love. </a:t>
            </a:r>
            <a:r>
              <a:rPr kumimoji="0" lang="en-US" sz="1200" b="0" i="0" u="none" strike="noStrike" kern="1200" cap="none" spc="0" normalizeH="0" baseline="0" noProof="0" dirty="0">
                <a:ln>
                  <a:noFill/>
                </a:ln>
                <a:solidFill>
                  <a:prstClr val="black"/>
                </a:solidFill>
                <a:effectLst/>
                <a:uLnTx/>
                <a:uFillTx/>
                <a:latin typeface="+mn-lt"/>
                <a:ea typeface="+mn-ea"/>
                <a:cs typeface="+mn-cs"/>
              </a:rPr>
              <a:t>That means everything from primary care to acute care, chronic condition to specialty care, and addressing both your mental and physical health – because they are intricately intertwined.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mn-lt"/>
              </a:rPr>
              <a:t>No other PCPs in the country have such a holistic view into your health, with tools and resources at their fingertips.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mn-lt"/>
              </a:rPr>
              <a:t>Teladoc Health primary care has unparalleled integration with mental health and chronic condition management programs proven to improve outcomes and reduce cost.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mn-lt"/>
              </a:rPr>
              <a:t>In-home services provide care where you want it most.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mn-lt"/>
              </a:rPr>
              <a:t>Other programs to address your particular needs (vendor point solutions), which can be integrated into your Teladoc care plan when appropriate.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mn-lt"/>
              </a:rPr>
              <a:t>Referrals to high-quality and lower-cost providers when specialists are needed. Data is sent back and forth with specialists so your entire care team has access to your health care information.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mn-lt"/>
              </a:rPr>
              <a:t>All this is supported by technology, but your care team helps you navigate. Members average 12-15 interactions with their care team annually. You have unlimited messaging – and all your info is kept in one place for you.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mn-lt"/>
              </a:rPr>
              <a:t>No other model in the country has this depth and breadth. </a:t>
            </a:r>
          </a:p>
          <a:p>
            <a:endParaRPr lang="en-US" dirty="0"/>
          </a:p>
        </p:txBody>
      </p:sp>
      <p:sp>
        <p:nvSpPr>
          <p:cNvPr id="4" name="Slide Number Placeholder 3"/>
          <p:cNvSpPr>
            <a:spLocks noGrp="1"/>
          </p:cNvSpPr>
          <p:nvPr>
            <p:ph type="sldNum" sz="quarter" idx="5"/>
          </p:nvPr>
        </p:nvSpPr>
        <p:spPr/>
        <p:txBody>
          <a:bodyPr/>
          <a:lstStyle/>
          <a:p>
            <a:pPr>
              <a:defRPr/>
            </a:pPr>
            <a:fld id="{C8915AB3-08CD-46DB-A1B1-42EA7D0A9C1A}" type="slidenum">
              <a:rPr lang="en-US" smtClean="0"/>
              <a:pPr>
                <a:defRPr/>
              </a:pPr>
              <a:t>75</a:t>
            </a:fld>
            <a:endParaRPr lang="en-US" dirty="0"/>
          </a:p>
        </p:txBody>
      </p:sp>
    </p:spTree>
    <p:extLst>
      <p:ext uri="{BB962C8B-B14F-4D97-AF65-F5344CB8AC3E}">
        <p14:creationId xmlns:p14="http://schemas.microsoft.com/office/powerpoint/2010/main" val="26863497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pPr defTabSz="933277">
              <a:defRPr/>
            </a:pPr>
            <a:r>
              <a:rPr lang="en-US" dirty="0">
                <a:solidFill>
                  <a:srgbClr val="0066CC"/>
                </a:solidFill>
                <a:latin typeface="+mn-lt"/>
                <a:cs typeface="Arial" panose="020B0604020202020204" pitchFamily="34" charset="0"/>
              </a:rPr>
              <a:t>EMI Team – Deborah Wells, Debb Bastian</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rgbClr val="0066CC"/>
                </a:solidFill>
                <a:latin typeface="+mn-lt"/>
                <a:cs typeface="Arial" panose="020B0604020202020204" pitchFamily="34" charset="0"/>
              </a:rPr>
              <a:t>Content</a:t>
            </a:r>
            <a:r>
              <a:rPr lang="en-US" baseline="0" dirty="0">
                <a:solidFill>
                  <a:srgbClr val="0066CC"/>
                </a:solidFill>
                <a:latin typeface="+mn-lt"/>
                <a:cs typeface="Arial" panose="020B0604020202020204" pitchFamily="34" charset="0"/>
              </a:rPr>
              <a:t> approved by Chris Clowes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66CC"/>
              </a:solidFill>
              <a:cs typeface="Arial" panose="020B060402020202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8</a:t>
            </a:fld>
            <a:endParaRPr lang="en-US" dirty="0"/>
          </a:p>
        </p:txBody>
      </p:sp>
    </p:spTree>
    <p:extLst>
      <p:ext uri="{BB962C8B-B14F-4D97-AF65-F5344CB8AC3E}">
        <p14:creationId xmlns:p14="http://schemas.microsoft.com/office/powerpoint/2010/main" val="3158269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77" rtl="0" eaLnBrk="1" fontAlgn="auto" latinLnBrk="0" hangingPunct="1">
              <a:lnSpc>
                <a:spcPct val="100000"/>
              </a:lnSpc>
              <a:spcBef>
                <a:spcPts val="0"/>
              </a:spcBef>
              <a:spcAft>
                <a:spcPts val="0"/>
              </a:spcAft>
              <a:buClrTx/>
              <a:buSzTx/>
              <a:buFontTx/>
              <a:buNone/>
              <a:tabLst/>
              <a:defRPr/>
            </a:pPr>
            <a:r>
              <a:rPr lang="en-US" strike="noStrike" dirty="0">
                <a:solidFill>
                  <a:srgbClr val="0066CC"/>
                </a:solidFill>
                <a:latin typeface="+mn-lt"/>
                <a:cs typeface="Arial" panose="020B0604020202020204" pitchFamily="34" charset="0"/>
              </a:rPr>
              <a:t>Approved </a:t>
            </a:r>
            <a:r>
              <a:rPr lang="en-US" b="0" i="0" u="none" strike="noStrike" dirty="0">
                <a:solidFill>
                  <a:srgbClr val="38444C"/>
                </a:solidFill>
                <a:effectLst/>
                <a:latin typeface="+mn-lt"/>
                <a:cs typeface="Arial" panose="020B0604020202020204" pitchFamily="34" charset="0"/>
              </a:rPr>
              <a:t>12</a:t>
            </a:r>
            <a:r>
              <a:rPr lang="en-US" b="0" i="0" u="none" strike="noStrike" dirty="0">
                <a:solidFill>
                  <a:srgbClr val="38444C"/>
                </a:solidFill>
                <a:effectLst/>
                <a:latin typeface="+mn-lt"/>
              </a:rPr>
              <a:t>/25</a:t>
            </a:r>
          </a:p>
          <a:p>
            <a:r>
              <a:rPr lang="en-US" sz="1200" b="1" dirty="0">
                <a:latin typeface="+mn-lt"/>
              </a:rPr>
              <a:t>EMI Team: Deborah Wells / Debb Bastian</a:t>
            </a:r>
            <a:endParaRPr lang="en-US" sz="1200" b="1" dirty="0">
              <a:latin typeface="+mn-lt"/>
              <a:cs typeface="Calibri"/>
            </a:endParaRPr>
          </a:p>
          <a:p>
            <a:r>
              <a:rPr lang="en-US" sz="1200" b="1" dirty="0">
                <a:solidFill>
                  <a:srgbClr val="FF0000"/>
                </a:solidFill>
                <a:latin typeface="+mn-lt"/>
                <a:cs typeface="Arial"/>
              </a:rPr>
              <a:t>SME/Approver: Dyamond Battle, Vivian Jones, </a:t>
            </a:r>
            <a:r>
              <a:rPr lang="en-US" sz="1200" b="1" dirty="0"/>
              <a:t>Gentry McKeown</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66CC"/>
              </a:solidFill>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7AD50030-D427-4D2C-AB9A-8FAAB784D6E3}" type="slidenum">
              <a:rPr lang="en-US" smtClean="0"/>
              <a:pPr/>
              <a:t>9</a:t>
            </a:fld>
            <a:endParaRPr lang="en-US" dirty="0"/>
          </a:p>
        </p:txBody>
      </p:sp>
    </p:spTree>
    <p:extLst>
      <p:ext uri="{BB962C8B-B14F-4D97-AF65-F5344CB8AC3E}">
        <p14:creationId xmlns:p14="http://schemas.microsoft.com/office/powerpoint/2010/main" val="3801899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xml"/><Relationship Id="rId5" Type="http://schemas.microsoft.com/office/2007/relationships/hdphoto" Target="../media/hdphoto3.wdp"/><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xml"/><Relationship Id="rId5" Type="http://schemas.microsoft.com/office/2007/relationships/hdphoto" Target="../media/hdphoto4.wdp"/><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g"/><Relationship Id="rId1" Type="http://schemas.openxmlformats.org/officeDocument/2006/relationships/slideMaster" Target="../slideMasters/slideMaster2.xml"/><Relationship Id="rId4" Type="http://schemas.openxmlformats.org/officeDocument/2006/relationships/image" Target="../media/image11.sv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g"/><Relationship Id="rId1" Type="http://schemas.openxmlformats.org/officeDocument/2006/relationships/slideMaster" Target="../slideMasters/slideMaster2.xml"/><Relationship Id="rId4" Type="http://schemas.openxmlformats.org/officeDocument/2006/relationships/image" Target="../media/image11.sv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2.png"/><Relationship Id="rId1" Type="http://schemas.openxmlformats.org/officeDocument/2006/relationships/slideMaster" Target="../slideMasters/slideMaster2.xml"/><Relationship Id="rId5" Type="http://schemas.microsoft.com/office/2007/relationships/hdphoto" Target="../media/hdphoto6.wdp"/><Relationship Id="rId4" Type="http://schemas.openxmlformats.org/officeDocument/2006/relationships/image" Target="../media/image13.png"/></Relationships>
</file>

<file path=ppt/slideLayouts/_rels/slideLayout6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g"/><Relationship Id="rId1" Type="http://schemas.openxmlformats.org/officeDocument/2006/relationships/slideMaster" Target="../slideMasters/slideMaster3.xml"/><Relationship Id="rId4" Type="http://schemas.openxmlformats.org/officeDocument/2006/relationships/image" Target="../media/image11.sv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g"/><Relationship Id="rId1" Type="http://schemas.openxmlformats.org/officeDocument/2006/relationships/slideMaster" Target="../slideMasters/slideMaster3.xml"/><Relationship Id="rId4" Type="http://schemas.openxmlformats.org/officeDocument/2006/relationships/image" Target="../media/image11.sv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2.png"/><Relationship Id="rId1" Type="http://schemas.openxmlformats.org/officeDocument/2006/relationships/slideMaster" Target="../slideMasters/slideMaster3.xml"/><Relationship Id="rId5" Type="http://schemas.microsoft.com/office/2007/relationships/hdphoto" Target="../media/hdphoto9.wdp"/><Relationship Id="rId4" Type="http://schemas.openxmlformats.org/officeDocument/2006/relationships/image" Target="../media/image13.png"/></Relationships>
</file>

<file path=ppt/slideLayouts/_rels/slideLayout7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1" name="Background image placeholder"/>
          <p:cNvSpPr>
            <a:spLocks noGrp="1"/>
          </p:cNvSpPr>
          <p:nvPr>
            <p:ph type="pic" sz="quarter" idx="12"/>
          </p:nvPr>
        </p:nvSpPr>
        <p:spPr>
          <a:xfrm>
            <a:off x="0" y="1292226"/>
            <a:ext cx="12192000" cy="5260975"/>
          </a:xfrm>
          <a:solidFill>
            <a:schemeClr val="accent2">
              <a:lumMod val="20000"/>
              <a:lumOff val="80000"/>
            </a:schemeClr>
          </a:solidFill>
        </p:spPr>
        <p:txBody>
          <a:bodyPr/>
          <a:lstStyle/>
          <a:p>
            <a:r>
              <a:rPr lang="en-US" dirty="0"/>
              <a:t>Click icon to add picture</a:t>
            </a:r>
          </a:p>
        </p:txBody>
      </p:sp>
      <p:sp>
        <p:nvSpPr>
          <p:cNvPr id="15" name="Top banner - navy"/>
          <p:cNvSpPr/>
          <p:nvPr userDrawn="1"/>
        </p:nvSpPr>
        <p:spPr>
          <a:xfrm>
            <a:off x="7219627" y="3048"/>
            <a:ext cx="4515173" cy="1298448"/>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3" name="Subtitle 2"/>
          <p:cNvSpPr>
            <a:spLocks noGrp="1"/>
          </p:cNvSpPr>
          <p:nvPr>
            <p:ph type="subTitle" idx="1"/>
          </p:nvPr>
        </p:nvSpPr>
        <p:spPr>
          <a:xfrm>
            <a:off x="7726601" y="3640138"/>
            <a:ext cx="3195257" cy="1655762"/>
          </a:xfrm>
        </p:spPr>
        <p:txBody>
          <a:bodyPr/>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2" name="Title 1"/>
          <p:cNvSpPr>
            <a:spLocks noGrp="1"/>
          </p:cNvSpPr>
          <p:nvPr>
            <p:ph type="ctrTitle"/>
          </p:nvPr>
        </p:nvSpPr>
        <p:spPr>
          <a:xfrm>
            <a:off x="7726601" y="1292353"/>
            <a:ext cx="3195257" cy="2217611"/>
          </a:xfrm>
        </p:spPr>
        <p:txBody>
          <a:bodyPr anchor="b"/>
          <a:lstStyle>
            <a:lvl1pPr algn="l">
              <a:defRPr sz="3200" b="1" baseline="0">
                <a:solidFill>
                  <a:schemeClr val="bg1"/>
                </a:solidFill>
              </a:defRPr>
            </a:lvl1pPr>
          </a:lstStyle>
          <a:p>
            <a:r>
              <a:rPr lang="en-US"/>
              <a:t>Click to edit Master title style</a:t>
            </a:r>
          </a:p>
        </p:txBody>
      </p:sp>
    </p:spTree>
    <p:extLst>
      <p:ext uri="{BB962C8B-B14F-4D97-AF65-F5344CB8AC3E}">
        <p14:creationId xmlns:p14="http://schemas.microsoft.com/office/powerpoint/2010/main" val="1278570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489DF64-3991-E1D6-C03C-230877115446}"/>
              </a:ext>
            </a:extLst>
          </p:cNvPr>
          <p:cNvSpPr/>
          <p:nvPr userDrawn="1"/>
        </p:nvSpPr>
        <p:spPr>
          <a:xfrm>
            <a:off x="0" y="6555384"/>
            <a:ext cx="12192000" cy="302616"/>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3" name="Slide Number Placeholder 2">
            <a:extLst>
              <a:ext uri="{FF2B5EF4-FFF2-40B4-BE49-F238E27FC236}">
                <a16:creationId xmlns:a16="http://schemas.microsoft.com/office/drawing/2014/main" id="{29CD8F15-1144-70ED-8203-F30C9BA61F99}"/>
              </a:ext>
            </a:extLst>
          </p:cNvPr>
          <p:cNvSpPr>
            <a:spLocks noGrp="1"/>
          </p:cNvSpPr>
          <p:nvPr>
            <p:ph type="sldNum" sz="quarter" idx="10"/>
          </p:nvPr>
        </p:nvSpPr>
        <p:spPr/>
        <p:txBody>
          <a:bodyPr/>
          <a:lstStyle>
            <a:lvl1pPr>
              <a:defRPr>
                <a:solidFill>
                  <a:schemeClr val="bg1">
                    <a:lumMod val="50000"/>
                  </a:schemeClr>
                </a:solidFill>
              </a:defRPr>
            </a:lvl1pPr>
          </a:lstStyle>
          <a:p>
            <a:fld id="{1384FA50-8B36-4B06-A05C-1E58CBA999B5}" type="slidenum">
              <a:rPr lang="en-US" smtClean="0"/>
              <a:pPr/>
              <a:t>‹#›</a:t>
            </a:fld>
            <a:endParaRPr lang="en-US" dirty="0"/>
          </a:p>
        </p:txBody>
      </p:sp>
      <p:sp>
        <p:nvSpPr>
          <p:cNvPr id="7" name="Content Placeholder 2">
            <a:extLst>
              <a:ext uri="{FF2B5EF4-FFF2-40B4-BE49-F238E27FC236}">
                <a16:creationId xmlns:a16="http://schemas.microsoft.com/office/drawing/2014/main" id="{55185E49-68D6-E7DB-87DB-A410CCEA7EC6}"/>
              </a:ext>
            </a:extLst>
          </p:cNvPr>
          <p:cNvSpPr>
            <a:spLocks noGrp="1"/>
          </p:cNvSpPr>
          <p:nvPr>
            <p:ph idx="1"/>
          </p:nvPr>
        </p:nvSpPr>
        <p:spPr>
          <a:xfrm>
            <a:off x="609600" y="1600200"/>
            <a:ext cx="10668000" cy="4343400"/>
          </a:xfrm>
        </p:spPr>
        <p:txBody>
          <a:bodyPr/>
          <a:lstStyle>
            <a:lvl1pPr>
              <a:defRPr sz="2200"/>
            </a:lvl1pPr>
            <a:lvl2pPr>
              <a:buClr>
                <a:srgbClr val="D1310A"/>
              </a:buClr>
              <a:defRPr/>
            </a:lvl2pPr>
          </a:lstStyle>
          <a:p>
            <a:pPr lvl="0"/>
            <a:r>
              <a:rPr lang="en-US" dirty="0"/>
              <a:t>Edit Master text styles</a:t>
            </a:r>
          </a:p>
          <a:p>
            <a:pPr lvl="1"/>
            <a:r>
              <a:rPr lang="en-US" dirty="0"/>
              <a:t>Second level</a:t>
            </a:r>
          </a:p>
        </p:txBody>
      </p:sp>
      <p:sp>
        <p:nvSpPr>
          <p:cNvPr id="8" name="Title 1">
            <a:extLst>
              <a:ext uri="{FF2B5EF4-FFF2-40B4-BE49-F238E27FC236}">
                <a16:creationId xmlns:a16="http://schemas.microsoft.com/office/drawing/2014/main" id="{59C4AAE0-CD9A-C604-A10D-620A520D9066}"/>
              </a:ext>
            </a:extLst>
          </p:cNvPr>
          <p:cNvSpPr>
            <a:spLocks noGrp="1"/>
          </p:cNvSpPr>
          <p:nvPr>
            <p:ph type="title"/>
          </p:nvPr>
        </p:nvSpPr>
        <p:spPr>
          <a:xfrm>
            <a:off x="609600" y="411480"/>
            <a:ext cx="8839200" cy="876300"/>
          </a:xfrm>
        </p:spPr>
        <p:txBody>
          <a:bodyPr/>
          <a:lstStyle>
            <a:lvl1pPr>
              <a:defRPr/>
            </a:lvl1pPr>
          </a:lstStyle>
          <a:p>
            <a:r>
              <a:rPr lang="en-US" dirty="0"/>
              <a:t>Click to edit Master title style</a:t>
            </a:r>
          </a:p>
        </p:txBody>
      </p:sp>
      <p:grpSp>
        <p:nvGrpSpPr>
          <p:cNvPr id="2" name="Group 1">
            <a:extLst>
              <a:ext uri="{FF2B5EF4-FFF2-40B4-BE49-F238E27FC236}">
                <a16:creationId xmlns:a16="http://schemas.microsoft.com/office/drawing/2014/main" id="{62ADC936-814D-5E23-666D-BB75C9BBF433}"/>
              </a:ext>
            </a:extLst>
          </p:cNvPr>
          <p:cNvGrpSpPr/>
          <p:nvPr userDrawn="1"/>
        </p:nvGrpSpPr>
        <p:grpSpPr>
          <a:xfrm>
            <a:off x="9981008" y="5492725"/>
            <a:ext cx="2210992" cy="1062658"/>
            <a:chOff x="9981008" y="5492725"/>
            <a:chExt cx="2210992" cy="1062658"/>
          </a:xfrm>
        </p:grpSpPr>
        <p:pic>
          <p:nvPicPr>
            <p:cNvPr id="6" name="Picture 5">
              <a:extLst>
                <a:ext uri="{FF2B5EF4-FFF2-40B4-BE49-F238E27FC236}">
                  <a16:creationId xmlns:a16="http://schemas.microsoft.com/office/drawing/2014/main" id="{DEC545D5-28DE-61E7-6CAC-0F3DF6B8B66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0030838" y="5492725"/>
              <a:ext cx="2161162" cy="1062658"/>
            </a:xfrm>
            <a:prstGeom prst="rect">
              <a:avLst/>
            </a:prstGeom>
          </p:spPr>
        </p:pic>
        <p:sp>
          <p:nvSpPr>
            <p:cNvPr id="9" name="Isosceles Triangle 8">
              <a:extLst>
                <a:ext uri="{FF2B5EF4-FFF2-40B4-BE49-F238E27FC236}">
                  <a16:creationId xmlns:a16="http://schemas.microsoft.com/office/drawing/2014/main" id="{C7C0F3F0-F456-B488-0708-5946E9B19188}"/>
                </a:ext>
              </a:extLst>
            </p:cNvPr>
            <p:cNvSpPr/>
            <p:nvPr userDrawn="1"/>
          </p:nvSpPr>
          <p:spPr>
            <a:xfrm rot="7436599">
              <a:off x="10006012" y="6336506"/>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0" name="Isosceles Triangle 9">
              <a:extLst>
                <a:ext uri="{FF2B5EF4-FFF2-40B4-BE49-F238E27FC236}">
                  <a16:creationId xmlns:a16="http://schemas.microsoft.com/office/drawing/2014/main" id="{F2BC873A-2A36-32F9-D268-100BD053DA4F}"/>
                </a:ext>
              </a:extLst>
            </p:cNvPr>
            <p:cNvSpPr/>
            <p:nvPr userDrawn="1"/>
          </p:nvSpPr>
          <p:spPr>
            <a:xfrm rot="4907884">
              <a:off x="10003629" y="6367462"/>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1" name="Isosceles Triangle 10">
              <a:extLst>
                <a:ext uri="{FF2B5EF4-FFF2-40B4-BE49-F238E27FC236}">
                  <a16:creationId xmlns:a16="http://schemas.microsoft.com/office/drawing/2014/main" id="{6DE8ED38-76AB-8AB5-1E17-42E1D36EC752}"/>
                </a:ext>
              </a:extLst>
            </p:cNvPr>
            <p:cNvSpPr/>
            <p:nvPr userDrawn="1"/>
          </p:nvSpPr>
          <p:spPr>
            <a:xfrm rot="5650820">
              <a:off x="9998868" y="6407944"/>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2" name="Isosceles Triangle 11">
              <a:extLst>
                <a:ext uri="{FF2B5EF4-FFF2-40B4-BE49-F238E27FC236}">
                  <a16:creationId xmlns:a16="http://schemas.microsoft.com/office/drawing/2014/main" id="{92236BA0-EEDC-4B24-48A5-52309DFC44F3}"/>
                </a:ext>
              </a:extLst>
            </p:cNvPr>
            <p:cNvSpPr/>
            <p:nvPr userDrawn="1"/>
          </p:nvSpPr>
          <p:spPr>
            <a:xfrm rot="5718918">
              <a:off x="9994105" y="6450806"/>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grpSp>
    </p:spTree>
    <p:extLst>
      <p:ext uri="{BB962C8B-B14F-4D97-AF65-F5344CB8AC3E}">
        <p14:creationId xmlns:p14="http://schemas.microsoft.com/office/powerpoint/2010/main" val="3983080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624">
          <p15:clr>
            <a:srgbClr val="FBAE40"/>
          </p15:clr>
        </p15:guide>
        <p15:guide id="2" pos="580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E748181-2D03-63D9-70F5-C8019E08F6BD}"/>
              </a:ext>
            </a:extLst>
          </p:cNvPr>
          <p:cNvPicPr>
            <a:picLocks/>
          </p:cNvPicPr>
          <p:nvPr userDrawn="1"/>
        </p:nvPicPr>
        <p:blipFill rotWithShape="1">
          <a:blip r:embed="rId2" cstate="screen">
            <a:extLst>
              <a:ext uri="{BEBA8EAE-BF5A-486C-A8C5-ECC9F3942E4B}">
                <a14:imgProps xmlns:a14="http://schemas.microsoft.com/office/drawing/2010/main">
                  <a14:imgLayer r:embed="rId3">
                    <a14:imgEffect>
                      <a14:colorTemperature colorTemp="6800"/>
                    </a14:imgEffect>
                  </a14:imgLayer>
                </a14:imgProps>
              </a:ext>
              <a:ext uri="{28A0092B-C50C-407E-A947-70E740481C1C}">
                <a14:useLocalDpi xmlns:a14="http://schemas.microsoft.com/office/drawing/2010/main"/>
              </a:ext>
            </a:extLst>
          </a:blip>
          <a:srcRect/>
          <a:stretch/>
        </p:blipFill>
        <p:spPr>
          <a:xfrm flipH="1">
            <a:off x="7733654" y="-3048"/>
            <a:ext cx="4458346" cy="6556248"/>
          </a:xfrm>
          <a:prstGeom prst="rect">
            <a:avLst/>
          </a:prstGeom>
        </p:spPr>
      </p:pic>
      <p:sp>
        <p:nvSpPr>
          <p:cNvPr id="3" name="Slide Number Placeholder 2">
            <a:extLst>
              <a:ext uri="{FF2B5EF4-FFF2-40B4-BE49-F238E27FC236}">
                <a16:creationId xmlns:a16="http://schemas.microsoft.com/office/drawing/2014/main" id="{340601ED-5987-C0ED-283A-1D2DAC2CA346}"/>
              </a:ext>
            </a:extLst>
          </p:cNvPr>
          <p:cNvSpPr>
            <a:spLocks noGrp="1"/>
          </p:cNvSpPr>
          <p:nvPr>
            <p:ph type="sldNum" sz="quarter" idx="10"/>
          </p:nvPr>
        </p:nvSpPr>
        <p:spPr/>
        <p:txBody>
          <a:bodyPr/>
          <a:lstStyle/>
          <a:p>
            <a:fld id="{1384FA50-8B36-4B06-A05C-1E58CBA999B5}" type="slidenum">
              <a:rPr lang="en-US" smtClean="0"/>
              <a:pPr/>
              <a:t>‹#›</a:t>
            </a:fld>
            <a:endParaRPr lang="en-US" dirty="0"/>
          </a:p>
        </p:txBody>
      </p:sp>
      <p:sp>
        <p:nvSpPr>
          <p:cNvPr id="7" name="Navy edge">
            <a:extLst>
              <a:ext uri="{FF2B5EF4-FFF2-40B4-BE49-F238E27FC236}">
                <a16:creationId xmlns:a16="http://schemas.microsoft.com/office/drawing/2014/main" id="{D5602801-F1EB-C787-0DD3-C39C0367F0F2}"/>
              </a:ext>
            </a:extLst>
          </p:cNvPr>
          <p:cNvSpPr/>
          <p:nvPr userDrawn="1"/>
        </p:nvSpPr>
        <p:spPr>
          <a:xfrm>
            <a:off x="11582400" y="0"/>
            <a:ext cx="609601" cy="6556248"/>
          </a:xfrm>
          <a:prstGeom prst="rect">
            <a:avLst/>
          </a:prstGeom>
          <a:solidFill>
            <a:srgbClr val="D1310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8" name="Bottom banner - teal">
            <a:extLst>
              <a:ext uri="{FF2B5EF4-FFF2-40B4-BE49-F238E27FC236}">
                <a16:creationId xmlns:a16="http://schemas.microsoft.com/office/drawing/2014/main" id="{06477062-37F8-0E86-9891-D60E5D84F2B4}"/>
              </a:ext>
            </a:extLst>
          </p:cNvPr>
          <p:cNvSpPr/>
          <p:nvPr userDrawn="1"/>
        </p:nvSpPr>
        <p:spPr>
          <a:xfrm>
            <a:off x="7735824" y="6556248"/>
            <a:ext cx="3840480" cy="301752"/>
          </a:xfrm>
          <a:prstGeom prst="rect">
            <a:avLst/>
          </a:prstGeom>
          <a:solidFill>
            <a:srgbClr val="769CC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lvl="0" algn="ctr"/>
            <a:endParaRPr lang="en-US" sz="2000" dirty="0"/>
          </a:p>
        </p:txBody>
      </p:sp>
      <p:sp>
        <p:nvSpPr>
          <p:cNvPr id="9" name="Disclaimer">
            <a:extLst>
              <a:ext uri="{FF2B5EF4-FFF2-40B4-BE49-F238E27FC236}">
                <a16:creationId xmlns:a16="http://schemas.microsoft.com/office/drawing/2014/main" id="{6212AE73-AEF4-27ED-C6AF-3C84A4EDA2FA}"/>
              </a:ext>
            </a:extLst>
          </p:cNvPr>
          <p:cNvSpPr>
            <a:spLocks noGrp="1"/>
          </p:cNvSpPr>
          <p:nvPr>
            <p:ph type="body" sz="quarter" idx="14"/>
          </p:nvPr>
        </p:nvSpPr>
        <p:spPr>
          <a:xfrm>
            <a:off x="609600" y="6553200"/>
            <a:ext cx="6629400" cy="304800"/>
          </a:xfrm>
        </p:spPr>
        <p:txBody>
          <a:bodyPr anchor="ctr" anchorCtr="0"/>
          <a:lstStyle>
            <a:lvl1pPr marL="0" indent="0">
              <a:buFontTx/>
              <a:buNone/>
              <a:defRPr sz="600" baseline="0">
                <a:solidFill>
                  <a:schemeClr val="bg1"/>
                </a:solidFill>
              </a:defRPr>
            </a:lvl1pPr>
          </a:lstStyle>
          <a:p>
            <a:pPr lvl="0"/>
            <a:r>
              <a:rPr lang="en-US"/>
              <a:t>Edit Master text styles</a:t>
            </a:r>
          </a:p>
        </p:txBody>
      </p:sp>
      <p:sp>
        <p:nvSpPr>
          <p:cNvPr id="10" name="Footnote">
            <a:extLst>
              <a:ext uri="{FF2B5EF4-FFF2-40B4-BE49-F238E27FC236}">
                <a16:creationId xmlns:a16="http://schemas.microsoft.com/office/drawing/2014/main" id="{A5FE93BF-A8BA-0A4E-27CE-A6A580123989}"/>
              </a:ext>
            </a:extLst>
          </p:cNvPr>
          <p:cNvSpPr>
            <a:spLocks noGrp="1"/>
          </p:cNvSpPr>
          <p:nvPr>
            <p:ph type="body" sz="quarter" idx="13"/>
          </p:nvPr>
        </p:nvSpPr>
        <p:spPr>
          <a:xfrm>
            <a:off x="609600" y="6172200"/>
            <a:ext cx="6629400" cy="312420"/>
          </a:xfrm>
        </p:spPr>
        <p:txBody>
          <a:bodyPr anchor="b"/>
          <a:lstStyle>
            <a:lvl1pPr marL="0" indent="0">
              <a:spcAft>
                <a:spcPts val="300"/>
              </a:spcAft>
              <a:buFontTx/>
              <a:buNone/>
              <a:defRPr sz="800"/>
            </a:lvl1pPr>
          </a:lstStyle>
          <a:p>
            <a:pPr lvl="0"/>
            <a:r>
              <a:rPr lang="en-US"/>
              <a:t>Edit Master text styles</a:t>
            </a:r>
          </a:p>
        </p:txBody>
      </p:sp>
      <p:sp>
        <p:nvSpPr>
          <p:cNvPr id="11" name="Content Placeholder 3:4">
            <a:extLst>
              <a:ext uri="{FF2B5EF4-FFF2-40B4-BE49-F238E27FC236}">
                <a16:creationId xmlns:a16="http://schemas.microsoft.com/office/drawing/2014/main" id="{AF2D2907-ACF7-8EFA-3FEA-4FD6F4141D05}"/>
              </a:ext>
            </a:extLst>
          </p:cNvPr>
          <p:cNvSpPr>
            <a:spLocks noGrp="1"/>
          </p:cNvSpPr>
          <p:nvPr>
            <p:ph idx="1"/>
          </p:nvPr>
        </p:nvSpPr>
        <p:spPr>
          <a:xfrm>
            <a:off x="609600" y="1600200"/>
            <a:ext cx="6629400" cy="4572000"/>
          </a:xfrm>
        </p:spPr>
        <p:txBody>
          <a:bodyPr/>
          <a:lstStyle>
            <a:lvl1pPr>
              <a:defRPr sz="2200"/>
            </a:lvl1pPr>
          </a:lstStyle>
          <a:p>
            <a:pPr lvl="0"/>
            <a:r>
              <a:rPr lang="en-US" dirty="0"/>
              <a:t>Edit Master text styles</a:t>
            </a:r>
          </a:p>
          <a:p>
            <a:pPr lvl="1"/>
            <a:r>
              <a:rPr lang="en-US" dirty="0"/>
              <a:t>Second level</a:t>
            </a:r>
          </a:p>
        </p:txBody>
      </p:sp>
      <p:sp>
        <p:nvSpPr>
          <p:cNvPr id="12" name="Title 1">
            <a:extLst>
              <a:ext uri="{FF2B5EF4-FFF2-40B4-BE49-F238E27FC236}">
                <a16:creationId xmlns:a16="http://schemas.microsoft.com/office/drawing/2014/main" id="{3633CEDD-7444-E1D5-BF29-7ED8F37E0071}"/>
              </a:ext>
            </a:extLst>
          </p:cNvPr>
          <p:cNvSpPr>
            <a:spLocks noGrp="1"/>
          </p:cNvSpPr>
          <p:nvPr>
            <p:ph type="title"/>
          </p:nvPr>
        </p:nvSpPr>
        <p:spPr>
          <a:xfrm>
            <a:off x="609600" y="411480"/>
            <a:ext cx="6629400" cy="1188720"/>
          </a:xfrm>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3888449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90C9548-7E72-BD62-1FD4-9E54BEDA1CDF}"/>
              </a:ext>
            </a:extLst>
          </p:cNvPr>
          <p:cNvPicPr>
            <a:picLocks/>
          </p:cNvPicPr>
          <p:nvPr userDrawn="1"/>
        </p:nvPicPr>
        <p:blipFill rotWithShape="1">
          <a:blip r:embed="rId2" cstate="screen">
            <a:extLst>
              <a:ext uri="{BEBA8EAE-BF5A-486C-A8C5-ECC9F3942E4B}">
                <a14:imgProps xmlns:a14="http://schemas.microsoft.com/office/drawing/2010/main">
                  <a14:imgLayer r:embed="rId3">
                    <a14:imgEffect>
                      <a14:colorTemperature colorTemp="6800"/>
                    </a14:imgEffect>
                  </a14:imgLayer>
                </a14:imgProps>
              </a:ext>
              <a:ext uri="{28A0092B-C50C-407E-A947-70E740481C1C}">
                <a14:useLocalDpi xmlns:a14="http://schemas.microsoft.com/office/drawing/2010/main"/>
              </a:ext>
            </a:extLst>
          </a:blip>
          <a:srcRect/>
          <a:stretch/>
        </p:blipFill>
        <p:spPr>
          <a:xfrm flipH="1">
            <a:off x="7059168" y="-3048"/>
            <a:ext cx="5132832" cy="6556248"/>
          </a:xfrm>
          <a:prstGeom prst="rect">
            <a:avLst/>
          </a:prstGeom>
        </p:spPr>
      </p:pic>
      <p:pic>
        <p:nvPicPr>
          <p:cNvPr id="5" name="Picture 4">
            <a:extLst>
              <a:ext uri="{FF2B5EF4-FFF2-40B4-BE49-F238E27FC236}">
                <a16:creationId xmlns:a16="http://schemas.microsoft.com/office/drawing/2014/main" id="{5B2B295D-F58F-154D-5594-8B24FFDF056D}"/>
              </a:ext>
            </a:extLst>
          </p:cNvPr>
          <p:cNvPicPr>
            <a:picLocks/>
          </p:cNvPicPr>
          <p:nvPr userDrawn="1"/>
        </p:nvPicPr>
        <p:blipFill rotWithShape="1">
          <a:blip r:embed="rId4" cstate="screen">
            <a:extLst>
              <a:ext uri="{BEBA8EAE-BF5A-486C-A8C5-ECC9F3942E4B}">
                <a14:imgProps xmlns:a14="http://schemas.microsoft.com/office/drawing/2010/main">
                  <a14:imgLayer r:embed="rId5">
                    <a14:imgEffect>
                      <a14:colorTemperature colorTemp="6800"/>
                    </a14:imgEffect>
                  </a14:imgLayer>
                </a14:imgProps>
              </a:ext>
              <a:ext uri="{28A0092B-C50C-407E-A947-70E740481C1C}">
                <a14:useLocalDpi xmlns:a14="http://schemas.microsoft.com/office/drawing/2010/main"/>
              </a:ext>
            </a:extLst>
          </a:blip>
          <a:srcRect/>
          <a:stretch/>
        </p:blipFill>
        <p:spPr>
          <a:xfrm>
            <a:off x="0" y="3048"/>
            <a:ext cx="7071360" cy="6556248"/>
          </a:xfrm>
          <a:prstGeom prst="rect">
            <a:avLst/>
          </a:prstGeom>
        </p:spPr>
      </p:pic>
      <p:sp>
        <p:nvSpPr>
          <p:cNvPr id="3" name="Slide Number Placeholder 2">
            <a:extLst>
              <a:ext uri="{FF2B5EF4-FFF2-40B4-BE49-F238E27FC236}">
                <a16:creationId xmlns:a16="http://schemas.microsoft.com/office/drawing/2014/main" id="{6B884174-4DAF-9F26-9BC4-6B14A3786D48}"/>
              </a:ext>
            </a:extLst>
          </p:cNvPr>
          <p:cNvSpPr>
            <a:spLocks noGrp="1"/>
          </p:cNvSpPr>
          <p:nvPr>
            <p:ph type="sldNum" sz="quarter" idx="10"/>
          </p:nvPr>
        </p:nvSpPr>
        <p:spPr/>
        <p:txBody>
          <a:bodyPr/>
          <a:lstStyle/>
          <a:p>
            <a:fld id="{1384FA50-8B36-4B06-A05C-1E58CBA999B5}" type="slidenum">
              <a:rPr lang="en-US" smtClean="0"/>
              <a:pPr/>
              <a:t>‹#›</a:t>
            </a:fld>
            <a:endParaRPr lang="en-US" dirty="0"/>
          </a:p>
        </p:txBody>
      </p:sp>
      <p:sp>
        <p:nvSpPr>
          <p:cNvPr id="7" name="Rectangle 6">
            <a:extLst>
              <a:ext uri="{FF2B5EF4-FFF2-40B4-BE49-F238E27FC236}">
                <a16:creationId xmlns:a16="http://schemas.microsoft.com/office/drawing/2014/main" id="{3144F594-F9BB-530A-8E0B-8F15205ED5EA}"/>
              </a:ext>
            </a:extLst>
          </p:cNvPr>
          <p:cNvSpPr/>
          <p:nvPr userDrawn="1"/>
        </p:nvSpPr>
        <p:spPr>
          <a:xfrm>
            <a:off x="0" y="0"/>
            <a:ext cx="12192000" cy="6553200"/>
          </a:xfrm>
          <a:prstGeom prst="rect">
            <a:avLst/>
          </a:prstGeom>
          <a:solidFill>
            <a:schemeClr val="bg1">
              <a:alpha val="79924"/>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2" name="Title 1">
            <a:extLst>
              <a:ext uri="{FF2B5EF4-FFF2-40B4-BE49-F238E27FC236}">
                <a16:creationId xmlns:a16="http://schemas.microsoft.com/office/drawing/2014/main" id="{10AE7BAA-976C-71C6-F9FF-84FD779BF5C7}"/>
              </a:ext>
            </a:extLst>
          </p:cNvPr>
          <p:cNvSpPr>
            <a:spLocks noGrp="1"/>
          </p:cNvSpPr>
          <p:nvPr>
            <p:ph type="title"/>
          </p:nvPr>
        </p:nvSpPr>
        <p:spPr>
          <a:xfrm>
            <a:off x="609600" y="494675"/>
            <a:ext cx="10972800" cy="876300"/>
          </a:xfrm>
        </p:spPr>
        <p:txBody>
          <a:bodyPr/>
          <a:lstStyle/>
          <a:p>
            <a:r>
              <a:rPr lang="en-US" dirty="0"/>
              <a:t>Click to edit Master title style</a:t>
            </a:r>
          </a:p>
        </p:txBody>
      </p:sp>
    </p:spTree>
    <p:extLst>
      <p:ext uri="{BB962C8B-B14F-4D97-AF65-F5344CB8AC3E}">
        <p14:creationId xmlns:p14="http://schemas.microsoft.com/office/powerpoint/2010/main" val="1783072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90C9548-7E72-BD62-1FD4-9E54BEDA1CDF}"/>
              </a:ext>
            </a:extLst>
          </p:cNvPr>
          <p:cNvPicPr>
            <a:picLocks/>
          </p:cNvPicPr>
          <p:nvPr userDrawn="1"/>
        </p:nvPicPr>
        <p:blipFill rotWithShape="1">
          <a:blip r:embed="rId2" cstate="screen">
            <a:extLst>
              <a:ext uri="{BEBA8EAE-BF5A-486C-A8C5-ECC9F3942E4B}">
                <a14:imgProps xmlns:a14="http://schemas.microsoft.com/office/drawing/2010/main">
                  <a14:imgLayer r:embed="rId3">
                    <a14:imgEffect>
                      <a14:colorTemperature colorTemp="6800"/>
                    </a14:imgEffect>
                  </a14:imgLayer>
                </a14:imgProps>
              </a:ext>
              <a:ext uri="{28A0092B-C50C-407E-A947-70E740481C1C}">
                <a14:useLocalDpi xmlns:a14="http://schemas.microsoft.com/office/drawing/2010/main"/>
              </a:ext>
            </a:extLst>
          </a:blip>
          <a:srcRect/>
          <a:stretch/>
        </p:blipFill>
        <p:spPr>
          <a:xfrm flipH="1">
            <a:off x="7059168" y="-3048"/>
            <a:ext cx="5132832" cy="6556248"/>
          </a:xfrm>
          <a:prstGeom prst="rect">
            <a:avLst/>
          </a:prstGeom>
        </p:spPr>
      </p:pic>
      <p:pic>
        <p:nvPicPr>
          <p:cNvPr id="5" name="Picture 4">
            <a:extLst>
              <a:ext uri="{FF2B5EF4-FFF2-40B4-BE49-F238E27FC236}">
                <a16:creationId xmlns:a16="http://schemas.microsoft.com/office/drawing/2014/main" id="{5B2B295D-F58F-154D-5594-8B24FFDF056D}"/>
              </a:ext>
            </a:extLst>
          </p:cNvPr>
          <p:cNvPicPr>
            <a:picLocks/>
          </p:cNvPicPr>
          <p:nvPr userDrawn="1"/>
        </p:nvPicPr>
        <p:blipFill rotWithShape="1">
          <a:blip r:embed="rId4" cstate="screen">
            <a:extLst>
              <a:ext uri="{BEBA8EAE-BF5A-486C-A8C5-ECC9F3942E4B}">
                <a14:imgProps xmlns:a14="http://schemas.microsoft.com/office/drawing/2010/main">
                  <a14:imgLayer r:embed="rId5">
                    <a14:imgEffect>
                      <a14:colorTemperature colorTemp="6800"/>
                    </a14:imgEffect>
                  </a14:imgLayer>
                </a14:imgProps>
              </a:ext>
              <a:ext uri="{28A0092B-C50C-407E-A947-70E740481C1C}">
                <a14:useLocalDpi xmlns:a14="http://schemas.microsoft.com/office/drawing/2010/main"/>
              </a:ext>
            </a:extLst>
          </a:blip>
          <a:srcRect/>
          <a:stretch/>
        </p:blipFill>
        <p:spPr>
          <a:xfrm>
            <a:off x="0" y="3048"/>
            <a:ext cx="7071360" cy="6556248"/>
          </a:xfrm>
          <a:prstGeom prst="rect">
            <a:avLst/>
          </a:prstGeom>
        </p:spPr>
      </p:pic>
      <p:sp>
        <p:nvSpPr>
          <p:cNvPr id="7" name="Rectangle 6">
            <a:extLst>
              <a:ext uri="{FF2B5EF4-FFF2-40B4-BE49-F238E27FC236}">
                <a16:creationId xmlns:a16="http://schemas.microsoft.com/office/drawing/2014/main" id="{3144F594-F9BB-530A-8E0B-8F15205ED5EA}"/>
              </a:ext>
            </a:extLst>
          </p:cNvPr>
          <p:cNvSpPr/>
          <p:nvPr userDrawn="1"/>
        </p:nvSpPr>
        <p:spPr>
          <a:xfrm>
            <a:off x="0" y="0"/>
            <a:ext cx="12192000" cy="6553200"/>
          </a:xfrm>
          <a:prstGeom prst="rect">
            <a:avLst/>
          </a:prstGeom>
          <a:solidFill>
            <a:schemeClr val="bg1">
              <a:alpha val="79924"/>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2" name="Title 1">
            <a:extLst>
              <a:ext uri="{FF2B5EF4-FFF2-40B4-BE49-F238E27FC236}">
                <a16:creationId xmlns:a16="http://schemas.microsoft.com/office/drawing/2014/main" id="{10AE7BAA-976C-71C6-F9FF-84FD779BF5C7}"/>
              </a:ext>
            </a:extLst>
          </p:cNvPr>
          <p:cNvSpPr>
            <a:spLocks noGrp="1"/>
          </p:cNvSpPr>
          <p:nvPr>
            <p:ph type="title"/>
          </p:nvPr>
        </p:nvSpPr>
        <p:spPr>
          <a:xfrm>
            <a:off x="609600" y="494675"/>
            <a:ext cx="10972800" cy="876300"/>
          </a:xfrm>
        </p:spPr>
        <p:txBody>
          <a:bodyPr/>
          <a:lstStyle/>
          <a:p>
            <a:r>
              <a:rPr lang="en-US" dirty="0"/>
              <a:t>Click to edit Master title style</a:t>
            </a:r>
          </a:p>
        </p:txBody>
      </p:sp>
      <p:sp>
        <p:nvSpPr>
          <p:cNvPr id="6" name="Bottom banner - primary blue">
            <a:extLst>
              <a:ext uri="{FF2B5EF4-FFF2-40B4-BE49-F238E27FC236}">
                <a16:creationId xmlns:a16="http://schemas.microsoft.com/office/drawing/2014/main" id="{8311F879-F22D-4320-23F9-3D07D7BF8413}"/>
              </a:ext>
            </a:extLst>
          </p:cNvPr>
          <p:cNvSpPr/>
          <p:nvPr userDrawn="1"/>
        </p:nvSpPr>
        <p:spPr>
          <a:xfrm>
            <a:off x="-1" y="6556248"/>
            <a:ext cx="12191999" cy="301752"/>
          </a:xfrm>
          <a:prstGeom prst="rect">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3" name="Slide Number Placeholder 2">
            <a:extLst>
              <a:ext uri="{FF2B5EF4-FFF2-40B4-BE49-F238E27FC236}">
                <a16:creationId xmlns:a16="http://schemas.microsoft.com/office/drawing/2014/main" id="{6B884174-4DAF-9F26-9BC4-6B14A3786D48}"/>
              </a:ext>
            </a:extLst>
          </p:cNvPr>
          <p:cNvSpPr>
            <a:spLocks noGrp="1"/>
          </p:cNvSpPr>
          <p:nvPr>
            <p:ph type="sldNum" sz="quarter" idx="10"/>
          </p:nvPr>
        </p:nvSpPr>
        <p:spPr/>
        <p:txBody>
          <a:bodyPr/>
          <a:lstStyle/>
          <a:p>
            <a:fld id="{1384FA50-8B36-4B06-A05C-1E58CBA999B5}" type="slidenum">
              <a:rPr lang="en-US" smtClean="0"/>
              <a:pPr/>
              <a:t>‹#›</a:t>
            </a:fld>
            <a:endParaRPr lang="en-US" dirty="0"/>
          </a:p>
        </p:txBody>
      </p:sp>
    </p:spTree>
    <p:extLst>
      <p:ext uri="{BB962C8B-B14F-4D97-AF65-F5344CB8AC3E}">
        <p14:creationId xmlns:p14="http://schemas.microsoft.com/office/powerpoint/2010/main" val="474599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old Divider 2">
    <p:bg>
      <p:bgPr>
        <a:solidFill>
          <a:schemeClr val="bg1"/>
        </a:solidFill>
        <a:effectLst/>
      </p:bgPr>
    </p:bg>
    <p:spTree>
      <p:nvGrpSpPr>
        <p:cNvPr id="1" name=""/>
        <p:cNvGrpSpPr/>
        <p:nvPr/>
      </p:nvGrpSpPr>
      <p:grpSpPr>
        <a:xfrm>
          <a:off x="0" y="0"/>
          <a:ext cx="0" cy="0"/>
          <a:chOff x="0" y="0"/>
          <a:chExt cx="0" cy="0"/>
        </a:xfrm>
      </p:grpSpPr>
      <p:pic>
        <p:nvPicPr>
          <p:cNvPr id="4" name="Picture 3" descr="A group of flowers with yellow center&#10;&#10;Description automatically generated">
            <a:extLst>
              <a:ext uri="{FF2B5EF4-FFF2-40B4-BE49-F238E27FC236}">
                <a16:creationId xmlns:a16="http://schemas.microsoft.com/office/drawing/2014/main" id="{F17FF25F-C8E6-B822-F500-A8F20EACD63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3644901"/>
            <a:ext cx="12192000" cy="2908300"/>
          </a:xfrm>
          <a:prstGeom prst="rect">
            <a:avLst/>
          </a:prstGeom>
        </p:spPr>
      </p:pic>
      <p:sp>
        <p:nvSpPr>
          <p:cNvPr id="5" name="Rectangle 4">
            <a:extLst>
              <a:ext uri="{FF2B5EF4-FFF2-40B4-BE49-F238E27FC236}">
                <a16:creationId xmlns:a16="http://schemas.microsoft.com/office/drawing/2014/main" id="{54A5D320-0424-F518-ACDC-02994E4A38D0}"/>
              </a:ext>
            </a:extLst>
          </p:cNvPr>
          <p:cNvSpPr/>
          <p:nvPr userDrawn="1"/>
        </p:nvSpPr>
        <p:spPr>
          <a:xfrm>
            <a:off x="0" y="3587750"/>
            <a:ext cx="12192000" cy="2508250"/>
          </a:xfrm>
          <a:prstGeom prst="rect">
            <a:avLst/>
          </a:prstGeom>
          <a:gradFill>
            <a:gsLst>
              <a:gs pos="5000">
                <a:schemeClr val="bg1"/>
              </a:gs>
              <a:gs pos="100000">
                <a:schemeClr val="bg1">
                  <a:alpha val="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1" name="Bottom banner - navy blue"/>
          <p:cNvSpPr/>
          <p:nvPr userDrawn="1"/>
        </p:nvSpPr>
        <p:spPr>
          <a:xfrm>
            <a:off x="11582400" y="6556248"/>
            <a:ext cx="609600" cy="301752"/>
          </a:xfrm>
          <a:prstGeom prst="rect">
            <a:avLst/>
          </a:prstGeom>
          <a:solidFill>
            <a:srgbClr val="D1310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lvl="0" algn="ctr"/>
            <a:endParaRPr lang="en-US" sz="2000" dirty="0"/>
          </a:p>
        </p:txBody>
      </p:sp>
      <p:sp>
        <p:nvSpPr>
          <p:cNvPr id="12" name="Bottom banner - teal"/>
          <p:cNvSpPr/>
          <p:nvPr userDrawn="1"/>
        </p:nvSpPr>
        <p:spPr>
          <a:xfrm>
            <a:off x="5457093" y="6556248"/>
            <a:ext cx="6125307" cy="301752"/>
          </a:xfrm>
          <a:prstGeom prst="rect">
            <a:avLst/>
          </a:prstGeom>
          <a:solidFill>
            <a:srgbClr val="769CC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lvl="0" algn="ctr"/>
            <a:endParaRPr lang="en-US" sz="2000" dirty="0"/>
          </a:p>
        </p:txBody>
      </p:sp>
      <p:sp>
        <p:nvSpPr>
          <p:cNvPr id="6" name="Slide Number Placeholder"/>
          <p:cNvSpPr>
            <a:spLocks noGrp="1"/>
          </p:cNvSpPr>
          <p:nvPr>
            <p:ph type="sldNum" sz="quarter" idx="12"/>
          </p:nvPr>
        </p:nvSpPr>
        <p:spPr/>
        <p:txBody>
          <a:bodyPr/>
          <a:lstStyle/>
          <a:p>
            <a:fld id="{1384FA50-8B36-4B06-A05C-1E58CBA999B5}" type="slidenum">
              <a:rPr lang="en-US" smtClean="0"/>
              <a:pPr/>
              <a:t>‹#›</a:t>
            </a:fld>
            <a:endParaRPr lang="en-US" dirty="0"/>
          </a:p>
        </p:txBody>
      </p:sp>
      <p:sp>
        <p:nvSpPr>
          <p:cNvPr id="18" name="Rectangle 17"/>
          <p:cNvSpPr/>
          <p:nvPr userDrawn="1"/>
        </p:nvSpPr>
        <p:spPr>
          <a:xfrm>
            <a:off x="5457093" y="0"/>
            <a:ext cx="6126480" cy="6556248"/>
          </a:xfrm>
          <a:prstGeom prst="rect">
            <a:avLst/>
          </a:prstGeom>
          <a:solidFill>
            <a:srgbClr val="005587">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sz="2000" dirty="0"/>
          </a:p>
        </p:txBody>
      </p:sp>
      <p:sp>
        <p:nvSpPr>
          <p:cNvPr id="3" name="Subhead text"/>
          <p:cNvSpPr>
            <a:spLocks noGrp="1"/>
          </p:cNvSpPr>
          <p:nvPr>
            <p:ph type="body" idx="1"/>
          </p:nvPr>
        </p:nvSpPr>
        <p:spPr>
          <a:xfrm>
            <a:off x="6226206" y="3543300"/>
            <a:ext cx="4550961" cy="1981200"/>
          </a:xfrm>
        </p:spPr>
        <p:txBody>
          <a:bodyPr/>
          <a:lstStyle>
            <a:lvl1pPr marL="0" indent="0">
              <a:buNone/>
              <a:defRPr sz="1800" b="1">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Edit Master text styles</a:t>
            </a:r>
          </a:p>
        </p:txBody>
      </p:sp>
      <p:sp>
        <p:nvSpPr>
          <p:cNvPr id="2" name="Divider title 1"/>
          <p:cNvSpPr>
            <a:spLocks noGrp="1"/>
          </p:cNvSpPr>
          <p:nvPr>
            <p:ph type="title"/>
          </p:nvPr>
        </p:nvSpPr>
        <p:spPr>
          <a:xfrm>
            <a:off x="6226205" y="1295401"/>
            <a:ext cx="4550963" cy="2133600"/>
          </a:xfrm>
        </p:spPr>
        <p:txBody>
          <a:bodyPr anchor="b"/>
          <a:lstStyle>
            <a:lvl1pPr>
              <a:defRPr sz="36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017721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Bold Divider 2">
    <p:bg>
      <p:bgPr>
        <a:solidFill>
          <a:schemeClr val="bg1"/>
        </a:solidFill>
        <a:effectLst/>
      </p:bgPr>
    </p:bg>
    <p:spTree>
      <p:nvGrpSpPr>
        <p:cNvPr id="1" name=""/>
        <p:cNvGrpSpPr/>
        <p:nvPr/>
      </p:nvGrpSpPr>
      <p:grpSpPr>
        <a:xfrm>
          <a:off x="0" y="0"/>
          <a:ext cx="0" cy="0"/>
          <a:chOff x="0" y="0"/>
          <a:chExt cx="0" cy="0"/>
        </a:xfrm>
      </p:grpSpPr>
      <p:pic>
        <p:nvPicPr>
          <p:cNvPr id="4" name="Picture 3" descr="A group of flowers with yellow center&#10;&#10;Description automatically generated">
            <a:extLst>
              <a:ext uri="{FF2B5EF4-FFF2-40B4-BE49-F238E27FC236}">
                <a16:creationId xmlns:a16="http://schemas.microsoft.com/office/drawing/2014/main" id="{F17FF25F-C8E6-B822-F500-A8F20EACD63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3644901"/>
            <a:ext cx="12192000" cy="2908300"/>
          </a:xfrm>
          <a:prstGeom prst="rect">
            <a:avLst/>
          </a:prstGeom>
        </p:spPr>
      </p:pic>
      <p:sp>
        <p:nvSpPr>
          <p:cNvPr id="5" name="Rectangle 4">
            <a:extLst>
              <a:ext uri="{FF2B5EF4-FFF2-40B4-BE49-F238E27FC236}">
                <a16:creationId xmlns:a16="http://schemas.microsoft.com/office/drawing/2014/main" id="{54A5D320-0424-F518-ACDC-02994E4A38D0}"/>
              </a:ext>
            </a:extLst>
          </p:cNvPr>
          <p:cNvSpPr/>
          <p:nvPr userDrawn="1"/>
        </p:nvSpPr>
        <p:spPr>
          <a:xfrm>
            <a:off x="0" y="3587750"/>
            <a:ext cx="12192000" cy="2508250"/>
          </a:xfrm>
          <a:prstGeom prst="rect">
            <a:avLst/>
          </a:prstGeom>
          <a:gradFill>
            <a:gsLst>
              <a:gs pos="5000">
                <a:schemeClr val="bg1"/>
              </a:gs>
              <a:gs pos="100000">
                <a:schemeClr val="bg1">
                  <a:alpha val="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1" name="Bottom banner - navy blue"/>
          <p:cNvSpPr/>
          <p:nvPr userDrawn="1"/>
        </p:nvSpPr>
        <p:spPr>
          <a:xfrm>
            <a:off x="11582400" y="6556248"/>
            <a:ext cx="609600" cy="301752"/>
          </a:xfrm>
          <a:prstGeom prst="rect">
            <a:avLst/>
          </a:prstGeom>
          <a:solidFill>
            <a:srgbClr val="D1310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lvl="0" algn="ctr"/>
            <a:endParaRPr lang="en-US" sz="2000" dirty="0"/>
          </a:p>
        </p:txBody>
      </p:sp>
      <p:sp>
        <p:nvSpPr>
          <p:cNvPr id="12" name="Bottom banner - teal"/>
          <p:cNvSpPr/>
          <p:nvPr userDrawn="1"/>
        </p:nvSpPr>
        <p:spPr>
          <a:xfrm>
            <a:off x="5457093" y="6556248"/>
            <a:ext cx="6125307" cy="301752"/>
          </a:xfrm>
          <a:prstGeom prst="rect">
            <a:avLst/>
          </a:prstGeom>
          <a:solidFill>
            <a:srgbClr val="769CC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lvl="0" algn="ctr"/>
            <a:endParaRPr lang="en-US" sz="2000" dirty="0"/>
          </a:p>
        </p:txBody>
      </p:sp>
      <p:sp>
        <p:nvSpPr>
          <p:cNvPr id="6" name="Slide Number Placeholder"/>
          <p:cNvSpPr>
            <a:spLocks noGrp="1"/>
          </p:cNvSpPr>
          <p:nvPr>
            <p:ph type="sldNum" sz="quarter" idx="12"/>
          </p:nvPr>
        </p:nvSpPr>
        <p:spPr/>
        <p:txBody>
          <a:bodyPr/>
          <a:lstStyle/>
          <a:p>
            <a:fld id="{1384FA50-8B36-4B06-A05C-1E58CBA999B5}" type="slidenum">
              <a:rPr lang="en-US" smtClean="0"/>
              <a:pPr/>
              <a:t>‹#›</a:t>
            </a:fld>
            <a:endParaRPr lang="en-US" dirty="0"/>
          </a:p>
        </p:txBody>
      </p:sp>
      <p:sp>
        <p:nvSpPr>
          <p:cNvPr id="18" name="Rectangle 17"/>
          <p:cNvSpPr/>
          <p:nvPr userDrawn="1"/>
        </p:nvSpPr>
        <p:spPr>
          <a:xfrm>
            <a:off x="5457093" y="0"/>
            <a:ext cx="6126480" cy="6556248"/>
          </a:xfrm>
          <a:prstGeom prst="rect">
            <a:avLst/>
          </a:prstGeom>
          <a:solidFill>
            <a:srgbClr val="005587">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sz="2000" dirty="0"/>
          </a:p>
        </p:txBody>
      </p:sp>
      <p:sp>
        <p:nvSpPr>
          <p:cNvPr id="3" name="Subhead text"/>
          <p:cNvSpPr>
            <a:spLocks noGrp="1"/>
          </p:cNvSpPr>
          <p:nvPr>
            <p:ph type="body" idx="1"/>
          </p:nvPr>
        </p:nvSpPr>
        <p:spPr>
          <a:xfrm>
            <a:off x="6226206" y="3543300"/>
            <a:ext cx="4550961" cy="1981200"/>
          </a:xfrm>
        </p:spPr>
        <p:txBody>
          <a:bodyPr/>
          <a:lstStyle>
            <a:lvl1pPr marL="0" indent="0">
              <a:buNone/>
              <a:defRPr sz="1800" b="1">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Edit Master text styles</a:t>
            </a:r>
          </a:p>
        </p:txBody>
      </p:sp>
      <p:sp>
        <p:nvSpPr>
          <p:cNvPr id="2" name="Divider title 1"/>
          <p:cNvSpPr>
            <a:spLocks noGrp="1"/>
          </p:cNvSpPr>
          <p:nvPr>
            <p:ph type="title"/>
          </p:nvPr>
        </p:nvSpPr>
        <p:spPr>
          <a:xfrm>
            <a:off x="6226205" y="1295401"/>
            <a:ext cx="4550963" cy="2133600"/>
          </a:xfrm>
        </p:spPr>
        <p:txBody>
          <a:bodyPr anchor="b"/>
          <a:lstStyle>
            <a:lvl1pPr>
              <a:defRPr sz="3600">
                <a:solidFill>
                  <a:schemeClr val="bg1"/>
                </a:solidFill>
              </a:defRPr>
            </a:lvl1pPr>
          </a:lstStyle>
          <a:p>
            <a:r>
              <a:rPr lang="en-US" dirty="0"/>
              <a:t>Click to edit Master title style</a:t>
            </a:r>
          </a:p>
        </p:txBody>
      </p:sp>
      <p:sp>
        <p:nvSpPr>
          <p:cNvPr id="7" name="Rectangle 6">
            <a:extLst>
              <a:ext uri="{FF2B5EF4-FFF2-40B4-BE49-F238E27FC236}">
                <a16:creationId xmlns:a16="http://schemas.microsoft.com/office/drawing/2014/main" id="{CAF8985D-BAB0-8AB2-5705-123986E96340}"/>
              </a:ext>
            </a:extLst>
          </p:cNvPr>
          <p:cNvSpPr/>
          <p:nvPr userDrawn="1"/>
        </p:nvSpPr>
        <p:spPr>
          <a:xfrm>
            <a:off x="0" y="6553200"/>
            <a:ext cx="5455920" cy="304800"/>
          </a:xfrm>
          <a:prstGeom prst="rect">
            <a:avLst/>
          </a:prstGeom>
          <a:solidFill>
            <a:srgbClr val="F9D97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Tree>
    <p:extLst>
      <p:ext uri="{BB962C8B-B14F-4D97-AF65-F5344CB8AC3E}">
        <p14:creationId xmlns:p14="http://schemas.microsoft.com/office/powerpoint/2010/main" val="2777221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 bulle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734800" y="6553200"/>
            <a:ext cx="457200" cy="304800"/>
          </a:xfrm>
        </p:spPr>
        <p:txBody>
          <a:bodyPr/>
          <a:lstStyle/>
          <a:p>
            <a:fld id="{2D55A223-BDE3-4662-BD05-6BDBDD27824A}" type="slidenum">
              <a:rPr lang="en-US" smtClean="0"/>
              <a:pPr/>
              <a:t>‹#›</a:t>
            </a:fld>
            <a:endParaRPr lang="en-US" dirty="0"/>
          </a:p>
        </p:txBody>
      </p:sp>
      <p:sp>
        <p:nvSpPr>
          <p:cNvPr id="9" name="Disclaimer"/>
          <p:cNvSpPr>
            <a:spLocks noGrp="1"/>
          </p:cNvSpPr>
          <p:nvPr>
            <p:ph type="body" sz="quarter" idx="14"/>
          </p:nvPr>
        </p:nvSpPr>
        <p:spPr>
          <a:xfrm>
            <a:off x="457200" y="6553200"/>
            <a:ext cx="11277600" cy="304800"/>
          </a:xfrm>
        </p:spPr>
        <p:txBody>
          <a:bodyPr anchor="ctr" anchorCtr="0"/>
          <a:lstStyle>
            <a:lvl1pPr marL="0" indent="0">
              <a:spcBef>
                <a:spcPts val="0"/>
              </a:spcBef>
              <a:spcAft>
                <a:spcPts val="200"/>
              </a:spcAft>
              <a:buFontTx/>
              <a:buNone/>
              <a:defRPr sz="600" baseline="0">
                <a:solidFill>
                  <a:schemeClr val="bg1"/>
                </a:solidFill>
              </a:defRPr>
            </a:lvl1pPr>
          </a:lstStyle>
          <a:p>
            <a:pPr lvl="0"/>
            <a:r>
              <a:rPr lang="en-US"/>
              <a:t>Click to edit Master text styles</a:t>
            </a:r>
          </a:p>
        </p:txBody>
      </p:sp>
      <p:sp>
        <p:nvSpPr>
          <p:cNvPr id="7" name="Footnote"/>
          <p:cNvSpPr>
            <a:spLocks noGrp="1"/>
          </p:cNvSpPr>
          <p:nvPr>
            <p:ph type="body" sz="quarter" idx="13"/>
          </p:nvPr>
        </p:nvSpPr>
        <p:spPr>
          <a:xfrm>
            <a:off x="457200" y="6172200"/>
            <a:ext cx="11277600" cy="312420"/>
          </a:xfrm>
        </p:spPr>
        <p:txBody>
          <a:bodyPr anchor="b"/>
          <a:lstStyle>
            <a:lvl1pPr marL="0" indent="0">
              <a:spcBef>
                <a:spcPts val="0"/>
              </a:spcBef>
              <a:spcAft>
                <a:spcPts val="300"/>
              </a:spcAft>
              <a:buFontTx/>
              <a:buNone/>
              <a:defRPr sz="800"/>
            </a:lvl1pPr>
          </a:lstStyle>
          <a:p>
            <a:pPr lvl="0"/>
            <a:r>
              <a:rPr lang="en-US" dirty="0"/>
              <a:t>Click to edit Master text styles</a:t>
            </a:r>
          </a:p>
        </p:txBody>
      </p:sp>
      <p:sp>
        <p:nvSpPr>
          <p:cNvPr id="3" name="Content Placeholder 2"/>
          <p:cNvSpPr>
            <a:spLocks noGrp="1"/>
          </p:cNvSpPr>
          <p:nvPr>
            <p:ph idx="1"/>
          </p:nvPr>
        </p:nvSpPr>
        <p:spPr>
          <a:xfrm>
            <a:off x="457200" y="1295400"/>
            <a:ext cx="11277600" cy="4876800"/>
          </a:xfrm>
        </p:spPr>
        <p:txBody>
          <a:bodyPr/>
          <a:lstStyle>
            <a:lvl1pPr>
              <a:defRPr sz="2000"/>
            </a:lvl1pPr>
            <a:lvl2pPr>
              <a:defRPr sz="1400"/>
            </a:lvl2pPr>
          </a:lstStyle>
          <a:p>
            <a:pPr lvl="0"/>
            <a:r>
              <a:rPr lang="en-US" dirty="0"/>
              <a:t>Click to edit Master text styles</a:t>
            </a:r>
          </a:p>
          <a:p>
            <a:pPr lvl="1"/>
            <a:r>
              <a:rPr lang="en-US" dirty="0"/>
              <a:t>Second level</a:t>
            </a:r>
          </a:p>
        </p:txBody>
      </p:sp>
      <p:sp>
        <p:nvSpPr>
          <p:cNvPr id="2" name="Title 1"/>
          <p:cNvSpPr>
            <a:spLocks noGrp="1"/>
          </p:cNvSpPr>
          <p:nvPr>
            <p:ph type="title"/>
          </p:nvPr>
        </p:nvSpPr>
        <p:spPr>
          <a:xfrm>
            <a:off x="457200" y="411480"/>
            <a:ext cx="11277600" cy="876300"/>
          </a:xfrm>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1784706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 no bulle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734800" y="6553200"/>
            <a:ext cx="457200" cy="304800"/>
          </a:xfrm>
        </p:spPr>
        <p:txBody>
          <a:bodyPr/>
          <a:lstStyle/>
          <a:p>
            <a:fld id="{2D55A223-BDE3-4662-BD05-6BDBDD27824A}" type="slidenum">
              <a:rPr lang="en-US" smtClean="0"/>
              <a:pPr/>
              <a:t>‹#›</a:t>
            </a:fld>
            <a:endParaRPr lang="en-US" dirty="0"/>
          </a:p>
        </p:txBody>
      </p:sp>
      <p:sp>
        <p:nvSpPr>
          <p:cNvPr id="9" name="Disclaimer"/>
          <p:cNvSpPr>
            <a:spLocks noGrp="1"/>
          </p:cNvSpPr>
          <p:nvPr>
            <p:ph type="body" sz="quarter" idx="14"/>
          </p:nvPr>
        </p:nvSpPr>
        <p:spPr>
          <a:xfrm>
            <a:off x="457200" y="6553200"/>
            <a:ext cx="11277600" cy="304800"/>
          </a:xfrm>
        </p:spPr>
        <p:txBody>
          <a:bodyPr anchor="ctr" anchorCtr="0"/>
          <a:lstStyle>
            <a:lvl1pPr marL="0" indent="0">
              <a:spcBef>
                <a:spcPts val="0"/>
              </a:spcBef>
              <a:spcAft>
                <a:spcPts val="200"/>
              </a:spcAft>
              <a:buFontTx/>
              <a:buNone/>
              <a:defRPr lang="en-US" sz="600" kern="600" baseline="0" dirty="0" smtClean="0">
                <a:solidFill>
                  <a:schemeClr val="bg1"/>
                </a:solidFill>
                <a:latin typeface="+mn-lt"/>
                <a:ea typeface="+mn-ea"/>
                <a:cs typeface="+mn-cs"/>
              </a:defRPr>
            </a:lvl1pPr>
          </a:lstStyle>
          <a:p>
            <a:pPr marL="0" lvl="0" indent="0" algn="l" defTabSz="685800" rtl="0" eaLnBrk="1" latinLnBrk="0" hangingPunct="1">
              <a:lnSpc>
                <a:spcPct val="100000"/>
              </a:lnSpc>
              <a:spcBef>
                <a:spcPts val="0"/>
              </a:spcBef>
              <a:spcAft>
                <a:spcPts val="200"/>
              </a:spcAft>
              <a:buClr>
                <a:schemeClr val="tx2"/>
              </a:buClr>
              <a:buFontTx/>
              <a:buNone/>
            </a:pPr>
            <a:r>
              <a:rPr lang="en-US"/>
              <a:t>Click to edit Master text styles</a:t>
            </a:r>
          </a:p>
        </p:txBody>
      </p:sp>
      <p:sp>
        <p:nvSpPr>
          <p:cNvPr id="7" name="Footnote"/>
          <p:cNvSpPr>
            <a:spLocks noGrp="1"/>
          </p:cNvSpPr>
          <p:nvPr>
            <p:ph type="body" sz="quarter" idx="13"/>
          </p:nvPr>
        </p:nvSpPr>
        <p:spPr>
          <a:xfrm>
            <a:off x="457200" y="6172200"/>
            <a:ext cx="11277600" cy="304800"/>
          </a:xfrm>
        </p:spPr>
        <p:txBody>
          <a:bodyPr anchor="b"/>
          <a:lstStyle>
            <a:lvl1pPr marL="0" indent="0">
              <a:spcBef>
                <a:spcPts val="0"/>
              </a:spcBef>
              <a:spcAft>
                <a:spcPts val="300"/>
              </a:spcAft>
              <a:buFontTx/>
              <a:buNone/>
              <a:defRPr sz="800"/>
            </a:lvl1pPr>
          </a:lstStyle>
          <a:p>
            <a:pPr lvl="0"/>
            <a:r>
              <a:rPr lang="en-US"/>
              <a:t>Click to edit Master text styles</a:t>
            </a:r>
          </a:p>
        </p:txBody>
      </p:sp>
      <p:sp>
        <p:nvSpPr>
          <p:cNvPr id="3" name="Content Placeholder 2"/>
          <p:cNvSpPr>
            <a:spLocks noGrp="1"/>
          </p:cNvSpPr>
          <p:nvPr>
            <p:ph idx="1"/>
          </p:nvPr>
        </p:nvSpPr>
        <p:spPr>
          <a:xfrm>
            <a:off x="457200" y="1295400"/>
            <a:ext cx="11277600" cy="4876800"/>
          </a:xfrm>
        </p:spPr>
        <p:txBody>
          <a:bodyPr/>
          <a:lstStyle>
            <a:lvl1pPr marL="0" indent="0">
              <a:buNone/>
              <a:defRPr sz="2000"/>
            </a:lvl1pPr>
          </a:lstStyle>
          <a:p>
            <a:pPr lvl="0"/>
            <a:r>
              <a:rPr lang="en-US"/>
              <a:t>Click to edit Master text styles</a:t>
            </a:r>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39963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ead in to Titl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734798" y="6553200"/>
            <a:ext cx="457201" cy="304800"/>
          </a:xfrm>
        </p:spPr>
        <p:txBody>
          <a:bodyPr/>
          <a:lstStyle/>
          <a:p>
            <a:fld id="{2D55A223-BDE3-4662-BD05-6BDBDD27824A}" type="slidenum">
              <a:rPr lang="en-US" smtClean="0"/>
              <a:pPr/>
              <a:t>‹#›</a:t>
            </a:fld>
            <a:endParaRPr lang="en-US" dirty="0"/>
          </a:p>
        </p:txBody>
      </p:sp>
      <p:sp>
        <p:nvSpPr>
          <p:cNvPr id="9" name="Disclaimer"/>
          <p:cNvSpPr>
            <a:spLocks noGrp="1"/>
          </p:cNvSpPr>
          <p:nvPr>
            <p:ph type="body" sz="quarter" idx="14"/>
          </p:nvPr>
        </p:nvSpPr>
        <p:spPr>
          <a:xfrm>
            <a:off x="457200" y="6553200"/>
            <a:ext cx="11277598" cy="304800"/>
          </a:xfrm>
        </p:spPr>
        <p:txBody>
          <a:bodyPr anchor="ctr" anchorCtr="0"/>
          <a:lstStyle>
            <a:lvl1pPr marL="0" indent="0">
              <a:spcBef>
                <a:spcPts val="0"/>
              </a:spcBef>
              <a:spcAft>
                <a:spcPts val="200"/>
              </a:spcAft>
              <a:buFontTx/>
              <a:buNone/>
              <a:defRPr lang="en-US" sz="600" kern="600" baseline="0" smtClean="0">
                <a:solidFill>
                  <a:schemeClr val="bg1"/>
                </a:solidFill>
                <a:latin typeface="+mn-lt"/>
                <a:ea typeface="+mn-ea"/>
                <a:cs typeface="+mn-cs"/>
              </a:defRPr>
            </a:lvl1pPr>
          </a:lstStyle>
          <a:p>
            <a:pPr marL="0" lvl="0" indent="0" algn="l" defTabSz="685800" rtl="0" eaLnBrk="1" latinLnBrk="0" hangingPunct="1">
              <a:lnSpc>
                <a:spcPct val="100000"/>
              </a:lnSpc>
              <a:spcBef>
                <a:spcPts val="0"/>
              </a:spcBef>
              <a:spcAft>
                <a:spcPts val="200"/>
              </a:spcAft>
              <a:buClr>
                <a:schemeClr val="tx2"/>
              </a:buClr>
              <a:buFontTx/>
              <a:buNone/>
            </a:pPr>
            <a:r>
              <a:rPr lang="en-US"/>
              <a:t>Click to edit Master text styles</a:t>
            </a:r>
          </a:p>
        </p:txBody>
      </p:sp>
      <p:sp>
        <p:nvSpPr>
          <p:cNvPr id="7" name="Footnote"/>
          <p:cNvSpPr>
            <a:spLocks noGrp="1"/>
          </p:cNvSpPr>
          <p:nvPr>
            <p:ph type="body" sz="quarter" idx="13"/>
          </p:nvPr>
        </p:nvSpPr>
        <p:spPr>
          <a:xfrm>
            <a:off x="457200" y="6172200"/>
            <a:ext cx="11277600" cy="312420"/>
          </a:xfrm>
        </p:spPr>
        <p:txBody>
          <a:bodyPr anchor="b"/>
          <a:lstStyle>
            <a:lvl1pPr marL="0" indent="0">
              <a:spcBef>
                <a:spcPts val="0"/>
              </a:spcBef>
              <a:spcAft>
                <a:spcPts val="300"/>
              </a:spcAft>
              <a:buFontTx/>
              <a:buNone/>
              <a:defRPr sz="800"/>
            </a:lvl1pPr>
          </a:lstStyle>
          <a:p>
            <a:pPr lvl="0"/>
            <a:r>
              <a:rPr lang="en-US"/>
              <a:t>Click to edit Master text styles</a:t>
            </a:r>
          </a:p>
        </p:txBody>
      </p:sp>
      <p:sp>
        <p:nvSpPr>
          <p:cNvPr id="3" name="Content Placeholder 2"/>
          <p:cNvSpPr>
            <a:spLocks noGrp="1"/>
          </p:cNvSpPr>
          <p:nvPr>
            <p:ph idx="1"/>
          </p:nvPr>
        </p:nvSpPr>
        <p:spPr>
          <a:xfrm>
            <a:off x="457201" y="1600200"/>
            <a:ext cx="11277599" cy="4572000"/>
          </a:xfrm>
        </p:spPr>
        <p:txBody>
          <a:bodyPr/>
          <a:lstStyle>
            <a:lvl1pPr>
              <a:defRPr sz="2000"/>
            </a:lvl1pPr>
          </a:lstStyle>
          <a:p>
            <a:pPr lvl="0"/>
            <a:r>
              <a:rPr lang="en-US"/>
              <a:t>Click to edit Master text styles</a:t>
            </a:r>
          </a:p>
          <a:p>
            <a:pPr lvl="1"/>
            <a:r>
              <a:rPr lang="en-US"/>
              <a:t>Second level</a:t>
            </a:r>
          </a:p>
        </p:txBody>
      </p:sp>
      <p:sp>
        <p:nvSpPr>
          <p:cNvPr id="2" name="Title 1"/>
          <p:cNvSpPr>
            <a:spLocks noGrp="1"/>
          </p:cNvSpPr>
          <p:nvPr>
            <p:ph type="title"/>
          </p:nvPr>
        </p:nvSpPr>
        <p:spPr>
          <a:xfrm>
            <a:off x="457201" y="761905"/>
            <a:ext cx="11277599" cy="474119"/>
          </a:xfrm>
        </p:spPr>
        <p:txBody>
          <a:bodyPr/>
          <a:lstStyle>
            <a:lvl1pPr>
              <a:defRPr/>
            </a:lvl1pPr>
          </a:lstStyle>
          <a:p>
            <a:r>
              <a:rPr lang="en-US"/>
              <a:t>Click to edit Master title style</a:t>
            </a:r>
          </a:p>
        </p:txBody>
      </p:sp>
      <p:sp>
        <p:nvSpPr>
          <p:cNvPr id="8" name="Lead in"/>
          <p:cNvSpPr>
            <a:spLocks noGrp="1"/>
          </p:cNvSpPr>
          <p:nvPr>
            <p:ph type="body" sz="quarter" idx="15"/>
          </p:nvPr>
        </p:nvSpPr>
        <p:spPr>
          <a:xfrm>
            <a:off x="457200" y="395210"/>
            <a:ext cx="11277599" cy="349872"/>
          </a:xfrm>
        </p:spPr>
        <p:txBody>
          <a:bodyPr/>
          <a:lstStyle>
            <a:lvl1pPr marL="0" indent="0">
              <a:buFontTx/>
              <a:buNone/>
              <a:defRPr sz="2000" b="1">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3765345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with subhea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734798" y="6553200"/>
            <a:ext cx="457201" cy="304800"/>
          </a:xfrm>
        </p:spPr>
        <p:txBody>
          <a:bodyPr/>
          <a:lstStyle/>
          <a:p>
            <a:fld id="{2D55A223-BDE3-4662-BD05-6BDBDD27824A}" type="slidenum">
              <a:rPr lang="en-US" smtClean="0"/>
              <a:pPr/>
              <a:t>‹#›</a:t>
            </a:fld>
            <a:endParaRPr lang="en-US" dirty="0"/>
          </a:p>
        </p:txBody>
      </p:sp>
      <p:sp>
        <p:nvSpPr>
          <p:cNvPr id="9" name="Disclaimer"/>
          <p:cNvSpPr>
            <a:spLocks noGrp="1"/>
          </p:cNvSpPr>
          <p:nvPr>
            <p:ph type="body" sz="quarter" idx="14"/>
          </p:nvPr>
        </p:nvSpPr>
        <p:spPr>
          <a:xfrm>
            <a:off x="457200" y="6553200"/>
            <a:ext cx="11277598" cy="304800"/>
          </a:xfrm>
        </p:spPr>
        <p:txBody>
          <a:bodyPr anchor="ctr" anchorCtr="0"/>
          <a:lstStyle>
            <a:lvl1pPr marL="0" indent="0">
              <a:spcBef>
                <a:spcPts val="0"/>
              </a:spcBef>
              <a:spcAft>
                <a:spcPts val="200"/>
              </a:spcAft>
              <a:buFontTx/>
              <a:buNone/>
              <a:defRPr lang="en-US" sz="600" kern="600" baseline="0" smtClean="0">
                <a:solidFill>
                  <a:schemeClr val="bg1"/>
                </a:solidFill>
                <a:latin typeface="+mn-lt"/>
                <a:ea typeface="+mn-ea"/>
                <a:cs typeface="+mn-cs"/>
              </a:defRPr>
            </a:lvl1pPr>
          </a:lstStyle>
          <a:p>
            <a:pPr marL="0" lvl="0" indent="0" algn="l" defTabSz="685800" rtl="0" eaLnBrk="1" latinLnBrk="0" hangingPunct="1">
              <a:lnSpc>
                <a:spcPct val="100000"/>
              </a:lnSpc>
              <a:spcBef>
                <a:spcPts val="0"/>
              </a:spcBef>
              <a:spcAft>
                <a:spcPts val="200"/>
              </a:spcAft>
              <a:buClr>
                <a:schemeClr val="tx2"/>
              </a:buClr>
              <a:buFontTx/>
              <a:buNone/>
            </a:pPr>
            <a:r>
              <a:rPr lang="en-US"/>
              <a:t>Click to edit Master text styles</a:t>
            </a:r>
          </a:p>
        </p:txBody>
      </p:sp>
      <p:sp>
        <p:nvSpPr>
          <p:cNvPr id="7" name="Footnote"/>
          <p:cNvSpPr>
            <a:spLocks noGrp="1"/>
          </p:cNvSpPr>
          <p:nvPr>
            <p:ph type="body" sz="quarter" idx="13"/>
          </p:nvPr>
        </p:nvSpPr>
        <p:spPr>
          <a:xfrm>
            <a:off x="457200" y="6172200"/>
            <a:ext cx="11277600" cy="312420"/>
          </a:xfrm>
        </p:spPr>
        <p:txBody>
          <a:bodyPr anchor="b"/>
          <a:lstStyle>
            <a:lvl1pPr marL="0" indent="0">
              <a:spcBef>
                <a:spcPts val="0"/>
              </a:spcBef>
              <a:spcAft>
                <a:spcPts val="300"/>
              </a:spcAft>
              <a:buFontTx/>
              <a:buNone/>
              <a:defRPr sz="800"/>
            </a:lvl1pPr>
          </a:lstStyle>
          <a:p>
            <a:pPr lvl="0"/>
            <a:r>
              <a:rPr lang="en-US"/>
              <a:t>Click to edit Master text styles</a:t>
            </a:r>
          </a:p>
        </p:txBody>
      </p:sp>
      <p:sp>
        <p:nvSpPr>
          <p:cNvPr id="3" name="Content Placeholder 2"/>
          <p:cNvSpPr>
            <a:spLocks noGrp="1"/>
          </p:cNvSpPr>
          <p:nvPr>
            <p:ph idx="1"/>
          </p:nvPr>
        </p:nvSpPr>
        <p:spPr>
          <a:xfrm>
            <a:off x="457201" y="1600200"/>
            <a:ext cx="11277599" cy="4572000"/>
          </a:xfrm>
        </p:spPr>
        <p:txBody>
          <a:bodyPr/>
          <a:lstStyle>
            <a:lvl1pPr>
              <a:defRPr sz="2000"/>
            </a:lvl1pPr>
          </a:lstStyle>
          <a:p>
            <a:pPr lvl="0"/>
            <a:r>
              <a:rPr lang="en-US"/>
              <a:t>Click to edit Master text styles</a:t>
            </a:r>
          </a:p>
          <a:p>
            <a:pPr lvl="1"/>
            <a:r>
              <a:rPr lang="en-US"/>
              <a:t>Second level</a:t>
            </a:r>
          </a:p>
        </p:txBody>
      </p:sp>
      <p:sp>
        <p:nvSpPr>
          <p:cNvPr id="2" name="Title 1"/>
          <p:cNvSpPr>
            <a:spLocks noGrp="1"/>
          </p:cNvSpPr>
          <p:nvPr>
            <p:ph type="title"/>
          </p:nvPr>
        </p:nvSpPr>
        <p:spPr>
          <a:xfrm>
            <a:off x="457201" y="407884"/>
            <a:ext cx="11277599" cy="474119"/>
          </a:xfrm>
        </p:spPr>
        <p:txBody>
          <a:bodyPr/>
          <a:lstStyle>
            <a:lvl1pPr>
              <a:defRPr/>
            </a:lvl1pPr>
          </a:lstStyle>
          <a:p>
            <a:r>
              <a:rPr lang="en-US"/>
              <a:t>Click to edit Master title style</a:t>
            </a:r>
          </a:p>
        </p:txBody>
      </p:sp>
      <p:sp>
        <p:nvSpPr>
          <p:cNvPr id="8" name="Lead in"/>
          <p:cNvSpPr>
            <a:spLocks noGrp="1"/>
          </p:cNvSpPr>
          <p:nvPr>
            <p:ph type="body" sz="quarter" idx="15"/>
          </p:nvPr>
        </p:nvSpPr>
        <p:spPr>
          <a:xfrm>
            <a:off x="457200" y="836531"/>
            <a:ext cx="11277599" cy="402953"/>
          </a:xfrm>
        </p:spPr>
        <p:txBody>
          <a:bodyPr/>
          <a:lstStyle>
            <a:lvl1pPr marL="0" indent="0">
              <a:buFontTx/>
              <a:buNone/>
              <a:defRPr sz="2000" b="1">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2414087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C0639A8-53FF-4BE9-BDFF-199763355967}"/>
              </a:ext>
            </a:extLst>
          </p:cNvPr>
          <p:cNvSpPr/>
          <p:nvPr userDrawn="1"/>
        </p:nvSpPr>
        <p:spPr>
          <a:xfrm>
            <a:off x="0" y="6553199"/>
            <a:ext cx="3532339" cy="304801"/>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7" name="Rectangle 6">
            <a:extLst>
              <a:ext uri="{FF2B5EF4-FFF2-40B4-BE49-F238E27FC236}">
                <a16:creationId xmlns:a16="http://schemas.microsoft.com/office/drawing/2014/main" id="{FC5A3C7F-E797-4E45-A806-6C583684A7A0}"/>
              </a:ext>
            </a:extLst>
          </p:cNvPr>
          <p:cNvSpPr/>
          <p:nvPr userDrawn="1"/>
        </p:nvSpPr>
        <p:spPr>
          <a:xfrm>
            <a:off x="1" y="0"/>
            <a:ext cx="7944592" cy="685800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Tree>
    <p:extLst>
      <p:ext uri="{BB962C8B-B14F-4D97-AF65-F5344CB8AC3E}">
        <p14:creationId xmlns:p14="http://schemas.microsoft.com/office/powerpoint/2010/main" val="3215482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11734800" y="6553200"/>
            <a:ext cx="457200" cy="304800"/>
          </a:xfrm>
        </p:spPr>
        <p:txBody>
          <a:bodyPr/>
          <a:lstStyle/>
          <a:p>
            <a:fld id="{1384FA50-8B36-4B06-A05C-1E58CBA999B5}" type="slidenum">
              <a:rPr lang="en-US" smtClean="0"/>
              <a:pPr/>
              <a:t>‹#›</a:t>
            </a:fld>
            <a:endParaRPr lang="en-US" dirty="0"/>
          </a:p>
        </p:txBody>
      </p:sp>
      <p:sp>
        <p:nvSpPr>
          <p:cNvPr id="7" name="Disclaimer"/>
          <p:cNvSpPr>
            <a:spLocks noGrp="1"/>
          </p:cNvSpPr>
          <p:nvPr>
            <p:ph type="body" sz="quarter" idx="14"/>
          </p:nvPr>
        </p:nvSpPr>
        <p:spPr>
          <a:xfrm>
            <a:off x="457200" y="6553200"/>
            <a:ext cx="11277600" cy="304800"/>
          </a:xfrm>
        </p:spPr>
        <p:txBody>
          <a:bodyPr anchor="ctr" anchorCtr="0"/>
          <a:lstStyle>
            <a:lvl1pPr marL="0" indent="0">
              <a:spcBef>
                <a:spcPts val="0"/>
              </a:spcBef>
              <a:spcAft>
                <a:spcPts val="200"/>
              </a:spcAft>
              <a:buFontTx/>
              <a:buNone/>
              <a:defRPr lang="en-US" sz="600" kern="600" baseline="0" smtClean="0">
                <a:solidFill>
                  <a:schemeClr val="bg1"/>
                </a:solidFill>
                <a:latin typeface="+mn-lt"/>
                <a:ea typeface="+mn-ea"/>
                <a:cs typeface="+mn-cs"/>
              </a:defRPr>
            </a:lvl1pPr>
          </a:lstStyle>
          <a:p>
            <a:pPr marL="0" lvl="0" indent="0" algn="l" defTabSz="685800" rtl="0" eaLnBrk="1" latinLnBrk="0" hangingPunct="1">
              <a:lnSpc>
                <a:spcPct val="100000"/>
              </a:lnSpc>
              <a:spcBef>
                <a:spcPts val="0"/>
              </a:spcBef>
              <a:spcAft>
                <a:spcPts val="200"/>
              </a:spcAft>
              <a:buClr>
                <a:schemeClr val="tx2"/>
              </a:buClr>
              <a:buFontTx/>
              <a:buNone/>
            </a:pPr>
            <a:r>
              <a:rPr lang="en-US"/>
              <a:t>Click to edit Master text styles</a:t>
            </a:r>
          </a:p>
        </p:txBody>
      </p:sp>
      <p:sp>
        <p:nvSpPr>
          <p:cNvPr id="9" name="Footnote"/>
          <p:cNvSpPr>
            <a:spLocks noGrp="1"/>
          </p:cNvSpPr>
          <p:nvPr>
            <p:ph type="body" sz="quarter" idx="13"/>
          </p:nvPr>
        </p:nvSpPr>
        <p:spPr>
          <a:xfrm>
            <a:off x="457200" y="6172200"/>
            <a:ext cx="11277600" cy="304800"/>
          </a:xfrm>
        </p:spPr>
        <p:txBody>
          <a:bodyPr anchor="b"/>
          <a:lstStyle>
            <a:lvl1pPr marL="0" indent="0">
              <a:spcBef>
                <a:spcPts val="0"/>
              </a:spcBef>
              <a:spcAft>
                <a:spcPts val="300"/>
              </a:spcAft>
              <a:buFontTx/>
              <a:buNone/>
              <a:defRPr sz="800"/>
            </a:lvl1pPr>
          </a:lstStyle>
          <a:p>
            <a:pPr lvl="0"/>
            <a:r>
              <a:rPr lang="en-US"/>
              <a:t>Click to edit Master text styles</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82694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 footer bars">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1734800" y="6553200"/>
            <a:ext cx="457200" cy="304800"/>
          </a:xfrm>
        </p:spPr>
        <p:txBody>
          <a:bodyPr/>
          <a:lstStyle/>
          <a:p>
            <a:fld id="{1384FA50-8B36-4B06-A05C-1E58CBA999B5}" type="slidenum">
              <a:rPr lang="en-US" smtClean="0"/>
              <a:pPr/>
              <a:t>‹#›</a:t>
            </a:fld>
            <a:endParaRPr lang="en-US" dirty="0"/>
          </a:p>
        </p:txBody>
      </p:sp>
      <p:sp>
        <p:nvSpPr>
          <p:cNvPr id="6" name="Disclaimer"/>
          <p:cNvSpPr>
            <a:spLocks noGrp="1"/>
          </p:cNvSpPr>
          <p:nvPr>
            <p:ph type="body" sz="quarter" idx="14"/>
          </p:nvPr>
        </p:nvSpPr>
        <p:spPr>
          <a:xfrm>
            <a:off x="457200" y="6553200"/>
            <a:ext cx="11277600" cy="304800"/>
          </a:xfrm>
        </p:spPr>
        <p:txBody>
          <a:bodyPr anchor="ctr" anchorCtr="0"/>
          <a:lstStyle>
            <a:lvl1pPr marL="0" indent="0">
              <a:spcBef>
                <a:spcPts val="0"/>
              </a:spcBef>
              <a:spcAft>
                <a:spcPts val="200"/>
              </a:spcAft>
              <a:buFontTx/>
              <a:buNone/>
              <a:defRPr lang="en-US" sz="600" kern="600" baseline="0" smtClean="0">
                <a:solidFill>
                  <a:schemeClr val="bg1"/>
                </a:solidFill>
                <a:latin typeface="+mn-lt"/>
                <a:ea typeface="+mn-ea"/>
                <a:cs typeface="+mn-cs"/>
              </a:defRPr>
            </a:lvl1pPr>
          </a:lstStyle>
          <a:p>
            <a:pPr marL="0" lvl="0" indent="0" algn="l" defTabSz="685800" rtl="0" eaLnBrk="1" latinLnBrk="0" hangingPunct="1">
              <a:lnSpc>
                <a:spcPct val="100000"/>
              </a:lnSpc>
              <a:spcBef>
                <a:spcPts val="0"/>
              </a:spcBef>
              <a:spcAft>
                <a:spcPts val="200"/>
              </a:spcAft>
              <a:buClr>
                <a:schemeClr val="tx2"/>
              </a:buClr>
              <a:buFontTx/>
              <a:buNone/>
            </a:pPr>
            <a:r>
              <a:rPr lang="en-US"/>
              <a:t>Click to edit Master text styles</a:t>
            </a:r>
          </a:p>
        </p:txBody>
      </p:sp>
      <p:sp>
        <p:nvSpPr>
          <p:cNvPr id="7" name="Footnote"/>
          <p:cNvSpPr>
            <a:spLocks noGrp="1"/>
          </p:cNvSpPr>
          <p:nvPr>
            <p:ph type="body" sz="quarter" idx="13"/>
          </p:nvPr>
        </p:nvSpPr>
        <p:spPr>
          <a:xfrm>
            <a:off x="457200" y="6172200"/>
            <a:ext cx="11277600" cy="304800"/>
          </a:xfrm>
        </p:spPr>
        <p:txBody>
          <a:bodyPr anchor="b"/>
          <a:lstStyle>
            <a:lvl1pPr marL="0" indent="0">
              <a:spcBef>
                <a:spcPts val="0"/>
              </a:spcBef>
              <a:spcAft>
                <a:spcPts val="300"/>
              </a:spcAft>
              <a:buFontTx/>
              <a:buNone/>
              <a:defRPr sz="800"/>
            </a:lvl1pPr>
          </a:lstStyle>
          <a:p>
            <a:pPr lvl="0"/>
            <a:r>
              <a:rPr lang="en-US"/>
              <a:t>Click to edit Master text styles</a:t>
            </a:r>
          </a:p>
        </p:txBody>
      </p:sp>
    </p:spTree>
    <p:extLst>
      <p:ext uri="{BB962C8B-B14F-4D97-AF65-F5344CB8AC3E}">
        <p14:creationId xmlns:p14="http://schemas.microsoft.com/office/powerpoint/2010/main" val="1868846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column - bullet">
    <p:spTree>
      <p:nvGrpSpPr>
        <p:cNvPr id="1" name=""/>
        <p:cNvGrpSpPr/>
        <p:nvPr/>
      </p:nvGrpSpPr>
      <p:grpSpPr>
        <a:xfrm>
          <a:off x="0" y="0"/>
          <a:ext cx="0" cy="0"/>
          <a:chOff x="0" y="0"/>
          <a:chExt cx="0" cy="0"/>
        </a:xfrm>
      </p:grpSpPr>
      <p:sp>
        <p:nvSpPr>
          <p:cNvPr id="3" name="Slide Number Placeholder">
            <a:extLst>
              <a:ext uri="{FF2B5EF4-FFF2-40B4-BE49-F238E27FC236}">
                <a16:creationId xmlns:a16="http://schemas.microsoft.com/office/drawing/2014/main" id="{D0112E8C-9140-4241-AFE9-55D61D5A7B4C}"/>
              </a:ext>
            </a:extLst>
          </p:cNvPr>
          <p:cNvSpPr>
            <a:spLocks noGrp="1"/>
          </p:cNvSpPr>
          <p:nvPr>
            <p:ph type="sldNum" sz="quarter" idx="10"/>
          </p:nvPr>
        </p:nvSpPr>
        <p:spPr>
          <a:xfrm>
            <a:off x="11734800" y="6553200"/>
            <a:ext cx="457200" cy="304800"/>
          </a:xfrm>
        </p:spPr>
        <p:txBody>
          <a:bodyPr/>
          <a:lstStyle/>
          <a:p>
            <a:fld id="{1384FA50-8B36-4B06-A05C-1E58CBA999B5}" type="slidenum">
              <a:rPr lang="en-US" smtClean="0"/>
              <a:pPr/>
              <a:t>‹#›</a:t>
            </a:fld>
            <a:endParaRPr lang="en-US" dirty="0"/>
          </a:p>
        </p:txBody>
      </p:sp>
      <p:sp>
        <p:nvSpPr>
          <p:cNvPr id="11" name="Footnote">
            <a:extLst>
              <a:ext uri="{FF2B5EF4-FFF2-40B4-BE49-F238E27FC236}">
                <a16:creationId xmlns:a16="http://schemas.microsoft.com/office/drawing/2014/main" id="{7808F040-4092-4649-84D2-69DDF9D33281}"/>
              </a:ext>
            </a:extLst>
          </p:cNvPr>
          <p:cNvSpPr>
            <a:spLocks noGrp="1"/>
          </p:cNvSpPr>
          <p:nvPr>
            <p:ph type="body" sz="quarter" idx="15"/>
          </p:nvPr>
        </p:nvSpPr>
        <p:spPr>
          <a:xfrm>
            <a:off x="457200" y="6172200"/>
            <a:ext cx="11277600" cy="312420"/>
          </a:xfrm>
        </p:spPr>
        <p:txBody>
          <a:bodyPr anchor="b"/>
          <a:lstStyle>
            <a:lvl1pPr marL="0" indent="0">
              <a:spcBef>
                <a:spcPts val="0"/>
              </a:spcBef>
              <a:spcAft>
                <a:spcPts val="300"/>
              </a:spcAft>
              <a:buFontTx/>
              <a:buNone/>
              <a:defRPr sz="800"/>
            </a:lvl1pPr>
          </a:lstStyle>
          <a:p>
            <a:pPr lvl="0"/>
            <a:r>
              <a:rPr lang="en-US"/>
              <a:t>Click to edit Master text styles</a:t>
            </a:r>
          </a:p>
        </p:txBody>
      </p:sp>
      <p:sp>
        <p:nvSpPr>
          <p:cNvPr id="7" name="Content column 2">
            <a:extLst>
              <a:ext uri="{FF2B5EF4-FFF2-40B4-BE49-F238E27FC236}">
                <a16:creationId xmlns:a16="http://schemas.microsoft.com/office/drawing/2014/main" id="{59C927B7-DC22-45A5-A285-37A185AAF1C2}"/>
              </a:ext>
            </a:extLst>
          </p:cNvPr>
          <p:cNvSpPr>
            <a:spLocks noGrp="1"/>
          </p:cNvSpPr>
          <p:nvPr>
            <p:ph sz="quarter" idx="12"/>
          </p:nvPr>
        </p:nvSpPr>
        <p:spPr>
          <a:xfrm>
            <a:off x="6324600" y="1760118"/>
            <a:ext cx="5410200" cy="4412082"/>
          </a:xfrm>
        </p:spPr>
        <p:txBody>
          <a:bodyPr/>
          <a:lstStyle>
            <a:lvl1pPr marL="182880" indent="-182880">
              <a:defRPr sz="1800"/>
            </a:lvl1pPr>
            <a:lvl2pPr marL="365760">
              <a:defRPr sz="1400"/>
            </a:lvl2pPr>
          </a:lstStyle>
          <a:p>
            <a:pPr lvl="0"/>
            <a:r>
              <a:rPr lang="en-US"/>
              <a:t>Click to edit Master text styles</a:t>
            </a:r>
          </a:p>
          <a:p>
            <a:pPr lvl="1"/>
            <a:r>
              <a:rPr lang="en-US"/>
              <a:t>Second level</a:t>
            </a:r>
          </a:p>
        </p:txBody>
      </p:sp>
      <p:sp>
        <p:nvSpPr>
          <p:cNvPr id="10" name="Subhead column 2">
            <a:extLst>
              <a:ext uri="{FF2B5EF4-FFF2-40B4-BE49-F238E27FC236}">
                <a16:creationId xmlns:a16="http://schemas.microsoft.com/office/drawing/2014/main" id="{B53E7A69-82A1-45AC-934A-CD2002226069}"/>
              </a:ext>
            </a:extLst>
          </p:cNvPr>
          <p:cNvSpPr>
            <a:spLocks noGrp="1"/>
          </p:cNvSpPr>
          <p:nvPr>
            <p:ph type="body" sz="quarter" idx="14"/>
          </p:nvPr>
        </p:nvSpPr>
        <p:spPr>
          <a:xfrm>
            <a:off x="6324600" y="1302918"/>
            <a:ext cx="5410200" cy="294544"/>
          </a:xfrm>
        </p:spPr>
        <p:txBody>
          <a:bodyPr/>
          <a:lstStyle>
            <a:lvl1pPr marL="0" indent="0">
              <a:buNone/>
              <a:defRPr sz="2000" b="1">
                <a:solidFill>
                  <a:schemeClr val="accent1"/>
                </a:solidFill>
              </a:defRPr>
            </a:lvl1pPr>
          </a:lstStyle>
          <a:p>
            <a:pPr lvl="0"/>
            <a:r>
              <a:rPr lang="en-US"/>
              <a:t>Click to edit Master text styles</a:t>
            </a:r>
          </a:p>
        </p:txBody>
      </p:sp>
      <p:sp>
        <p:nvSpPr>
          <p:cNvPr id="5" name="Content column 1">
            <a:extLst>
              <a:ext uri="{FF2B5EF4-FFF2-40B4-BE49-F238E27FC236}">
                <a16:creationId xmlns:a16="http://schemas.microsoft.com/office/drawing/2014/main" id="{009E452A-84E4-43EF-B398-0C311560FF23}"/>
              </a:ext>
            </a:extLst>
          </p:cNvPr>
          <p:cNvSpPr>
            <a:spLocks noGrp="1"/>
          </p:cNvSpPr>
          <p:nvPr>
            <p:ph sz="quarter" idx="11"/>
          </p:nvPr>
        </p:nvSpPr>
        <p:spPr>
          <a:xfrm>
            <a:off x="457200" y="1760118"/>
            <a:ext cx="5410200" cy="4412082"/>
          </a:xfrm>
        </p:spPr>
        <p:txBody>
          <a:bodyPr/>
          <a:lstStyle>
            <a:lvl1pPr marL="182880" indent="-182880">
              <a:defRPr sz="1800"/>
            </a:lvl1pPr>
            <a:lvl2pPr marL="365760">
              <a:defRPr sz="1400"/>
            </a:lvl2pPr>
          </a:lstStyle>
          <a:p>
            <a:pPr lvl="0"/>
            <a:r>
              <a:rPr lang="en-US"/>
              <a:t>Click to edit Master text styles</a:t>
            </a:r>
          </a:p>
          <a:p>
            <a:pPr lvl="1"/>
            <a:r>
              <a:rPr lang="en-US"/>
              <a:t>Second level</a:t>
            </a:r>
          </a:p>
        </p:txBody>
      </p:sp>
      <p:sp>
        <p:nvSpPr>
          <p:cNvPr id="9" name="Subhead column 1">
            <a:extLst>
              <a:ext uri="{FF2B5EF4-FFF2-40B4-BE49-F238E27FC236}">
                <a16:creationId xmlns:a16="http://schemas.microsoft.com/office/drawing/2014/main" id="{60FA2D24-A457-4C87-94AC-FD8D235F3C54}"/>
              </a:ext>
            </a:extLst>
          </p:cNvPr>
          <p:cNvSpPr>
            <a:spLocks noGrp="1"/>
          </p:cNvSpPr>
          <p:nvPr>
            <p:ph type="body" sz="quarter" idx="13"/>
          </p:nvPr>
        </p:nvSpPr>
        <p:spPr>
          <a:xfrm>
            <a:off x="457199" y="1302918"/>
            <a:ext cx="5410199" cy="294544"/>
          </a:xfrm>
        </p:spPr>
        <p:txBody>
          <a:bodyPr/>
          <a:lstStyle>
            <a:lvl1pPr marL="0" indent="0">
              <a:buNone/>
              <a:defRPr sz="2000" b="1">
                <a:solidFill>
                  <a:schemeClr val="accent1"/>
                </a:solidFill>
              </a:defRPr>
            </a:lvl1pPr>
          </a:lstStyle>
          <a:p>
            <a:pPr lvl="0"/>
            <a:r>
              <a:rPr lang="en-US"/>
              <a:t>Click to edit Master text styles</a:t>
            </a:r>
          </a:p>
        </p:txBody>
      </p:sp>
      <p:sp>
        <p:nvSpPr>
          <p:cNvPr id="2" name="Title 1">
            <a:extLst>
              <a:ext uri="{FF2B5EF4-FFF2-40B4-BE49-F238E27FC236}">
                <a16:creationId xmlns:a16="http://schemas.microsoft.com/office/drawing/2014/main" id="{F821437A-7397-48D8-BB56-40C2E5A194D9}"/>
              </a:ext>
            </a:extLst>
          </p:cNvPr>
          <p:cNvSpPr>
            <a:spLocks noGrp="1"/>
          </p:cNvSpPr>
          <p:nvPr>
            <p:ph type="title"/>
          </p:nvPr>
        </p:nvSpPr>
        <p:spPr>
          <a:xfrm>
            <a:off x="457200" y="411480"/>
            <a:ext cx="11277600" cy="731520"/>
          </a:xfrm>
        </p:spPr>
        <p:txBody>
          <a:bodyPr/>
          <a:lstStyle/>
          <a:p>
            <a:r>
              <a:rPr lang="en-US"/>
              <a:t>Click to edit Master title style</a:t>
            </a:r>
          </a:p>
        </p:txBody>
      </p:sp>
    </p:spTree>
    <p:extLst>
      <p:ext uri="{BB962C8B-B14F-4D97-AF65-F5344CB8AC3E}">
        <p14:creationId xmlns:p14="http://schemas.microsoft.com/office/powerpoint/2010/main" val="2837164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column layout">
    <p:spTree>
      <p:nvGrpSpPr>
        <p:cNvPr id="1" name=""/>
        <p:cNvGrpSpPr/>
        <p:nvPr/>
      </p:nvGrpSpPr>
      <p:grpSpPr>
        <a:xfrm>
          <a:off x="0" y="0"/>
          <a:ext cx="0" cy="0"/>
          <a:chOff x="0" y="0"/>
          <a:chExt cx="0" cy="0"/>
        </a:xfrm>
      </p:grpSpPr>
      <p:sp>
        <p:nvSpPr>
          <p:cNvPr id="3" name="Slide Number Placeholder">
            <a:extLst>
              <a:ext uri="{FF2B5EF4-FFF2-40B4-BE49-F238E27FC236}">
                <a16:creationId xmlns:a16="http://schemas.microsoft.com/office/drawing/2014/main" id="{D0112E8C-9140-4241-AFE9-55D61D5A7B4C}"/>
              </a:ext>
            </a:extLst>
          </p:cNvPr>
          <p:cNvSpPr>
            <a:spLocks noGrp="1"/>
          </p:cNvSpPr>
          <p:nvPr>
            <p:ph type="sldNum" sz="quarter" idx="10"/>
          </p:nvPr>
        </p:nvSpPr>
        <p:spPr>
          <a:xfrm>
            <a:off x="11734800" y="6553200"/>
            <a:ext cx="457200" cy="304800"/>
          </a:xfrm>
        </p:spPr>
        <p:txBody>
          <a:bodyPr/>
          <a:lstStyle/>
          <a:p>
            <a:fld id="{1384FA50-8B36-4B06-A05C-1E58CBA999B5}" type="slidenum">
              <a:rPr lang="en-US" smtClean="0"/>
              <a:pPr/>
              <a:t>‹#›</a:t>
            </a:fld>
            <a:endParaRPr lang="en-US" dirty="0"/>
          </a:p>
        </p:txBody>
      </p:sp>
      <p:sp>
        <p:nvSpPr>
          <p:cNvPr id="7" name="Content column 3">
            <a:extLst>
              <a:ext uri="{FF2B5EF4-FFF2-40B4-BE49-F238E27FC236}">
                <a16:creationId xmlns:a16="http://schemas.microsoft.com/office/drawing/2014/main" id="{59C927B7-DC22-45A5-A285-37A185AAF1C2}"/>
              </a:ext>
            </a:extLst>
          </p:cNvPr>
          <p:cNvSpPr>
            <a:spLocks noGrp="1"/>
          </p:cNvSpPr>
          <p:nvPr>
            <p:ph sz="quarter" idx="12"/>
          </p:nvPr>
        </p:nvSpPr>
        <p:spPr>
          <a:xfrm>
            <a:off x="8321040" y="1760095"/>
            <a:ext cx="3413760" cy="4243466"/>
          </a:xfrm>
        </p:spPr>
        <p:txBody>
          <a:bodyPr/>
          <a:lstStyle>
            <a:lvl1pPr marL="137160" indent="-137160">
              <a:defRPr lang="en-US" sz="1600" kern="600" baseline="0" dirty="0" smtClean="0">
                <a:solidFill>
                  <a:schemeClr val="tx1"/>
                </a:solidFill>
                <a:latin typeface="+mn-lt"/>
                <a:ea typeface="+mn-ea"/>
                <a:cs typeface="+mn-cs"/>
              </a:defRPr>
            </a:lvl1pPr>
            <a:lvl2pPr marL="429768" indent="-182880">
              <a:defRPr lang="en-US" sz="1200" kern="600" baseline="0" dirty="0">
                <a:solidFill>
                  <a:schemeClr val="tx1"/>
                </a:solidFill>
                <a:latin typeface="+mn-lt"/>
                <a:ea typeface="+mn-ea"/>
                <a:cs typeface="+mn-cs"/>
              </a:defRPr>
            </a:lvl2pPr>
          </a:lstStyle>
          <a:p>
            <a:pPr marL="182880" lvl="0" indent="-182880" algn="l" defTabSz="685800" rtl="0" eaLnBrk="1" latinLnBrk="0" hangingPunct="1">
              <a:lnSpc>
                <a:spcPct val="100000"/>
              </a:lnSpc>
              <a:spcBef>
                <a:spcPts val="600"/>
              </a:spcBef>
              <a:spcAft>
                <a:spcPts val="600"/>
              </a:spcAft>
              <a:buClr>
                <a:schemeClr val="tx2"/>
              </a:buClr>
            </a:pPr>
            <a:r>
              <a:rPr lang="en-US"/>
              <a:t>Click to edit Master text styles</a:t>
            </a:r>
          </a:p>
        </p:txBody>
      </p:sp>
      <p:sp>
        <p:nvSpPr>
          <p:cNvPr id="10" name="Subhead column 3">
            <a:extLst>
              <a:ext uri="{FF2B5EF4-FFF2-40B4-BE49-F238E27FC236}">
                <a16:creationId xmlns:a16="http://schemas.microsoft.com/office/drawing/2014/main" id="{B53E7A69-82A1-45AC-934A-CD2002226069}"/>
              </a:ext>
            </a:extLst>
          </p:cNvPr>
          <p:cNvSpPr>
            <a:spLocks noGrp="1"/>
          </p:cNvSpPr>
          <p:nvPr>
            <p:ph type="body" sz="quarter" idx="14"/>
          </p:nvPr>
        </p:nvSpPr>
        <p:spPr>
          <a:xfrm>
            <a:off x="8321040" y="1302895"/>
            <a:ext cx="3414315" cy="283288"/>
          </a:xfrm>
        </p:spPr>
        <p:txBody>
          <a:bodyPr/>
          <a:lstStyle>
            <a:lvl1pPr marL="0" indent="0">
              <a:buNone/>
              <a:defRPr sz="1800" b="1">
                <a:solidFill>
                  <a:schemeClr val="accent1"/>
                </a:solidFill>
              </a:defRPr>
            </a:lvl1pPr>
          </a:lstStyle>
          <a:p>
            <a:pPr lvl="0"/>
            <a:r>
              <a:rPr lang="en-US"/>
              <a:t>Click to edit Master text styles</a:t>
            </a:r>
          </a:p>
        </p:txBody>
      </p:sp>
      <p:sp>
        <p:nvSpPr>
          <p:cNvPr id="11" name="Content column 2">
            <a:extLst>
              <a:ext uri="{FF2B5EF4-FFF2-40B4-BE49-F238E27FC236}">
                <a16:creationId xmlns:a16="http://schemas.microsoft.com/office/drawing/2014/main" id="{50F4007A-2B51-495B-9098-41014B9DA444}"/>
              </a:ext>
            </a:extLst>
          </p:cNvPr>
          <p:cNvSpPr>
            <a:spLocks noGrp="1"/>
          </p:cNvSpPr>
          <p:nvPr>
            <p:ph sz="quarter" idx="15"/>
          </p:nvPr>
        </p:nvSpPr>
        <p:spPr>
          <a:xfrm>
            <a:off x="4389120" y="1760095"/>
            <a:ext cx="3413760" cy="4243466"/>
          </a:xfrm>
        </p:spPr>
        <p:txBody>
          <a:bodyPr/>
          <a:lstStyle>
            <a:lvl1pPr marL="137160" indent="-137160">
              <a:buFont typeface="Arial" panose="020B0604020202020204" pitchFamily="34" charset="0"/>
              <a:buChar char="•"/>
              <a:defRPr sz="1600"/>
            </a:lvl1pPr>
            <a:lvl2pPr marL="365760" indent="-182880">
              <a:buClr>
                <a:schemeClr val="tx2"/>
              </a:buClr>
              <a:buFont typeface="Arial" panose="020B0604020202020204" pitchFamily="34" charset="0"/>
              <a:buChar char="•"/>
              <a:defRPr sz="1200"/>
            </a:lvl2pPr>
          </a:lstStyle>
          <a:p>
            <a:pPr lvl="0"/>
            <a:r>
              <a:rPr lang="en-US"/>
              <a:t>Click to edit Master text styles</a:t>
            </a:r>
          </a:p>
        </p:txBody>
      </p:sp>
      <p:sp>
        <p:nvSpPr>
          <p:cNvPr id="14" name="Subhead column 2">
            <a:extLst>
              <a:ext uri="{FF2B5EF4-FFF2-40B4-BE49-F238E27FC236}">
                <a16:creationId xmlns:a16="http://schemas.microsoft.com/office/drawing/2014/main" id="{D9D06CC3-1F0E-4E5A-9F66-40642724DB3F}"/>
              </a:ext>
            </a:extLst>
          </p:cNvPr>
          <p:cNvSpPr>
            <a:spLocks noGrp="1"/>
          </p:cNvSpPr>
          <p:nvPr>
            <p:ph type="body" sz="quarter" idx="16"/>
          </p:nvPr>
        </p:nvSpPr>
        <p:spPr>
          <a:xfrm>
            <a:off x="4389120" y="1302895"/>
            <a:ext cx="3413760" cy="283288"/>
          </a:xfrm>
        </p:spPr>
        <p:txBody>
          <a:bodyPr/>
          <a:lstStyle>
            <a:lvl1pPr marL="0" indent="0">
              <a:buNone/>
              <a:defRPr sz="1800" b="1">
                <a:solidFill>
                  <a:schemeClr val="accent1"/>
                </a:solidFill>
              </a:defRPr>
            </a:lvl1pPr>
          </a:lstStyle>
          <a:p>
            <a:pPr lvl="0"/>
            <a:r>
              <a:rPr lang="en-US"/>
              <a:t>Click to edit Master text styles</a:t>
            </a:r>
          </a:p>
        </p:txBody>
      </p:sp>
      <p:sp>
        <p:nvSpPr>
          <p:cNvPr id="5" name="Content column 1">
            <a:extLst>
              <a:ext uri="{FF2B5EF4-FFF2-40B4-BE49-F238E27FC236}">
                <a16:creationId xmlns:a16="http://schemas.microsoft.com/office/drawing/2014/main" id="{009E452A-84E4-43EF-B398-0C311560FF23}"/>
              </a:ext>
            </a:extLst>
          </p:cNvPr>
          <p:cNvSpPr>
            <a:spLocks noGrp="1"/>
          </p:cNvSpPr>
          <p:nvPr>
            <p:ph sz="quarter" idx="11"/>
          </p:nvPr>
        </p:nvSpPr>
        <p:spPr>
          <a:xfrm>
            <a:off x="457200" y="1760095"/>
            <a:ext cx="3413760" cy="4243466"/>
          </a:xfrm>
        </p:spPr>
        <p:txBody>
          <a:bodyPr/>
          <a:lstStyle>
            <a:lvl1pPr marL="137160" indent="-137160">
              <a:buFont typeface="Arial" panose="020B0604020202020204" pitchFamily="34" charset="0"/>
              <a:buChar char="•"/>
              <a:defRPr sz="1600"/>
            </a:lvl1pPr>
            <a:lvl2pPr marL="365760" indent="-182880">
              <a:buClr>
                <a:schemeClr val="tx2"/>
              </a:buClr>
              <a:buFont typeface="Arial" panose="020B0604020202020204" pitchFamily="34" charset="0"/>
              <a:buChar char="•"/>
              <a:defRPr sz="1200"/>
            </a:lvl2pPr>
          </a:lstStyle>
          <a:p>
            <a:pPr lvl="0"/>
            <a:r>
              <a:rPr lang="en-US"/>
              <a:t>Click to edit Master text styles</a:t>
            </a:r>
          </a:p>
        </p:txBody>
      </p:sp>
      <p:sp>
        <p:nvSpPr>
          <p:cNvPr id="9" name="Subhead column 1">
            <a:extLst>
              <a:ext uri="{FF2B5EF4-FFF2-40B4-BE49-F238E27FC236}">
                <a16:creationId xmlns:a16="http://schemas.microsoft.com/office/drawing/2014/main" id="{60FA2D24-A457-4C87-94AC-FD8D235F3C54}"/>
              </a:ext>
            </a:extLst>
          </p:cNvPr>
          <p:cNvSpPr>
            <a:spLocks noGrp="1"/>
          </p:cNvSpPr>
          <p:nvPr>
            <p:ph type="body" sz="quarter" idx="13"/>
          </p:nvPr>
        </p:nvSpPr>
        <p:spPr>
          <a:xfrm>
            <a:off x="457200" y="1302895"/>
            <a:ext cx="3413760" cy="283288"/>
          </a:xfrm>
        </p:spPr>
        <p:txBody>
          <a:bodyPr/>
          <a:lstStyle>
            <a:lvl1pPr marL="0" indent="0">
              <a:buNone/>
              <a:defRPr sz="1800" b="1">
                <a:solidFill>
                  <a:schemeClr val="accent1"/>
                </a:solidFill>
              </a:defRPr>
            </a:lvl1pPr>
          </a:lstStyle>
          <a:p>
            <a:pPr lvl="0"/>
            <a:r>
              <a:rPr lang="en-US"/>
              <a:t>Click to edit Master text styles</a:t>
            </a:r>
          </a:p>
        </p:txBody>
      </p:sp>
      <p:sp>
        <p:nvSpPr>
          <p:cNvPr id="2" name="Title 1">
            <a:extLst>
              <a:ext uri="{FF2B5EF4-FFF2-40B4-BE49-F238E27FC236}">
                <a16:creationId xmlns:a16="http://schemas.microsoft.com/office/drawing/2014/main" id="{F821437A-7397-48D8-BB56-40C2E5A194D9}"/>
              </a:ext>
            </a:extLst>
          </p:cNvPr>
          <p:cNvSpPr>
            <a:spLocks noGrp="1"/>
          </p:cNvSpPr>
          <p:nvPr>
            <p:ph type="title"/>
          </p:nvPr>
        </p:nvSpPr>
        <p:spPr>
          <a:xfrm>
            <a:off x="457200" y="411480"/>
            <a:ext cx="11277600" cy="731520"/>
          </a:xfrm>
        </p:spPr>
        <p:txBody>
          <a:bodyPr/>
          <a:lstStyle/>
          <a:p>
            <a:r>
              <a:rPr lang="en-US"/>
              <a:t>Click to edit Master title style</a:t>
            </a:r>
          </a:p>
        </p:txBody>
      </p:sp>
      <p:sp>
        <p:nvSpPr>
          <p:cNvPr id="15" name="Footnote">
            <a:extLst>
              <a:ext uri="{FF2B5EF4-FFF2-40B4-BE49-F238E27FC236}">
                <a16:creationId xmlns:a16="http://schemas.microsoft.com/office/drawing/2014/main" id="{755526E3-4854-441A-B381-FE2BDC2C86C3}"/>
              </a:ext>
            </a:extLst>
          </p:cNvPr>
          <p:cNvSpPr>
            <a:spLocks noGrp="1"/>
          </p:cNvSpPr>
          <p:nvPr>
            <p:ph type="body" sz="quarter" idx="17"/>
          </p:nvPr>
        </p:nvSpPr>
        <p:spPr>
          <a:xfrm>
            <a:off x="457200" y="6172200"/>
            <a:ext cx="11277600" cy="312420"/>
          </a:xfrm>
        </p:spPr>
        <p:txBody>
          <a:bodyPr anchor="b"/>
          <a:lstStyle>
            <a:lvl1pPr marL="0" indent="0">
              <a:spcBef>
                <a:spcPts val="0"/>
              </a:spcBef>
              <a:spcAft>
                <a:spcPts val="300"/>
              </a:spcAft>
              <a:buFontTx/>
              <a:buNone/>
              <a:defRPr sz="800"/>
            </a:lvl1pPr>
          </a:lstStyle>
          <a:p>
            <a:pPr lvl="0"/>
            <a:r>
              <a:rPr lang="en-US"/>
              <a:t>Click to edit Master text styles</a:t>
            </a:r>
          </a:p>
        </p:txBody>
      </p:sp>
    </p:spTree>
    <p:extLst>
      <p:ext uri="{BB962C8B-B14F-4D97-AF65-F5344CB8AC3E}">
        <p14:creationId xmlns:p14="http://schemas.microsoft.com/office/powerpoint/2010/main" val="2862633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Headline in blue ba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734800" y="6553200"/>
            <a:ext cx="457200" cy="304800"/>
          </a:xfrm>
        </p:spPr>
        <p:txBody>
          <a:bodyPr/>
          <a:lstStyle/>
          <a:p>
            <a:fld id="{2D55A223-BDE3-4662-BD05-6BDBDD27824A}" type="slidenum">
              <a:rPr lang="en-US" smtClean="0"/>
              <a:pPr/>
              <a:t>‹#›</a:t>
            </a:fld>
            <a:endParaRPr lang="en-US" dirty="0"/>
          </a:p>
        </p:txBody>
      </p:sp>
      <p:sp>
        <p:nvSpPr>
          <p:cNvPr id="9" name="Disclaimer"/>
          <p:cNvSpPr>
            <a:spLocks noGrp="1"/>
          </p:cNvSpPr>
          <p:nvPr>
            <p:ph type="body" sz="quarter" idx="14"/>
          </p:nvPr>
        </p:nvSpPr>
        <p:spPr>
          <a:xfrm>
            <a:off x="457200" y="6553200"/>
            <a:ext cx="6282905" cy="304800"/>
          </a:xfrm>
        </p:spPr>
        <p:txBody>
          <a:bodyPr anchor="ctr" anchorCtr="0"/>
          <a:lstStyle>
            <a:lvl1pPr marL="0" indent="0">
              <a:spcBef>
                <a:spcPts val="0"/>
              </a:spcBef>
              <a:spcAft>
                <a:spcPts val="200"/>
              </a:spcAft>
              <a:buFontTx/>
              <a:buNone/>
              <a:defRPr lang="en-US" sz="600" kern="600" baseline="0" dirty="0" smtClean="0">
                <a:solidFill>
                  <a:schemeClr val="bg1"/>
                </a:solidFill>
                <a:latin typeface="+mn-lt"/>
                <a:ea typeface="+mn-ea"/>
                <a:cs typeface="+mn-cs"/>
              </a:defRPr>
            </a:lvl1pPr>
          </a:lstStyle>
          <a:p>
            <a:pPr marL="0" lvl="0" indent="0" algn="l" defTabSz="685800" rtl="0" eaLnBrk="1" latinLnBrk="0" hangingPunct="1">
              <a:lnSpc>
                <a:spcPct val="100000"/>
              </a:lnSpc>
              <a:spcBef>
                <a:spcPts val="0"/>
              </a:spcBef>
              <a:spcAft>
                <a:spcPts val="200"/>
              </a:spcAft>
              <a:buClr>
                <a:schemeClr val="tx2"/>
              </a:buClr>
              <a:buFontTx/>
              <a:buNone/>
            </a:pPr>
            <a:r>
              <a:rPr lang="en-US"/>
              <a:t>Click to edit Master text styles</a:t>
            </a:r>
          </a:p>
        </p:txBody>
      </p:sp>
      <p:sp>
        <p:nvSpPr>
          <p:cNvPr id="7" name="Footnote"/>
          <p:cNvSpPr>
            <a:spLocks noGrp="1"/>
          </p:cNvSpPr>
          <p:nvPr>
            <p:ph type="body" sz="quarter" idx="13"/>
          </p:nvPr>
        </p:nvSpPr>
        <p:spPr>
          <a:xfrm>
            <a:off x="457200" y="6172200"/>
            <a:ext cx="11277600" cy="312420"/>
          </a:xfrm>
        </p:spPr>
        <p:txBody>
          <a:bodyPr anchor="b"/>
          <a:lstStyle>
            <a:lvl1pPr marL="0" indent="0">
              <a:spcBef>
                <a:spcPts val="0"/>
              </a:spcBef>
              <a:spcAft>
                <a:spcPts val="300"/>
              </a:spcAft>
              <a:buFontTx/>
              <a:buNone/>
              <a:defRPr sz="800"/>
            </a:lvl1pPr>
          </a:lstStyle>
          <a:p>
            <a:pPr lvl="0"/>
            <a:r>
              <a:rPr lang="en-US"/>
              <a:t>Click to edit Master text styles</a:t>
            </a:r>
          </a:p>
        </p:txBody>
      </p:sp>
      <p:sp>
        <p:nvSpPr>
          <p:cNvPr id="8" name="Top banner"/>
          <p:cNvSpPr/>
          <p:nvPr userDrawn="1"/>
        </p:nvSpPr>
        <p:spPr>
          <a:xfrm>
            <a:off x="0" y="1"/>
            <a:ext cx="12192000" cy="117429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3" name="Content Placeholder 2"/>
          <p:cNvSpPr>
            <a:spLocks noGrp="1"/>
          </p:cNvSpPr>
          <p:nvPr>
            <p:ph idx="1"/>
          </p:nvPr>
        </p:nvSpPr>
        <p:spPr>
          <a:xfrm>
            <a:off x="457200" y="1600200"/>
            <a:ext cx="11277600" cy="4572000"/>
          </a:xfrm>
        </p:spPr>
        <p:txBody>
          <a:bodyPr/>
          <a:lstStyle>
            <a:lvl1pPr>
              <a:defRPr sz="2000"/>
            </a:lvl1pPr>
          </a:lstStyle>
          <a:p>
            <a:pPr lvl="0"/>
            <a:r>
              <a:rPr lang="en-US"/>
              <a:t>Click to edit Master text styles</a:t>
            </a:r>
          </a:p>
          <a:p>
            <a:pPr lvl="1"/>
            <a:r>
              <a:rPr lang="en-US"/>
              <a:t>Second level</a:t>
            </a:r>
          </a:p>
        </p:txBody>
      </p:sp>
      <p:sp>
        <p:nvSpPr>
          <p:cNvPr id="2" name="Title 1"/>
          <p:cNvSpPr>
            <a:spLocks noGrp="1"/>
          </p:cNvSpPr>
          <p:nvPr>
            <p:ph type="title"/>
          </p:nvPr>
        </p:nvSpPr>
        <p:spPr>
          <a:xfrm>
            <a:off x="457200" y="408549"/>
            <a:ext cx="11277600" cy="400344"/>
          </a:xfrm>
        </p:spPr>
        <p:txBody>
          <a:bodyPr anchor="t"/>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2659259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 on top - 1 column">
    <p:spTree>
      <p:nvGrpSpPr>
        <p:cNvPr id="1" name=""/>
        <p:cNvGrpSpPr/>
        <p:nvPr/>
      </p:nvGrpSpPr>
      <p:grpSpPr>
        <a:xfrm>
          <a:off x="0" y="0"/>
          <a:ext cx="0" cy="0"/>
          <a:chOff x="0" y="0"/>
          <a:chExt cx="0" cy="0"/>
        </a:xfrm>
      </p:grpSpPr>
      <p:sp>
        <p:nvSpPr>
          <p:cNvPr id="14" name="Bottom banner - navy blue">
            <a:extLst>
              <a:ext uri="{FF2B5EF4-FFF2-40B4-BE49-F238E27FC236}">
                <a16:creationId xmlns:a16="http://schemas.microsoft.com/office/drawing/2014/main" id="{DF636CDA-D628-4375-B722-955C096B28B3}"/>
              </a:ext>
            </a:extLst>
          </p:cNvPr>
          <p:cNvSpPr/>
          <p:nvPr userDrawn="1"/>
        </p:nvSpPr>
        <p:spPr>
          <a:xfrm>
            <a:off x="0" y="6556248"/>
            <a:ext cx="12192000" cy="301752"/>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5" name="Picture Placeholder 4">
            <a:extLst>
              <a:ext uri="{FF2B5EF4-FFF2-40B4-BE49-F238E27FC236}">
                <a16:creationId xmlns:a16="http://schemas.microsoft.com/office/drawing/2014/main" id="{40B448C3-8F7F-4DB4-989F-3E1C8AAFEA52}"/>
              </a:ext>
            </a:extLst>
          </p:cNvPr>
          <p:cNvSpPr>
            <a:spLocks noGrp="1"/>
          </p:cNvSpPr>
          <p:nvPr>
            <p:ph type="pic" sz="quarter" idx="15"/>
          </p:nvPr>
        </p:nvSpPr>
        <p:spPr>
          <a:xfrm>
            <a:off x="0" y="0"/>
            <a:ext cx="12192000" cy="2273300"/>
          </a:xfrm>
          <a:gradFill>
            <a:gsLst>
              <a:gs pos="0">
                <a:schemeClr val="tx2">
                  <a:alpha val="80000"/>
                </a:schemeClr>
              </a:gs>
              <a:gs pos="50000">
                <a:schemeClr val="accent1">
                  <a:alpha val="80000"/>
                </a:schemeClr>
              </a:gs>
            </a:gsLst>
            <a:path path="circle">
              <a:fillToRect l="50000" t="50000" r="50000" b="50000"/>
            </a:path>
          </a:gradFill>
        </p:spPr>
        <p:txBody>
          <a:bodyPr/>
          <a:lstStyle/>
          <a:p>
            <a:r>
              <a:rPr lang="en-US" dirty="0"/>
              <a:t>Click icon to add picture</a:t>
            </a:r>
          </a:p>
        </p:txBody>
      </p:sp>
      <p:sp>
        <p:nvSpPr>
          <p:cNvPr id="6" name="Slide Number Placeholder 5"/>
          <p:cNvSpPr>
            <a:spLocks noGrp="1"/>
          </p:cNvSpPr>
          <p:nvPr>
            <p:ph type="sldNum" sz="quarter" idx="12"/>
          </p:nvPr>
        </p:nvSpPr>
        <p:spPr>
          <a:xfrm>
            <a:off x="11734800" y="6553200"/>
            <a:ext cx="457200" cy="304800"/>
          </a:xfrm>
        </p:spPr>
        <p:txBody>
          <a:bodyPr/>
          <a:lstStyle/>
          <a:p>
            <a:fld id="{2D55A223-BDE3-4662-BD05-6BDBDD27824A}" type="slidenum">
              <a:rPr lang="en-US" smtClean="0"/>
              <a:pPr/>
              <a:t>‹#›</a:t>
            </a:fld>
            <a:endParaRPr lang="en-US" dirty="0"/>
          </a:p>
        </p:txBody>
      </p:sp>
      <p:sp>
        <p:nvSpPr>
          <p:cNvPr id="9" name="Disclaimer"/>
          <p:cNvSpPr>
            <a:spLocks noGrp="1"/>
          </p:cNvSpPr>
          <p:nvPr>
            <p:ph type="body" sz="quarter" idx="14"/>
          </p:nvPr>
        </p:nvSpPr>
        <p:spPr>
          <a:xfrm>
            <a:off x="457200" y="6553200"/>
            <a:ext cx="5638800" cy="304800"/>
          </a:xfrm>
        </p:spPr>
        <p:txBody>
          <a:bodyPr anchor="ctr" anchorCtr="0"/>
          <a:lstStyle>
            <a:lvl1pPr marL="0" indent="0">
              <a:spcBef>
                <a:spcPts val="0"/>
              </a:spcBef>
              <a:spcAft>
                <a:spcPts val="200"/>
              </a:spcAft>
              <a:buFontTx/>
              <a:buNone/>
              <a:defRPr sz="600" baseline="0">
                <a:solidFill>
                  <a:schemeClr val="tx1"/>
                </a:solidFill>
              </a:defRPr>
            </a:lvl1pPr>
          </a:lstStyle>
          <a:p>
            <a:pPr lvl="0"/>
            <a:r>
              <a:rPr lang="en-US"/>
              <a:t>Click to edit Master text styles</a:t>
            </a:r>
          </a:p>
        </p:txBody>
      </p:sp>
      <p:sp>
        <p:nvSpPr>
          <p:cNvPr id="7" name="Footnote"/>
          <p:cNvSpPr>
            <a:spLocks noGrp="1"/>
          </p:cNvSpPr>
          <p:nvPr>
            <p:ph type="body" sz="quarter" idx="13"/>
          </p:nvPr>
        </p:nvSpPr>
        <p:spPr>
          <a:xfrm>
            <a:off x="457200" y="6172200"/>
            <a:ext cx="11125200" cy="312420"/>
          </a:xfrm>
        </p:spPr>
        <p:txBody>
          <a:bodyPr anchor="b"/>
          <a:lstStyle>
            <a:lvl1pPr marL="0" indent="0">
              <a:spcBef>
                <a:spcPts val="0"/>
              </a:spcBef>
              <a:spcAft>
                <a:spcPts val="300"/>
              </a:spcAft>
              <a:buFontTx/>
              <a:buNone/>
              <a:defRPr sz="800"/>
            </a:lvl1pPr>
          </a:lstStyle>
          <a:p>
            <a:pPr lvl="0"/>
            <a:r>
              <a:rPr lang="en-US"/>
              <a:t>Click to edit Master text styles</a:t>
            </a:r>
          </a:p>
        </p:txBody>
      </p:sp>
      <p:sp>
        <p:nvSpPr>
          <p:cNvPr id="3" name="Content Placeholder 2"/>
          <p:cNvSpPr>
            <a:spLocks noGrp="1"/>
          </p:cNvSpPr>
          <p:nvPr>
            <p:ph idx="1"/>
          </p:nvPr>
        </p:nvSpPr>
        <p:spPr>
          <a:xfrm>
            <a:off x="457200" y="2684780"/>
            <a:ext cx="11277600" cy="3487420"/>
          </a:xfrm>
        </p:spPr>
        <p:txBody>
          <a:bodyPr/>
          <a:lstStyle>
            <a:lvl1pPr>
              <a:defRPr sz="2000"/>
            </a:lvl1pPr>
            <a:lvl2pPr>
              <a:defRPr sz="1400"/>
            </a:lvl2pPr>
          </a:lstStyle>
          <a:p>
            <a:pPr lvl="0"/>
            <a:r>
              <a:rPr lang="en-US"/>
              <a:t>Click to edit Master text styles</a:t>
            </a:r>
          </a:p>
          <a:p>
            <a:pPr lvl="1"/>
            <a:r>
              <a:rPr lang="en-US"/>
              <a:t>Second level</a:t>
            </a:r>
          </a:p>
        </p:txBody>
      </p:sp>
      <p:sp>
        <p:nvSpPr>
          <p:cNvPr id="2" name="Title 1"/>
          <p:cNvSpPr>
            <a:spLocks noGrp="1"/>
          </p:cNvSpPr>
          <p:nvPr>
            <p:ph type="title"/>
          </p:nvPr>
        </p:nvSpPr>
        <p:spPr>
          <a:xfrm>
            <a:off x="457200" y="722020"/>
            <a:ext cx="5638800" cy="590631"/>
          </a:xfrm>
        </p:spPr>
        <p:txBody>
          <a:bodyPr/>
          <a:lstStyle>
            <a:lvl1pPr>
              <a:defRPr>
                <a:solidFill>
                  <a:schemeClr val="bg1"/>
                </a:solidFill>
                <a:latin typeface="Arial Black" panose="020B0A04020102020204" pitchFamily="34" charset="0"/>
              </a:defRPr>
            </a:lvl1pPr>
          </a:lstStyle>
          <a:p>
            <a:r>
              <a:rPr lang="en-US"/>
              <a:t>Click to edit Master title style</a:t>
            </a:r>
          </a:p>
        </p:txBody>
      </p:sp>
      <p:sp>
        <p:nvSpPr>
          <p:cNvPr id="12" name="Text Placeholder 11">
            <a:extLst>
              <a:ext uri="{FF2B5EF4-FFF2-40B4-BE49-F238E27FC236}">
                <a16:creationId xmlns:a16="http://schemas.microsoft.com/office/drawing/2014/main" id="{61EAE70B-A428-475C-91DD-A3F996825F20}"/>
              </a:ext>
            </a:extLst>
          </p:cNvPr>
          <p:cNvSpPr>
            <a:spLocks noGrp="1"/>
          </p:cNvSpPr>
          <p:nvPr>
            <p:ph type="body" sz="quarter" idx="16"/>
          </p:nvPr>
        </p:nvSpPr>
        <p:spPr>
          <a:xfrm>
            <a:off x="457200" y="1600199"/>
            <a:ext cx="5638800" cy="522289"/>
          </a:xfrm>
        </p:spPr>
        <p:txBody>
          <a:bodyPr/>
          <a:lstStyle>
            <a:lvl1pPr marL="0" indent="0">
              <a:buNone/>
              <a:defRPr>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45727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 on top - 2 columns">
    <p:spTree>
      <p:nvGrpSpPr>
        <p:cNvPr id="1" name=""/>
        <p:cNvGrpSpPr/>
        <p:nvPr/>
      </p:nvGrpSpPr>
      <p:grpSpPr>
        <a:xfrm>
          <a:off x="0" y="0"/>
          <a:ext cx="0" cy="0"/>
          <a:chOff x="0" y="0"/>
          <a:chExt cx="0" cy="0"/>
        </a:xfrm>
      </p:grpSpPr>
      <p:sp>
        <p:nvSpPr>
          <p:cNvPr id="14" name="Bottom banner - navy blue">
            <a:extLst>
              <a:ext uri="{FF2B5EF4-FFF2-40B4-BE49-F238E27FC236}">
                <a16:creationId xmlns:a16="http://schemas.microsoft.com/office/drawing/2014/main" id="{DF636CDA-D628-4375-B722-955C096B28B3}"/>
              </a:ext>
            </a:extLst>
          </p:cNvPr>
          <p:cNvSpPr/>
          <p:nvPr userDrawn="1"/>
        </p:nvSpPr>
        <p:spPr>
          <a:xfrm>
            <a:off x="0" y="6556248"/>
            <a:ext cx="12192000" cy="301752"/>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5" name="Picture Placeholder 4">
            <a:extLst>
              <a:ext uri="{FF2B5EF4-FFF2-40B4-BE49-F238E27FC236}">
                <a16:creationId xmlns:a16="http://schemas.microsoft.com/office/drawing/2014/main" id="{40B448C3-8F7F-4DB4-989F-3E1C8AAFEA52}"/>
              </a:ext>
            </a:extLst>
          </p:cNvPr>
          <p:cNvSpPr>
            <a:spLocks noGrp="1"/>
          </p:cNvSpPr>
          <p:nvPr>
            <p:ph type="pic" sz="quarter" idx="15"/>
          </p:nvPr>
        </p:nvSpPr>
        <p:spPr>
          <a:xfrm>
            <a:off x="0" y="0"/>
            <a:ext cx="12192000" cy="2273300"/>
          </a:xfrm>
          <a:gradFill>
            <a:gsLst>
              <a:gs pos="0">
                <a:schemeClr val="tx2">
                  <a:alpha val="80000"/>
                </a:schemeClr>
              </a:gs>
              <a:gs pos="50000">
                <a:schemeClr val="accent1">
                  <a:alpha val="80000"/>
                </a:schemeClr>
              </a:gs>
            </a:gsLst>
            <a:path path="circle">
              <a:fillToRect l="50000" t="50000" r="50000" b="50000"/>
            </a:path>
          </a:gradFill>
        </p:spPr>
        <p:txBody>
          <a:bodyPr/>
          <a:lstStyle/>
          <a:p>
            <a:r>
              <a:rPr lang="en-US" dirty="0"/>
              <a:t>Click icon to add picture</a:t>
            </a:r>
          </a:p>
        </p:txBody>
      </p:sp>
      <p:sp>
        <p:nvSpPr>
          <p:cNvPr id="6" name="Slide Number Placeholder 5"/>
          <p:cNvSpPr>
            <a:spLocks noGrp="1"/>
          </p:cNvSpPr>
          <p:nvPr>
            <p:ph type="sldNum" sz="quarter" idx="12"/>
          </p:nvPr>
        </p:nvSpPr>
        <p:spPr>
          <a:xfrm>
            <a:off x="11734800" y="6553200"/>
            <a:ext cx="457200" cy="304800"/>
          </a:xfrm>
        </p:spPr>
        <p:txBody>
          <a:bodyPr/>
          <a:lstStyle/>
          <a:p>
            <a:fld id="{2D55A223-BDE3-4662-BD05-6BDBDD27824A}" type="slidenum">
              <a:rPr lang="en-US" smtClean="0"/>
              <a:pPr/>
              <a:t>‹#›</a:t>
            </a:fld>
            <a:endParaRPr lang="en-US" dirty="0"/>
          </a:p>
        </p:txBody>
      </p:sp>
      <p:sp>
        <p:nvSpPr>
          <p:cNvPr id="9" name="Disclaimer"/>
          <p:cNvSpPr>
            <a:spLocks noGrp="1"/>
          </p:cNvSpPr>
          <p:nvPr>
            <p:ph type="body" sz="quarter" idx="14"/>
          </p:nvPr>
        </p:nvSpPr>
        <p:spPr>
          <a:xfrm>
            <a:off x="457200" y="6553200"/>
            <a:ext cx="11277600" cy="304800"/>
          </a:xfrm>
        </p:spPr>
        <p:txBody>
          <a:bodyPr anchor="ctr" anchorCtr="0"/>
          <a:lstStyle>
            <a:lvl1pPr marL="0" indent="0">
              <a:spcBef>
                <a:spcPts val="0"/>
              </a:spcBef>
              <a:spcAft>
                <a:spcPts val="200"/>
              </a:spcAft>
              <a:buFontTx/>
              <a:buNone/>
              <a:defRPr sz="600" baseline="0">
                <a:solidFill>
                  <a:schemeClr val="tx1"/>
                </a:solidFill>
              </a:defRPr>
            </a:lvl1pPr>
          </a:lstStyle>
          <a:p>
            <a:pPr lvl="0"/>
            <a:r>
              <a:rPr lang="en-US"/>
              <a:t>Click to edit Master text styles</a:t>
            </a:r>
          </a:p>
        </p:txBody>
      </p:sp>
      <p:sp>
        <p:nvSpPr>
          <p:cNvPr id="7" name="Footnote"/>
          <p:cNvSpPr>
            <a:spLocks noGrp="1"/>
          </p:cNvSpPr>
          <p:nvPr>
            <p:ph type="body" sz="quarter" idx="13"/>
          </p:nvPr>
        </p:nvSpPr>
        <p:spPr>
          <a:xfrm>
            <a:off x="457200" y="6172200"/>
            <a:ext cx="11277600" cy="312420"/>
          </a:xfrm>
        </p:spPr>
        <p:txBody>
          <a:bodyPr anchor="b"/>
          <a:lstStyle>
            <a:lvl1pPr marL="0" indent="0">
              <a:spcBef>
                <a:spcPts val="0"/>
              </a:spcBef>
              <a:spcAft>
                <a:spcPts val="300"/>
              </a:spcAft>
              <a:buFontTx/>
              <a:buNone/>
              <a:defRPr sz="800"/>
            </a:lvl1pPr>
          </a:lstStyle>
          <a:p>
            <a:pPr lvl="0"/>
            <a:r>
              <a:rPr lang="en-US"/>
              <a:t>Click to edit Master text styles</a:t>
            </a:r>
          </a:p>
        </p:txBody>
      </p:sp>
      <p:sp>
        <p:nvSpPr>
          <p:cNvPr id="3" name="Content Placeholder 2"/>
          <p:cNvSpPr>
            <a:spLocks noGrp="1"/>
          </p:cNvSpPr>
          <p:nvPr>
            <p:ph idx="1"/>
          </p:nvPr>
        </p:nvSpPr>
        <p:spPr>
          <a:xfrm>
            <a:off x="457200" y="2684780"/>
            <a:ext cx="5391509" cy="3487420"/>
          </a:xfrm>
        </p:spPr>
        <p:txBody>
          <a:bodyPr/>
          <a:lstStyle>
            <a:lvl1pPr>
              <a:defRPr sz="2000"/>
            </a:lvl1pPr>
            <a:lvl2pPr>
              <a:defRPr sz="1400"/>
            </a:lvl2pPr>
          </a:lstStyle>
          <a:p>
            <a:pPr lvl="0"/>
            <a:r>
              <a:rPr lang="en-US"/>
              <a:t>Click to edit Master text styles</a:t>
            </a:r>
          </a:p>
          <a:p>
            <a:pPr lvl="1"/>
            <a:r>
              <a:rPr lang="en-US"/>
              <a:t>Second level</a:t>
            </a:r>
          </a:p>
        </p:txBody>
      </p:sp>
      <p:sp>
        <p:nvSpPr>
          <p:cNvPr id="2" name="Title 1"/>
          <p:cNvSpPr>
            <a:spLocks noGrp="1"/>
          </p:cNvSpPr>
          <p:nvPr>
            <p:ph type="title" hasCustomPrompt="1"/>
          </p:nvPr>
        </p:nvSpPr>
        <p:spPr>
          <a:xfrm>
            <a:off x="457200" y="787818"/>
            <a:ext cx="5638800" cy="883920"/>
          </a:xfrm>
        </p:spPr>
        <p:txBody>
          <a:bodyPr/>
          <a:lstStyle>
            <a:lvl1pPr>
              <a:defRPr>
                <a:solidFill>
                  <a:schemeClr val="bg1"/>
                </a:solidFill>
                <a:latin typeface="Arial Black" panose="020B0A04020102020204" pitchFamily="34" charset="0"/>
              </a:defRPr>
            </a:lvl1pPr>
          </a:lstStyle>
          <a:p>
            <a:r>
              <a:rPr lang="en-US"/>
              <a:t>CLICK TO EDIT MASTER TITLE STYLE</a:t>
            </a:r>
          </a:p>
        </p:txBody>
      </p:sp>
      <p:sp>
        <p:nvSpPr>
          <p:cNvPr id="12" name="Text Placeholder 11">
            <a:extLst>
              <a:ext uri="{FF2B5EF4-FFF2-40B4-BE49-F238E27FC236}">
                <a16:creationId xmlns:a16="http://schemas.microsoft.com/office/drawing/2014/main" id="{61EAE70B-A428-475C-91DD-A3F996825F20}"/>
              </a:ext>
            </a:extLst>
          </p:cNvPr>
          <p:cNvSpPr>
            <a:spLocks noGrp="1"/>
          </p:cNvSpPr>
          <p:nvPr>
            <p:ph type="body" sz="quarter" idx="16"/>
          </p:nvPr>
        </p:nvSpPr>
        <p:spPr>
          <a:xfrm>
            <a:off x="457200" y="1600199"/>
            <a:ext cx="5638800" cy="522290"/>
          </a:xfrm>
        </p:spPr>
        <p:txBody>
          <a:bodyPr/>
          <a:lstStyle>
            <a:lvl1pPr marL="0" indent="0">
              <a:buNone/>
              <a:defRPr>
                <a:solidFill>
                  <a:schemeClr val="bg1"/>
                </a:solidFill>
              </a:defRPr>
            </a:lvl1pPr>
          </a:lstStyle>
          <a:p>
            <a:pPr lvl="0"/>
            <a:r>
              <a:rPr lang="en-US"/>
              <a:t>Click to edit Master text styles</a:t>
            </a:r>
          </a:p>
        </p:txBody>
      </p:sp>
      <p:sp>
        <p:nvSpPr>
          <p:cNvPr id="16" name="Content Placeholder 15">
            <a:extLst>
              <a:ext uri="{FF2B5EF4-FFF2-40B4-BE49-F238E27FC236}">
                <a16:creationId xmlns:a16="http://schemas.microsoft.com/office/drawing/2014/main" id="{850DDB92-0C07-4ACB-988D-09D91CE99F06}"/>
              </a:ext>
            </a:extLst>
          </p:cNvPr>
          <p:cNvSpPr>
            <a:spLocks noGrp="1"/>
          </p:cNvSpPr>
          <p:nvPr>
            <p:ph sz="quarter" idx="17"/>
          </p:nvPr>
        </p:nvSpPr>
        <p:spPr>
          <a:xfrm>
            <a:off x="6349042" y="2684463"/>
            <a:ext cx="5385758" cy="3487737"/>
          </a:xfrm>
        </p:spPr>
        <p:txBody>
          <a:body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091582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op half picture">
    <p:spTree>
      <p:nvGrpSpPr>
        <p:cNvPr id="1" name=""/>
        <p:cNvGrpSpPr/>
        <p:nvPr/>
      </p:nvGrpSpPr>
      <p:grpSpPr>
        <a:xfrm>
          <a:off x="0" y="0"/>
          <a:ext cx="0" cy="0"/>
          <a:chOff x="0" y="0"/>
          <a:chExt cx="0" cy="0"/>
        </a:xfrm>
      </p:grpSpPr>
      <p:sp>
        <p:nvSpPr>
          <p:cNvPr id="13" name="Bottom banner - navy blue">
            <a:extLst>
              <a:ext uri="{FF2B5EF4-FFF2-40B4-BE49-F238E27FC236}">
                <a16:creationId xmlns:a16="http://schemas.microsoft.com/office/drawing/2014/main" id="{3DE48F1E-50E8-4D53-8594-A49156606759}"/>
              </a:ext>
            </a:extLst>
          </p:cNvPr>
          <p:cNvSpPr/>
          <p:nvPr userDrawn="1"/>
        </p:nvSpPr>
        <p:spPr>
          <a:xfrm>
            <a:off x="0" y="6556248"/>
            <a:ext cx="12192000" cy="301752"/>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5" name="Picture Placeholder 4">
            <a:extLst>
              <a:ext uri="{FF2B5EF4-FFF2-40B4-BE49-F238E27FC236}">
                <a16:creationId xmlns:a16="http://schemas.microsoft.com/office/drawing/2014/main" id="{F19DE7F6-D7AE-4B0C-8DDA-C4A7D6F72246}"/>
              </a:ext>
            </a:extLst>
          </p:cNvPr>
          <p:cNvSpPr>
            <a:spLocks noGrp="1"/>
          </p:cNvSpPr>
          <p:nvPr>
            <p:ph type="pic" sz="quarter" idx="15"/>
          </p:nvPr>
        </p:nvSpPr>
        <p:spPr>
          <a:xfrm>
            <a:off x="0" y="0"/>
            <a:ext cx="12192000" cy="3343275"/>
          </a:xfrm>
          <a:gradFill>
            <a:gsLst>
              <a:gs pos="6000">
                <a:schemeClr val="accent1"/>
              </a:gs>
              <a:gs pos="100000">
                <a:schemeClr val="accent2"/>
              </a:gs>
              <a:gs pos="77000">
                <a:schemeClr val="tx2"/>
              </a:gs>
            </a:gsLst>
            <a:lin ang="2700000" scaled="1"/>
          </a:gradFill>
        </p:spPr>
        <p:txBody>
          <a:bodyPr/>
          <a:lstStyle/>
          <a:p>
            <a:r>
              <a:rPr lang="en-US" dirty="0"/>
              <a:t>Click icon to add picture</a:t>
            </a:r>
          </a:p>
        </p:txBody>
      </p:sp>
      <p:sp>
        <p:nvSpPr>
          <p:cNvPr id="6" name="Slide Number Placeholder 5"/>
          <p:cNvSpPr>
            <a:spLocks noGrp="1"/>
          </p:cNvSpPr>
          <p:nvPr>
            <p:ph type="sldNum" sz="quarter" idx="12"/>
          </p:nvPr>
        </p:nvSpPr>
        <p:spPr>
          <a:xfrm>
            <a:off x="11734800" y="6553200"/>
            <a:ext cx="457200" cy="304800"/>
          </a:xfrm>
        </p:spPr>
        <p:txBody>
          <a:bodyPr/>
          <a:lstStyle/>
          <a:p>
            <a:fld id="{2D55A223-BDE3-4662-BD05-6BDBDD27824A}" type="slidenum">
              <a:rPr lang="en-US" smtClean="0"/>
              <a:pPr/>
              <a:t>‹#›</a:t>
            </a:fld>
            <a:endParaRPr lang="en-US" dirty="0"/>
          </a:p>
        </p:txBody>
      </p:sp>
      <p:sp>
        <p:nvSpPr>
          <p:cNvPr id="12" name="Disclaimer"/>
          <p:cNvSpPr>
            <a:spLocks noGrp="1"/>
          </p:cNvSpPr>
          <p:nvPr>
            <p:ph type="body" sz="quarter" idx="14"/>
          </p:nvPr>
        </p:nvSpPr>
        <p:spPr>
          <a:xfrm>
            <a:off x="457200" y="6553200"/>
            <a:ext cx="11277597" cy="304800"/>
          </a:xfrm>
        </p:spPr>
        <p:txBody>
          <a:bodyPr anchor="ctr" anchorCtr="0"/>
          <a:lstStyle>
            <a:lvl1pPr marL="0" indent="0">
              <a:spcBef>
                <a:spcPts val="0"/>
              </a:spcBef>
              <a:spcAft>
                <a:spcPts val="200"/>
              </a:spcAft>
              <a:buFontTx/>
              <a:buNone/>
              <a:defRPr lang="en-US" sz="600" kern="600" baseline="0" smtClean="0">
                <a:solidFill>
                  <a:schemeClr val="tx1"/>
                </a:solidFill>
                <a:latin typeface="+mn-lt"/>
                <a:ea typeface="+mn-ea"/>
                <a:cs typeface="+mn-cs"/>
              </a:defRPr>
            </a:lvl1pPr>
          </a:lstStyle>
          <a:p>
            <a:pPr marL="0" lvl="0" indent="0" algn="l" defTabSz="685800" rtl="0" eaLnBrk="1" latinLnBrk="0" hangingPunct="1">
              <a:lnSpc>
                <a:spcPct val="100000"/>
              </a:lnSpc>
              <a:spcBef>
                <a:spcPts val="0"/>
              </a:spcBef>
              <a:spcAft>
                <a:spcPts val="200"/>
              </a:spcAft>
              <a:buClr>
                <a:schemeClr val="tx2"/>
              </a:buClr>
              <a:buFontTx/>
              <a:buNone/>
            </a:pPr>
            <a:r>
              <a:rPr lang="en-US"/>
              <a:t>Click to edit Master text styles</a:t>
            </a:r>
          </a:p>
        </p:txBody>
      </p:sp>
      <p:sp>
        <p:nvSpPr>
          <p:cNvPr id="7" name="Footnote"/>
          <p:cNvSpPr>
            <a:spLocks noGrp="1"/>
          </p:cNvSpPr>
          <p:nvPr>
            <p:ph type="body" sz="quarter" idx="13"/>
          </p:nvPr>
        </p:nvSpPr>
        <p:spPr>
          <a:xfrm>
            <a:off x="457200" y="6172200"/>
            <a:ext cx="11277598" cy="312420"/>
          </a:xfrm>
        </p:spPr>
        <p:txBody>
          <a:bodyPr anchor="b"/>
          <a:lstStyle>
            <a:lvl1pPr marL="0" indent="0">
              <a:spcBef>
                <a:spcPts val="0"/>
              </a:spcBef>
              <a:spcAft>
                <a:spcPts val="300"/>
              </a:spcAft>
              <a:buFontTx/>
              <a:buNone/>
              <a:defRPr sz="800"/>
            </a:lvl1pPr>
          </a:lstStyle>
          <a:p>
            <a:pPr lvl="0"/>
            <a:r>
              <a:rPr lang="en-US"/>
              <a:t>Click to edit Master text styles</a:t>
            </a:r>
          </a:p>
        </p:txBody>
      </p:sp>
      <p:sp>
        <p:nvSpPr>
          <p:cNvPr id="3" name="Content Placeholder 2:5"/>
          <p:cNvSpPr>
            <a:spLocks noGrp="1"/>
          </p:cNvSpPr>
          <p:nvPr>
            <p:ph idx="1"/>
          </p:nvPr>
        </p:nvSpPr>
        <p:spPr>
          <a:xfrm>
            <a:off x="457200" y="3754754"/>
            <a:ext cx="11277599" cy="2417445"/>
          </a:xfrm>
        </p:spPr>
        <p:txBody>
          <a:bodyPr/>
          <a:lstStyle>
            <a:lvl1pPr>
              <a:defRPr sz="2000"/>
            </a:lvl1pPr>
          </a:lstStyle>
          <a:p>
            <a:pPr lvl="0"/>
            <a:r>
              <a:rPr lang="en-US"/>
              <a:t>Click to edit Master text styles</a:t>
            </a:r>
          </a:p>
          <a:p>
            <a:pPr lvl="1"/>
            <a:r>
              <a:rPr lang="en-US"/>
              <a:t>Second level</a:t>
            </a:r>
          </a:p>
        </p:txBody>
      </p:sp>
      <p:sp>
        <p:nvSpPr>
          <p:cNvPr id="2" name="Title 1"/>
          <p:cNvSpPr>
            <a:spLocks noGrp="1"/>
          </p:cNvSpPr>
          <p:nvPr>
            <p:ph type="title"/>
          </p:nvPr>
        </p:nvSpPr>
        <p:spPr>
          <a:xfrm>
            <a:off x="457200" y="411480"/>
            <a:ext cx="11277600" cy="883920"/>
          </a:xfrm>
        </p:spPr>
        <p:txBody>
          <a:bodyPr/>
          <a:lstStyle>
            <a:lvl1pPr>
              <a:defRPr sz="3000">
                <a:solidFill>
                  <a:schemeClr val="bg1"/>
                </a:solidFill>
              </a:defRPr>
            </a:lvl1pPr>
          </a:lstStyle>
          <a:p>
            <a:r>
              <a:rPr lang="en-US"/>
              <a:t>Click to edit Master title style</a:t>
            </a:r>
          </a:p>
        </p:txBody>
      </p:sp>
      <p:sp>
        <p:nvSpPr>
          <p:cNvPr id="10" name="Rectangle 9">
            <a:extLst>
              <a:ext uri="{FF2B5EF4-FFF2-40B4-BE49-F238E27FC236}">
                <a16:creationId xmlns:a16="http://schemas.microsoft.com/office/drawing/2014/main" id="{3D484644-8506-4CB7-83D9-11F4B89FD9ED}"/>
              </a:ext>
            </a:extLst>
          </p:cNvPr>
          <p:cNvSpPr/>
          <p:nvPr userDrawn="1"/>
        </p:nvSpPr>
        <p:spPr>
          <a:xfrm rot="10800000">
            <a:off x="0" y="3171824"/>
            <a:ext cx="12192004" cy="171449"/>
          </a:xfrm>
          <a:prstGeom prst="rect">
            <a:avLst/>
          </a:prstGeom>
          <a:gradFill flip="none" rotWithShape="1">
            <a:gsLst>
              <a:gs pos="0">
                <a:schemeClr val="tx1">
                  <a:alpha val="18000"/>
                </a:schemeClr>
              </a:gs>
              <a:gs pos="100000">
                <a:schemeClr val="tx1">
                  <a:alpha val="0"/>
                </a:scheme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fontAlgn="auto">
              <a:spcBef>
                <a:spcPts val="0"/>
              </a:spcBef>
              <a:spcAft>
                <a:spcPts val="0"/>
              </a:spcAft>
            </a:pPr>
            <a:endParaRPr lang="en-US" sz="1800" b="0" dirty="0">
              <a:solidFill>
                <a:srgbClr val="FFFFFF"/>
              </a:solidFill>
            </a:endParaRPr>
          </a:p>
        </p:txBody>
      </p:sp>
    </p:spTree>
    <p:extLst>
      <p:ext uri="{BB962C8B-B14F-4D97-AF65-F5344CB8AC3E}">
        <p14:creationId xmlns:p14="http://schemas.microsoft.com/office/powerpoint/2010/main" val="1653164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vider opt 1">
    <p:bg>
      <p:bgPr>
        <a:solidFill>
          <a:schemeClr val="bg1"/>
        </a:solidFill>
        <a:effectLst/>
      </p:bgPr>
    </p:bg>
    <p:spTree>
      <p:nvGrpSpPr>
        <p:cNvPr id="1" name=""/>
        <p:cNvGrpSpPr/>
        <p:nvPr/>
      </p:nvGrpSpPr>
      <p:grpSpPr>
        <a:xfrm>
          <a:off x="0" y="0"/>
          <a:ext cx="0" cy="0"/>
          <a:chOff x="0" y="0"/>
          <a:chExt cx="0" cy="0"/>
        </a:xfrm>
      </p:grpSpPr>
      <p:sp>
        <p:nvSpPr>
          <p:cNvPr id="4" name="Picture space"/>
          <p:cNvSpPr/>
          <p:nvPr userDrawn="1"/>
        </p:nvSpPr>
        <p:spPr>
          <a:xfrm>
            <a:off x="0" y="1"/>
            <a:ext cx="7054851" cy="6857999"/>
          </a:xfrm>
          <a:prstGeom prst="rect">
            <a:avLst/>
          </a:prstGeom>
          <a:gradFill flip="none" rotWithShape="1">
            <a:gsLst>
              <a:gs pos="0">
                <a:schemeClr val="tx2"/>
              </a:gs>
              <a:gs pos="100000">
                <a:schemeClr val="accent1"/>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sz="2000" dirty="0"/>
          </a:p>
        </p:txBody>
      </p:sp>
      <p:sp>
        <p:nvSpPr>
          <p:cNvPr id="3" name="Subhead text"/>
          <p:cNvSpPr>
            <a:spLocks noGrp="1"/>
          </p:cNvSpPr>
          <p:nvPr>
            <p:ph type="body" idx="1"/>
          </p:nvPr>
        </p:nvSpPr>
        <p:spPr>
          <a:xfrm>
            <a:off x="854016" y="3543300"/>
            <a:ext cx="5241983" cy="1981200"/>
          </a:xfrm>
        </p:spPr>
        <p:txBody>
          <a:bodyPr/>
          <a:lstStyle>
            <a:lvl1pPr marL="0" indent="0">
              <a:buNone/>
              <a:defRPr sz="18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2" name="Divider title 1"/>
          <p:cNvSpPr>
            <a:spLocks noGrp="1"/>
          </p:cNvSpPr>
          <p:nvPr>
            <p:ph type="title"/>
          </p:nvPr>
        </p:nvSpPr>
        <p:spPr>
          <a:xfrm>
            <a:off x="854016" y="1295401"/>
            <a:ext cx="5241984" cy="2133600"/>
          </a:xfrm>
        </p:spPr>
        <p:txBody>
          <a:bodyPr anchor="b"/>
          <a:lstStyle>
            <a:lvl1pPr>
              <a:defRPr sz="3600">
                <a:solidFill>
                  <a:schemeClr val="bg1"/>
                </a:solidFill>
              </a:defRPr>
            </a:lvl1pPr>
          </a:lstStyle>
          <a:p>
            <a:r>
              <a:rPr lang="en-US"/>
              <a:t>Click to edit Master title style</a:t>
            </a:r>
          </a:p>
        </p:txBody>
      </p:sp>
      <p:sp>
        <p:nvSpPr>
          <p:cNvPr id="7" name="Picture Placeholder 4">
            <a:extLst>
              <a:ext uri="{FF2B5EF4-FFF2-40B4-BE49-F238E27FC236}">
                <a16:creationId xmlns:a16="http://schemas.microsoft.com/office/drawing/2014/main" id="{FB8861EE-77DD-4C76-90FC-493950B918CB}"/>
              </a:ext>
            </a:extLst>
          </p:cNvPr>
          <p:cNvSpPr>
            <a:spLocks noGrp="1"/>
          </p:cNvSpPr>
          <p:nvPr>
            <p:ph type="pic" sz="quarter" idx="15"/>
          </p:nvPr>
        </p:nvSpPr>
        <p:spPr>
          <a:xfrm>
            <a:off x="7054851" y="0"/>
            <a:ext cx="5137149" cy="6858000"/>
          </a:xfrm>
          <a:solidFill>
            <a:schemeClr val="bg2"/>
          </a:solidFill>
        </p:spPr>
        <p:txBody>
          <a:bodyPr/>
          <a:lstStyle/>
          <a:p>
            <a:r>
              <a:rPr lang="en-US" dirty="0"/>
              <a:t>Click icon to add picture</a:t>
            </a:r>
          </a:p>
        </p:txBody>
      </p:sp>
      <p:sp>
        <p:nvSpPr>
          <p:cNvPr id="6" name="Slide Number Placeholder"/>
          <p:cNvSpPr>
            <a:spLocks noGrp="1"/>
          </p:cNvSpPr>
          <p:nvPr>
            <p:ph type="sldNum" sz="quarter" idx="12"/>
          </p:nvPr>
        </p:nvSpPr>
        <p:spPr>
          <a:xfrm>
            <a:off x="11734800" y="6553200"/>
            <a:ext cx="457200" cy="304800"/>
          </a:xfrm>
        </p:spPr>
        <p:txBody>
          <a:bodyPr/>
          <a:lstStyle/>
          <a:p>
            <a:fld id="{1384FA50-8B36-4B06-A05C-1E58CBA999B5}" type="slidenum">
              <a:rPr lang="en-US" smtClean="0"/>
              <a:pPr/>
              <a:t>‹#›</a:t>
            </a:fld>
            <a:endParaRPr lang="en-US" dirty="0"/>
          </a:p>
        </p:txBody>
      </p:sp>
    </p:spTree>
    <p:extLst>
      <p:ext uri="{BB962C8B-B14F-4D97-AF65-F5344CB8AC3E}">
        <p14:creationId xmlns:p14="http://schemas.microsoft.com/office/powerpoint/2010/main" val="3878202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vider opt 2">
    <p:bg>
      <p:bgPr>
        <a:solidFill>
          <a:schemeClr val="bg1"/>
        </a:solidFill>
        <a:effectLst/>
      </p:bgPr>
    </p:bg>
    <p:spTree>
      <p:nvGrpSpPr>
        <p:cNvPr id="1" name=""/>
        <p:cNvGrpSpPr/>
        <p:nvPr/>
      </p:nvGrpSpPr>
      <p:grpSpPr>
        <a:xfrm>
          <a:off x="0" y="0"/>
          <a:ext cx="0" cy="0"/>
          <a:chOff x="0" y="0"/>
          <a:chExt cx="0" cy="0"/>
        </a:xfrm>
      </p:grpSpPr>
      <p:pic>
        <p:nvPicPr>
          <p:cNvPr id="7" name="Graphic background">
            <a:extLst>
              <a:ext uri="{FF2B5EF4-FFF2-40B4-BE49-F238E27FC236}">
                <a16:creationId xmlns:a16="http://schemas.microsoft.com/office/drawing/2014/main" id="{719B2A9B-5BC9-4ECE-B36A-50A5E43B117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V="1">
            <a:off x="0" y="0"/>
            <a:ext cx="12192000" cy="6858000"/>
          </a:xfrm>
          <a:prstGeom prst="rect">
            <a:avLst/>
          </a:prstGeom>
        </p:spPr>
      </p:pic>
      <p:sp>
        <p:nvSpPr>
          <p:cNvPr id="3" name="Subhead text"/>
          <p:cNvSpPr>
            <a:spLocks noGrp="1"/>
          </p:cNvSpPr>
          <p:nvPr>
            <p:ph type="body" idx="1"/>
          </p:nvPr>
        </p:nvSpPr>
        <p:spPr>
          <a:xfrm>
            <a:off x="854016" y="3543300"/>
            <a:ext cx="5241983" cy="1981200"/>
          </a:xfrm>
        </p:spPr>
        <p:txBody>
          <a:bodyPr/>
          <a:lstStyle>
            <a:lvl1pPr marL="0" indent="0">
              <a:buNone/>
              <a:defRPr sz="18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2" name="Divider title 1"/>
          <p:cNvSpPr>
            <a:spLocks noGrp="1"/>
          </p:cNvSpPr>
          <p:nvPr>
            <p:ph type="title"/>
          </p:nvPr>
        </p:nvSpPr>
        <p:spPr>
          <a:xfrm>
            <a:off x="854016" y="1295401"/>
            <a:ext cx="5241984" cy="2133600"/>
          </a:xfrm>
        </p:spPr>
        <p:txBody>
          <a:bodyPr anchor="b"/>
          <a:lstStyle>
            <a:lvl1pPr>
              <a:defRPr sz="3600">
                <a:solidFill>
                  <a:schemeClr val="bg1"/>
                </a:solidFill>
              </a:defRPr>
            </a:lvl1pPr>
          </a:lstStyle>
          <a:p>
            <a:r>
              <a:rPr lang="en-US"/>
              <a:t>Click to edit Master title style</a:t>
            </a:r>
          </a:p>
        </p:txBody>
      </p:sp>
      <p:sp>
        <p:nvSpPr>
          <p:cNvPr id="6" name="Slide Number Placeholder"/>
          <p:cNvSpPr>
            <a:spLocks noGrp="1"/>
          </p:cNvSpPr>
          <p:nvPr>
            <p:ph type="sldNum" sz="quarter" idx="12"/>
          </p:nvPr>
        </p:nvSpPr>
        <p:spPr>
          <a:xfrm>
            <a:off x="11734800" y="6553200"/>
            <a:ext cx="457200" cy="304800"/>
          </a:xfrm>
        </p:spPr>
        <p:txBody>
          <a:bodyPr/>
          <a:lstStyle/>
          <a:p>
            <a:fld id="{1384FA50-8B36-4B06-A05C-1E58CBA999B5}" type="slidenum">
              <a:rPr lang="en-US" smtClean="0"/>
              <a:pPr/>
              <a:t>‹#›</a:t>
            </a:fld>
            <a:endParaRPr lang="en-US" dirty="0"/>
          </a:p>
        </p:txBody>
      </p:sp>
    </p:spTree>
    <p:extLst>
      <p:ext uri="{BB962C8B-B14F-4D97-AF65-F5344CB8AC3E}">
        <p14:creationId xmlns:p14="http://schemas.microsoft.com/office/powerpoint/2010/main" val="1063480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4">
    <p:bg>
      <p:bgPr>
        <a:solidFill>
          <a:schemeClr val="bg1"/>
        </a:solidFill>
        <a:effectLst/>
      </p:bgPr>
    </p:bg>
    <p:spTree>
      <p:nvGrpSpPr>
        <p:cNvPr id="1" name=""/>
        <p:cNvGrpSpPr/>
        <p:nvPr/>
      </p:nvGrpSpPr>
      <p:grpSpPr>
        <a:xfrm>
          <a:off x="0" y="0"/>
          <a:ext cx="0" cy="0"/>
          <a:chOff x="0" y="0"/>
          <a:chExt cx="0" cy="0"/>
        </a:xfrm>
      </p:grpSpPr>
      <p:sp>
        <p:nvSpPr>
          <p:cNvPr id="21" name="Background image placeholder"/>
          <p:cNvSpPr>
            <a:spLocks noGrp="1"/>
          </p:cNvSpPr>
          <p:nvPr>
            <p:ph type="pic" sz="quarter" idx="12"/>
          </p:nvPr>
        </p:nvSpPr>
        <p:spPr>
          <a:xfrm>
            <a:off x="0" y="0"/>
            <a:ext cx="12192000" cy="6854952"/>
          </a:xfrm>
          <a:solidFill>
            <a:schemeClr val="accent2">
              <a:lumMod val="20000"/>
              <a:lumOff val="80000"/>
            </a:schemeClr>
          </a:solidFill>
        </p:spPr>
        <p:txBody>
          <a:bodyPr/>
          <a:lstStyle/>
          <a:p>
            <a:r>
              <a:rPr lang="en-US" dirty="0"/>
              <a:t>Click icon to add picture</a:t>
            </a:r>
          </a:p>
        </p:txBody>
      </p:sp>
      <p:sp>
        <p:nvSpPr>
          <p:cNvPr id="22" name="Sheer box">
            <a:extLst>
              <a:ext uri="{FF2B5EF4-FFF2-40B4-BE49-F238E27FC236}">
                <a16:creationId xmlns:a16="http://schemas.microsoft.com/office/drawing/2014/main" id="{C30893C3-006D-4E19-8C99-D1A663063831}"/>
              </a:ext>
            </a:extLst>
          </p:cNvPr>
          <p:cNvSpPr/>
          <p:nvPr userDrawn="1"/>
        </p:nvSpPr>
        <p:spPr>
          <a:xfrm>
            <a:off x="7054789" y="1"/>
            <a:ext cx="5137211" cy="6854952"/>
          </a:xfrm>
          <a:prstGeom prst="rect">
            <a:avLst/>
          </a:prstGeom>
          <a:solidFill>
            <a:schemeClr val="accent1">
              <a:lumMod val="75000"/>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2" name="Title 1"/>
          <p:cNvSpPr>
            <a:spLocks noGrp="1"/>
          </p:cNvSpPr>
          <p:nvPr>
            <p:ph type="ctrTitle"/>
          </p:nvPr>
        </p:nvSpPr>
        <p:spPr>
          <a:xfrm>
            <a:off x="7969189" y="1292353"/>
            <a:ext cx="3308411" cy="2217611"/>
          </a:xfrm>
        </p:spPr>
        <p:txBody>
          <a:bodyPr anchor="b"/>
          <a:lstStyle>
            <a:lvl1pPr algn="l">
              <a:defRPr sz="3200" b="1" baseline="0">
                <a:solidFill>
                  <a:schemeClr val="bg1"/>
                </a:solidFill>
              </a:defRPr>
            </a:lvl1pPr>
          </a:lstStyle>
          <a:p>
            <a:r>
              <a:rPr lang="en-US"/>
              <a:t>Click to edit Master title style</a:t>
            </a:r>
          </a:p>
        </p:txBody>
      </p:sp>
      <p:sp>
        <p:nvSpPr>
          <p:cNvPr id="3" name="Subtitle 2"/>
          <p:cNvSpPr>
            <a:spLocks noGrp="1"/>
          </p:cNvSpPr>
          <p:nvPr>
            <p:ph type="subTitle" idx="1"/>
          </p:nvPr>
        </p:nvSpPr>
        <p:spPr>
          <a:xfrm>
            <a:off x="7969188" y="3640138"/>
            <a:ext cx="3308411" cy="1655762"/>
          </a:xfrm>
        </p:spPr>
        <p:txBody>
          <a:bodyPr/>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1308510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vider opt 3">
    <p:bg>
      <p:bgPr>
        <a:solidFill>
          <a:schemeClr val="bg1"/>
        </a:solidFill>
        <a:effectLst/>
      </p:bgPr>
    </p:bg>
    <p:spTree>
      <p:nvGrpSpPr>
        <p:cNvPr id="1" name=""/>
        <p:cNvGrpSpPr/>
        <p:nvPr/>
      </p:nvGrpSpPr>
      <p:grpSpPr>
        <a:xfrm>
          <a:off x="0" y="0"/>
          <a:ext cx="0" cy="0"/>
          <a:chOff x="0" y="0"/>
          <a:chExt cx="0" cy="0"/>
        </a:xfrm>
      </p:grpSpPr>
      <p:sp>
        <p:nvSpPr>
          <p:cNvPr id="3" name="Subhead text"/>
          <p:cNvSpPr>
            <a:spLocks noGrp="1"/>
          </p:cNvSpPr>
          <p:nvPr>
            <p:ph type="body" idx="1"/>
          </p:nvPr>
        </p:nvSpPr>
        <p:spPr>
          <a:xfrm>
            <a:off x="854017" y="3543300"/>
            <a:ext cx="3732577" cy="1981200"/>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2" name="Divider title 1"/>
          <p:cNvSpPr>
            <a:spLocks noGrp="1"/>
          </p:cNvSpPr>
          <p:nvPr>
            <p:ph type="title"/>
          </p:nvPr>
        </p:nvSpPr>
        <p:spPr>
          <a:xfrm>
            <a:off x="854016" y="1295401"/>
            <a:ext cx="3732578" cy="2133600"/>
          </a:xfrm>
        </p:spPr>
        <p:txBody>
          <a:bodyPr anchor="b"/>
          <a:lstStyle>
            <a:lvl1pPr>
              <a:defRPr sz="3600">
                <a:solidFill>
                  <a:schemeClr val="accent1"/>
                </a:solidFill>
              </a:defRPr>
            </a:lvl1pPr>
          </a:lstStyle>
          <a:p>
            <a:r>
              <a:rPr lang="en-US"/>
              <a:t>Click to edit Master title style</a:t>
            </a:r>
          </a:p>
        </p:txBody>
      </p:sp>
      <p:pic>
        <p:nvPicPr>
          <p:cNvPr id="8" name="Graphic background">
            <a:extLst>
              <a:ext uri="{FF2B5EF4-FFF2-40B4-BE49-F238E27FC236}">
                <a16:creationId xmlns:a16="http://schemas.microsoft.com/office/drawing/2014/main" id="{15FDBB3B-45B7-4F26-819E-23445B3E217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V="1">
            <a:off x="5440612" y="0"/>
            <a:ext cx="6751387" cy="6858000"/>
          </a:xfrm>
          <a:prstGeom prst="rect">
            <a:avLst/>
          </a:prstGeom>
        </p:spPr>
      </p:pic>
      <p:sp>
        <p:nvSpPr>
          <p:cNvPr id="4" name="Rectangle 3">
            <a:extLst>
              <a:ext uri="{FF2B5EF4-FFF2-40B4-BE49-F238E27FC236}">
                <a16:creationId xmlns:a16="http://schemas.microsoft.com/office/drawing/2014/main" id="{95148FF3-30BD-455C-87DE-5C8F88B87C3E}"/>
              </a:ext>
            </a:extLst>
          </p:cNvPr>
          <p:cNvSpPr/>
          <p:nvPr userDrawn="1"/>
        </p:nvSpPr>
        <p:spPr>
          <a:xfrm>
            <a:off x="0" y="6553200"/>
            <a:ext cx="5440611" cy="3048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6" name="Slide Number Placeholder"/>
          <p:cNvSpPr>
            <a:spLocks noGrp="1"/>
          </p:cNvSpPr>
          <p:nvPr>
            <p:ph type="sldNum" sz="quarter" idx="12"/>
          </p:nvPr>
        </p:nvSpPr>
        <p:spPr>
          <a:xfrm>
            <a:off x="11734800" y="6553200"/>
            <a:ext cx="457200" cy="304800"/>
          </a:xfrm>
        </p:spPr>
        <p:txBody>
          <a:bodyPr/>
          <a:lstStyle/>
          <a:p>
            <a:fld id="{1384FA50-8B36-4B06-A05C-1E58CBA999B5}" type="slidenum">
              <a:rPr lang="en-US" smtClean="0"/>
              <a:pPr/>
              <a:t>‹#›</a:t>
            </a:fld>
            <a:endParaRPr lang="en-US" dirty="0"/>
          </a:p>
        </p:txBody>
      </p:sp>
    </p:spTree>
    <p:extLst>
      <p:ext uri="{BB962C8B-B14F-4D97-AF65-F5344CB8AC3E}">
        <p14:creationId xmlns:p14="http://schemas.microsoft.com/office/powerpoint/2010/main" val="3641799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ivider - teal corner">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4849E07-3241-4578-AD9B-042823AB90B7}"/>
              </a:ext>
            </a:extLst>
          </p:cNvPr>
          <p:cNvSpPr/>
          <p:nvPr userDrawn="1"/>
        </p:nvSpPr>
        <p:spPr>
          <a:xfrm>
            <a:off x="0" y="0"/>
            <a:ext cx="12192000" cy="6858000"/>
          </a:xfrm>
          <a:prstGeom prst="rect">
            <a:avLst/>
          </a:prstGeom>
          <a:gradFill flip="none" rotWithShape="1">
            <a:gsLst>
              <a:gs pos="0">
                <a:schemeClr val="accent1"/>
              </a:gs>
              <a:gs pos="60000">
                <a:schemeClr val="tx2"/>
              </a:gs>
              <a:gs pos="100000">
                <a:schemeClr val="accent2"/>
              </a:gs>
            </a:gsLst>
            <a:lin ang="27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3" name="Subhead text"/>
          <p:cNvSpPr>
            <a:spLocks noGrp="1"/>
          </p:cNvSpPr>
          <p:nvPr>
            <p:ph type="body" idx="1"/>
          </p:nvPr>
        </p:nvSpPr>
        <p:spPr>
          <a:xfrm>
            <a:off x="3820520" y="3543300"/>
            <a:ext cx="4550961" cy="1981200"/>
          </a:xfrm>
        </p:spPr>
        <p:txBody>
          <a:bodyPr/>
          <a:lstStyle>
            <a:lvl1pPr marL="0" indent="0" algn="ctr">
              <a:buNone/>
              <a:defRPr sz="18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2" name="Divider title 1"/>
          <p:cNvSpPr>
            <a:spLocks noGrp="1"/>
          </p:cNvSpPr>
          <p:nvPr>
            <p:ph type="title"/>
          </p:nvPr>
        </p:nvSpPr>
        <p:spPr>
          <a:xfrm>
            <a:off x="3820518" y="1295401"/>
            <a:ext cx="4550963" cy="2133600"/>
          </a:xfrm>
        </p:spPr>
        <p:txBody>
          <a:bodyPr anchor="b"/>
          <a:lstStyle>
            <a:lvl1pPr algn="ctr">
              <a:defRPr sz="3000" b="1">
                <a:solidFill>
                  <a:schemeClr val="bg1"/>
                </a:solidFill>
              </a:defRPr>
            </a:lvl1pPr>
          </a:lstStyle>
          <a:p>
            <a:r>
              <a:rPr lang="en-US"/>
              <a:t>Click to edit Master title style</a:t>
            </a:r>
          </a:p>
        </p:txBody>
      </p:sp>
      <p:sp>
        <p:nvSpPr>
          <p:cNvPr id="6" name="Slide Number Placeholder"/>
          <p:cNvSpPr>
            <a:spLocks noGrp="1"/>
          </p:cNvSpPr>
          <p:nvPr>
            <p:ph type="sldNum" sz="quarter" idx="12"/>
          </p:nvPr>
        </p:nvSpPr>
        <p:spPr>
          <a:xfrm>
            <a:off x="11734800" y="6553200"/>
            <a:ext cx="457200" cy="304800"/>
          </a:xfrm>
        </p:spPr>
        <p:txBody>
          <a:bodyPr/>
          <a:lstStyle/>
          <a:p>
            <a:fld id="{1384FA50-8B36-4B06-A05C-1E58CBA999B5}" type="slidenum">
              <a:rPr lang="en-US" smtClean="0"/>
              <a:pPr/>
              <a:t>‹#›</a:t>
            </a:fld>
            <a:endParaRPr lang="en-US" dirty="0"/>
          </a:p>
        </p:txBody>
      </p:sp>
    </p:spTree>
    <p:extLst>
      <p:ext uri="{BB962C8B-B14F-4D97-AF65-F5344CB8AC3E}">
        <p14:creationId xmlns:p14="http://schemas.microsoft.com/office/powerpoint/2010/main" val="956926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ig Statement">
    <p:bg>
      <p:bgPr>
        <a:solidFill>
          <a:schemeClr val="bg1"/>
        </a:solidFill>
        <a:effectLst/>
      </p:bgPr>
    </p:bg>
    <p:spTree>
      <p:nvGrpSpPr>
        <p:cNvPr id="1" name=""/>
        <p:cNvGrpSpPr/>
        <p:nvPr/>
      </p:nvGrpSpPr>
      <p:grpSpPr>
        <a:xfrm>
          <a:off x="0" y="0"/>
          <a:ext cx="0" cy="0"/>
          <a:chOff x="0" y="0"/>
          <a:chExt cx="0" cy="0"/>
        </a:xfrm>
      </p:grpSpPr>
      <p:sp>
        <p:nvSpPr>
          <p:cNvPr id="4" name="Bottom banner - navy blue" hidden="1"/>
          <p:cNvSpPr/>
          <p:nvPr userDrawn="1"/>
        </p:nvSpPr>
        <p:spPr>
          <a:xfrm>
            <a:off x="11582400" y="6556248"/>
            <a:ext cx="609600" cy="301752"/>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5" name="Bottom banner - teal" hidden="1"/>
          <p:cNvSpPr/>
          <p:nvPr userDrawn="1"/>
        </p:nvSpPr>
        <p:spPr>
          <a:xfrm>
            <a:off x="7067227" y="6556248"/>
            <a:ext cx="4515173" cy="301752"/>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7" name="Picture placeholder"/>
          <p:cNvSpPr>
            <a:spLocks noGrp="1"/>
          </p:cNvSpPr>
          <p:nvPr>
            <p:ph type="pic" sz="quarter" idx="13"/>
          </p:nvPr>
        </p:nvSpPr>
        <p:spPr>
          <a:xfrm>
            <a:off x="0" y="0"/>
            <a:ext cx="12192000" cy="6858000"/>
          </a:xfrm>
          <a:solidFill>
            <a:schemeClr val="bg2"/>
          </a:solidFill>
        </p:spPr>
        <p:txBody>
          <a:bodyPr/>
          <a:lstStyle/>
          <a:p>
            <a:r>
              <a:rPr lang="en-US" dirty="0"/>
              <a:t>Click icon to add picture</a:t>
            </a:r>
          </a:p>
        </p:txBody>
      </p:sp>
      <p:sp>
        <p:nvSpPr>
          <p:cNvPr id="2" name="Title 1"/>
          <p:cNvSpPr>
            <a:spLocks noGrp="1"/>
          </p:cNvSpPr>
          <p:nvPr>
            <p:ph type="title"/>
          </p:nvPr>
        </p:nvSpPr>
        <p:spPr>
          <a:xfrm>
            <a:off x="457200" y="457201"/>
            <a:ext cx="11277600" cy="2194560"/>
          </a:xfrm>
        </p:spPr>
        <p:txBody>
          <a:bodyPr anchor="ctr" anchorCtr="0"/>
          <a:lstStyle>
            <a:lvl1pPr algn="ctr">
              <a:defRPr sz="4400">
                <a:solidFill>
                  <a:schemeClr val="bg1"/>
                </a:solidFill>
              </a:defRPr>
            </a:lvl1pPr>
          </a:lstStyle>
          <a:p>
            <a:r>
              <a:rPr lang="en-US"/>
              <a:t>Click to edit Master title style</a:t>
            </a:r>
          </a:p>
        </p:txBody>
      </p:sp>
      <p:sp>
        <p:nvSpPr>
          <p:cNvPr id="6" name="Slide Number Placeholder 5"/>
          <p:cNvSpPr>
            <a:spLocks noGrp="1"/>
          </p:cNvSpPr>
          <p:nvPr>
            <p:ph type="sldNum" sz="quarter" idx="12"/>
          </p:nvPr>
        </p:nvSpPr>
        <p:spPr>
          <a:xfrm>
            <a:off x="11734800" y="6553200"/>
            <a:ext cx="457200" cy="304800"/>
          </a:xfrm>
        </p:spPr>
        <p:txBody>
          <a:bodyPr/>
          <a:lstStyle/>
          <a:p>
            <a:fld id="{1384FA50-8B36-4B06-A05C-1E58CBA999B5}" type="slidenum">
              <a:rPr lang="en-US" smtClean="0"/>
              <a:pPr/>
              <a:t>‹#›</a:t>
            </a:fld>
            <a:endParaRPr lang="en-US" dirty="0"/>
          </a:p>
        </p:txBody>
      </p:sp>
    </p:spTree>
    <p:extLst>
      <p:ext uri="{BB962C8B-B14F-4D97-AF65-F5344CB8AC3E}">
        <p14:creationId xmlns:p14="http://schemas.microsoft.com/office/powerpoint/2010/main" val="2047324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Quote - graphic">
    <p:bg>
      <p:bgPr>
        <a:solidFill>
          <a:schemeClr val="bg1"/>
        </a:solidFill>
        <a:effectLst/>
      </p:bgPr>
    </p:bg>
    <p:spTree>
      <p:nvGrpSpPr>
        <p:cNvPr id="1" name=""/>
        <p:cNvGrpSpPr/>
        <p:nvPr/>
      </p:nvGrpSpPr>
      <p:grpSpPr>
        <a:xfrm>
          <a:off x="0" y="0"/>
          <a:ext cx="0" cy="0"/>
          <a:chOff x="0" y="0"/>
          <a:chExt cx="0" cy="0"/>
        </a:xfrm>
      </p:grpSpPr>
      <p:sp>
        <p:nvSpPr>
          <p:cNvPr id="4" name="Picture space"/>
          <p:cNvSpPr/>
          <p:nvPr userDrawn="1"/>
        </p:nvSpPr>
        <p:spPr>
          <a:xfrm>
            <a:off x="0" y="1"/>
            <a:ext cx="12192000" cy="6857999"/>
          </a:xfrm>
          <a:prstGeom prst="rect">
            <a:avLst/>
          </a:prstGeom>
          <a:gradFill flip="none" rotWithShape="1">
            <a:gsLst>
              <a:gs pos="0">
                <a:schemeClr val="tx2"/>
              </a:gs>
              <a:gs pos="100000">
                <a:schemeClr val="accent1"/>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sz="2000" dirty="0"/>
          </a:p>
        </p:txBody>
      </p:sp>
      <p:sp>
        <p:nvSpPr>
          <p:cNvPr id="2" name="Divider title 1"/>
          <p:cNvSpPr>
            <a:spLocks noGrp="1"/>
          </p:cNvSpPr>
          <p:nvPr>
            <p:ph type="title"/>
          </p:nvPr>
        </p:nvSpPr>
        <p:spPr>
          <a:xfrm>
            <a:off x="2817648" y="2448735"/>
            <a:ext cx="6821586" cy="2355735"/>
          </a:xfrm>
        </p:spPr>
        <p:txBody>
          <a:bodyPr anchor="ctr"/>
          <a:lstStyle>
            <a:lvl1pPr>
              <a:defRPr sz="3600">
                <a:solidFill>
                  <a:schemeClr val="bg1"/>
                </a:solidFill>
              </a:defRPr>
            </a:lvl1pPr>
          </a:lstStyle>
          <a:p>
            <a:r>
              <a:rPr lang="en-US"/>
              <a:t>Click to edit Master title style</a:t>
            </a:r>
          </a:p>
        </p:txBody>
      </p:sp>
      <p:sp>
        <p:nvSpPr>
          <p:cNvPr id="6" name="Slide Number Placeholder"/>
          <p:cNvSpPr>
            <a:spLocks noGrp="1"/>
          </p:cNvSpPr>
          <p:nvPr>
            <p:ph type="sldNum" sz="quarter" idx="12"/>
          </p:nvPr>
        </p:nvSpPr>
        <p:spPr>
          <a:xfrm>
            <a:off x="11734800" y="6553200"/>
            <a:ext cx="457200" cy="304800"/>
          </a:xfrm>
        </p:spPr>
        <p:txBody>
          <a:bodyPr/>
          <a:lstStyle/>
          <a:p>
            <a:fld id="{1384FA50-8B36-4B06-A05C-1E58CBA999B5}" type="slidenum">
              <a:rPr lang="en-US" smtClean="0"/>
              <a:pPr/>
              <a:t>‹#›</a:t>
            </a:fld>
            <a:endParaRPr lang="en-US" dirty="0"/>
          </a:p>
        </p:txBody>
      </p:sp>
      <p:grpSp>
        <p:nvGrpSpPr>
          <p:cNvPr id="8" name="Group 7">
            <a:extLst>
              <a:ext uri="{FF2B5EF4-FFF2-40B4-BE49-F238E27FC236}">
                <a16:creationId xmlns:a16="http://schemas.microsoft.com/office/drawing/2014/main" id="{C7A38CA8-892A-467D-B0CA-01AD71E577DC}"/>
              </a:ext>
            </a:extLst>
          </p:cNvPr>
          <p:cNvGrpSpPr/>
          <p:nvPr userDrawn="1"/>
        </p:nvGrpSpPr>
        <p:grpSpPr>
          <a:xfrm>
            <a:off x="1922817" y="1772947"/>
            <a:ext cx="8533057" cy="4168085"/>
            <a:chOff x="1721775" y="2246985"/>
            <a:chExt cx="8533057" cy="4168085"/>
          </a:xfrm>
        </p:grpSpPr>
        <p:sp>
          <p:nvSpPr>
            <p:cNvPr id="10" name="TextBox 9">
              <a:extLst>
                <a:ext uri="{FF2B5EF4-FFF2-40B4-BE49-F238E27FC236}">
                  <a16:creationId xmlns:a16="http://schemas.microsoft.com/office/drawing/2014/main" id="{9609EC63-1A43-44C6-9594-2CB0528E5B51}"/>
                </a:ext>
              </a:extLst>
            </p:cNvPr>
            <p:cNvSpPr txBox="1"/>
            <p:nvPr/>
          </p:nvSpPr>
          <p:spPr>
            <a:xfrm>
              <a:off x="1721775" y="2246985"/>
              <a:ext cx="894830" cy="1334981"/>
            </a:xfrm>
            <a:prstGeom prst="rect">
              <a:avLst/>
            </a:prstGeom>
            <a:noFill/>
          </p:spPr>
          <p:txBody>
            <a:bodyPr wrap="square" anchor="ctr" anchorCtr="0">
              <a:spAutoFit/>
            </a:bodyPr>
            <a:lstStyle/>
            <a:p>
              <a:pPr defTabSz="457189" fontAlgn="base">
                <a:lnSpc>
                  <a:spcPct val="95000"/>
                </a:lnSpc>
                <a:spcBef>
                  <a:spcPct val="0"/>
                </a:spcBef>
                <a:spcAft>
                  <a:spcPct val="0"/>
                </a:spcAft>
                <a:defRPr/>
              </a:pPr>
              <a:r>
                <a:rPr lang="en-US" sz="8500" b="0" dirty="0">
                  <a:solidFill>
                    <a:srgbClr val="FFFFFF"/>
                  </a:solidFill>
                  <a:latin typeface="Arial Black" panose="020B0A04020102020204" pitchFamily="34" charset="0"/>
                  <a:ea typeface="ＭＳ Ｐゴシック"/>
                  <a:cs typeface="Arial"/>
                </a:rPr>
                <a:t>“</a:t>
              </a:r>
            </a:p>
          </p:txBody>
        </p:sp>
        <p:cxnSp>
          <p:nvCxnSpPr>
            <p:cNvPr id="11" name="Straight Connector 10">
              <a:extLst>
                <a:ext uri="{FF2B5EF4-FFF2-40B4-BE49-F238E27FC236}">
                  <a16:creationId xmlns:a16="http://schemas.microsoft.com/office/drawing/2014/main" id="{D390CEF2-DD24-41E7-A4E5-DF6AEF0F64D1}"/>
                </a:ext>
              </a:extLst>
            </p:cNvPr>
            <p:cNvCxnSpPr/>
            <p:nvPr/>
          </p:nvCxnSpPr>
          <p:spPr>
            <a:xfrm>
              <a:off x="2706771" y="2680941"/>
              <a:ext cx="717804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1E275A1-A212-47E1-8594-5E2515AF3B2A}"/>
                </a:ext>
              </a:extLst>
            </p:cNvPr>
            <p:cNvCxnSpPr/>
            <p:nvPr/>
          </p:nvCxnSpPr>
          <p:spPr>
            <a:xfrm flipV="1">
              <a:off x="9884811" y="2676177"/>
              <a:ext cx="0" cy="221284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40AE6F1-5885-4204-9F80-11FB730CC4BD}"/>
                </a:ext>
              </a:extLst>
            </p:cNvPr>
            <p:cNvSpPr txBox="1"/>
            <p:nvPr/>
          </p:nvSpPr>
          <p:spPr>
            <a:xfrm>
              <a:off x="9524862" y="5080089"/>
              <a:ext cx="729970" cy="1334981"/>
            </a:xfrm>
            <a:prstGeom prst="rect">
              <a:avLst/>
            </a:prstGeom>
            <a:noFill/>
          </p:spPr>
          <p:txBody>
            <a:bodyPr wrap="square" anchor="ctr" anchorCtr="0">
              <a:spAutoFit/>
            </a:bodyPr>
            <a:lstStyle/>
            <a:p>
              <a:pPr defTabSz="457189" fontAlgn="base">
                <a:lnSpc>
                  <a:spcPct val="95000"/>
                </a:lnSpc>
                <a:spcBef>
                  <a:spcPct val="0"/>
                </a:spcBef>
                <a:spcAft>
                  <a:spcPct val="0"/>
                </a:spcAft>
                <a:defRPr/>
              </a:pPr>
              <a:r>
                <a:rPr lang="en-US" sz="8500" b="0" dirty="0">
                  <a:solidFill>
                    <a:srgbClr val="FFFFFF"/>
                  </a:solidFill>
                  <a:latin typeface="Arial Black" panose="020B0A04020102020204" pitchFamily="34" charset="0"/>
                  <a:ea typeface="ＭＳ Ｐゴシック"/>
                  <a:cs typeface="Arial"/>
                </a:rPr>
                <a:t>”</a:t>
              </a:r>
            </a:p>
          </p:txBody>
        </p:sp>
        <p:grpSp>
          <p:nvGrpSpPr>
            <p:cNvPr id="14" name="Group 13">
              <a:extLst>
                <a:ext uri="{FF2B5EF4-FFF2-40B4-BE49-F238E27FC236}">
                  <a16:creationId xmlns:a16="http://schemas.microsoft.com/office/drawing/2014/main" id="{17785EB1-4C5C-4F17-948A-CE7338048FFD}"/>
                </a:ext>
              </a:extLst>
            </p:cNvPr>
            <p:cNvGrpSpPr/>
            <p:nvPr/>
          </p:nvGrpSpPr>
          <p:grpSpPr>
            <a:xfrm rot="10800000">
              <a:off x="2169986" y="3292848"/>
              <a:ext cx="6931153" cy="2212848"/>
              <a:chOff x="1349247" y="1819364"/>
              <a:chExt cx="6931153" cy="2212848"/>
            </a:xfrm>
          </p:grpSpPr>
          <p:cxnSp>
            <p:nvCxnSpPr>
              <p:cNvPr id="16" name="Straight Connector 15">
                <a:extLst>
                  <a:ext uri="{FF2B5EF4-FFF2-40B4-BE49-F238E27FC236}">
                    <a16:creationId xmlns:a16="http://schemas.microsoft.com/office/drawing/2014/main" id="{0D5A53CE-9EEA-4491-915B-6E6E26FB3AF1}"/>
                  </a:ext>
                </a:extLst>
              </p:cNvPr>
              <p:cNvCxnSpPr/>
              <p:nvPr/>
            </p:nvCxnSpPr>
            <p:spPr>
              <a:xfrm rot="10800000" flipH="1">
                <a:off x="1349247" y="1819364"/>
                <a:ext cx="693115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3EAA14B-B9A0-41CD-9995-3E924EAFDDEC}"/>
                  </a:ext>
                </a:extLst>
              </p:cNvPr>
              <p:cNvCxnSpPr>
                <a:cxnSpLocks/>
              </p:cNvCxnSpPr>
              <p:nvPr/>
            </p:nvCxnSpPr>
            <p:spPr>
              <a:xfrm flipV="1">
                <a:off x="8280400" y="1819364"/>
                <a:ext cx="0" cy="221284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978415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5 left block">
    <p:spTree>
      <p:nvGrpSpPr>
        <p:cNvPr id="1" name=""/>
        <p:cNvGrpSpPr/>
        <p:nvPr/>
      </p:nvGrpSpPr>
      <p:grpSpPr>
        <a:xfrm>
          <a:off x="0" y="0"/>
          <a:ext cx="0" cy="0"/>
          <a:chOff x="0" y="0"/>
          <a:chExt cx="0" cy="0"/>
        </a:xfrm>
      </p:grpSpPr>
      <p:sp>
        <p:nvSpPr>
          <p:cNvPr id="11" name="Left banner"/>
          <p:cNvSpPr/>
          <p:nvPr userDrawn="1"/>
        </p:nvSpPr>
        <p:spPr>
          <a:xfrm>
            <a:off x="2" y="0"/>
            <a:ext cx="3532341" cy="685800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6" name="Slide Number Placeholder 5"/>
          <p:cNvSpPr>
            <a:spLocks noGrp="1"/>
          </p:cNvSpPr>
          <p:nvPr>
            <p:ph type="sldNum" sz="quarter" idx="12"/>
          </p:nvPr>
        </p:nvSpPr>
        <p:spPr>
          <a:xfrm>
            <a:off x="11734800" y="6553200"/>
            <a:ext cx="457200" cy="304800"/>
          </a:xfrm>
        </p:spPr>
        <p:txBody>
          <a:bodyPr/>
          <a:lstStyle/>
          <a:p>
            <a:fld id="{2D55A223-BDE3-4662-BD05-6BDBDD27824A}" type="slidenum">
              <a:rPr lang="en-US" smtClean="0"/>
              <a:pPr/>
              <a:t>‹#›</a:t>
            </a:fld>
            <a:endParaRPr lang="en-US" dirty="0"/>
          </a:p>
        </p:txBody>
      </p:sp>
      <p:sp>
        <p:nvSpPr>
          <p:cNvPr id="9" name="Disclaimer"/>
          <p:cNvSpPr>
            <a:spLocks noGrp="1"/>
          </p:cNvSpPr>
          <p:nvPr>
            <p:ph type="body" sz="quarter" idx="14"/>
          </p:nvPr>
        </p:nvSpPr>
        <p:spPr>
          <a:xfrm>
            <a:off x="3989541" y="6553200"/>
            <a:ext cx="7745257" cy="304800"/>
          </a:xfrm>
        </p:spPr>
        <p:txBody>
          <a:bodyPr anchor="ctr" anchorCtr="0"/>
          <a:lstStyle>
            <a:lvl1pPr marL="0" indent="0" algn="r">
              <a:spcBef>
                <a:spcPts val="0"/>
              </a:spcBef>
              <a:spcAft>
                <a:spcPts val="200"/>
              </a:spcAft>
              <a:buFontTx/>
              <a:buNone/>
              <a:defRPr lang="en-US" sz="600" kern="600" baseline="0" dirty="0" smtClean="0">
                <a:solidFill>
                  <a:schemeClr val="bg1"/>
                </a:solidFill>
                <a:latin typeface="+mn-lt"/>
                <a:ea typeface="+mn-ea"/>
                <a:cs typeface="+mn-cs"/>
              </a:defRPr>
            </a:lvl1pPr>
          </a:lstStyle>
          <a:p>
            <a:pPr marL="0" lvl="0" indent="0" algn="l" defTabSz="685800" rtl="0" eaLnBrk="1" latinLnBrk="0" hangingPunct="1">
              <a:lnSpc>
                <a:spcPct val="100000"/>
              </a:lnSpc>
              <a:spcBef>
                <a:spcPts val="0"/>
              </a:spcBef>
              <a:spcAft>
                <a:spcPts val="200"/>
              </a:spcAft>
              <a:buClr>
                <a:schemeClr val="tx2"/>
              </a:buClr>
              <a:buFontTx/>
              <a:buNone/>
            </a:pPr>
            <a:r>
              <a:rPr lang="en-US"/>
              <a:t>Click to edit Master text styles</a:t>
            </a:r>
          </a:p>
        </p:txBody>
      </p:sp>
      <p:sp>
        <p:nvSpPr>
          <p:cNvPr id="7" name="Footnote"/>
          <p:cNvSpPr>
            <a:spLocks noGrp="1"/>
          </p:cNvSpPr>
          <p:nvPr>
            <p:ph type="body" sz="quarter" idx="13"/>
          </p:nvPr>
        </p:nvSpPr>
        <p:spPr>
          <a:xfrm>
            <a:off x="3989541" y="6172200"/>
            <a:ext cx="7745257" cy="312420"/>
          </a:xfrm>
        </p:spPr>
        <p:txBody>
          <a:bodyPr anchor="b"/>
          <a:lstStyle>
            <a:lvl1pPr marL="0" indent="0">
              <a:spcBef>
                <a:spcPts val="0"/>
              </a:spcBef>
              <a:spcAft>
                <a:spcPts val="300"/>
              </a:spcAft>
              <a:buFontTx/>
              <a:buNone/>
              <a:defRPr sz="800"/>
            </a:lvl1pPr>
          </a:lstStyle>
          <a:p>
            <a:pPr lvl="0"/>
            <a:r>
              <a:rPr lang="en-US"/>
              <a:t>Click to edit Master text styles</a:t>
            </a:r>
          </a:p>
        </p:txBody>
      </p:sp>
      <p:sp>
        <p:nvSpPr>
          <p:cNvPr id="5" name="Sidebar Placeholder"/>
          <p:cNvSpPr>
            <a:spLocks noGrp="1"/>
          </p:cNvSpPr>
          <p:nvPr>
            <p:ph sz="quarter" idx="15"/>
          </p:nvPr>
        </p:nvSpPr>
        <p:spPr>
          <a:xfrm>
            <a:off x="457201" y="1295400"/>
            <a:ext cx="2617942" cy="4876800"/>
          </a:xfrm>
        </p:spPr>
        <p:txBody>
          <a:bodyPr anchor="t"/>
          <a:lstStyle>
            <a:lvl1pPr marL="0" indent="0">
              <a:buFontTx/>
              <a:buNone/>
              <a:defRPr b="1">
                <a:solidFill>
                  <a:schemeClr val="bg1"/>
                </a:solidFill>
              </a:defRPr>
            </a:lvl1pPr>
          </a:lstStyle>
          <a:p>
            <a:pPr lvl="0"/>
            <a:r>
              <a:rPr lang="en-US"/>
              <a:t>Click to edit Master text styles</a:t>
            </a:r>
          </a:p>
        </p:txBody>
      </p:sp>
      <p:sp>
        <p:nvSpPr>
          <p:cNvPr id="3" name="Content Placeholder 2:5"/>
          <p:cNvSpPr>
            <a:spLocks noGrp="1"/>
          </p:cNvSpPr>
          <p:nvPr>
            <p:ph idx="1"/>
          </p:nvPr>
        </p:nvSpPr>
        <p:spPr>
          <a:xfrm>
            <a:off x="3989542" y="1295400"/>
            <a:ext cx="7745258" cy="4876800"/>
          </a:xfrm>
        </p:spPr>
        <p:txBody>
          <a:bodyPr/>
          <a:lstStyle>
            <a:lvl1pPr>
              <a:defRPr sz="2000"/>
            </a:lvl1pPr>
          </a:lstStyle>
          <a:p>
            <a:pPr lvl="0"/>
            <a:r>
              <a:rPr lang="en-US"/>
              <a:t>Click to edit Master text styles</a:t>
            </a:r>
          </a:p>
          <a:p>
            <a:pPr lvl="1"/>
            <a:r>
              <a:rPr lang="en-US"/>
              <a:t>Second level</a:t>
            </a:r>
          </a:p>
        </p:txBody>
      </p:sp>
      <p:sp>
        <p:nvSpPr>
          <p:cNvPr id="2" name="Title 1"/>
          <p:cNvSpPr>
            <a:spLocks noGrp="1"/>
          </p:cNvSpPr>
          <p:nvPr>
            <p:ph type="title"/>
          </p:nvPr>
        </p:nvSpPr>
        <p:spPr>
          <a:xfrm>
            <a:off x="3989543" y="411480"/>
            <a:ext cx="7745257" cy="883920"/>
          </a:xfrm>
        </p:spPr>
        <p:txBody>
          <a:bodyPr/>
          <a:lstStyle>
            <a:lvl1pPr>
              <a:defRPr>
                <a:solidFill>
                  <a:schemeClr val="tx2"/>
                </a:solidFill>
              </a:defRPr>
            </a:lvl1pPr>
          </a:lstStyle>
          <a:p>
            <a:r>
              <a:rPr lang="en-US"/>
              <a:t>Click to edit Master title style</a:t>
            </a:r>
          </a:p>
        </p:txBody>
      </p:sp>
    </p:spTree>
    <p:extLst>
      <p:ext uri="{BB962C8B-B14F-4D97-AF65-F5344CB8AC3E}">
        <p14:creationId xmlns:p14="http://schemas.microsoft.com/office/powerpoint/2010/main" val="91780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5 teal block">
    <p:spTree>
      <p:nvGrpSpPr>
        <p:cNvPr id="1" name=""/>
        <p:cNvGrpSpPr/>
        <p:nvPr/>
      </p:nvGrpSpPr>
      <p:grpSpPr>
        <a:xfrm>
          <a:off x="0" y="0"/>
          <a:ext cx="0" cy="0"/>
          <a:chOff x="0" y="0"/>
          <a:chExt cx="0" cy="0"/>
        </a:xfrm>
      </p:grpSpPr>
      <p:sp>
        <p:nvSpPr>
          <p:cNvPr id="10" name="Bottom banner - teal"/>
          <p:cNvSpPr/>
          <p:nvPr userDrawn="1"/>
        </p:nvSpPr>
        <p:spPr>
          <a:xfrm>
            <a:off x="3825683" y="6556248"/>
            <a:ext cx="7756717" cy="301752"/>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12" name="Navy edge"/>
          <p:cNvSpPr/>
          <p:nvPr userDrawn="1"/>
        </p:nvSpPr>
        <p:spPr>
          <a:xfrm>
            <a:off x="11734799" y="0"/>
            <a:ext cx="457202"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11" name="Teal banner"/>
          <p:cNvSpPr/>
          <p:nvPr userDrawn="1"/>
        </p:nvSpPr>
        <p:spPr>
          <a:xfrm>
            <a:off x="3825680" y="0"/>
            <a:ext cx="7909120" cy="6858000"/>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6" name="Slide Number Placeholder 5"/>
          <p:cNvSpPr>
            <a:spLocks noGrp="1"/>
          </p:cNvSpPr>
          <p:nvPr>
            <p:ph type="sldNum" sz="quarter" idx="12"/>
          </p:nvPr>
        </p:nvSpPr>
        <p:spPr>
          <a:xfrm>
            <a:off x="11734800" y="6553200"/>
            <a:ext cx="457200" cy="304800"/>
          </a:xfrm>
        </p:spPr>
        <p:txBody>
          <a:bodyPr/>
          <a:lstStyle/>
          <a:p>
            <a:fld id="{2D55A223-BDE3-4662-BD05-6BDBDD27824A}" type="slidenum">
              <a:rPr lang="en-US" smtClean="0"/>
              <a:pPr/>
              <a:t>‹#›</a:t>
            </a:fld>
            <a:endParaRPr lang="en-US" dirty="0"/>
          </a:p>
        </p:txBody>
      </p:sp>
      <p:sp>
        <p:nvSpPr>
          <p:cNvPr id="9" name="Disclaimer"/>
          <p:cNvSpPr>
            <a:spLocks noGrp="1"/>
          </p:cNvSpPr>
          <p:nvPr>
            <p:ph type="body" sz="quarter" idx="14"/>
          </p:nvPr>
        </p:nvSpPr>
        <p:spPr>
          <a:xfrm>
            <a:off x="4282878" y="6553200"/>
            <a:ext cx="7003187" cy="304800"/>
          </a:xfrm>
        </p:spPr>
        <p:txBody>
          <a:bodyPr anchor="ctr" anchorCtr="0"/>
          <a:lstStyle>
            <a:lvl1pPr marL="0" indent="0">
              <a:spcBef>
                <a:spcPts val="0"/>
              </a:spcBef>
              <a:spcAft>
                <a:spcPts val="200"/>
              </a:spcAft>
              <a:buFontTx/>
              <a:buNone/>
              <a:defRPr lang="en-US" sz="600" kern="600" baseline="0" smtClean="0">
                <a:solidFill>
                  <a:schemeClr val="bg1"/>
                </a:solidFill>
                <a:latin typeface="+mn-lt"/>
                <a:ea typeface="+mn-ea"/>
                <a:cs typeface="+mn-cs"/>
              </a:defRPr>
            </a:lvl1pPr>
          </a:lstStyle>
          <a:p>
            <a:pPr marL="0" lvl="0" indent="0" algn="l" defTabSz="685800" rtl="0" eaLnBrk="1" latinLnBrk="0" hangingPunct="1">
              <a:lnSpc>
                <a:spcPct val="100000"/>
              </a:lnSpc>
              <a:spcBef>
                <a:spcPts val="0"/>
              </a:spcBef>
              <a:spcAft>
                <a:spcPts val="200"/>
              </a:spcAft>
              <a:buClr>
                <a:schemeClr val="tx2"/>
              </a:buClr>
              <a:buFontTx/>
              <a:buNone/>
            </a:pPr>
            <a:r>
              <a:rPr lang="en-US"/>
              <a:t>Click to edit Master text styles</a:t>
            </a:r>
          </a:p>
        </p:txBody>
      </p:sp>
      <p:sp>
        <p:nvSpPr>
          <p:cNvPr id="7" name="Footnote"/>
          <p:cNvSpPr>
            <a:spLocks noGrp="1"/>
          </p:cNvSpPr>
          <p:nvPr>
            <p:ph type="body" sz="quarter" idx="13"/>
          </p:nvPr>
        </p:nvSpPr>
        <p:spPr>
          <a:xfrm>
            <a:off x="457201" y="6172200"/>
            <a:ext cx="2919748" cy="312420"/>
          </a:xfrm>
        </p:spPr>
        <p:txBody>
          <a:bodyPr anchor="b"/>
          <a:lstStyle>
            <a:lvl1pPr marL="0" indent="0">
              <a:spcBef>
                <a:spcPts val="0"/>
              </a:spcBef>
              <a:spcAft>
                <a:spcPts val="300"/>
              </a:spcAft>
              <a:buFontTx/>
              <a:buNone/>
              <a:defRPr sz="800"/>
            </a:lvl1pPr>
          </a:lstStyle>
          <a:p>
            <a:pPr lvl="0"/>
            <a:r>
              <a:rPr lang="en-US"/>
              <a:t>Click to edit Master text styles</a:t>
            </a:r>
          </a:p>
        </p:txBody>
      </p:sp>
      <p:sp>
        <p:nvSpPr>
          <p:cNvPr id="13" name="Sidebar Placeholder"/>
          <p:cNvSpPr>
            <a:spLocks noGrp="1"/>
          </p:cNvSpPr>
          <p:nvPr>
            <p:ph sz="quarter" idx="15"/>
          </p:nvPr>
        </p:nvSpPr>
        <p:spPr>
          <a:xfrm>
            <a:off x="4282879" y="1295400"/>
            <a:ext cx="7006181" cy="5181600"/>
          </a:xfrm>
        </p:spPr>
        <p:txBody>
          <a:bodyPr anchor="ctr"/>
          <a:lstStyle>
            <a:lvl1pPr marL="0" indent="0">
              <a:buFontTx/>
              <a:buNone/>
              <a:defRPr b="1">
                <a:solidFill>
                  <a:schemeClr val="bg1"/>
                </a:solidFill>
              </a:defRPr>
            </a:lvl1pPr>
          </a:lstStyle>
          <a:p>
            <a:pPr lvl="0"/>
            <a:r>
              <a:rPr lang="en-US"/>
              <a:t>Click to edit Master text styles</a:t>
            </a:r>
          </a:p>
        </p:txBody>
      </p:sp>
      <p:sp>
        <p:nvSpPr>
          <p:cNvPr id="5" name="Sidebar title"/>
          <p:cNvSpPr>
            <a:spLocks noGrp="1"/>
          </p:cNvSpPr>
          <p:nvPr>
            <p:ph type="body" sz="quarter" idx="16"/>
          </p:nvPr>
        </p:nvSpPr>
        <p:spPr>
          <a:xfrm>
            <a:off x="4282880" y="364210"/>
            <a:ext cx="7003188" cy="946688"/>
          </a:xfrm>
        </p:spPr>
        <p:txBody>
          <a:bodyPr/>
          <a:lstStyle>
            <a:lvl1pPr marL="0" indent="0">
              <a:buNone/>
              <a:defRPr sz="3000">
                <a:solidFill>
                  <a:schemeClr val="bg1"/>
                </a:solidFill>
              </a:defRPr>
            </a:lvl1pPr>
            <a:lvl2pPr marL="228600" indent="0">
              <a:buNone/>
              <a:defRPr/>
            </a:lvl2pPr>
          </a:lstStyle>
          <a:p>
            <a:pPr lvl="0"/>
            <a:r>
              <a:rPr lang="en-US"/>
              <a:t>Click to edit Master text styles</a:t>
            </a:r>
          </a:p>
        </p:txBody>
      </p:sp>
      <p:sp>
        <p:nvSpPr>
          <p:cNvPr id="3" name="Content Placeholder 2:5"/>
          <p:cNvSpPr>
            <a:spLocks noGrp="1"/>
          </p:cNvSpPr>
          <p:nvPr>
            <p:ph idx="1"/>
          </p:nvPr>
        </p:nvSpPr>
        <p:spPr>
          <a:xfrm>
            <a:off x="457201" y="1600200"/>
            <a:ext cx="2919748" cy="4572000"/>
          </a:xfrm>
        </p:spPr>
        <p:txBody>
          <a:bodyPr/>
          <a:lstStyle>
            <a:lvl1pPr>
              <a:defRPr sz="1800"/>
            </a:lvl1pPr>
            <a:lvl2pPr>
              <a:defRPr sz="1400"/>
            </a:lvl2pPr>
          </a:lstStyle>
          <a:p>
            <a:pPr lvl="0"/>
            <a:r>
              <a:rPr lang="en-US"/>
              <a:t>Click to edit Master text styles</a:t>
            </a:r>
          </a:p>
          <a:p>
            <a:pPr lvl="1"/>
            <a:r>
              <a:rPr lang="en-US"/>
              <a:t>Second level</a:t>
            </a:r>
          </a:p>
        </p:txBody>
      </p:sp>
      <p:sp>
        <p:nvSpPr>
          <p:cNvPr id="2" name="Title 1"/>
          <p:cNvSpPr>
            <a:spLocks noGrp="1"/>
          </p:cNvSpPr>
          <p:nvPr>
            <p:ph type="title"/>
          </p:nvPr>
        </p:nvSpPr>
        <p:spPr>
          <a:xfrm>
            <a:off x="457200" y="411480"/>
            <a:ext cx="2919748" cy="899418"/>
          </a:xfrm>
        </p:spPr>
        <p:txBody>
          <a:bodyPr/>
          <a:lstStyle>
            <a:lvl1pPr>
              <a:defRPr sz="2400"/>
            </a:lvl1pPr>
          </a:lstStyle>
          <a:p>
            <a:r>
              <a:rPr lang="en-US"/>
              <a:t>Click to edit Master title style</a:t>
            </a:r>
          </a:p>
        </p:txBody>
      </p:sp>
    </p:spTree>
    <p:extLst>
      <p:ext uri="{BB962C8B-B14F-4D97-AF65-F5344CB8AC3E}">
        <p14:creationId xmlns:p14="http://schemas.microsoft.com/office/powerpoint/2010/main" val="3585238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5 navy block">
    <p:spTree>
      <p:nvGrpSpPr>
        <p:cNvPr id="1" name=""/>
        <p:cNvGrpSpPr/>
        <p:nvPr/>
      </p:nvGrpSpPr>
      <p:grpSpPr>
        <a:xfrm>
          <a:off x="0" y="0"/>
          <a:ext cx="0" cy="0"/>
          <a:chOff x="0" y="0"/>
          <a:chExt cx="0" cy="0"/>
        </a:xfrm>
      </p:grpSpPr>
      <p:sp>
        <p:nvSpPr>
          <p:cNvPr id="11" name="Teal banner"/>
          <p:cNvSpPr/>
          <p:nvPr userDrawn="1"/>
        </p:nvSpPr>
        <p:spPr>
          <a:xfrm>
            <a:off x="3825680" y="0"/>
            <a:ext cx="8366320"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6" name="Slide Number Placeholder 5"/>
          <p:cNvSpPr>
            <a:spLocks noGrp="1"/>
          </p:cNvSpPr>
          <p:nvPr>
            <p:ph type="sldNum" sz="quarter" idx="12"/>
          </p:nvPr>
        </p:nvSpPr>
        <p:spPr>
          <a:xfrm>
            <a:off x="11734800" y="6553200"/>
            <a:ext cx="457200" cy="304800"/>
          </a:xfrm>
        </p:spPr>
        <p:txBody>
          <a:bodyPr/>
          <a:lstStyle/>
          <a:p>
            <a:fld id="{2D55A223-BDE3-4662-BD05-6BDBDD27824A}" type="slidenum">
              <a:rPr lang="en-US" smtClean="0"/>
              <a:pPr/>
              <a:t>‹#›</a:t>
            </a:fld>
            <a:endParaRPr lang="en-US" dirty="0"/>
          </a:p>
        </p:txBody>
      </p:sp>
      <p:sp>
        <p:nvSpPr>
          <p:cNvPr id="9" name="Disclaimer"/>
          <p:cNvSpPr>
            <a:spLocks noGrp="1"/>
          </p:cNvSpPr>
          <p:nvPr>
            <p:ph type="body" sz="quarter" idx="14"/>
          </p:nvPr>
        </p:nvSpPr>
        <p:spPr>
          <a:xfrm>
            <a:off x="4312184" y="6553200"/>
            <a:ext cx="7422616" cy="304800"/>
          </a:xfrm>
        </p:spPr>
        <p:txBody>
          <a:bodyPr anchor="ctr" anchorCtr="0"/>
          <a:lstStyle>
            <a:lvl1pPr marL="0" indent="0">
              <a:spcBef>
                <a:spcPts val="0"/>
              </a:spcBef>
              <a:spcAft>
                <a:spcPts val="200"/>
              </a:spcAft>
              <a:buFontTx/>
              <a:buNone/>
              <a:defRPr lang="en-US" sz="600" kern="600" baseline="0" smtClean="0">
                <a:solidFill>
                  <a:schemeClr val="bg1"/>
                </a:solidFill>
                <a:latin typeface="+mn-lt"/>
                <a:ea typeface="+mn-ea"/>
                <a:cs typeface="+mn-cs"/>
              </a:defRPr>
            </a:lvl1pPr>
          </a:lstStyle>
          <a:p>
            <a:pPr marL="0" lvl="0" indent="0" algn="l" defTabSz="685800" rtl="0" eaLnBrk="1" latinLnBrk="0" hangingPunct="1">
              <a:lnSpc>
                <a:spcPct val="100000"/>
              </a:lnSpc>
              <a:spcBef>
                <a:spcPts val="0"/>
              </a:spcBef>
              <a:spcAft>
                <a:spcPts val="200"/>
              </a:spcAft>
              <a:buClr>
                <a:schemeClr val="tx2"/>
              </a:buClr>
              <a:buFontTx/>
              <a:buNone/>
            </a:pPr>
            <a:r>
              <a:rPr lang="en-US"/>
              <a:t>Click to edit Master text styles</a:t>
            </a:r>
          </a:p>
        </p:txBody>
      </p:sp>
      <p:sp>
        <p:nvSpPr>
          <p:cNvPr id="7" name="Footnote"/>
          <p:cNvSpPr>
            <a:spLocks noGrp="1"/>
          </p:cNvSpPr>
          <p:nvPr>
            <p:ph type="body" sz="quarter" idx="13"/>
          </p:nvPr>
        </p:nvSpPr>
        <p:spPr>
          <a:xfrm>
            <a:off x="457201" y="6172200"/>
            <a:ext cx="2911278" cy="312420"/>
          </a:xfrm>
        </p:spPr>
        <p:txBody>
          <a:bodyPr anchor="b"/>
          <a:lstStyle>
            <a:lvl1pPr marL="0" indent="0">
              <a:spcBef>
                <a:spcPts val="0"/>
              </a:spcBef>
              <a:spcAft>
                <a:spcPts val="300"/>
              </a:spcAft>
              <a:buFontTx/>
              <a:buNone/>
              <a:defRPr sz="800"/>
            </a:lvl1pPr>
          </a:lstStyle>
          <a:p>
            <a:pPr lvl="0"/>
            <a:r>
              <a:rPr lang="en-US"/>
              <a:t>Click to edit Master text styles</a:t>
            </a:r>
          </a:p>
        </p:txBody>
      </p:sp>
      <p:sp>
        <p:nvSpPr>
          <p:cNvPr id="13" name="Sidebar Placeholder"/>
          <p:cNvSpPr>
            <a:spLocks noGrp="1"/>
          </p:cNvSpPr>
          <p:nvPr>
            <p:ph sz="quarter" idx="15"/>
          </p:nvPr>
        </p:nvSpPr>
        <p:spPr>
          <a:xfrm>
            <a:off x="4282876" y="1295400"/>
            <a:ext cx="7451924" cy="5181600"/>
          </a:xfrm>
        </p:spPr>
        <p:txBody>
          <a:bodyPr anchor="ctr"/>
          <a:lstStyle>
            <a:lvl1pPr marL="0" indent="0">
              <a:buFontTx/>
              <a:buNone/>
              <a:defRPr b="1">
                <a:solidFill>
                  <a:schemeClr val="bg1"/>
                </a:solidFill>
              </a:defRPr>
            </a:lvl1pPr>
          </a:lstStyle>
          <a:p>
            <a:pPr lvl="0"/>
            <a:r>
              <a:rPr lang="en-US"/>
              <a:t>Click to edit Master text styles</a:t>
            </a:r>
          </a:p>
        </p:txBody>
      </p:sp>
      <p:sp>
        <p:nvSpPr>
          <p:cNvPr id="5" name="Sidebar title"/>
          <p:cNvSpPr>
            <a:spLocks noGrp="1"/>
          </p:cNvSpPr>
          <p:nvPr>
            <p:ph type="body" sz="quarter" idx="16"/>
          </p:nvPr>
        </p:nvSpPr>
        <p:spPr>
          <a:xfrm>
            <a:off x="4282879" y="356462"/>
            <a:ext cx="7451921" cy="938939"/>
          </a:xfrm>
        </p:spPr>
        <p:txBody>
          <a:bodyPr/>
          <a:lstStyle>
            <a:lvl1pPr marL="0" indent="0">
              <a:buNone/>
              <a:defRPr sz="3000">
                <a:solidFill>
                  <a:schemeClr val="bg1"/>
                </a:solidFill>
              </a:defRPr>
            </a:lvl1pPr>
          </a:lstStyle>
          <a:p>
            <a:pPr lvl="0"/>
            <a:r>
              <a:rPr lang="en-US"/>
              <a:t>Click to edit Master text styles</a:t>
            </a:r>
          </a:p>
        </p:txBody>
      </p:sp>
      <p:sp>
        <p:nvSpPr>
          <p:cNvPr id="3" name="Content Placeholder 2:5"/>
          <p:cNvSpPr>
            <a:spLocks noGrp="1"/>
          </p:cNvSpPr>
          <p:nvPr>
            <p:ph idx="1"/>
          </p:nvPr>
        </p:nvSpPr>
        <p:spPr>
          <a:xfrm>
            <a:off x="457200" y="1600200"/>
            <a:ext cx="2911278" cy="4572000"/>
          </a:xfrm>
        </p:spPr>
        <p:txBody>
          <a:bodyPr/>
          <a:lstStyle>
            <a:lvl1pPr>
              <a:defRPr sz="1800"/>
            </a:lvl1pPr>
            <a:lvl2pPr>
              <a:defRPr sz="1400"/>
            </a:lvl2pPr>
          </a:lstStyle>
          <a:p>
            <a:pPr lvl="0"/>
            <a:r>
              <a:rPr lang="en-US"/>
              <a:t>Click to edit Master text styles</a:t>
            </a:r>
          </a:p>
          <a:p>
            <a:pPr lvl="1"/>
            <a:r>
              <a:rPr lang="en-US"/>
              <a:t>Second level</a:t>
            </a:r>
          </a:p>
        </p:txBody>
      </p:sp>
      <p:sp>
        <p:nvSpPr>
          <p:cNvPr id="2" name="Title 1"/>
          <p:cNvSpPr>
            <a:spLocks noGrp="1"/>
          </p:cNvSpPr>
          <p:nvPr>
            <p:ph type="title"/>
          </p:nvPr>
        </p:nvSpPr>
        <p:spPr>
          <a:xfrm>
            <a:off x="457200" y="411480"/>
            <a:ext cx="2911278" cy="883920"/>
          </a:xfrm>
        </p:spPr>
        <p:txBody>
          <a:bodyPr/>
          <a:lstStyle>
            <a:lvl1pPr>
              <a:defRPr sz="2400"/>
            </a:lvl1pPr>
          </a:lstStyle>
          <a:p>
            <a:r>
              <a:rPr lang="en-US"/>
              <a:t>Click to edit Master title style</a:t>
            </a:r>
          </a:p>
        </p:txBody>
      </p:sp>
    </p:spTree>
    <p:extLst>
      <p:ext uri="{BB962C8B-B14F-4D97-AF65-F5344CB8AC3E}">
        <p14:creationId xmlns:p14="http://schemas.microsoft.com/office/powerpoint/2010/main" val="4121342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4 blue block">
    <p:spTree>
      <p:nvGrpSpPr>
        <p:cNvPr id="1" name=""/>
        <p:cNvGrpSpPr/>
        <p:nvPr/>
      </p:nvGrpSpPr>
      <p:grpSpPr>
        <a:xfrm>
          <a:off x="0" y="0"/>
          <a:ext cx="0" cy="0"/>
          <a:chOff x="0" y="0"/>
          <a:chExt cx="0" cy="0"/>
        </a:xfrm>
      </p:grpSpPr>
      <p:sp>
        <p:nvSpPr>
          <p:cNvPr id="11" name="Left banner"/>
          <p:cNvSpPr/>
          <p:nvPr userDrawn="1"/>
        </p:nvSpPr>
        <p:spPr>
          <a:xfrm>
            <a:off x="1" y="0"/>
            <a:ext cx="5137212" cy="685800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6" name="Slide Number Placeholder 5"/>
          <p:cNvSpPr>
            <a:spLocks noGrp="1"/>
          </p:cNvSpPr>
          <p:nvPr>
            <p:ph type="sldNum" sz="quarter" idx="12"/>
          </p:nvPr>
        </p:nvSpPr>
        <p:spPr>
          <a:xfrm>
            <a:off x="11734800" y="6553200"/>
            <a:ext cx="457200" cy="304800"/>
          </a:xfrm>
        </p:spPr>
        <p:txBody>
          <a:bodyPr/>
          <a:lstStyle/>
          <a:p>
            <a:fld id="{2D55A223-BDE3-4662-BD05-6BDBDD27824A}" type="slidenum">
              <a:rPr lang="en-US" smtClean="0"/>
              <a:pPr/>
              <a:t>‹#›</a:t>
            </a:fld>
            <a:endParaRPr lang="en-US" dirty="0"/>
          </a:p>
        </p:txBody>
      </p:sp>
      <p:sp>
        <p:nvSpPr>
          <p:cNvPr id="9" name="Disclaimer"/>
          <p:cNvSpPr>
            <a:spLocks noGrp="1"/>
          </p:cNvSpPr>
          <p:nvPr>
            <p:ph type="body" sz="quarter" idx="14"/>
          </p:nvPr>
        </p:nvSpPr>
        <p:spPr>
          <a:xfrm>
            <a:off x="457200" y="6553200"/>
            <a:ext cx="4680013" cy="304800"/>
          </a:xfrm>
        </p:spPr>
        <p:txBody>
          <a:bodyPr anchor="ctr" anchorCtr="0"/>
          <a:lstStyle>
            <a:lvl1pPr marL="0" indent="0">
              <a:spcBef>
                <a:spcPts val="0"/>
              </a:spcBef>
              <a:spcAft>
                <a:spcPts val="200"/>
              </a:spcAft>
              <a:buFontTx/>
              <a:buNone/>
              <a:defRPr lang="en-US" sz="600" kern="600" baseline="0" smtClean="0">
                <a:solidFill>
                  <a:schemeClr val="bg1"/>
                </a:solidFill>
                <a:latin typeface="+mn-lt"/>
                <a:ea typeface="+mn-ea"/>
                <a:cs typeface="+mn-cs"/>
              </a:defRPr>
            </a:lvl1pPr>
          </a:lstStyle>
          <a:p>
            <a:pPr marL="0" lvl="0" indent="0" algn="l" defTabSz="685800" rtl="0" eaLnBrk="1" latinLnBrk="0" hangingPunct="1">
              <a:lnSpc>
                <a:spcPct val="100000"/>
              </a:lnSpc>
              <a:spcBef>
                <a:spcPts val="0"/>
              </a:spcBef>
              <a:spcAft>
                <a:spcPts val="200"/>
              </a:spcAft>
              <a:buClr>
                <a:schemeClr val="tx2"/>
              </a:buClr>
              <a:buFontTx/>
              <a:buNone/>
            </a:pPr>
            <a:r>
              <a:rPr lang="en-US"/>
              <a:t>Click to edit Master text styles</a:t>
            </a:r>
          </a:p>
        </p:txBody>
      </p:sp>
      <p:sp>
        <p:nvSpPr>
          <p:cNvPr id="7" name="Footnote"/>
          <p:cNvSpPr>
            <a:spLocks noGrp="1"/>
          </p:cNvSpPr>
          <p:nvPr>
            <p:ph type="body" sz="quarter" idx="13"/>
          </p:nvPr>
        </p:nvSpPr>
        <p:spPr>
          <a:xfrm>
            <a:off x="5594412" y="6172200"/>
            <a:ext cx="6140388" cy="312420"/>
          </a:xfrm>
        </p:spPr>
        <p:txBody>
          <a:bodyPr anchor="b"/>
          <a:lstStyle>
            <a:lvl1pPr marL="0" indent="0">
              <a:spcBef>
                <a:spcPts val="0"/>
              </a:spcBef>
              <a:spcAft>
                <a:spcPts val="300"/>
              </a:spcAft>
              <a:buFontTx/>
              <a:buNone/>
              <a:defRPr sz="800"/>
            </a:lvl1pPr>
          </a:lstStyle>
          <a:p>
            <a:pPr lvl="0"/>
            <a:r>
              <a:rPr lang="en-US"/>
              <a:t>Click to edit Master text styles</a:t>
            </a:r>
          </a:p>
        </p:txBody>
      </p:sp>
      <p:sp>
        <p:nvSpPr>
          <p:cNvPr id="12" name="Sidebar Placeholder"/>
          <p:cNvSpPr>
            <a:spLocks noGrp="1"/>
          </p:cNvSpPr>
          <p:nvPr>
            <p:ph sz="quarter" idx="15"/>
          </p:nvPr>
        </p:nvSpPr>
        <p:spPr>
          <a:xfrm>
            <a:off x="457200" y="1600200"/>
            <a:ext cx="4222813" cy="4572000"/>
          </a:xfrm>
        </p:spPr>
        <p:txBody>
          <a:bodyPr anchor="t"/>
          <a:lstStyle>
            <a:lvl1pPr marL="0" indent="0">
              <a:buFontTx/>
              <a:buNone/>
              <a:defRPr b="1">
                <a:solidFill>
                  <a:schemeClr val="bg1"/>
                </a:solidFill>
              </a:defRPr>
            </a:lvl1pPr>
          </a:lstStyle>
          <a:p>
            <a:pPr lvl="0"/>
            <a:r>
              <a:rPr lang="en-US"/>
              <a:t>Click to edit Master text styles</a:t>
            </a:r>
          </a:p>
        </p:txBody>
      </p:sp>
      <p:sp>
        <p:nvSpPr>
          <p:cNvPr id="5" name="Sidebar title"/>
          <p:cNvSpPr>
            <a:spLocks noGrp="1"/>
          </p:cNvSpPr>
          <p:nvPr>
            <p:ph type="body" sz="quarter" idx="16"/>
          </p:nvPr>
        </p:nvSpPr>
        <p:spPr>
          <a:xfrm>
            <a:off x="457200" y="410706"/>
            <a:ext cx="4222813" cy="884694"/>
          </a:xfrm>
        </p:spPr>
        <p:txBody>
          <a:bodyPr/>
          <a:lstStyle>
            <a:lvl1pPr marL="0" indent="0">
              <a:lnSpc>
                <a:spcPct val="90000"/>
              </a:lnSpc>
              <a:spcBef>
                <a:spcPts val="0"/>
              </a:spcBef>
              <a:spcAft>
                <a:spcPts val="0"/>
              </a:spcAft>
              <a:buNone/>
              <a:defRPr sz="3000">
                <a:solidFill>
                  <a:schemeClr val="bg1"/>
                </a:solidFill>
              </a:defRPr>
            </a:lvl1pPr>
          </a:lstStyle>
          <a:p>
            <a:pPr lvl="0"/>
            <a:r>
              <a:rPr lang="en-US"/>
              <a:t>Click to edit Master text styles</a:t>
            </a:r>
          </a:p>
        </p:txBody>
      </p:sp>
      <p:sp>
        <p:nvSpPr>
          <p:cNvPr id="3" name="Content Placeholder 3:4"/>
          <p:cNvSpPr>
            <a:spLocks noGrp="1"/>
          </p:cNvSpPr>
          <p:nvPr>
            <p:ph idx="1"/>
          </p:nvPr>
        </p:nvSpPr>
        <p:spPr>
          <a:xfrm>
            <a:off x="5594412" y="1600200"/>
            <a:ext cx="6140387" cy="4572000"/>
          </a:xfrm>
        </p:spPr>
        <p:txBody>
          <a:bodyPr/>
          <a:lstStyle>
            <a:lvl1pPr>
              <a:defRPr sz="2000"/>
            </a:lvl1pPr>
          </a:lstStyle>
          <a:p>
            <a:pPr lvl="0"/>
            <a:r>
              <a:rPr lang="en-US"/>
              <a:t>Click to edit Master text styles</a:t>
            </a:r>
          </a:p>
          <a:p>
            <a:pPr lvl="1"/>
            <a:r>
              <a:rPr lang="en-US"/>
              <a:t>Second level</a:t>
            </a:r>
          </a:p>
        </p:txBody>
      </p:sp>
      <p:sp>
        <p:nvSpPr>
          <p:cNvPr id="2" name="Title 1"/>
          <p:cNvSpPr>
            <a:spLocks noGrp="1"/>
          </p:cNvSpPr>
          <p:nvPr>
            <p:ph type="title"/>
          </p:nvPr>
        </p:nvSpPr>
        <p:spPr>
          <a:xfrm>
            <a:off x="5594412" y="411480"/>
            <a:ext cx="6140387" cy="883920"/>
          </a:xfrm>
        </p:spPr>
        <p:txBody>
          <a:bodyPr/>
          <a:lstStyle>
            <a:lvl1pPr>
              <a:defRPr>
                <a:solidFill>
                  <a:schemeClr val="tx2"/>
                </a:solidFill>
              </a:defRPr>
            </a:lvl1pPr>
          </a:lstStyle>
          <a:p>
            <a:r>
              <a:rPr lang="en-US"/>
              <a:t>Click to edit Master title style</a:t>
            </a:r>
          </a:p>
        </p:txBody>
      </p:sp>
    </p:spTree>
    <p:extLst>
      <p:ext uri="{BB962C8B-B14F-4D97-AF65-F5344CB8AC3E}">
        <p14:creationId xmlns:p14="http://schemas.microsoft.com/office/powerpoint/2010/main" val="165269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4 teal block">
    <p:spTree>
      <p:nvGrpSpPr>
        <p:cNvPr id="1" name=""/>
        <p:cNvGrpSpPr/>
        <p:nvPr/>
      </p:nvGrpSpPr>
      <p:grpSpPr>
        <a:xfrm>
          <a:off x="0" y="0"/>
          <a:ext cx="0" cy="0"/>
          <a:chOff x="0" y="0"/>
          <a:chExt cx="0" cy="0"/>
        </a:xfrm>
      </p:grpSpPr>
      <p:sp>
        <p:nvSpPr>
          <p:cNvPr id="13" name="Navy edge"/>
          <p:cNvSpPr/>
          <p:nvPr userDrawn="1"/>
        </p:nvSpPr>
        <p:spPr>
          <a:xfrm>
            <a:off x="11734800" y="0"/>
            <a:ext cx="457201"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6" name="Slide Number Placeholder 5"/>
          <p:cNvSpPr>
            <a:spLocks noGrp="1"/>
          </p:cNvSpPr>
          <p:nvPr>
            <p:ph type="sldNum" sz="quarter" idx="12"/>
          </p:nvPr>
        </p:nvSpPr>
        <p:spPr>
          <a:xfrm>
            <a:off x="11734798" y="6553200"/>
            <a:ext cx="457201" cy="304800"/>
          </a:xfrm>
        </p:spPr>
        <p:txBody>
          <a:bodyPr/>
          <a:lstStyle/>
          <a:p>
            <a:fld id="{2D55A223-BDE3-4662-BD05-6BDBDD27824A}" type="slidenum">
              <a:rPr lang="en-US" smtClean="0"/>
              <a:pPr/>
              <a:t>‹#›</a:t>
            </a:fld>
            <a:endParaRPr lang="en-US" dirty="0"/>
          </a:p>
        </p:txBody>
      </p:sp>
      <p:sp>
        <p:nvSpPr>
          <p:cNvPr id="11" name="Teal banner"/>
          <p:cNvSpPr/>
          <p:nvPr userDrawn="1"/>
        </p:nvSpPr>
        <p:spPr>
          <a:xfrm>
            <a:off x="5440615" y="0"/>
            <a:ext cx="6294184" cy="6858000"/>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9" name="Disclaimer"/>
          <p:cNvSpPr>
            <a:spLocks noGrp="1"/>
          </p:cNvSpPr>
          <p:nvPr>
            <p:ph type="body" sz="quarter" idx="14"/>
          </p:nvPr>
        </p:nvSpPr>
        <p:spPr>
          <a:xfrm>
            <a:off x="457200" y="6553200"/>
            <a:ext cx="4526214" cy="304800"/>
          </a:xfrm>
        </p:spPr>
        <p:txBody>
          <a:bodyPr anchor="ctr" anchorCtr="0"/>
          <a:lstStyle>
            <a:lvl1pPr marL="0" indent="0">
              <a:spcBef>
                <a:spcPts val="0"/>
              </a:spcBef>
              <a:spcAft>
                <a:spcPts val="200"/>
              </a:spcAft>
              <a:buFontTx/>
              <a:buNone/>
              <a:defRPr lang="en-US" sz="600" kern="600" baseline="0" smtClean="0">
                <a:solidFill>
                  <a:schemeClr val="bg1"/>
                </a:solidFill>
                <a:latin typeface="+mn-lt"/>
                <a:ea typeface="+mn-ea"/>
                <a:cs typeface="+mn-cs"/>
              </a:defRPr>
            </a:lvl1pPr>
          </a:lstStyle>
          <a:p>
            <a:pPr marL="0" lvl="0" indent="0" algn="l" defTabSz="685800" rtl="0" eaLnBrk="1" latinLnBrk="0" hangingPunct="1">
              <a:lnSpc>
                <a:spcPct val="100000"/>
              </a:lnSpc>
              <a:spcBef>
                <a:spcPts val="0"/>
              </a:spcBef>
              <a:spcAft>
                <a:spcPts val="200"/>
              </a:spcAft>
              <a:buClr>
                <a:schemeClr val="tx2"/>
              </a:buClr>
              <a:buFontTx/>
              <a:buNone/>
            </a:pPr>
            <a:r>
              <a:rPr lang="en-US"/>
              <a:t>Click to edit Master text styles</a:t>
            </a:r>
          </a:p>
        </p:txBody>
      </p:sp>
      <p:sp>
        <p:nvSpPr>
          <p:cNvPr id="7" name="Footnote"/>
          <p:cNvSpPr>
            <a:spLocks noGrp="1"/>
          </p:cNvSpPr>
          <p:nvPr>
            <p:ph type="body" sz="quarter" idx="13"/>
          </p:nvPr>
        </p:nvSpPr>
        <p:spPr>
          <a:xfrm>
            <a:off x="457200" y="6172200"/>
            <a:ext cx="4526212" cy="312420"/>
          </a:xfrm>
        </p:spPr>
        <p:txBody>
          <a:bodyPr anchor="b"/>
          <a:lstStyle>
            <a:lvl1pPr marL="0" indent="0">
              <a:spcBef>
                <a:spcPts val="0"/>
              </a:spcBef>
              <a:spcAft>
                <a:spcPts val="300"/>
              </a:spcAft>
              <a:buFontTx/>
              <a:buNone/>
              <a:defRPr sz="800"/>
            </a:lvl1pPr>
          </a:lstStyle>
          <a:p>
            <a:pPr lvl="0"/>
            <a:r>
              <a:rPr lang="en-US"/>
              <a:t>Click to edit Master text styles</a:t>
            </a:r>
          </a:p>
        </p:txBody>
      </p:sp>
      <p:sp>
        <p:nvSpPr>
          <p:cNvPr id="12" name="Sidebar Placeholder"/>
          <p:cNvSpPr>
            <a:spLocks noGrp="1"/>
          </p:cNvSpPr>
          <p:nvPr>
            <p:ph sz="quarter" idx="15"/>
          </p:nvPr>
        </p:nvSpPr>
        <p:spPr>
          <a:xfrm>
            <a:off x="5897813" y="1600200"/>
            <a:ext cx="5379786" cy="4782844"/>
          </a:xfrm>
        </p:spPr>
        <p:txBody>
          <a:bodyPr anchor="t"/>
          <a:lstStyle>
            <a:lvl1pPr marL="0" indent="0">
              <a:buFontTx/>
              <a:buNone/>
              <a:defRPr b="1">
                <a:solidFill>
                  <a:schemeClr val="bg1"/>
                </a:solidFill>
              </a:defRPr>
            </a:lvl1pPr>
          </a:lstStyle>
          <a:p>
            <a:pPr lvl="0"/>
            <a:r>
              <a:rPr lang="en-US"/>
              <a:t>Click to edit Master text styles</a:t>
            </a:r>
          </a:p>
        </p:txBody>
      </p:sp>
      <p:sp>
        <p:nvSpPr>
          <p:cNvPr id="5" name="Sidebar title"/>
          <p:cNvSpPr>
            <a:spLocks noGrp="1"/>
          </p:cNvSpPr>
          <p:nvPr>
            <p:ph type="body" sz="quarter" idx="16"/>
          </p:nvPr>
        </p:nvSpPr>
        <p:spPr>
          <a:xfrm>
            <a:off x="5897813" y="410707"/>
            <a:ext cx="5379786" cy="884693"/>
          </a:xfrm>
        </p:spPr>
        <p:txBody>
          <a:bodyPr/>
          <a:lstStyle>
            <a:lvl1pPr marL="0" indent="0">
              <a:lnSpc>
                <a:spcPct val="90000"/>
              </a:lnSpc>
              <a:spcBef>
                <a:spcPts val="0"/>
              </a:spcBef>
              <a:spcAft>
                <a:spcPts val="0"/>
              </a:spcAft>
              <a:buNone/>
              <a:defRPr sz="3000">
                <a:solidFill>
                  <a:schemeClr val="bg1"/>
                </a:solidFill>
              </a:defRPr>
            </a:lvl1pPr>
          </a:lstStyle>
          <a:p>
            <a:pPr lvl="0"/>
            <a:r>
              <a:rPr lang="en-US"/>
              <a:t>Click to edit Master text styles</a:t>
            </a:r>
          </a:p>
        </p:txBody>
      </p:sp>
      <p:sp>
        <p:nvSpPr>
          <p:cNvPr id="3" name="Content Placeholder 3:4"/>
          <p:cNvSpPr>
            <a:spLocks noGrp="1"/>
          </p:cNvSpPr>
          <p:nvPr>
            <p:ph idx="1"/>
          </p:nvPr>
        </p:nvSpPr>
        <p:spPr>
          <a:xfrm>
            <a:off x="457200" y="1600200"/>
            <a:ext cx="4526214" cy="4572000"/>
          </a:xfrm>
        </p:spPr>
        <p:txBody>
          <a:bodyPr/>
          <a:lstStyle>
            <a:lvl1pPr>
              <a:defRPr sz="2000"/>
            </a:lvl1pPr>
          </a:lstStyle>
          <a:p>
            <a:pPr lvl="0"/>
            <a:r>
              <a:rPr lang="en-US"/>
              <a:t>Click to edit Master text styles</a:t>
            </a:r>
          </a:p>
          <a:p>
            <a:pPr lvl="1"/>
            <a:r>
              <a:rPr lang="en-US"/>
              <a:t>Second level</a:t>
            </a:r>
          </a:p>
        </p:txBody>
      </p:sp>
      <p:sp>
        <p:nvSpPr>
          <p:cNvPr id="2" name="Title 1"/>
          <p:cNvSpPr>
            <a:spLocks noGrp="1"/>
          </p:cNvSpPr>
          <p:nvPr>
            <p:ph type="title"/>
          </p:nvPr>
        </p:nvSpPr>
        <p:spPr>
          <a:xfrm>
            <a:off x="457199" y="420358"/>
            <a:ext cx="4526213" cy="875042"/>
          </a:xfrm>
        </p:spPr>
        <p:txBody>
          <a:bodyPr/>
          <a:lstStyle>
            <a:lvl1pPr>
              <a:defRPr/>
            </a:lvl1pPr>
          </a:lstStyle>
          <a:p>
            <a:r>
              <a:rPr lang="en-US"/>
              <a:t>Click to edit Master title style</a:t>
            </a:r>
          </a:p>
        </p:txBody>
      </p:sp>
    </p:spTree>
    <p:extLst>
      <p:ext uri="{BB962C8B-B14F-4D97-AF65-F5344CB8AC3E}">
        <p14:creationId xmlns:p14="http://schemas.microsoft.com/office/powerpoint/2010/main" val="1144501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4 navy block">
    <p:spTree>
      <p:nvGrpSpPr>
        <p:cNvPr id="1" name=""/>
        <p:cNvGrpSpPr/>
        <p:nvPr/>
      </p:nvGrpSpPr>
      <p:grpSpPr>
        <a:xfrm>
          <a:off x="0" y="0"/>
          <a:ext cx="0" cy="0"/>
          <a:chOff x="0" y="0"/>
          <a:chExt cx="0" cy="0"/>
        </a:xfrm>
      </p:grpSpPr>
      <p:sp>
        <p:nvSpPr>
          <p:cNvPr id="13" name="Navy banner"/>
          <p:cNvSpPr/>
          <p:nvPr userDrawn="1"/>
        </p:nvSpPr>
        <p:spPr>
          <a:xfrm>
            <a:off x="5440617" y="0"/>
            <a:ext cx="6751384"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6" name="Slide Number Placeholder 5"/>
          <p:cNvSpPr>
            <a:spLocks noGrp="1"/>
          </p:cNvSpPr>
          <p:nvPr>
            <p:ph type="sldNum" sz="quarter" idx="12"/>
          </p:nvPr>
        </p:nvSpPr>
        <p:spPr>
          <a:xfrm>
            <a:off x="11734800" y="6553200"/>
            <a:ext cx="457200" cy="304800"/>
          </a:xfrm>
        </p:spPr>
        <p:txBody>
          <a:bodyPr/>
          <a:lstStyle/>
          <a:p>
            <a:fld id="{2D55A223-BDE3-4662-BD05-6BDBDD27824A}" type="slidenum">
              <a:rPr lang="en-US" smtClean="0"/>
              <a:pPr/>
              <a:t>‹#›</a:t>
            </a:fld>
            <a:endParaRPr lang="en-US" dirty="0"/>
          </a:p>
        </p:txBody>
      </p:sp>
      <p:sp>
        <p:nvSpPr>
          <p:cNvPr id="9" name="Disclaimer"/>
          <p:cNvSpPr>
            <a:spLocks noGrp="1"/>
          </p:cNvSpPr>
          <p:nvPr>
            <p:ph type="body" sz="quarter" idx="14"/>
          </p:nvPr>
        </p:nvSpPr>
        <p:spPr>
          <a:xfrm>
            <a:off x="457200" y="6553200"/>
            <a:ext cx="4524160" cy="304800"/>
          </a:xfrm>
        </p:spPr>
        <p:txBody>
          <a:bodyPr anchor="ctr" anchorCtr="0"/>
          <a:lstStyle>
            <a:lvl1pPr marL="0" indent="0">
              <a:spcBef>
                <a:spcPts val="0"/>
              </a:spcBef>
              <a:spcAft>
                <a:spcPts val="200"/>
              </a:spcAft>
              <a:buFontTx/>
              <a:buNone/>
              <a:defRPr lang="en-US" sz="600" kern="600" baseline="0" smtClean="0">
                <a:solidFill>
                  <a:schemeClr val="bg1"/>
                </a:solidFill>
                <a:latin typeface="+mn-lt"/>
                <a:ea typeface="+mn-ea"/>
                <a:cs typeface="+mn-cs"/>
              </a:defRPr>
            </a:lvl1pPr>
          </a:lstStyle>
          <a:p>
            <a:pPr marL="0" lvl="0" indent="0" algn="l" defTabSz="685800" rtl="0" eaLnBrk="1" latinLnBrk="0" hangingPunct="1">
              <a:lnSpc>
                <a:spcPct val="100000"/>
              </a:lnSpc>
              <a:spcBef>
                <a:spcPts val="0"/>
              </a:spcBef>
              <a:spcAft>
                <a:spcPts val="200"/>
              </a:spcAft>
              <a:buClr>
                <a:schemeClr val="tx2"/>
              </a:buClr>
              <a:buFontTx/>
              <a:buNone/>
            </a:pPr>
            <a:r>
              <a:rPr lang="en-US"/>
              <a:t>Click to edit Master text styles</a:t>
            </a:r>
          </a:p>
        </p:txBody>
      </p:sp>
      <p:sp>
        <p:nvSpPr>
          <p:cNvPr id="7" name="Footnote"/>
          <p:cNvSpPr>
            <a:spLocks noGrp="1"/>
          </p:cNvSpPr>
          <p:nvPr>
            <p:ph type="body" sz="quarter" idx="13"/>
          </p:nvPr>
        </p:nvSpPr>
        <p:spPr>
          <a:xfrm>
            <a:off x="457200" y="6172200"/>
            <a:ext cx="4524160" cy="312420"/>
          </a:xfrm>
        </p:spPr>
        <p:txBody>
          <a:bodyPr anchor="b"/>
          <a:lstStyle>
            <a:lvl1pPr marL="0" indent="0">
              <a:spcBef>
                <a:spcPts val="0"/>
              </a:spcBef>
              <a:spcAft>
                <a:spcPts val="300"/>
              </a:spcAft>
              <a:buFontTx/>
              <a:buNone/>
              <a:defRPr sz="800"/>
            </a:lvl1pPr>
          </a:lstStyle>
          <a:p>
            <a:pPr lvl="0"/>
            <a:r>
              <a:rPr lang="en-US"/>
              <a:t>Click to edit Master text styles</a:t>
            </a:r>
          </a:p>
        </p:txBody>
      </p:sp>
      <p:sp>
        <p:nvSpPr>
          <p:cNvPr id="12" name="Sidebar Placeholder"/>
          <p:cNvSpPr>
            <a:spLocks noGrp="1"/>
          </p:cNvSpPr>
          <p:nvPr>
            <p:ph sz="quarter" idx="15"/>
          </p:nvPr>
        </p:nvSpPr>
        <p:spPr>
          <a:xfrm>
            <a:off x="5897817" y="1295400"/>
            <a:ext cx="5836983" cy="5181600"/>
          </a:xfrm>
        </p:spPr>
        <p:txBody>
          <a:bodyPr anchor="ctr"/>
          <a:lstStyle>
            <a:lvl1pPr marL="0" indent="0">
              <a:buFontTx/>
              <a:buNone/>
              <a:defRPr b="1">
                <a:solidFill>
                  <a:schemeClr val="bg1"/>
                </a:solidFill>
              </a:defRPr>
            </a:lvl1pPr>
          </a:lstStyle>
          <a:p>
            <a:pPr lvl="0"/>
            <a:r>
              <a:rPr lang="en-US"/>
              <a:t>Click to edit Master text styles</a:t>
            </a:r>
          </a:p>
        </p:txBody>
      </p:sp>
      <p:sp>
        <p:nvSpPr>
          <p:cNvPr id="5" name="Sidebar title"/>
          <p:cNvSpPr>
            <a:spLocks noGrp="1"/>
          </p:cNvSpPr>
          <p:nvPr>
            <p:ph type="body" sz="quarter" idx="16"/>
          </p:nvPr>
        </p:nvSpPr>
        <p:spPr>
          <a:xfrm>
            <a:off x="5897818" y="411164"/>
            <a:ext cx="5835956" cy="884237"/>
          </a:xfrm>
        </p:spPr>
        <p:txBody>
          <a:bodyPr/>
          <a:lstStyle>
            <a:lvl1pPr marL="0" indent="0">
              <a:lnSpc>
                <a:spcPct val="90000"/>
              </a:lnSpc>
              <a:spcBef>
                <a:spcPts val="0"/>
              </a:spcBef>
              <a:spcAft>
                <a:spcPts val="0"/>
              </a:spcAft>
              <a:buNone/>
              <a:defRPr sz="3000">
                <a:solidFill>
                  <a:schemeClr val="bg1"/>
                </a:solidFill>
              </a:defRPr>
            </a:lvl1pPr>
          </a:lstStyle>
          <a:p>
            <a:pPr lvl="0"/>
            <a:r>
              <a:rPr lang="en-US"/>
              <a:t>Click to edit Master text styles</a:t>
            </a:r>
          </a:p>
        </p:txBody>
      </p:sp>
      <p:sp>
        <p:nvSpPr>
          <p:cNvPr id="3" name="Content Placeholder 3:4"/>
          <p:cNvSpPr>
            <a:spLocks noGrp="1"/>
          </p:cNvSpPr>
          <p:nvPr>
            <p:ph idx="1"/>
          </p:nvPr>
        </p:nvSpPr>
        <p:spPr>
          <a:xfrm>
            <a:off x="457198" y="1600200"/>
            <a:ext cx="4524162" cy="4572000"/>
          </a:xfrm>
        </p:spPr>
        <p:txBody>
          <a:bodyPr/>
          <a:lstStyle>
            <a:lvl1pPr>
              <a:defRPr sz="2200"/>
            </a:lvl1pPr>
          </a:lstStyle>
          <a:p>
            <a:pPr lvl="0"/>
            <a:r>
              <a:rPr lang="en-US"/>
              <a:t>Click to edit Master text styles</a:t>
            </a:r>
          </a:p>
          <a:p>
            <a:pPr lvl="1"/>
            <a:r>
              <a:rPr lang="en-US"/>
              <a:t>Second level</a:t>
            </a:r>
          </a:p>
        </p:txBody>
      </p:sp>
      <p:sp>
        <p:nvSpPr>
          <p:cNvPr id="2" name="Title 1"/>
          <p:cNvSpPr>
            <a:spLocks noGrp="1"/>
          </p:cNvSpPr>
          <p:nvPr>
            <p:ph type="title"/>
          </p:nvPr>
        </p:nvSpPr>
        <p:spPr>
          <a:xfrm>
            <a:off x="457201" y="411480"/>
            <a:ext cx="4524162" cy="883920"/>
          </a:xfrm>
        </p:spPr>
        <p:txBody>
          <a:bodyPr/>
          <a:lstStyle>
            <a:lvl1pPr>
              <a:defRPr/>
            </a:lvl1pPr>
          </a:lstStyle>
          <a:p>
            <a:r>
              <a:rPr lang="en-US"/>
              <a:t>Click to edit Master title style</a:t>
            </a:r>
          </a:p>
        </p:txBody>
      </p:sp>
    </p:spTree>
    <p:extLst>
      <p:ext uri="{BB962C8B-B14F-4D97-AF65-F5344CB8AC3E}">
        <p14:creationId xmlns:p14="http://schemas.microsoft.com/office/powerpoint/2010/main" val="1363132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7" name="Disclaimer">
            <a:extLst>
              <a:ext uri="{FF2B5EF4-FFF2-40B4-BE49-F238E27FC236}">
                <a16:creationId xmlns:a16="http://schemas.microsoft.com/office/drawing/2014/main" id="{5144221B-79C4-EAC4-BACA-283BD4F02847}"/>
              </a:ext>
            </a:extLst>
          </p:cNvPr>
          <p:cNvSpPr>
            <a:spLocks noGrp="1"/>
          </p:cNvSpPr>
          <p:nvPr>
            <p:ph type="body" sz="quarter" idx="14"/>
          </p:nvPr>
        </p:nvSpPr>
        <p:spPr>
          <a:xfrm>
            <a:off x="609600" y="6553200"/>
            <a:ext cx="6629400" cy="304800"/>
          </a:xfrm>
        </p:spPr>
        <p:txBody>
          <a:bodyPr anchor="ctr" anchorCtr="0"/>
          <a:lstStyle>
            <a:lvl1pPr marL="0" indent="0">
              <a:buFontTx/>
              <a:buNone/>
              <a:defRPr sz="600" baseline="0">
                <a:solidFill>
                  <a:schemeClr val="bg1"/>
                </a:solidFill>
              </a:defRPr>
            </a:lvl1pPr>
          </a:lstStyle>
          <a:p>
            <a:pPr lvl="0"/>
            <a:r>
              <a:rPr lang="en-US"/>
              <a:t>Edit Master text styles</a:t>
            </a:r>
          </a:p>
        </p:txBody>
      </p:sp>
      <p:sp>
        <p:nvSpPr>
          <p:cNvPr id="8" name="Footnote">
            <a:extLst>
              <a:ext uri="{FF2B5EF4-FFF2-40B4-BE49-F238E27FC236}">
                <a16:creationId xmlns:a16="http://schemas.microsoft.com/office/drawing/2014/main" id="{45F89761-89C9-2155-1264-C844FDF10621}"/>
              </a:ext>
            </a:extLst>
          </p:cNvPr>
          <p:cNvSpPr>
            <a:spLocks noGrp="1"/>
          </p:cNvSpPr>
          <p:nvPr>
            <p:ph type="body" sz="quarter" idx="13"/>
          </p:nvPr>
        </p:nvSpPr>
        <p:spPr>
          <a:xfrm>
            <a:off x="609599" y="6172200"/>
            <a:ext cx="6629400" cy="312420"/>
          </a:xfrm>
        </p:spPr>
        <p:txBody>
          <a:bodyPr anchor="b"/>
          <a:lstStyle>
            <a:lvl1pPr marL="0" indent="0">
              <a:spcAft>
                <a:spcPts val="300"/>
              </a:spcAft>
              <a:buFontTx/>
              <a:buNone/>
              <a:defRPr sz="800"/>
            </a:lvl1pPr>
          </a:lstStyle>
          <a:p>
            <a:pPr lvl="0"/>
            <a:r>
              <a:rPr lang="en-US" dirty="0"/>
              <a:t>Edit Master text styles</a:t>
            </a:r>
          </a:p>
        </p:txBody>
      </p:sp>
      <p:sp>
        <p:nvSpPr>
          <p:cNvPr id="9" name="Content Placeholder 4:3">
            <a:extLst>
              <a:ext uri="{FF2B5EF4-FFF2-40B4-BE49-F238E27FC236}">
                <a16:creationId xmlns:a16="http://schemas.microsoft.com/office/drawing/2014/main" id="{A525E279-69C8-60A7-915B-390FE3A79AFD}"/>
              </a:ext>
            </a:extLst>
          </p:cNvPr>
          <p:cNvSpPr>
            <a:spLocks noGrp="1"/>
          </p:cNvSpPr>
          <p:nvPr>
            <p:ph idx="1"/>
          </p:nvPr>
        </p:nvSpPr>
        <p:spPr>
          <a:xfrm>
            <a:off x="609600" y="1600200"/>
            <a:ext cx="6629400" cy="4572000"/>
          </a:xfrm>
        </p:spPr>
        <p:txBody>
          <a:bodyPr/>
          <a:lstStyle>
            <a:lvl1pPr>
              <a:defRPr sz="2200"/>
            </a:lvl1pPr>
          </a:lstStyle>
          <a:p>
            <a:pPr lvl="0"/>
            <a:r>
              <a:rPr lang="en-US" dirty="0"/>
              <a:t>Edit Master text styles</a:t>
            </a:r>
          </a:p>
          <a:p>
            <a:pPr lvl="1"/>
            <a:r>
              <a:rPr lang="en-US" dirty="0"/>
              <a:t>Second level</a:t>
            </a:r>
          </a:p>
        </p:txBody>
      </p:sp>
      <p:sp>
        <p:nvSpPr>
          <p:cNvPr id="10" name="Title 1">
            <a:extLst>
              <a:ext uri="{FF2B5EF4-FFF2-40B4-BE49-F238E27FC236}">
                <a16:creationId xmlns:a16="http://schemas.microsoft.com/office/drawing/2014/main" id="{6962C096-FBF6-61E4-EC4B-1C9930399F2C}"/>
              </a:ext>
            </a:extLst>
          </p:cNvPr>
          <p:cNvSpPr>
            <a:spLocks noGrp="1"/>
          </p:cNvSpPr>
          <p:nvPr>
            <p:ph type="title"/>
          </p:nvPr>
        </p:nvSpPr>
        <p:spPr>
          <a:xfrm>
            <a:off x="609601" y="411480"/>
            <a:ext cx="6629400" cy="1188720"/>
          </a:xfrm>
        </p:spPr>
        <p:txBody>
          <a:bodyPr/>
          <a:lstStyle>
            <a:lvl1pPr>
              <a:defRPr/>
            </a:lvl1pPr>
          </a:lstStyle>
          <a:p>
            <a:r>
              <a:rPr lang="en-US" dirty="0"/>
              <a:t>Click to edit Master title style</a:t>
            </a:r>
          </a:p>
        </p:txBody>
      </p:sp>
      <p:sp>
        <p:nvSpPr>
          <p:cNvPr id="5" name="Rectangle 4">
            <a:extLst>
              <a:ext uri="{FF2B5EF4-FFF2-40B4-BE49-F238E27FC236}">
                <a16:creationId xmlns:a16="http://schemas.microsoft.com/office/drawing/2014/main" id="{6ABA7FB8-2E99-9D69-4732-B67A030D6124}"/>
              </a:ext>
            </a:extLst>
          </p:cNvPr>
          <p:cNvSpPr/>
          <p:nvPr userDrawn="1"/>
        </p:nvSpPr>
        <p:spPr>
          <a:xfrm>
            <a:off x="6995160" y="6553200"/>
            <a:ext cx="4599940" cy="304800"/>
          </a:xfrm>
          <a:prstGeom prst="rect">
            <a:avLst/>
          </a:prstGeom>
          <a:solidFill>
            <a:srgbClr val="F9D97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4" name="Rectangle 3">
            <a:extLst>
              <a:ext uri="{FF2B5EF4-FFF2-40B4-BE49-F238E27FC236}">
                <a16:creationId xmlns:a16="http://schemas.microsoft.com/office/drawing/2014/main" id="{BB18F416-93C3-1E3E-FF6C-A1EECD3E6C67}"/>
              </a:ext>
            </a:extLst>
          </p:cNvPr>
          <p:cNvSpPr/>
          <p:nvPr userDrawn="1"/>
        </p:nvSpPr>
        <p:spPr>
          <a:xfrm>
            <a:off x="11595100" y="6553200"/>
            <a:ext cx="596900" cy="304800"/>
          </a:xfrm>
          <a:prstGeom prst="rect">
            <a:avLst/>
          </a:prstGeom>
          <a:solidFill>
            <a:srgbClr val="D1310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3" name="Slide Number Placeholder 2">
            <a:extLst>
              <a:ext uri="{FF2B5EF4-FFF2-40B4-BE49-F238E27FC236}">
                <a16:creationId xmlns:a16="http://schemas.microsoft.com/office/drawing/2014/main" id="{2AC27406-0A92-FA94-8280-75B383F5F907}"/>
              </a:ext>
            </a:extLst>
          </p:cNvPr>
          <p:cNvSpPr>
            <a:spLocks noGrp="1"/>
          </p:cNvSpPr>
          <p:nvPr>
            <p:ph type="sldNum" sz="quarter" idx="10"/>
          </p:nvPr>
        </p:nvSpPr>
        <p:spPr>
          <a:xfrm>
            <a:off x="11595100" y="6553200"/>
            <a:ext cx="596900" cy="304800"/>
          </a:xfrm>
        </p:spPr>
        <p:txBody>
          <a:bodyPr/>
          <a:lstStyle>
            <a:lvl1pPr>
              <a:defRPr>
                <a:solidFill>
                  <a:schemeClr val="bg1">
                    <a:lumMod val="85000"/>
                  </a:schemeClr>
                </a:solidFill>
              </a:defRPr>
            </a:lvl1pPr>
          </a:lstStyle>
          <a:p>
            <a:fld id="{1384FA50-8B36-4B06-A05C-1E58CBA999B5}" type="slidenum">
              <a:rPr lang="en-US" smtClean="0"/>
              <a:pPr/>
              <a:t>‹#›</a:t>
            </a:fld>
            <a:endParaRPr lang="en-US" dirty="0"/>
          </a:p>
        </p:txBody>
      </p:sp>
    </p:spTree>
    <p:extLst>
      <p:ext uri="{BB962C8B-B14F-4D97-AF65-F5344CB8AC3E}">
        <p14:creationId xmlns:p14="http://schemas.microsoft.com/office/powerpoint/2010/main" val="3864459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3 blue block">
    <p:spTree>
      <p:nvGrpSpPr>
        <p:cNvPr id="1" name=""/>
        <p:cNvGrpSpPr/>
        <p:nvPr/>
      </p:nvGrpSpPr>
      <p:grpSpPr>
        <a:xfrm>
          <a:off x="0" y="0"/>
          <a:ext cx="0" cy="0"/>
          <a:chOff x="0" y="0"/>
          <a:chExt cx="0" cy="0"/>
        </a:xfrm>
      </p:grpSpPr>
      <p:sp>
        <p:nvSpPr>
          <p:cNvPr id="11" name="Left banner"/>
          <p:cNvSpPr/>
          <p:nvPr userDrawn="1"/>
        </p:nvSpPr>
        <p:spPr>
          <a:xfrm>
            <a:off x="1" y="0"/>
            <a:ext cx="6753019" cy="685800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6" name="Slide Number Placeholder 5"/>
          <p:cNvSpPr>
            <a:spLocks noGrp="1"/>
          </p:cNvSpPr>
          <p:nvPr>
            <p:ph type="sldNum" sz="quarter" idx="12"/>
          </p:nvPr>
        </p:nvSpPr>
        <p:spPr>
          <a:xfrm>
            <a:off x="11734798" y="6553200"/>
            <a:ext cx="457201" cy="304800"/>
          </a:xfrm>
        </p:spPr>
        <p:txBody>
          <a:bodyPr/>
          <a:lstStyle/>
          <a:p>
            <a:fld id="{2D55A223-BDE3-4662-BD05-6BDBDD27824A}" type="slidenum">
              <a:rPr lang="en-US" smtClean="0"/>
              <a:pPr/>
              <a:t>‹#›</a:t>
            </a:fld>
            <a:endParaRPr lang="en-US" dirty="0"/>
          </a:p>
        </p:txBody>
      </p:sp>
      <p:sp>
        <p:nvSpPr>
          <p:cNvPr id="9" name="Disclaimer"/>
          <p:cNvSpPr>
            <a:spLocks noGrp="1"/>
          </p:cNvSpPr>
          <p:nvPr>
            <p:ph type="body" sz="quarter" idx="14"/>
          </p:nvPr>
        </p:nvSpPr>
        <p:spPr>
          <a:xfrm>
            <a:off x="457201" y="6553200"/>
            <a:ext cx="5838618" cy="304800"/>
          </a:xfrm>
        </p:spPr>
        <p:txBody>
          <a:bodyPr anchor="ctr" anchorCtr="0"/>
          <a:lstStyle>
            <a:lvl1pPr marL="0" indent="0">
              <a:spcBef>
                <a:spcPts val="0"/>
              </a:spcBef>
              <a:spcAft>
                <a:spcPts val="200"/>
              </a:spcAft>
              <a:buFontTx/>
              <a:buNone/>
              <a:defRPr lang="en-US" sz="600" kern="600" baseline="0" smtClean="0">
                <a:solidFill>
                  <a:schemeClr val="bg1"/>
                </a:solidFill>
                <a:latin typeface="+mn-lt"/>
                <a:ea typeface="+mn-ea"/>
                <a:cs typeface="+mn-cs"/>
              </a:defRPr>
            </a:lvl1pPr>
          </a:lstStyle>
          <a:p>
            <a:pPr marL="0" lvl="0" indent="0" algn="l" defTabSz="685800" rtl="0" eaLnBrk="1" latinLnBrk="0" hangingPunct="1">
              <a:lnSpc>
                <a:spcPct val="100000"/>
              </a:lnSpc>
              <a:spcBef>
                <a:spcPts val="0"/>
              </a:spcBef>
              <a:spcAft>
                <a:spcPts val="200"/>
              </a:spcAft>
              <a:buClr>
                <a:schemeClr val="tx2"/>
              </a:buClr>
              <a:buFontTx/>
              <a:buNone/>
            </a:pPr>
            <a:r>
              <a:rPr lang="en-US"/>
              <a:t>Click to edit Master text styles</a:t>
            </a:r>
          </a:p>
        </p:txBody>
      </p:sp>
      <p:sp>
        <p:nvSpPr>
          <p:cNvPr id="7" name="Footnote"/>
          <p:cNvSpPr>
            <a:spLocks noGrp="1"/>
          </p:cNvSpPr>
          <p:nvPr>
            <p:ph type="body" sz="quarter" idx="13"/>
          </p:nvPr>
        </p:nvSpPr>
        <p:spPr>
          <a:xfrm>
            <a:off x="7210218" y="6172200"/>
            <a:ext cx="4524582" cy="312420"/>
          </a:xfrm>
        </p:spPr>
        <p:txBody>
          <a:bodyPr anchor="b"/>
          <a:lstStyle>
            <a:lvl1pPr marL="0" indent="0">
              <a:spcBef>
                <a:spcPts val="0"/>
              </a:spcBef>
              <a:spcAft>
                <a:spcPts val="300"/>
              </a:spcAft>
              <a:buFontTx/>
              <a:buNone/>
              <a:defRPr sz="800"/>
            </a:lvl1pPr>
          </a:lstStyle>
          <a:p>
            <a:pPr lvl="0"/>
            <a:r>
              <a:rPr lang="en-US"/>
              <a:t>Click to edit Master text styles</a:t>
            </a:r>
          </a:p>
        </p:txBody>
      </p:sp>
      <p:sp>
        <p:nvSpPr>
          <p:cNvPr id="12" name="Sidebar Placeholder"/>
          <p:cNvSpPr>
            <a:spLocks noGrp="1"/>
          </p:cNvSpPr>
          <p:nvPr>
            <p:ph sz="quarter" idx="15"/>
          </p:nvPr>
        </p:nvSpPr>
        <p:spPr>
          <a:xfrm>
            <a:off x="457201" y="1295398"/>
            <a:ext cx="5838620" cy="4876801"/>
          </a:xfrm>
        </p:spPr>
        <p:txBody>
          <a:bodyPr anchor="ctr"/>
          <a:lstStyle>
            <a:lvl1pPr marL="0" indent="0">
              <a:buFontTx/>
              <a:buNone/>
              <a:defRPr b="1">
                <a:solidFill>
                  <a:schemeClr val="bg1"/>
                </a:solidFill>
              </a:defRPr>
            </a:lvl1pPr>
          </a:lstStyle>
          <a:p>
            <a:pPr lvl="0"/>
            <a:r>
              <a:rPr lang="en-US"/>
              <a:t>Click to edit Master text styles</a:t>
            </a:r>
          </a:p>
        </p:txBody>
      </p:sp>
      <p:sp>
        <p:nvSpPr>
          <p:cNvPr id="5" name="Sidebar title"/>
          <p:cNvSpPr>
            <a:spLocks noGrp="1"/>
          </p:cNvSpPr>
          <p:nvPr>
            <p:ph type="body" sz="quarter" idx="16"/>
          </p:nvPr>
        </p:nvSpPr>
        <p:spPr>
          <a:xfrm>
            <a:off x="457201" y="402957"/>
            <a:ext cx="5838620" cy="892443"/>
          </a:xfrm>
        </p:spPr>
        <p:txBody>
          <a:bodyPr/>
          <a:lstStyle>
            <a:lvl1pPr marL="0" indent="0">
              <a:lnSpc>
                <a:spcPct val="90000"/>
              </a:lnSpc>
              <a:spcBef>
                <a:spcPts val="0"/>
              </a:spcBef>
              <a:spcAft>
                <a:spcPts val="0"/>
              </a:spcAft>
              <a:buNone/>
              <a:defRPr sz="3000">
                <a:solidFill>
                  <a:schemeClr val="bg1"/>
                </a:solidFill>
              </a:defRPr>
            </a:lvl1pPr>
          </a:lstStyle>
          <a:p>
            <a:pPr lvl="0"/>
            <a:r>
              <a:rPr lang="en-US"/>
              <a:t>Click to edit Master text styles</a:t>
            </a:r>
          </a:p>
        </p:txBody>
      </p:sp>
      <p:sp>
        <p:nvSpPr>
          <p:cNvPr id="3" name="Content Placeholder 4:3"/>
          <p:cNvSpPr>
            <a:spLocks noGrp="1"/>
          </p:cNvSpPr>
          <p:nvPr>
            <p:ph idx="1"/>
          </p:nvPr>
        </p:nvSpPr>
        <p:spPr>
          <a:xfrm>
            <a:off x="7210219" y="1295400"/>
            <a:ext cx="4524581" cy="4876800"/>
          </a:xfrm>
        </p:spPr>
        <p:txBody>
          <a:bodyPr/>
          <a:lstStyle>
            <a:lvl1pPr>
              <a:defRPr sz="2000"/>
            </a:lvl1pPr>
          </a:lstStyle>
          <a:p>
            <a:pPr lvl="0"/>
            <a:r>
              <a:rPr lang="en-US"/>
              <a:t>Click to edit Master text styles</a:t>
            </a:r>
          </a:p>
          <a:p>
            <a:pPr lvl="1"/>
            <a:r>
              <a:rPr lang="en-US"/>
              <a:t>Second level</a:t>
            </a:r>
          </a:p>
        </p:txBody>
      </p:sp>
      <p:sp>
        <p:nvSpPr>
          <p:cNvPr id="2" name="Title 1"/>
          <p:cNvSpPr>
            <a:spLocks noGrp="1"/>
          </p:cNvSpPr>
          <p:nvPr>
            <p:ph type="title"/>
          </p:nvPr>
        </p:nvSpPr>
        <p:spPr>
          <a:xfrm>
            <a:off x="7210220" y="411480"/>
            <a:ext cx="4524580" cy="883920"/>
          </a:xfrm>
        </p:spPr>
        <p:txBody>
          <a:bodyPr/>
          <a:lstStyle>
            <a:lvl1pPr>
              <a:defRPr>
                <a:solidFill>
                  <a:schemeClr val="tx2"/>
                </a:solidFill>
              </a:defRPr>
            </a:lvl1pPr>
          </a:lstStyle>
          <a:p>
            <a:r>
              <a:rPr lang="en-US"/>
              <a:t>Click to edit Master title style</a:t>
            </a:r>
          </a:p>
        </p:txBody>
      </p:sp>
    </p:spTree>
    <p:extLst>
      <p:ext uri="{BB962C8B-B14F-4D97-AF65-F5344CB8AC3E}">
        <p14:creationId xmlns:p14="http://schemas.microsoft.com/office/powerpoint/2010/main" val="822461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3 teal block">
    <p:spTree>
      <p:nvGrpSpPr>
        <p:cNvPr id="1" name=""/>
        <p:cNvGrpSpPr/>
        <p:nvPr/>
      </p:nvGrpSpPr>
      <p:grpSpPr>
        <a:xfrm>
          <a:off x="0" y="0"/>
          <a:ext cx="0" cy="0"/>
          <a:chOff x="0" y="0"/>
          <a:chExt cx="0" cy="0"/>
        </a:xfrm>
      </p:grpSpPr>
      <p:sp>
        <p:nvSpPr>
          <p:cNvPr id="13" name="Navy edge"/>
          <p:cNvSpPr/>
          <p:nvPr userDrawn="1"/>
        </p:nvSpPr>
        <p:spPr>
          <a:xfrm>
            <a:off x="11734800" y="0"/>
            <a:ext cx="457201"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11" name="Teal banner"/>
          <p:cNvSpPr/>
          <p:nvPr userDrawn="1"/>
        </p:nvSpPr>
        <p:spPr>
          <a:xfrm>
            <a:off x="7067227" y="0"/>
            <a:ext cx="4667572" cy="6858000"/>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6" name="Slide Number Placeholder 5"/>
          <p:cNvSpPr>
            <a:spLocks noGrp="1"/>
          </p:cNvSpPr>
          <p:nvPr>
            <p:ph type="sldNum" sz="quarter" idx="12"/>
          </p:nvPr>
        </p:nvSpPr>
        <p:spPr>
          <a:xfrm>
            <a:off x="11734800" y="6553200"/>
            <a:ext cx="457200" cy="304800"/>
          </a:xfrm>
        </p:spPr>
        <p:txBody>
          <a:bodyPr/>
          <a:lstStyle/>
          <a:p>
            <a:fld id="{2D55A223-BDE3-4662-BD05-6BDBDD27824A}" type="slidenum">
              <a:rPr lang="en-US" smtClean="0"/>
              <a:pPr/>
              <a:t>‹#›</a:t>
            </a:fld>
            <a:endParaRPr lang="en-US" dirty="0"/>
          </a:p>
        </p:txBody>
      </p:sp>
      <p:sp>
        <p:nvSpPr>
          <p:cNvPr id="9" name="Disclaimer"/>
          <p:cNvSpPr>
            <a:spLocks noGrp="1"/>
          </p:cNvSpPr>
          <p:nvPr>
            <p:ph type="body" sz="quarter" idx="14"/>
          </p:nvPr>
        </p:nvSpPr>
        <p:spPr>
          <a:xfrm>
            <a:off x="457201" y="6553200"/>
            <a:ext cx="6152824" cy="304800"/>
          </a:xfrm>
        </p:spPr>
        <p:txBody>
          <a:bodyPr anchor="ctr" anchorCtr="0"/>
          <a:lstStyle>
            <a:lvl1pPr marL="0" indent="0">
              <a:spcBef>
                <a:spcPts val="0"/>
              </a:spcBef>
              <a:spcAft>
                <a:spcPts val="200"/>
              </a:spcAft>
              <a:buFontTx/>
              <a:buNone/>
              <a:defRPr lang="en-US" sz="600" kern="600" baseline="0" smtClean="0">
                <a:solidFill>
                  <a:schemeClr val="bg1"/>
                </a:solidFill>
                <a:latin typeface="+mn-lt"/>
                <a:ea typeface="+mn-ea"/>
                <a:cs typeface="+mn-cs"/>
              </a:defRPr>
            </a:lvl1pPr>
          </a:lstStyle>
          <a:p>
            <a:pPr lvl="0"/>
            <a:r>
              <a:rPr lang="en-US"/>
              <a:t>Click to edit Master text styles</a:t>
            </a:r>
          </a:p>
        </p:txBody>
      </p:sp>
      <p:sp>
        <p:nvSpPr>
          <p:cNvPr id="7" name="Footnote"/>
          <p:cNvSpPr>
            <a:spLocks noGrp="1"/>
          </p:cNvSpPr>
          <p:nvPr>
            <p:ph type="body" sz="quarter" idx="13"/>
          </p:nvPr>
        </p:nvSpPr>
        <p:spPr>
          <a:xfrm>
            <a:off x="457200" y="6172200"/>
            <a:ext cx="6152825" cy="312420"/>
          </a:xfrm>
        </p:spPr>
        <p:txBody>
          <a:bodyPr anchor="b"/>
          <a:lstStyle>
            <a:lvl1pPr marL="0" indent="0">
              <a:spcBef>
                <a:spcPts val="0"/>
              </a:spcBef>
              <a:spcAft>
                <a:spcPts val="300"/>
              </a:spcAft>
              <a:buFontTx/>
              <a:buNone/>
              <a:defRPr sz="800"/>
            </a:lvl1pPr>
          </a:lstStyle>
          <a:p>
            <a:pPr lvl="0"/>
            <a:r>
              <a:rPr lang="en-US"/>
              <a:t>Click to edit Master text styles</a:t>
            </a:r>
          </a:p>
        </p:txBody>
      </p:sp>
      <p:sp>
        <p:nvSpPr>
          <p:cNvPr id="3" name="Content Placeholder 4:3"/>
          <p:cNvSpPr>
            <a:spLocks noGrp="1"/>
          </p:cNvSpPr>
          <p:nvPr>
            <p:ph idx="1"/>
          </p:nvPr>
        </p:nvSpPr>
        <p:spPr>
          <a:xfrm>
            <a:off x="457200" y="1295400"/>
            <a:ext cx="6152826" cy="4876800"/>
          </a:xfrm>
        </p:spPr>
        <p:txBody>
          <a:bodyPr/>
          <a:lstStyle>
            <a:lvl1pPr>
              <a:defRPr sz="2000"/>
            </a:lvl1pPr>
          </a:lstStyle>
          <a:p>
            <a:pPr lvl="0"/>
            <a:r>
              <a:rPr lang="en-US"/>
              <a:t>Click to edit Master text styles</a:t>
            </a:r>
          </a:p>
          <a:p>
            <a:pPr lvl="1"/>
            <a:r>
              <a:rPr lang="en-US"/>
              <a:t>Second level</a:t>
            </a:r>
          </a:p>
        </p:txBody>
      </p:sp>
      <p:sp>
        <p:nvSpPr>
          <p:cNvPr id="2" name="Title 1"/>
          <p:cNvSpPr>
            <a:spLocks noGrp="1"/>
          </p:cNvSpPr>
          <p:nvPr>
            <p:ph type="title"/>
          </p:nvPr>
        </p:nvSpPr>
        <p:spPr>
          <a:xfrm>
            <a:off x="457200" y="411480"/>
            <a:ext cx="6152826" cy="883920"/>
          </a:xfrm>
        </p:spPr>
        <p:txBody>
          <a:bodyPr/>
          <a:lstStyle>
            <a:lvl1pPr>
              <a:defRPr/>
            </a:lvl1pPr>
          </a:lstStyle>
          <a:p>
            <a:r>
              <a:rPr lang="en-US"/>
              <a:t>Click to edit Master title style</a:t>
            </a:r>
          </a:p>
        </p:txBody>
      </p:sp>
      <p:sp>
        <p:nvSpPr>
          <p:cNvPr id="12" name="Sidebar Placeholder"/>
          <p:cNvSpPr>
            <a:spLocks noGrp="1"/>
          </p:cNvSpPr>
          <p:nvPr>
            <p:ph sz="quarter" idx="15"/>
          </p:nvPr>
        </p:nvSpPr>
        <p:spPr>
          <a:xfrm>
            <a:off x="7524426" y="1295400"/>
            <a:ext cx="3756133" cy="4876800"/>
          </a:xfrm>
        </p:spPr>
        <p:txBody>
          <a:bodyPr anchor="t"/>
          <a:lstStyle>
            <a:lvl1pPr marL="0" indent="0">
              <a:buFontTx/>
              <a:buNone/>
              <a:defRPr b="1">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632523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3 navy block">
    <p:spTree>
      <p:nvGrpSpPr>
        <p:cNvPr id="1" name=""/>
        <p:cNvGrpSpPr/>
        <p:nvPr/>
      </p:nvGrpSpPr>
      <p:grpSpPr>
        <a:xfrm>
          <a:off x="0" y="0"/>
          <a:ext cx="0" cy="0"/>
          <a:chOff x="0" y="0"/>
          <a:chExt cx="0" cy="0"/>
        </a:xfrm>
      </p:grpSpPr>
      <p:sp>
        <p:nvSpPr>
          <p:cNvPr id="13" name="Navy edge"/>
          <p:cNvSpPr/>
          <p:nvPr userDrawn="1"/>
        </p:nvSpPr>
        <p:spPr>
          <a:xfrm>
            <a:off x="7054789" y="0"/>
            <a:ext cx="5137212"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6" name="Slide Number Placeholder 5"/>
          <p:cNvSpPr>
            <a:spLocks noGrp="1"/>
          </p:cNvSpPr>
          <p:nvPr>
            <p:ph type="sldNum" sz="quarter" idx="12"/>
          </p:nvPr>
        </p:nvSpPr>
        <p:spPr>
          <a:xfrm>
            <a:off x="11734800" y="6553200"/>
            <a:ext cx="457200" cy="304800"/>
          </a:xfrm>
        </p:spPr>
        <p:txBody>
          <a:bodyPr/>
          <a:lstStyle/>
          <a:p>
            <a:fld id="{2D55A223-BDE3-4662-BD05-6BDBDD27824A}" type="slidenum">
              <a:rPr lang="en-US" smtClean="0"/>
              <a:pPr/>
              <a:t>‹#›</a:t>
            </a:fld>
            <a:endParaRPr lang="en-US" dirty="0"/>
          </a:p>
        </p:txBody>
      </p:sp>
      <p:sp>
        <p:nvSpPr>
          <p:cNvPr id="9" name="Disclaimer"/>
          <p:cNvSpPr>
            <a:spLocks noGrp="1"/>
          </p:cNvSpPr>
          <p:nvPr>
            <p:ph type="body" sz="quarter" idx="14"/>
          </p:nvPr>
        </p:nvSpPr>
        <p:spPr>
          <a:xfrm>
            <a:off x="457200" y="6553200"/>
            <a:ext cx="6152822" cy="304800"/>
          </a:xfrm>
        </p:spPr>
        <p:txBody>
          <a:bodyPr anchor="ctr" anchorCtr="0"/>
          <a:lstStyle>
            <a:lvl1pPr marL="0" indent="0">
              <a:spcBef>
                <a:spcPts val="0"/>
              </a:spcBef>
              <a:spcAft>
                <a:spcPts val="200"/>
              </a:spcAft>
              <a:buFontTx/>
              <a:buNone/>
              <a:defRPr lang="en-US" sz="600" kern="600" baseline="0" smtClean="0">
                <a:solidFill>
                  <a:schemeClr val="bg1"/>
                </a:solidFill>
                <a:latin typeface="+mn-lt"/>
                <a:ea typeface="+mn-ea"/>
                <a:cs typeface="+mn-cs"/>
              </a:defRPr>
            </a:lvl1pPr>
          </a:lstStyle>
          <a:p>
            <a:pPr marL="0" lvl="0" indent="0" algn="l" defTabSz="685800" rtl="0" eaLnBrk="1" latinLnBrk="0" hangingPunct="1">
              <a:lnSpc>
                <a:spcPct val="100000"/>
              </a:lnSpc>
              <a:spcBef>
                <a:spcPts val="0"/>
              </a:spcBef>
              <a:spcAft>
                <a:spcPts val="200"/>
              </a:spcAft>
              <a:buClr>
                <a:schemeClr val="tx2"/>
              </a:buClr>
              <a:buFontTx/>
              <a:buNone/>
            </a:pPr>
            <a:r>
              <a:rPr lang="en-US"/>
              <a:t>Click to edit Master text styles</a:t>
            </a:r>
          </a:p>
        </p:txBody>
      </p:sp>
      <p:sp>
        <p:nvSpPr>
          <p:cNvPr id="7" name="Footnote"/>
          <p:cNvSpPr>
            <a:spLocks noGrp="1"/>
          </p:cNvSpPr>
          <p:nvPr>
            <p:ph type="body" sz="quarter" idx="13"/>
          </p:nvPr>
        </p:nvSpPr>
        <p:spPr>
          <a:xfrm>
            <a:off x="457201" y="6172200"/>
            <a:ext cx="6152822" cy="312420"/>
          </a:xfrm>
        </p:spPr>
        <p:txBody>
          <a:bodyPr anchor="b"/>
          <a:lstStyle>
            <a:lvl1pPr marL="0" indent="0">
              <a:spcBef>
                <a:spcPts val="0"/>
              </a:spcBef>
              <a:spcAft>
                <a:spcPts val="300"/>
              </a:spcAft>
              <a:buFontTx/>
              <a:buNone/>
              <a:defRPr sz="800"/>
            </a:lvl1pPr>
          </a:lstStyle>
          <a:p>
            <a:pPr lvl="0"/>
            <a:r>
              <a:rPr lang="en-US"/>
              <a:t>Click to edit Master text styles</a:t>
            </a:r>
          </a:p>
        </p:txBody>
      </p:sp>
      <p:sp>
        <p:nvSpPr>
          <p:cNvPr id="12" name="Sidebar Placeholder"/>
          <p:cNvSpPr>
            <a:spLocks noGrp="1"/>
          </p:cNvSpPr>
          <p:nvPr>
            <p:ph sz="quarter" idx="15"/>
          </p:nvPr>
        </p:nvSpPr>
        <p:spPr>
          <a:xfrm>
            <a:off x="7511990" y="1295400"/>
            <a:ext cx="4222810" cy="5181600"/>
          </a:xfrm>
        </p:spPr>
        <p:txBody>
          <a:bodyPr anchor="t"/>
          <a:lstStyle>
            <a:lvl1pPr marL="0" indent="0">
              <a:buFontTx/>
              <a:buNone/>
              <a:defRPr b="1">
                <a:solidFill>
                  <a:schemeClr val="bg1"/>
                </a:solidFill>
              </a:defRPr>
            </a:lvl1pPr>
          </a:lstStyle>
          <a:p>
            <a:pPr lvl="0"/>
            <a:r>
              <a:rPr lang="en-US"/>
              <a:t>Click to edit Master text styles</a:t>
            </a:r>
          </a:p>
        </p:txBody>
      </p:sp>
      <p:sp>
        <p:nvSpPr>
          <p:cNvPr id="3" name="Content Placeholder 4:3"/>
          <p:cNvSpPr>
            <a:spLocks noGrp="1"/>
          </p:cNvSpPr>
          <p:nvPr>
            <p:ph idx="1"/>
          </p:nvPr>
        </p:nvSpPr>
        <p:spPr>
          <a:xfrm>
            <a:off x="457200" y="1295400"/>
            <a:ext cx="6152825" cy="4876800"/>
          </a:xfrm>
        </p:spPr>
        <p:txBody>
          <a:bodyPr/>
          <a:lstStyle>
            <a:lvl1pPr>
              <a:defRPr sz="2000"/>
            </a:lvl1pPr>
          </a:lstStyle>
          <a:p>
            <a:pPr lvl="0"/>
            <a:r>
              <a:rPr lang="en-US"/>
              <a:t>Click to edit Master text styles</a:t>
            </a:r>
          </a:p>
          <a:p>
            <a:pPr lvl="1"/>
            <a:r>
              <a:rPr lang="en-US"/>
              <a:t>Second level</a:t>
            </a:r>
          </a:p>
        </p:txBody>
      </p:sp>
      <p:sp>
        <p:nvSpPr>
          <p:cNvPr id="2" name="Title 1"/>
          <p:cNvSpPr>
            <a:spLocks noGrp="1"/>
          </p:cNvSpPr>
          <p:nvPr>
            <p:ph type="title"/>
          </p:nvPr>
        </p:nvSpPr>
        <p:spPr>
          <a:xfrm>
            <a:off x="457200" y="411480"/>
            <a:ext cx="6152827" cy="883920"/>
          </a:xfrm>
        </p:spPr>
        <p:txBody>
          <a:bodyPr/>
          <a:lstStyle>
            <a:lvl1pPr>
              <a:defRPr/>
            </a:lvl1pPr>
          </a:lstStyle>
          <a:p>
            <a:r>
              <a:rPr lang="en-US"/>
              <a:t>Click to edit Master title style</a:t>
            </a:r>
          </a:p>
        </p:txBody>
      </p:sp>
    </p:spTree>
    <p:extLst>
      <p:ext uri="{BB962C8B-B14F-4D97-AF65-F5344CB8AC3E}">
        <p14:creationId xmlns:p14="http://schemas.microsoft.com/office/powerpoint/2010/main" val="1006778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2 blue block">
    <p:spTree>
      <p:nvGrpSpPr>
        <p:cNvPr id="1" name=""/>
        <p:cNvGrpSpPr/>
        <p:nvPr/>
      </p:nvGrpSpPr>
      <p:grpSpPr>
        <a:xfrm>
          <a:off x="0" y="0"/>
          <a:ext cx="0" cy="0"/>
          <a:chOff x="0" y="0"/>
          <a:chExt cx="0" cy="0"/>
        </a:xfrm>
      </p:grpSpPr>
      <p:sp>
        <p:nvSpPr>
          <p:cNvPr id="11" name="Left banner"/>
          <p:cNvSpPr/>
          <p:nvPr userDrawn="1"/>
        </p:nvSpPr>
        <p:spPr>
          <a:xfrm>
            <a:off x="1" y="0"/>
            <a:ext cx="8361723" cy="685800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6" name="Slide Number Placeholder 5"/>
          <p:cNvSpPr>
            <a:spLocks noGrp="1"/>
          </p:cNvSpPr>
          <p:nvPr>
            <p:ph type="sldNum" sz="quarter" idx="12"/>
          </p:nvPr>
        </p:nvSpPr>
        <p:spPr>
          <a:xfrm>
            <a:off x="11734802" y="6553200"/>
            <a:ext cx="457198" cy="304800"/>
          </a:xfrm>
        </p:spPr>
        <p:txBody>
          <a:bodyPr/>
          <a:lstStyle/>
          <a:p>
            <a:fld id="{2D55A223-BDE3-4662-BD05-6BDBDD27824A}" type="slidenum">
              <a:rPr lang="en-US" smtClean="0"/>
              <a:pPr/>
              <a:t>‹#›</a:t>
            </a:fld>
            <a:endParaRPr lang="en-US" dirty="0"/>
          </a:p>
        </p:txBody>
      </p:sp>
      <p:sp>
        <p:nvSpPr>
          <p:cNvPr id="9" name="Disclaimer"/>
          <p:cNvSpPr>
            <a:spLocks noGrp="1"/>
          </p:cNvSpPr>
          <p:nvPr>
            <p:ph type="body" sz="quarter" idx="14"/>
          </p:nvPr>
        </p:nvSpPr>
        <p:spPr>
          <a:xfrm>
            <a:off x="457197" y="6553200"/>
            <a:ext cx="7444593" cy="304800"/>
          </a:xfrm>
        </p:spPr>
        <p:txBody>
          <a:bodyPr anchor="ctr" anchorCtr="0"/>
          <a:lstStyle>
            <a:lvl1pPr marL="0" indent="0">
              <a:spcBef>
                <a:spcPts val="0"/>
              </a:spcBef>
              <a:spcAft>
                <a:spcPts val="200"/>
              </a:spcAft>
              <a:buFontTx/>
              <a:buNone/>
              <a:defRPr lang="en-US" sz="600" kern="600" baseline="0" smtClean="0">
                <a:solidFill>
                  <a:schemeClr val="bg1"/>
                </a:solidFill>
                <a:latin typeface="+mn-lt"/>
                <a:ea typeface="+mn-ea"/>
                <a:cs typeface="+mn-cs"/>
              </a:defRPr>
            </a:lvl1pPr>
          </a:lstStyle>
          <a:p>
            <a:pPr marL="0" lvl="0" indent="0" algn="l" defTabSz="685800" rtl="0" eaLnBrk="1" latinLnBrk="0" hangingPunct="1">
              <a:lnSpc>
                <a:spcPct val="100000"/>
              </a:lnSpc>
              <a:spcBef>
                <a:spcPts val="0"/>
              </a:spcBef>
              <a:spcAft>
                <a:spcPts val="200"/>
              </a:spcAft>
              <a:buClr>
                <a:schemeClr val="tx2"/>
              </a:buClr>
              <a:buFontTx/>
              <a:buNone/>
            </a:pPr>
            <a:r>
              <a:rPr lang="en-US"/>
              <a:t>Click to edit Master text styles</a:t>
            </a:r>
          </a:p>
        </p:txBody>
      </p:sp>
      <p:sp>
        <p:nvSpPr>
          <p:cNvPr id="7" name="Footnote"/>
          <p:cNvSpPr>
            <a:spLocks noGrp="1"/>
          </p:cNvSpPr>
          <p:nvPr>
            <p:ph type="body" sz="quarter" idx="13"/>
          </p:nvPr>
        </p:nvSpPr>
        <p:spPr>
          <a:xfrm>
            <a:off x="8818922" y="6172200"/>
            <a:ext cx="2915878" cy="312420"/>
          </a:xfrm>
        </p:spPr>
        <p:txBody>
          <a:bodyPr anchor="b"/>
          <a:lstStyle>
            <a:lvl1pPr marL="0" indent="0">
              <a:spcBef>
                <a:spcPts val="0"/>
              </a:spcBef>
              <a:spcAft>
                <a:spcPts val="300"/>
              </a:spcAft>
              <a:buFontTx/>
              <a:buNone/>
              <a:defRPr sz="800"/>
            </a:lvl1pPr>
          </a:lstStyle>
          <a:p>
            <a:pPr lvl="0"/>
            <a:r>
              <a:rPr lang="en-US"/>
              <a:t>Click to edit Master text styles</a:t>
            </a:r>
          </a:p>
        </p:txBody>
      </p:sp>
      <p:sp>
        <p:nvSpPr>
          <p:cNvPr id="12" name="Sidebar Placeholder"/>
          <p:cNvSpPr>
            <a:spLocks noGrp="1"/>
          </p:cNvSpPr>
          <p:nvPr>
            <p:ph sz="quarter" idx="15"/>
          </p:nvPr>
        </p:nvSpPr>
        <p:spPr>
          <a:xfrm>
            <a:off x="457201" y="1295400"/>
            <a:ext cx="7444594" cy="5181600"/>
          </a:xfrm>
        </p:spPr>
        <p:txBody>
          <a:bodyPr anchor="ctr"/>
          <a:lstStyle>
            <a:lvl1pPr marL="0" indent="0">
              <a:buFontTx/>
              <a:buNone/>
              <a:defRPr b="1">
                <a:solidFill>
                  <a:schemeClr val="bg1"/>
                </a:solidFill>
              </a:defRPr>
            </a:lvl1pPr>
          </a:lstStyle>
          <a:p>
            <a:pPr lvl="0"/>
            <a:r>
              <a:rPr lang="en-US"/>
              <a:t>Click to edit Master text styles</a:t>
            </a:r>
          </a:p>
        </p:txBody>
      </p:sp>
      <p:sp>
        <p:nvSpPr>
          <p:cNvPr id="5" name="Sidebar title"/>
          <p:cNvSpPr>
            <a:spLocks noGrp="1"/>
          </p:cNvSpPr>
          <p:nvPr>
            <p:ph type="body" sz="quarter" idx="16"/>
          </p:nvPr>
        </p:nvSpPr>
        <p:spPr>
          <a:xfrm>
            <a:off x="457200" y="411164"/>
            <a:ext cx="7444595" cy="884237"/>
          </a:xfrm>
        </p:spPr>
        <p:txBody>
          <a:bodyPr/>
          <a:lstStyle>
            <a:lvl1pPr marL="0" indent="0">
              <a:lnSpc>
                <a:spcPct val="90000"/>
              </a:lnSpc>
              <a:spcBef>
                <a:spcPts val="0"/>
              </a:spcBef>
              <a:spcAft>
                <a:spcPts val="0"/>
              </a:spcAft>
              <a:buNone/>
              <a:defRPr sz="3000">
                <a:solidFill>
                  <a:schemeClr val="bg1"/>
                </a:solidFill>
              </a:defRPr>
            </a:lvl1pPr>
          </a:lstStyle>
          <a:p>
            <a:pPr lvl="0"/>
            <a:r>
              <a:rPr lang="en-US"/>
              <a:t>Click to edit Master text styles</a:t>
            </a:r>
          </a:p>
        </p:txBody>
      </p:sp>
      <p:sp>
        <p:nvSpPr>
          <p:cNvPr id="3" name="Content Placeholder 5:2"/>
          <p:cNvSpPr>
            <a:spLocks noGrp="1"/>
          </p:cNvSpPr>
          <p:nvPr>
            <p:ph idx="1"/>
          </p:nvPr>
        </p:nvSpPr>
        <p:spPr>
          <a:xfrm>
            <a:off x="8818922" y="1600200"/>
            <a:ext cx="2915877" cy="4572000"/>
          </a:xfrm>
        </p:spPr>
        <p:txBody>
          <a:bodyPr/>
          <a:lstStyle>
            <a:lvl1pPr marL="0" indent="0">
              <a:buNone/>
              <a:defRPr sz="1800"/>
            </a:lvl1pPr>
          </a:lstStyle>
          <a:p>
            <a:pPr lvl="0"/>
            <a:r>
              <a:rPr lang="en-US"/>
              <a:t>Click to edit Master text styles</a:t>
            </a:r>
          </a:p>
        </p:txBody>
      </p:sp>
      <p:sp>
        <p:nvSpPr>
          <p:cNvPr id="2" name="Title 1"/>
          <p:cNvSpPr>
            <a:spLocks noGrp="1"/>
          </p:cNvSpPr>
          <p:nvPr>
            <p:ph type="title"/>
          </p:nvPr>
        </p:nvSpPr>
        <p:spPr>
          <a:xfrm>
            <a:off x="8818924" y="411480"/>
            <a:ext cx="2915876" cy="883920"/>
          </a:xfrm>
        </p:spPr>
        <p:txBody>
          <a:bodyPr/>
          <a:lstStyle>
            <a:lvl1pPr>
              <a:defRPr sz="2400">
                <a:solidFill>
                  <a:schemeClr val="tx2"/>
                </a:solidFill>
              </a:defRPr>
            </a:lvl1pPr>
          </a:lstStyle>
          <a:p>
            <a:r>
              <a:rPr lang="en-US"/>
              <a:t>Click to edit Master title style</a:t>
            </a:r>
          </a:p>
        </p:txBody>
      </p:sp>
    </p:spTree>
    <p:extLst>
      <p:ext uri="{BB962C8B-B14F-4D97-AF65-F5344CB8AC3E}">
        <p14:creationId xmlns:p14="http://schemas.microsoft.com/office/powerpoint/2010/main" val="3036317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2 teal block">
    <p:spTree>
      <p:nvGrpSpPr>
        <p:cNvPr id="1" name=""/>
        <p:cNvGrpSpPr/>
        <p:nvPr/>
      </p:nvGrpSpPr>
      <p:grpSpPr>
        <a:xfrm>
          <a:off x="0" y="0"/>
          <a:ext cx="0" cy="0"/>
          <a:chOff x="0" y="0"/>
          <a:chExt cx="0" cy="0"/>
        </a:xfrm>
      </p:grpSpPr>
      <p:sp>
        <p:nvSpPr>
          <p:cNvPr id="10" name="Bottom banner - teal"/>
          <p:cNvSpPr/>
          <p:nvPr userDrawn="1"/>
        </p:nvSpPr>
        <p:spPr>
          <a:xfrm>
            <a:off x="8659657" y="6556248"/>
            <a:ext cx="2922743" cy="301752"/>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13" name="Navy edge"/>
          <p:cNvSpPr/>
          <p:nvPr userDrawn="1"/>
        </p:nvSpPr>
        <p:spPr>
          <a:xfrm>
            <a:off x="11734800" y="0"/>
            <a:ext cx="457201"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11" name="Teal banner"/>
          <p:cNvSpPr/>
          <p:nvPr userDrawn="1"/>
        </p:nvSpPr>
        <p:spPr>
          <a:xfrm>
            <a:off x="8659657" y="0"/>
            <a:ext cx="3075142" cy="6858000"/>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6" name="Slide Number Placeholder 5"/>
          <p:cNvSpPr>
            <a:spLocks noGrp="1"/>
          </p:cNvSpPr>
          <p:nvPr>
            <p:ph type="sldNum" sz="quarter" idx="12"/>
          </p:nvPr>
        </p:nvSpPr>
        <p:spPr>
          <a:xfrm>
            <a:off x="11734800" y="6553200"/>
            <a:ext cx="457200" cy="304800"/>
          </a:xfrm>
        </p:spPr>
        <p:txBody>
          <a:bodyPr/>
          <a:lstStyle/>
          <a:p>
            <a:fld id="{2D55A223-BDE3-4662-BD05-6BDBDD27824A}" type="slidenum">
              <a:rPr lang="en-US" smtClean="0"/>
              <a:pPr/>
              <a:t>‹#›</a:t>
            </a:fld>
            <a:endParaRPr lang="en-US" dirty="0"/>
          </a:p>
        </p:txBody>
      </p:sp>
      <p:sp>
        <p:nvSpPr>
          <p:cNvPr id="9" name="Disclaimer"/>
          <p:cNvSpPr>
            <a:spLocks noGrp="1"/>
          </p:cNvSpPr>
          <p:nvPr>
            <p:ph type="body" sz="quarter" idx="14"/>
          </p:nvPr>
        </p:nvSpPr>
        <p:spPr>
          <a:xfrm>
            <a:off x="457200" y="6553200"/>
            <a:ext cx="7745255" cy="304800"/>
          </a:xfrm>
        </p:spPr>
        <p:txBody>
          <a:bodyPr anchor="ctr" anchorCtr="0"/>
          <a:lstStyle>
            <a:lvl1pPr marL="0" indent="0">
              <a:spcBef>
                <a:spcPts val="0"/>
              </a:spcBef>
              <a:spcAft>
                <a:spcPts val="200"/>
              </a:spcAft>
              <a:buFontTx/>
              <a:buNone/>
              <a:defRPr lang="en-US" sz="600" kern="600" baseline="0" smtClean="0">
                <a:solidFill>
                  <a:schemeClr val="bg1"/>
                </a:solidFill>
                <a:latin typeface="+mn-lt"/>
                <a:ea typeface="+mn-ea"/>
                <a:cs typeface="+mn-cs"/>
              </a:defRPr>
            </a:lvl1pPr>
          </a:lstStyle>
          <a:p>
            <a:pPr marL="0" lvl="0" indent="0" algn="l" defTabSz="685800" rtl="0" eaLnBrk="1" latinLnBrk="0" hangingPunct="1">
              <a:lnSpc>
                <a:spcPct val="100000"/>
              </a:lnSpc>
              <a:spcBef>
                <a:spcPts val="0"/>
              </a:spcBef>
              <a:spcAft>
                <a:spcPts val="200"/>
              </a:spcAft>
              <a:buClr>
                <a:schemeClr val="tx2"/>
              </a:buClr>
              <a:buFontTx/>
              <a:buNone/>
            </a:pPr>
            <a:r>
              <a:rPr lang="en-US"/>
              <a:t>Click to edit Master text styles</a:t>
            </a:r>
          </a:p>
        </p:txBody>
      </p:sp>
      <p:sp>
        <p:nvSpPr>
          <p:cNvPr id="7" name="Footnote"/>
          <p:cNvSpPr>
            <a:spLocks noGrp="1"/>
          </p:cNvSpPr>
          <p:nvPr>
            <p:ph type="body" sz="quarter" idx="13"/>
          </p:nvPr>
        </p:nvSpPr>
        <p:spPr>
          <a:xfrm>
            <a:off x="457200" y="6172200"/>
            <a:ext cx="7745255" cy="312420"/>
          </a:xfrm>
        </p:spPr>
        <p:txBody>
          <a:bodyPr anchor="b"/>
          <a:lstStyle>
            <a:lvl1pPr marL="0" indent="0">
              <a:spcBef>
                <a:spcPts val="0"/>
              </a:spcBef>
              <a:spcAft>
                <a:spcPts val="300"/>
              </a:spcAft>
              <a:buFontTx/>
              <a:buNone/>
              <a:defRPr sz="800"/>
            </a:lvl1pPr>
          </a:lstStyle>
          <a:p>
            <a:pPr lvl="0"/>
            <a:r>
              <a:rPr lang="en-US"/>
              <a:t>Click to edit Master text styles</a:t>
            </a:r>
          </a:p>
        </p:txBody>
      </p:sp>
      <p:sp>
        <p:nvSpPr>
          <p:cNvPr id="12" name="Sidebar Placeholder"/>
          <p:cNvSpPr>
            <a:spLocks noGrp="1"/>
          </p:cNvSpPr>
          <p:nvPr>
            <p:ph sz="quarter" idx="15"/>
          </p:nvPr>
        </p:nvSpPr>
        <p:spPr>
          <a:xfrm>
            <a:off x="9116857" y="1295400"/>
            <a:ext cx="2160742" cy="4876800"/>
          </a:xfrm>
        </p:spPr>
        <p:txBody>
          <a:bodyPr anchor="t"/>
          <a:lstStyle>
            <a:lvl1pPr marL="0" indent="0">
              <a:buFontTx/>
              <a:buNone/>
              <a:defRPr b="1">
                <a:solidFill>
                  <a:schemeClr val="bg1"/>
                </a:solidFill>
              </a:defRPr>
            </a:lvl1pPr>
          </a:lstStyle>
          <a:p>
            <a:pPr lvl="0"/>
            <a:r>
              <a:rPr lang="en-US"/>
              <a:t>Click to edit Master text styles</a:t>
            </a:r>
          </a:p>
        </p:txBody>
      </p:sp>
      <p:sp>
        <p:nvSpPr>
          <p:cNvPr id="3" name="Content Placeholder 5:2"/>
          <p:cNvSpPr>
            <a:spLocks noGrp="1"/>
          </p:cNvSpPr>
          <p:nvPr>
            <p:ph idx="1"/>
          </p:nvPr>
        </p:nvSpPr>
        <p:spPr>
          <a:xfrm>
            <a:off x="457201" y="1295400"/>
            <a:ext cx="7745256" cy="4876800"/>
          </a:xfrm>
        </p:spPr>
        <p:txBody>
          <a:bodyPr/>
          <a:lstStyle>
            <a:lvl1pPr marL="0" indent="0">
              <a:buNone/>
              <a:defRPr sz="2000"/>
            </a:lvl1pPr>
          </a:lstStyle>
          <a:p>
            <a:pPr lvl="0"/>
            <a:r>
              <a:rPr lang="en-US"/>
              <a:t>Click to edit Master text styles</a:t>
            </a:r>
          </a:p>
        </p:txBody>
      </p:sp>
      <p:sp>
        <p:nvSpPr>
          <p:cNvPr id="2" name="Title 1"/>
          <p:cNvSpPr>
            <a:spLocks noGrp="1"/>
          </p:cNvSpPr>
          <p:nvPr>
            <p:ph type="title"/>
          </p:nvPr>
        </p:nvSpPr>
        <p:spPr>
          <a:xfrm>
            <a:off x="457200" y="411480"/>
            <a:ext cx="7745258" cy="883920"/>
          </a:xfrm>
        </p:spPr>
        <p:txBody>
          <a:bodyPr/>
          <a:lstStyle>
            <a:lvl1pPr>
              <a:defRPr/>
            </a:lvl1pPr>
          </a:lstStyle>
          <a:p>
            <a:r>
              <a:rPr lang="en-US"/>
              <a:t>Click to edit Master title style</a:t>
            </a:r>
          </a:p>
        </p:txBody>
      </p:sp>
    </p:spTree>
    <p:extLst>
      <p:ext uri="{BB962C8B-B14F-4D97-AF65-F5344CB8AC3E}">
        <p14:creationId xmlns:p14="http://schemas.microsoft.com/office/powerpoint/2010/main" val="2402846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2 navy block">
    <p:spTree>
      <p:nvGrpSpPr>
        <p:cNvPr id="1" name=""/>
        <p:cNvGrpSpPr/>
        <p:nvPr/>
      </p:nvGrpSpPr>
      <p:grpSpPr>
        <a:xfrm>
          <a:off x="0" y="0"/>
          <a:ext cx="0" cy="0"/>
          <a:chOff x="0" y="0"/>
          <a:chExt cx="0" cy="0"/>
        </a:xfrm>
      </p:grpSpPr>
      <p:sp>
        <p:nvSpPr>
          <p:cNvPr id="11" name="Teal banner"/>
          <p:cNvSpPr/>
          <p:nvPr userDrawn="1"/>
        </p:nvSpPr>
        <p:spPr>
          <a:xfrm>
            <a:off x="8659657" y="0"/>
            <a:ext cx="3532343"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12" name="Sidebar Placeholder"/>
          <p:cNvSpPr>
            <a:spLocks noGrp="1"/>
          </p:cNvSpPr>
          <p:nvPr>
            <p:ph sz="quarter" idx="15"/>
          </p:nvPr>
        </p:nvSpPr>
        <p:spPr>
          <a:xfrm>
            <a:off x="9116858" y="1295400"/>
            <a:ext cx="2617942" cy="4876800"/>
          </a:xfrm>
        </p:spPr>
        <p:txBody>
          <a:bodyPr anchor="t"/>
          <a:lstStyle>
            <a:lvl1pPr marL="0" indent="0">
              <a:buFontTx/>
              <a:buNone/>
              <a:defRPr b="1">
                <a:solidFill>
                  <a:schemeClr val="bg1"/>
                </a:solidFill>
              </a:defRPr>
            </a:lvl1pPr>
          </a:lstStyle>
          <a:p>
            <a:pPr lvl="0"/>
            <a:r>
              <a:rPr lang="en-US"/>
              <a:t>Click to edit Master text styles</a:t>
            </a:r>
          </a:p>
        </p:txBody>
      </p:sp>
      <p:sp>
        <p:nvSpPr>
          <p:cNvPr id="3" name="Content Placeholder 5:2"/>
          <p:cNvSpPr>
            <a:spLocks noGrp="1"/>
          </p:cNvSpPr>
          <p:nvPr>
            <p:ph idx="1"/>
          </p:nvPr>
        </p:nvSpPr>
        <p:spPr>
          <a:xfrm>
            <a:off x="457200" y="1295400"/>
            <a:ext cx="7745257" cy="4876800"/>
          </a:xfrm>
        </p:spPr>
        <p:txBody>
          <a:bodyPr/>
          <a:lstStyle>
            <a:lvl1pPr marL="0" indent="0">
              <a:buNone/>
              <a:defRPr sz="2000"/>
            </a:lvl1pPr>
          </a:lstStyle>
          <a:p>
            <a:pPr lvl="0"/>
            <a:r>
              <a:rPr lang="en-US"/>
              <a:t>Click to edit Master text styles</a:t>
            </a:r>
          </a:p>
        </p:txBody>
      </p:sp>
      <p:sp>
        <p:nvSpPr>
          <p:cNvPr id="2" name="Title 1"/>
          <p:cNvSpPr>
            <a:spLocks noGrp="1"/>
          </p:cNvSpPr>
          <p:nvPr>
            <p:ph type="title"/>
          </p:nvPr>
        </p:nvSpPr>
        <p:spPr>
          <a:xfrm>
            <a:off x="457200" y="411480"/>
            <a:ext cx="7745259" cy="883920"/>
          </a:xfrm>
        </p:spPr>
        <p:txBody>
          <a:bodyPr/>
          <a:lstStyle>
            <a:lvl1pPr>
              <a:defRPr/>
            </a:lvl1pPr>
          </a:lstStyle>
          <a:p>
            <a:r>
              <a:rPr lang="en-US"/>
              <a:t>Click to edit Master title style</a:t>
            </a:r>
          </a:p>
        </p:txBody>
      </p:sp>
      <p:sp>
        <p:nvSpPr>
          <p:cNvPr id="4" name="Rectangle 3">
            <a:extLst>
              <a:ext uri="{FF2B5EF4-FFF2-40B4-BE49-F238E27FC236}">
                <a16:creationId xmlns:a16="http://schemas.microsoft.com/office/drawing/2014/main" id="{715ACEE1-6C8B-915E-A03F-AB186042539F}"/>
              </a:ext>
            </a:extLst>
          </p:cNvPr>
          <p:cNvSpPr/>
          <p:nvPr userDrawn="1"/>
        </p:nvSpPr>
        <p:spPr>
          <a:xfrm>
            <a:off x="6995160" y="6553200"/>
            <a:ext cx="4599940" cy="304800"/>
          </a:xfrm>
          <a:prstGeom prst="rect">
            <a:avLst/>
          </a:prstGeom>
          <a:solidFill>
            <a:srgbClr val="F9D97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8" name="Bottom banner - primary blue">
            <a:extLst>
              <a:ext uri="{FF2B5EF4-FFF2-40B4-BE49-F238E27FC236}">
                <a16:creationId xmlns:a16="http://schemas.microsoft.com/office/drawing/2014/main" id="{35F5E297-5C40-40BC-3972-A252568C5E7B}"/>
              </a:ext>
            </a:extLst>
          </p:cNvPr>
          <p:cNvSpPr/>
          <p:nvPr userDrawn="1"/>
        </p:nvSpPr>
        <p:spPr>
          <a:xfrm>
            <a:off x="0" y="6556248"/>
            <a:ext cx="6995160" cy="301752"/>
          </a:xfrm>
          <a:prstGeom prst="rect">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5" name="Bottom banner - navy blue">
            <a:extLst>
              <a:ext uri="{FF2B5EF4-FFF2-40B4-BE49-F238E27FC236}">
                <a16:creationId xmlns:a16="http://schemas.microsoft.com/office/drawing/2014/main" id="{7EDE4998-C691-5CD7-F1F1-97CD97632C6A}"/>
              </a:ext>
            </a:extLst>
          </p:cNvPr>
          <p:cNvSpPr/>
          <p:nvPr userDrawn="1"/>
        </p:nvSpPr>
        <p:spPr>
          <a:xfrm>
            <a:off x="11582400" y="6556248"/>
            <a:ext cx="609600" cy="301752"/>
          </a:xfrm>
          <a:prstGeom prst="rect">
            <a:avLst/>
          </a:prstGeom>
          <a:solidFill>
            <a:srgbClr val="D1310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6" name="Slide Number Placeholder 5"/>
          <p:cNvSpPr>
            <a:spLocks noGrp="1"/>
          </p:cNvSpPr>
          <p:nvPr>
            <p:ph type="sldNum" sz="quarter" idx="12"/>
          </p:nvPr>
        </p:nvSpPr>
        <p:spPr>
          <a:xfrm>
            <a:off x="11595100" y="6553200"/>
            <a:ext cx="596900" cy="304800"/>
          </a:xfrm>
        </p:spPr>
        <p:txBody>
          <a:bodyPr/>
          <a:lstStyle/>
          <a:p>
            <a:fld id="{2D55A223-BDE3-4662-BD05-6BDBDD27824A}" type="slidenum">
              <a:rPr lang="en-US" smtClean="0"/>
              <a:pPr/>
              <a:t>‹#›</a:t>
            </a:fld>
            <a:endParaRPr lang="en-US" dirty="0"/>
          </a:p>
        </p:txBody>
      </p:sp>
      <p:sp>
        <p:nvSpPr>
          <p:cNvPr id="9" name="Disclaimer"/>
          <p:cNvSpPr>
            <a:spLocks noGrp="1"/>
          </p:cNvSpPr>
          <p:nvPr>
            <p:ph type="body" sz="quarter" idx="14"/>
          </p:nvPr>
        </p:nvSpPr>
        <p:spPr>
          <a:xfrm>
            <a:off x="457200" y="6553200"/>
            <a:ext cx="7745256" cy="304800"/>
          </a:xfrm>
        </p:spPr>
        <p:txBody>
          <a:bodyPr anchor="ctr" anchorCtr="0"/>
          <a:lstStyle>
            <a:lvl1pPr marL="0" indent="0">
              <a:spcBef>
                <a:spcPts val="0"/>
              </a:spcBef>
              <a:spcAft>
                <a:spcPts val="200"/>
              </a:spcAft>
              <a:buFontTx/>
              <a:buNone/>
              <a:defRPr lang="en-US" sz="600" kern="600" baseline="0" dirty="0" smtClean="0">
                <a:solidFill>
                  <a:schemeClr val="bg1"/>
                </a:solidFill>
                <a:latin typeface="+mn-lt"/>
                <a:ea typeface="+mn-ea"/>
                <a:cs typeface="+mn-cs"/>
              </a:defRPr>
            </a:lvl1pPr>
          </a:lstStyle>
          <a:p>
            <a:pPr marL="0" lvl="0" indent="0" algn="l" defTabSz="685800" rtl="0" eaLnBrk="1" latinLnBrk="0" hangingPunct="1">
              <a:lnSpc>
                <a:spcPct val="100000"/>
              </a:lnSpc>
              <a:spcBef>
                <a:spcPts val="0"/>
              </a:spcBef>
              <a:spcAft>
                <a:spcPts val="200"/>
              </a:spcAft>
              <a:buClr>
                <a:schemeClr val="tx2"/>
              </a:buClr>
              <a:buFontTx/>
              <a:buNone/>
            </a:pPr>
            <a:r>
              <a:rPr lang="en-US"/>
              <a:t>Click to edit Master text styles</a:t>
            </a:r>
          </a:p>
        </p:txBody>
      </p:sp>
      <p:sp>
        <p:nvSpPr>
          <p:cNvPr id="7" name="Footnote"/>
          <p:cNvSpPr>
            <a:spLocks noGrp="1"/>
          </p:cNvSpPr>
          <p:nvPr>
            <p:ph type="body" sz="quarter" idx="13"/>
          </p:nvPr>
        </p:nvSpPr>
        <p:spPr>
          <a:xfrm>
            <a:off x="457200" y="6172200"/>
            <a:ext cx="7745256" cy="312420"/>
          </a:xfrm>
        </p:spPr>
        <p:txBody>
          <a:bodyPr anchor="b"/>
          <a:lstStyle>
            <a:lvl1pPr marL="0" indent="0">
              <a:spcBef>
                <a:spcPts val="0"/>
              </a:spcBef>
              <a:spcAft>
                <a:spcPts val="300"/>
              </a:spcAft>
              <a:buFontTx/>
              <a:buNone/>
              <a:defRPr sz="800"/>
            </a:lvl1pPr>
          </a:lstStyle>
          <a:p>
            <a:pPr lvl="0"/>
            <a:r>
              <a:rPr lang="en-US"/>
              <a:t>Click to edit Master text styles</a:t>
            </a:r>
          </a:p>
        </p:txBody>
      </p:sp>
    </p:spTree>
    <p:extLst>
      <p:ext uri="{BB962C8B-B14F-4D97-AF65-F5344CB8AC3E}">
        <p14:creationId xmlns:p14="http://schemas.microsoft.com/office/powerpoint/2010/main" val="506636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4 left bleed">
    <p:spTree>
      <p:nvGrpSpPr>
        <p:cNvPr id="1" name=""/>
        <p:cNvGrpSpPr/>
        <p:nvPr/>
      </p:nvGrpSpPr>
      <p:grpSpPr>
        <a:xfrm>
          <a:off x="0" y="0"/>
          <a:ext cx="0" cy="0"/>
          <a:chOff x="0" y="0"/>
          <a:chExt cx="0" cy="0"/>
        </a:xfrm>
      </p:grpSpPr>
      <p:sp>
        <p:nvSpPr>
          <p:cNvPr id="11" name="Left banner" hidden="1"/>
          <p:cNvSpPr/>
          <p:nvPr userDrawn="1"/>
        </p:nvSpPr>
        <p:spPr>
          <a:xfrm>
            <a:off x="1" y="0"/>
            <a:ext cx="5137212" cy="685800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6" name="Slide Number Placeholder 5"/>
          <p:cNvSpPr>
            <a:spLocks noGrp="1"/>
          </p:cNvSpPr>
          <p:nvPr>
            <p:ph type="sldNum" sz="quarter" idx="12"/>
          </p:nvPr>
        </p:nvSpPr>
        <p:spPr>
          <a:xfrm>
            <a:off x="11734800" y="6553200"/>
            <a:ext cx="457200" cy="304800"/>
          </a:xfrm>
        </p:spPr>
        <p:txBody>
          <a:bodyPr/>
          <a:lstStyle/>
          <a:p>
            <a:fld id="{2D55A223-BDE3-4662-BD05-6BDBDD27824A}" type="slidenum">
              <a:rPr lang="en-US" smtClean="0"/>
              <a:pPr/>
              <a:t>‹#›</a:t>
            </a:fld>
            <a:endParaRPr lang="en-US" dirty="0"/>
          </a:p>
        </p:txBody>
      </p:sp>
      <p:sp>
        <p:nvSpPr>
          <p:cNvPr id="9" name="Disclaimer"/>
          <p:cNvSpPr>
            <a:spLocks noGrp="1"/>
          </p:cNvSpPr>
          <p:nvPr>
            <p:ph type="body" sz="quarter" idx="14"/>
          </p:nvPr>
        </p:nvSpPr>
        <p:spPr>
          <a:xfrm>
            <a:off x="5602816" y="6553200"/>
            <a:ext cx="6131984" cy="304800"/>
          </a:xfrm>
        </p:spPr>
        <p:txBody>
          <a:bodyPr anchor="ctr" anchorCtr="0"/>
          <a:lstStyle>
            <a:lvl1pPr marL="0" indent="0">
              <a:spcBef>
                <a:spcPts val="0"/>
              </a:spcBef>
              <a:spcAft>
                <a:spcPts val="200"/>
              </a:spcAft>
              <a:buFontTx/>
              <a:buNone/>
              <a:defRPr lang="en-US" sz="600" kern="600" baseline="0" smtClean="0">
                <a:solidFill>
                  <a:schemeClr val="bg1"/>
                </a:solidFill>
                <a:latin typeface="+mn-lt"/>
                <a:ea typeface="+mn-ea"/>
                <a:cs typeface="+mn-cs"/>
              </a:defRPr>
            </a:lvl1pPr>
          </a:lstStyle>
          <a:p>
            <a:pPr marL="0" lvl="0" indent="0" algn="l" defTabSz="685800" rtl="0" eaLnBrk="1" latinLnBrk="0" hangingPunct="1">
              <a:lnSpc>
                <a:spcPct val="100000"/>
              </a:lnSpc>
              <a:spcBef>
                <a:spcPts val="0"/>
              </a:spcBef>
              <a:spcAft>
                <a:spcPts val="200"/>
              </a:spcAft>
              <a:buClr>
                <a:schemeClr val="tx2"/>
              </a:buClr>
              <a:buFontTx/>
              <a:buNone/>
            </a:pPr>
            <a:r>
              <a:rPr lang="en-US"/>
              <a:t>Click to edit Master text styles</a:t>
            </a:r>
          </a:p>
        </p:txBody>
      </p:sp>
      <p:sp>
        <p:nvSpPr>
          <p:cNvPr id="7" name="Footnote"/>
          <p:cNvSpPr>
            <a:spLocks noGrp="1"/>
          </p:cNvSpPr>
          <p:nvPr>
            <p:ph type="body" sz="quarter" idx="13"/>
          </p:nvPr>
        </p:nvSpPr>
        <p:spPr>
          <a:xfrm>
            <a:off x="5602816" y="6172200"/>
            <a:ext cx="6131983" cy="312420"/>
          </a:xfrm>
        </p:spPr>
        <p:txBody>
          <a:bodyPr anchor="b"/>
          <a:lstStyle>
            <a:lvl1pPr marL="0" indent="0">
              <a:spcBef>
                <a:spcPts val="0"/>
              </a:spcBef>
              <a:spcAft>
                <a:spcPts val="300"/>
              </a:spcAft>
              <a:buFontTx/>
              <a:buNone/>
              <a:defRPr sz="800"/>
            </a:lvl1pPr>
          </a:lstStyle>
          <a:p>
            <a:pPr lvl="0"/>
            <a:r>
              <a:rPr lang="en-US"/>
              <a:t>Click to edit Master text styles</a:t>
            </a:r>
          </a:p>
        </p:txBody>
      </p:sp>
      <p:sp>
        <p:nvSpPr>
          <p:cNvPr id="3" name="Content Placeholder 3:4"/>
          <p:cNvSpPr>
            <a:spLocks noGrp="1"/>
          </p:cNvSpPr>
          <p:nvPr>
            <p:ph idx="1"/>
          </p:nvPr>
        </p:nvSpPr>
        <p:spPr>
          <a:xfrm>
            <a:off x="5602817" y="1600200"/>
            <a:ext cx="6131983" cy="4572000"/>
          </a:xfrm>
        </p:spPr>
        <p:txBody>
          <a:bodyPr/>
          <a:lstStyle>
            <a:lvl1pPr>
              <a:defRPr sz="2000"/>
            </a:lvl1pPr>
          </a:lstStyle>
          <a:p>
            <a:pPr lvl="0"/>
            <a:r>
              <a:rPr lang="en-US"/>
              <a:t>Click to edit Master text styles</a:t>
            </a:r>
          </a:p>
          <a:p>
            <a:pPr lvl="1"/>
            <a:r>
              <a:rPr lang="en-US"/>
              <a:t>Second level</a:t>
            </a:r>
          </a:p>
        </p:txBody>
      </p:sp>
      <p:sp>
        <p:nvSpPr>
          <p:cNvPr id="2" name="Title 1"/>
          <p:cNvSpPr>
            <a:spLocks noGrp="1"/>
          </p:cNvSpPr>
          <p:nvPr>
            <p:ph type="title"/>
          </p:nvPr>
        </p:nvSpPr>
        <p:spPr>
          <a:xfrm>
            <a:off x="5602818" y="411480"/>
            <a:ext cx="6131982" cy="883920"/>
          </a:xfrm>
        </p:spPr>
        <p:txBody>
          <a:bodyPr/>
          <a:lstStyle>
            <a:lvl1pPr>
              <a:defRPr>
                <a:solidFill>
                  <a:schemeClr val="tx2"/>
                </a:solidFill>
              </a:defRPr>
            </a:lvl1pPr>
          </a:lstStyle>
          <a:p>
            <a:r>
              <a:rPr lang="en-US"/>
              <a:t>Click to edit Master title style</a:t>
            </a:r>
          </a:p>
        </p:txBody>
      </p:sp>
      <p:sp>
        <p:nvSpPr>
          <p:cNvPr id="13" name="Picture Placeholder 12">
            <a:extLst>
              <a:ext uri="{FF2B5EF4-FFF2-40B4-BE49-F238E27FC236}">
                <a16:creationId xmlns:a16="http://schemas.microsoft.com/office/drawing/2014/main" id="{FFADF28F-76D9-46ED-AC79-DC37679E4631}"/>
              </a:ext>
            </a:extLst>
          </p:cNvPr>
          <p:cNvSpPr>
            <a:spLocks noGrp="1"/>
          </p:cNvSpPr>
          <p:nvPr>
            <p:ph type="pic" sz="quarter" idx="15"/>
          </p:nvPr>
        </p:nvSpPr>
        <p:spPr>
          <a:xfrm>
            <a:off x="1" y="0"/>
            <a:ext cx="5145617" cy="6858000"/>
          </a:xfrm>
          <a:solidFill>
            <a:schemeClr val="bg2"/>
          </a:solidFill>
        </p:spPr>
        <p:txBody>
          <a:bodyPr/>
          <a:lstStyle/>
          <a:p>
            <a:r>
              <a:rPr lang="en-US" dirty="0"/>
              <a:t>Click icon to add picture</a:t>
            </a:r>
          </a:p>
        </p:txBody>
      </p:sp>
      <p:sp>
        <p:nvSpPr>
          <p:cNvPr id="5" name="Text Placeholder 4">
            <a:extLst>
              <a:ext uri="{FF2B5EF4-FFF2-40B4-BE49-F238E27FC236}">
                <a16:creationId xmlns:a16="http://schemas.microsoft.com/office/drawing/2014/main" id="{61769A3A-DACB-4914-A89D-06555B4A9ADC}"/>
              </a:ext>
            </a:extLst>
          </p:cNvPr>
          <p:cNvSpPr>
            <a:spLocks noGrp="1"/>
          </p:cNvSpPr>
          <p:nvPr>
            <p:ph type="body" sz="quarter" idx="16"/>
          </p:nvPr>
        </p:nvSpPr>
        <p:spPr>
          <a:xfrm>
            <a:off x="457200" y="457200"/>
            <a:ext cx="4217988" cy="2971800"/>
          </a:xfrm>
        </p:spPr>
        <p:txBody>
          <a:bodyPr anchor="ctr"/>
          <a:lstStyle>
            <a:lvl1pPr marL="0" indent="0">
              <a:buNone/>
              <a:defRPr sz="2400" b="1">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2637713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4 left bleed - no bar">
    <p:spTree>
      <p:nvGrpSpPr>
        <p:cNvPr id="1" name=""/>
        <p:cNvGrpSpPr/>
        <p:nvPr/>
      </p:nvGrpSpPr>
      <p:grpSpPr>
        <a:xfrm>
          <a:off x="0" y="0"/>
          <a:ext cx="0" cy="0"/>
          <a:chOff x="0" y="0"/>
          <a:chExt cx="0" cy="0"/>
        </a:xfrm>
      </p:grpSpPr>
      <p:sp>
        <p:nvSpPr>
          <p:cNvPr id="4" name="white bar">
            <a:extLst>
              <a:ext uri="{FF2B5EF4-FFF2-40B4-BE49-F238E27FC236}">
                <a16:creationId xmlns:a16="http://schemas.microsoft.com/office/drawing/2014/main" id="{3F224A1F-5932-4494-BF41-AC2154518C6D}"/>
              </a:ext>
            </a:extLst>
          </p:cNvPr>
          <p:cNvSpPr/>
          <p:nvPr userDrawn="1"/>
        </p:nvSpPr>
        <p:spPr>
          <a:xfrm>
            <a:off x="0" y="6553200"/>
            <a:ext cx="12192000" cy="31242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6" name="Slide Number Placeholder 5"/>
          <p:cNvSpPr>
            <a:spLocks noGrp="1"/>
          </p:cNvSpPr>
          <p:nvPr>
            <p:ph type="sldNum" sz="quarter" idx="12"/>
          </p:nvPr>
        </p:nvSpPr>
        <p:spPr>
          <a:xfrm>
            <a:off x="11734800" y="6553200"/>
            <a:ext cx="457200" cy="304800"/>
          </a:xfrm>
        </p:spPr>
        <p:txBody>
          <a:bodyPr/>
          <a:lstStyle/>
          <a:p>
            <a:fld id="{2D55A223-BDE3-4662-BD05-6BDBDD27824A}" type="slidenum">
              <a:rPr lang="en-US" smtClean="0"/>
              <a:pPr/>
              <a:t>‹#›</a:t>
            </a:fld>
            <a:endParaRPr lang="en-US" dirty="0"/>
          </a:p>
        </p:txBody>
      </p:sp>
      <p:sp>
        <p:nvSpPr>
          <p:cNvPr id="9" name="Disclaimer"/>
          <p:cNvSpPr>
            <a:spLocks noGrp="1"/>
          </p:cNvSpPr>
          <p:nvPr>
            <p:ph type="body" sz="quarter" idx="14"/>
          </p:nvPr>
        </p:nvSpPr>
        <p:spPr>
          <a:xfrm>
            <a:off x="5602816" y="6553200"/>
            <a:ext cx="6131984" cy="304800"/>
          </a:xfrm>
        </p:spPr>
        <p:txBody>
          <a:bodyPr anchor="ctr" anchorCtr="0"/>
          <a:lstStyle>
            <a:lvl1pPr marL="0" indent="0">
              <a:spcBef>
                <a:spcPts val="0"/>
              </a:spcBef>
              <a:spcAft>
                <a:spcPts val="200"/>
              </a:spcAft>
              <a:buFontTx/>
              <a:buNone/>
              <a:defRPr lang="en-US" sz="600" kern="600" baseline="0" smtClean="0">
                <a:solidFill>
                  <a:schemeClr val="tx1"/>
                </a:solidFill>
                <a:latin typeface="+mn-lt"/>
                <a:ea typeface="+mn-ea"/>
                <a:cs typeface="+mn-cs"/>
              </a:defRPr>
            </a:lvl1pPr>
          </a:lstStyle>
          <a:p>
            <a:pPr marL="0" lvl="0" indent="0" algn="l" defTabSz="685800" rtl="0" eaLnBrk="1" latinLnBrk="0" hangingPunct="1">
              <a:lnSpc>
                <a:spcPct val="100000"/>
              </a:lnSpc>
              <a:spcBef>
                <a:spcPts val="0"/>
              </a:spcBef>
              <a:spcAft>
                <a:spcPts val="200"/>
              </a:spcAft>
              <a:buClr>
                <a:schemeClr val="tx2"/>
              </a:buClr>
              <a:buFontTx/>
              <a:buNone/>
            </a:pPr>
            <a:r>
              <a:rPr lang="en-US"/>
              <a:t>Click to edit Master text styles</a:t>
            </a:r>
          </a:p>
        </p:txBody>
      </p:sp>
      <p:sp>
        <p:nvSpPr>
          <p:cNvPr id="7" name="Footnote"/>
          <p:cNvSpPr>
            <a:spLocks noGrp="1"/>
          </p:cNvSpPr>
          <p:nvPr>
            <p:ph type="body" sz="quarter" idx="13"/>
          </p:nvPr>
        </p:nvSpPr>
        <p:spPr>
          <a:xfrm>
            <a:off x="5602816" y="6172200"/>
            <a:ext cx="6131983" cy="312420"/>
          </a:xfrm>
        </p:spPr>
        <p:txBody>
          <a:bodyPr anchor="b"/>
          <a:lstStyle>
            <a:lvl1pPr marL="0" indent="0">
              <a:spcBef>
                <a:spcPts val="0"/>
              </a:spcBef>
              <a:spcAft>
                <a:spcPts val="300"/>
              </a:spcAft>
              <a:buFontTx/>
              <a:buNone/>
              <a:defRPr sz="800"/>
            </a:lvl1pPr>
          </a:lstStyle>
          <a:p>
            <a:pPr lvl="0"/>
            <a:r>
              <a:rPr lang="en-US"/>
              <a:t>Click to edit Master text styles</a:t>
            </a:r>
          </a:p>
        </p:txBody>
      </p:sp>
      <p:sp>
        <p:nvSpPr>
          <p:cNvPr id="3" name="Content Placeholder 3:4"/>
          <p:cNvSpPr>
            <a:spLocks noGrp="1"/>
          </p:cNvSpPr>
          <p:nvPr>
            <p:ph idx="1"/>
          </p:nvPr>
        </p:nvSpPr>
        <p:spPr>
          <a:xfrm>
            <a:off x="5602817" y="1600200"/>
            <a:ext cx="6131983" cy="4572000"/>
          </a:xfrm>
        </p:spPr>
        <p:txBody>
          <a:bodyPr/>
          <a:lstStyle>
            <a:lvl1pPr>
              <a:defRPr sz="2000"/>
            </a:lvl1pPr>
          </a:lstStyle>
          <a:p>
            <a:pPr lvl="0"/>
            <a:r>
              <a:rPr lang="en-US"/>
              <a:t>Click to edit Master text styles</a:t>
            </a:r>
          </a:p>
          <a:p>
            <a:pPr lvl="1"/>
            <a:r>
              <a:rPr lang="en-US"/>
              <a:t>Second level</a:t>
            </a:r>
          </a:p>
        </p:txBody>
      </p:sp>
      <p:sp>
        <p:nvSpPr>
          <p:cNvPr id="2" name="Title 1"/>
          <p:cNvSpPr>
            <a:spLocks noGrp="1"/>
          </p:cNvSpPr>
          <p:nvPr>
            <p:ph type="title"/>
          </p:nvPr>
        </p:nvSpPr>
        <p:spPr>
          <a:xfrm>
            <a:off x="5602818" y="411480"/>
            <a:ext cx="6131982" cy="883920"/>
          </a:xfrm>
        </p:spPr>
        <p:txBody>
          <a:bodyPr/>
          <a:lstStyle>
            <a:lvl1pPr>
              <a:defRPr>
                <a:solidFill>
                  <a:schemeClr val="tx2"/>
                </a:solidFill>
              </a:defRPr>
            </a:lvl1pPr>
          </a:lstStyle>
          <a:p>
            <a:r>
              <a:rPr lang="en-US"/>
              <a:t>Click to edit Master title style</a:t>
            </a:r>
          </a:p>
        </p:txBody>
      </p:sp>
      <p:sp>
        <p:nvSpPr>
          <p:cNvPr id="13" name="Picture Placeholder 12">
            <a:extLst>
              <a:ext uri="{FF2B5EF4-FFF2-40B4-BE49-F238E27FC236}">
                <a16:creationId xmlns:a16="http://schemas.microsoft.com/office/drawing/2014/main" id="{FFADF28F-76D9-46ED-AC79-DC37679E4631}"/>
              </a:ext>
            </a:extLst>
          </p:cNvPr>
          <p:cNvSpPr>
            <a:spLocks noGrp="1"/>
          </p:cNvSpPr>
          <p:nvPr>
            <p:ph type="pic" sz="quarter" idx="15"/>
          </p:nvPr>
        </p:nvSpPr>
        <p:spPr>
          <a:xfrm>
            <a:off x="1" y="0"/>
            <a:ext cx="5145617" cy="6858000"/>
          </a:xfrm>
          <a:solidFill>
            <a:schemeClr val="bg2"/>
          </a:solidFill>
        </p:spPr>
        <p:txBody>
          <a:bodyPr/>
          <a:lstStyle/>
          <a:p>
            <a:r>
              <a:rPr lang="en-US" dirty="0"/>
              <a:t>Click icon to add picture</a:t>
            </a:r>
          </a:p>
        </p:txBody>
      </p:sp>
      <p:sp>
        <p:nvSpPr>
          <p:cNvPr id="8" name="Text Placeholder 7">
            <a:extLst>
              <a:ext uri="{FF2B5EF4-FFF2-40B4-BE49-F238E27FC236}">
                <a16:creationId xmlns:a16="http://schemas.microsoft.com/office/drawing/2014/main" id="{07B3444C-1BDF-4A32-851B-A76FF5A30535}"/>
              </a:ext>
            </a:extLst>
          </p:cNvPr>
          <p:cNvSpPr>
            <a:spLocks noGrp="1"/>
          </p:cNvSpPr>
          <p:nvPr>
            <p:ph type="body" sz="quarter" idx="16"/>
          </p:nvPr>
        </p:nvSpPr>
        <p:spPr>
          <a:xfrm>
            <a:off x="457200" y="457200"/>
            <a:ext cx="4217988" cy="2971800"/>
          </a:xfrm>
        </p:spPr>
        <p:txBody>
          <a:bodyPr anchor="ctr"/>
          <a:lstStyle>
            <a:lvl1pPr marL="0" indent="0">
              <a:buNone/>
              <a:defRPr sz="2400" b="1">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452738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3 bleed right">
    <p:spTree>
      <p:nvGrpSpPr>
        <p:cNvPr id="1" name=""/>
        <p:cNvGrpSpPr/>
        <p:nvPr/>
      </p:nvGrpSpPr>
      <p:grpSpPr>
        <a:xfrm>
          <a:off x="0" y="0"/>
          <a:ext cx="0" cy="0"/>
          <a:chOff x="0" y="0"/>
          <a:chExt cx="0" cy="0"/>
        </a:xfrm>
      </p:grpSpPr>
      <p:sp>
        <p:nvSpPr>
          <p:cNvPr id="8" name="Bottom banner - navy blue" hidden="1"/>
          <p:cNvSpPr/>
          <p:nvPr userDrawn="1"/>
        </p:nvSpPr>
        <p:spPr>
          <a:xfrm>
            <a:off x="7054789" y="6556248"/>
            <a:ext cx="5137212" cy="301752"/>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13" name="Navy edge" hidden="1"/>
          <p:cNvSpPr/>
          <p:nvPr userDrawn="1"/>
        </p:nvSpPr>
        <p:spPr>
          <a:xfrm>
            <a:off x="7054789" y="0"/>
            <a:ext cx="5137212"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9" name="Disclaimer"/>
          <p:cNvSpPr>
            <a:spLocks noGrp="1"/>
          </p:cNvSpPr>
          <p:nvPr>
            <p:ph type="body" sz="quarter" idx="14"/>
          </p:nvPr>
        </p:nvSpPr>
        <p:spPr>
          <a:xfrm>
            <a:off x="457201" y="6553200"/>
            <a:ext cx="6140450" cy="304800"/>
          </a:xfrm>
        </p:spPr>
        <p:txBody>
          <a:bodyPr anchor="ctr" anchorCtr="0"/>
          <a:lstStyle>
            <a:lvl1pPr marL="0" indent="0">
              <a:spcBef>
                <a:spcPts val="0"/>
              </a:spcBef>
              <a:spcAft>
                <a:spcPts val="200"/>
              </a:spcAft>
              <a:buFontTx/>
              <a:buNone/>
              <a:defRPr lang="en-US" sz="600" kern="600" baseline="0" smtClean="0">
                <a:solidFill>
                  <a:schemeClr val="bg1"/>
                </a:solidFill>
                <a:latin typeface="+mn-lt"/>
                <a:ea typeface="+mn-ea"/>
                <a:cs typeface="+mn-cs"/>
              </a:defRPr>
            </a:lvl1pPr>
          </a:lstStyle>
          <a:p>
            <a:pPr marL="0" lvl="0" indent="0" algn="l" defTabSz="685800" rtl="0" eaLnBrk="1" latinLnBrk="0" hangingPunct="1">
              <a:lnSpc>
                <a:spcPct val="100000"/>
              </a:lnSpc>
              <a:spcBef>
                <a:spcPts val="0"/>
              </a:spcBef>
              <a:spcAft>
                <a:spcPts val="200"/>
              </a:spcAft>
              <a:buClr>
                <a:schemeClr val="tx2"/>
              </a:buClr>
              <a:buFontTx/>
              <a:buNone/>
            </a:pPr>
            <a:r>
              <a:rPr lang="en-US"/>
              <a:t>Click to edit Master text styles</a:t>
            </a:r>
          </a:p>
        </p:txBody>
      </p:sp>
      <p:sp>
        <p:nvSpPr>
          <p:cNvPr id="7" name="Footnote"/>
          <p:cNvSpPr>
            <a:spLocks noGrp="1"/>
          </p:cNvSpPr>
          <p:nvPr>
            <p:ph type="body" sz="quarter" idx="13"/>
          </p:nvPr>
        </p:nvSpPr>
        <p:spPr>
          <a:xfrm>
            <a:off x="457201" y="6172200"/>
            <a:ext cx="6140450" cy="312420"/>
          </a:xfrm>
        </p:spPr>
        <p:txBody>
          <a:bodyPr anchor="b"/>
          <a:lstStyle>
            <a:lvl1pPr marL="0" indent="0">
              <a:spcBef>
                <a:spcPts val="0"/>
              </a:spcBef>
              <a:spcAft>
                <a:spcPts val="300"/>
              </a:spcAft>
              <a:buFontTx/>
              <a:buNone/>
              <a:defRPr sz="800"/>
            </a:lvl1pPr>
          </a:lstStyle>
          <a:p>
            <a:pPr lvl="0"/>
            <a:r>
              <a:rPr lang="en-US"/>
              <a:t>Click to edit Master text styles</a:t>
            </a:r>
          </a:p>
        </p:txBody>
      </p:sp>
      <p:sp>
        <p:nvSpPr>
          <p:cNvPr id="3" name="Content Placeholder 4:3"/>
          <p:cNvSpPr>
            <a:spLocks noGrp="1"/>
          </p:cNvSpPr>
          <p:nvPr>
            <p:ph idx="1"/>
          </p:nvPr>
        </p:nvSpPr>
        <p:spPr>
          <a:xfrm>
            <a:off x="457200" y="1295400"/>
            <a:ext cx="6140451" cy="4876800"/>
          </a:xfrm>
        </p:spPr>
        <p:txBody>
          <a:bodyPr/>
          <a:lstStyle>
            <a:lvl1pPr>
              <a:defRPr sz="2000"/>
            </a:lvl1pPr>
          </a:lstStyle>
          <a:p>
            <a:pPr lvl="0"/>
            <a:r>
              <a:rPr lang="en-US"/>
              <a:t>Click to edit Master text styles</a:t>
            </a:r>
          </a:p>
          <a:p>
            <a:pPr lvl="1"/>
            <a:r>
              <a:rPr lang="en-US"/>
              <a:t>Second level</a:t>
            </a:r>
          </a:p>
        </p:txBody>
      </p:sp>
      <p:sp>
        <p:nvSpPr>
          <p:cNvPr id="2" name="Title 1"/>
          <p:cNvSpPr>
            <a:spLocks noGrp="1"/>
          </p:cNvSpPr>
          <p:nvPr>
            <p:ph type="title"/>
          </p:nvPr>
        </p:nvSpPr>
        <p:spPr>
          <a:xfrm>
            <a:off x="457200" y="411480"/>
            <a:ext cx="6140451" cy="883920"/>
          </a:xfrm>
        </p:spPr>
        <p:txBody>
          <a:bodyPr/>
          <a:lstStyle>
            <a:lvl1pPr>
              <a:defRPr/>
            </a:lvl1pPr>
          </a:lstStyle>
          <a:p>
            <a:r>
              <a:rPr lang="en-US"/>
              <a:t>Click to edit Master title style</a:t>
            </a:r>
          </a:p>
        </p:txBody>
      </p:sp>
      <p:sp>
        <p:nvSpPr>
          <p:cNvPr id="5" name="Picture Placeholder 4">
            <a:extLst>
              <a:ext uri="{FF2B5EF4-FFF2-40B4-BE49-F238E27FC236}">
                <a16:creationId xmlns:a16="http://schemas.microsoft.com/office/drawing/2014/main" id="{9D8F35EF-2C34-4579-89A0-A9D077E40BC1}"/>
              </a:ext>
            </a:extLst>
          </p:cNvPr>
          <p:cNvSpPr>
            <a:spLocks noGrp="1"/>
          </p:cNvSpPr>
          <p:nvPr>
            <p:ph type="pic" sz="quarter" idx="15"/>
          </p:nvPr>
        </p:nvSpPr>
        <p:spPr>
          <a:xfrm>
            <a:off x="7054851" y="0"/>
            <a:ext cx="5137149" cy="6858000"/>
          </a:xfrm>
          <a:solidFill>
            <a:schemeClr val="bg2"/>
          </a:solidFill>
        </p:spPr>
        <p:txBody>
          <a:bodyPr/>
          <a:lstStyle/>
          <a:p>
            <a:r>
              <a:rPr lang="en-US" dirty="0"/>
              <a:t>Click icon to add picture</a:t>
            </a:r>
          </a:p>
        </p:txBody>
      </p:sp>
      <p:sp>
        <p:nvSpPr>
          <p:cNvPr id="6" name="Slide Number Placeholder 5"/>
          <p:cNvSpPr>
            <a:spLocks noGrp="1"/>
          </p:cNvSpPr>
          <p:nvPr>
            <p:ph type="sldNum" sz="quarter" idx="12"/>
          </p:nvPr>
        </p:nvSpPr>
        <p:spPr/>
        <p:txBody>
          <a:bodyPr/>
          <a:lstStyle/>
          <a:p>
            <a:fld id="{2D55A223-BDE3-4662-BD05-6BDBDD27824A}" type="slidenum">
              <a:rPr lang="en-US" smtClean="0"/>
              <a:pPr/>
              <a:t>‹#›</a:t>
            </a:fld>
            <a:endParaRPr lang="en-US" dirty="0"/>
          </a:p>
        </p:txBody>
      </p:sp>
    </p:spTree>
    <p:extLst>
      <p:ext uri="{BB962C8B-B14F-4D97-AF65-F5344CB8AC3E}">
        <p14:creationId xmlns:p14="http://schemas.microsoft.com/office/powerpoint/2010/main" val="1757653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3 bleed right - no bar">
    <p:spTree>
      <p:nvGrpSpPr>
        <p:cNvPr id="1" name=""/>
        <p:cNvGrpSpPr/>
        <p:nvPr/>
      </p:nvGrpSpPr>
      <p:grpSpPr>
        <a:xfrm>
          <a:off x="0" y="0"/>
          <a:ext cx="0" cy="0"/>
          <a:chOff x="0" y="0"/>
          <a:chExt cx="0" cy="0"/>
        </a:xfrm>
      </p:grpSpPr>
      <p:sp>
        <p:nvSpPr>
          <p:cNvPr id="11" name="white bar">
            <a:extLst>
              <a:ext uri="{FF2B5EF4-FFF2-40B4-BE49-F238E27FC236}">
                <a16:creationId xmlns:a16="http://schemas.microsoft.com/office/drawing/2014/main" id="{0F0BCE80-7F1F-483B-BD42-0020F747814B}"/>
              </a:ext>
            </a:extLst>
          </p:cNvPr>
          <p:cNvSpPr/>
          <p:nvPr userDrawn="1"/>
        </p:nvSpPr>
        <p:spPr>
          <a:xfrm>
            <a:off x="4234" y="6553200"/>
            <a:ext cx="12187766" cy="31242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9" name="Disclaimer"/>
          <p:cNvSpPr>
            <a:spLocks noGrp="1"/>
          </p:cNvSpPr>
          <p:nvPr>
            <p:ph type="body" sz="quarter" idx="14"/>
          </p:nvPr>
        </p:nvSpPr>
        <p:spPr>
          <a:xfrm>
            <a:off x="457201" y="6553200"/>
            <a:ext cx="6140450" cy="304800"/>
          </a:xfrm>
        </p:spPr>
        <p:txBody>
          <a:bodyPr anchor="ctr" anchorCtr="0"/>
          <a:lstStyle>
            <a:lvl1pPr marL="0" indent="0">
              <a:spcBef>
                <a:spcPts val="0"/>
              </a:spcBef>
              <a:spcAft>
                <a:spcPts val="200"/>
              </a:spcAft>
              <a:buFontTx/>
              <a:buNone/>
              <a:defRPr lang="en-US" sz="600" kern="600" baseline="0" smtClean="0">
                <a:solidFill>
                  <a:schemeClr val="tx1"/>
                </a:solidFill>
                <a:latin typeface="+mn-lt"/>
                <a:ea typeface="+mn-ea"/>
                <a:cs typeface="+mn-cs"/>
              </a:defRPr>
            </a:lvl1pPr>
          </a:lstStyle>
          <a:p>
            <a:pPr marL="0" lvl="0" indent="0" algn="l" defTabSz="685800" rtl="0" eaLnBrk="1" latinLnBrk="0" hangingPunct="1">
              <a:lnSpc>
                <a:spcPct val="100000"/>
              </a:lnSpc>
              <a:spcBef>
                <a:spcPts val="0"/>
              </a:spcBef>
              <a:spcAft>
                <a:spcPts val="200"/>
              </a:spcAft>
              <a:buClr>
                <a:schemeClr val="tx2"/>
              </a:buClr>
              <a:buFontTx/>
              <a:buNone/>
            </a:pPr>
            <a:r>
              <a:rPr lang="en-US"/>
              <a:t>Click to edit Master text styles</a:t>
            </a:r>
          </a:p>
        </p:txBody>
      </p:sp>
      <p:sp>
        <p:nvSpPr>
          <p:cNvPr id="7" name="Footnote"/>
          <p:cNvSpPr>
            <a:spLocks noGrp="1"/>
          </p:cNvSpPr>
          <p:nvPr>
            <p:ph type="body" sz="quarter" idx="13"/>
          </p:nvPr>
        </p:nvSpPr>
        <p:spPr>
          <a:xfrm>
            <a:off x="457201" y="6172200"/>
            <a:ext cx="6140450" cy="312420"/>
          </a:xfrm>
        </p:spPr>
        <p:txBody>
          <a:bodyPr anchor="b"/>
          <a:lstStyle>
            <a:lvl1pPr marL="0" indent="0">
              <a:spcBef>
                <a:spcPts val="0"/>
              </a:spcBef>
              <a:spcAft>
                <a:spcPts val="300"/>
              </a:spcAft>
              <a:buFontTx/>
              <a:buNone/>
              <a:defRPr sz="800"/>
            </a:lvl1pPr>
          </a:lstStyle>
          <a:p>
            <a:pPr lvl="0"/>
            <a:r>
              <a:rPr lang="en-US"/>
              <a:t>Click to edit Master text styles</a:t>
            </a:r>
          </a:p>
        </p:txBody>
      </p:sp>
      <p:sp>
        <p:nvSpPr>
          <p:cNvPr id="3" name="Content Placeholder 4:3"/>
          <p:cNvSpPr>
            <a:spLocks noGrp="1"/>
          </p:cNvSpPr>
          <p:nvPr>
            <p:ph idx="1"/>
          </p:nvPr>
        </p:nvSpPr>
        <p:spPr>
          <a:xfrm>
            <a:off x="457200" y="1295400"/>
            <a:ext cx="6140451" cy="4876800"/>
          </a:xfrm>
        </p:spPr>
        <p:txBody>
          <a:bodyPr/>
          <a:lstStyle>
            <a:lvl1pPr>
              <a:defRPr sz="2000"/>
            </a:lvl1pPr>
          </a:lstStyle>
          <a:p>
            <a:pPr lvl="0"/>
            <a:r>
              <a:rPr lang="en-US"/>
              <a:t>Click to edit Master text styles</a:t>
            </a:r>
          </a:p>
          <a:p>
            <a:pPr lvl="1"/>
            <a:r>
              <a:rPr lang="en-US"/>
              <a:t>Second level</a:t>
            </a:r>
          </a:p>
        </p:txBody>
      </p:sp>
      <p:sp>
        <p:nvSpPr>
          <p:cNvPr id="2" name="Title 1"/>
          <p:cNvSpPr>
            <a:spLocks noGrp="1"/>
          </p:cNvSpPr>
          <p:nvPr>
            <p:ph type="title"/>
          </p:nvPr>
        </p:nvSpPr>
        <p:spPr>
          <a:xfrm>
            <a:off x="457200" y="411480"/>
            <a:ext cx="6140451" cy="883920"/>
          </a:xfrm>
        </p:spPr>
        <p:txBody>
          <a:bodyPr/>
          <a:lstStyle>
            <a:lvl1pPr>
              <a:defRPr/>
            </a:lvl1pPr>
          </a:lstStyle>
          <a:p>
            <a:r>
              <a:rPr lang="en-US"/>
              <a:t>Click to edit Master title style</a:t>
            </a:r>
          </a:p>
        </p:txBody>
      </p:sp>
      <p:sp>
        <p:nvSpPr>
          <p:cNvPr id="5" name="Picture Placeholder 4">
            <a:extLst>
              <a:ext uri="{FF2B5EF4-FFF2-40B4-BE49-F238E27FC236}">
                <a16:creationId xmlns:a16="http://schemas.microsoft.com/office/drawing/2014/main" id="{9D8F35EF-2C34-4579-89A0-A9D077E40BC1}"/>
              </a:ext>
            </a:extLst>
          </p:cNvPr>
          <p:cNvSpPr>
            <a:spLocks noGrp="1"/>
          </p:cNvSpPr>
          <p:nvPr>
            <p:ph type="pic" sz="quarter" idx="15"/>
          </p:nvPr>
        </p:nvSpPr>
        <p:spPr>
          <a:xfrm>
            <a:off x="7054851" y="0"/>
            <a:ext cx="5137149" cy="6858000"/>
          </a:xfrm>
          <a:solidFill>
            <a:schemeClr val="bg2"/>
          </a:solidFill>
        </p:spPr>
        <p:txBody>
          <a:bodyPr/>
          <a:lstStyle/>
          <a:p>
            <a:r>
              <a:rPr lang="en-US" dirty="0"/>
              <a:t>Click icon to add picture</a:t>
            </a:r>
          </a:p>
        </p:txBody>
      </p:sp>
      <p:sp>
        <p:nvSpPr>
          <p:cNvPr id="6" name="Slide Number Placeholder 5"/>
          <p:cNvSpPr>
            <a:spLocks noGrp="1"/>
          </p:cNvSpPr>
          <p:nvPr>
            <p:ph type="sldNum" sz="quarter" idx="12"/>
          </p:nvPr>
        </p:nvSpPr>
        <p:spPr/>
        <p:txBody>
          <a:bodyPr/>
          <a:lstStyle/>
          <a:p>
            <a:fld id="{2D55A223-BDE3-4662-BD05-6BDBDD27824A}" type="slidenum">
              <a:rPr lang="en-US" smtClean="0"/>
              <a:pPr/>
              <a:t>‹#›</a:t>
            </a:fld>
            <a:endParaRPr lang="en-US" dirty="0"/>
          </a:p>
        </p:txBody>
      </p:sp>
    </p:spTree>
    <p:extLst>
      <p:ext uri="{BB962C8B-B14F-4D97-AF65-F5344CB8AC3E}">
        <p14:creationId xmlns:p14="http://schemas.microsoft.com/office/powerpoint/2010/main" val="2557751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84CD920-7869-4B59-ADC9-1B93DCFE453B}"/>
              </a:ext>
            </a:extLst>
          </p:cNvPr>
          <p:cNvSpPr>
            <a:spLocks noGrp="1"/>
          </p:cNvSpPr>
          <p:nvPr>
            <p:ph type="sldNum" sz="quarter" idx="10"/>
          </p:nvPr>
        </p:nvSpPr>
        <p:spPr/>
        <p:txBody>
          <a:bodyPr/>
          <a:lstStyle/>
          <a:p>
            <a:fld id="{1384FA50-8B36-4B06-A05C-1E58CBA999B5}" type="slidenum">
              <a:rPr lang="en-US" smtClean="0"/>
              <a:pPr/>
              <a:t>‹#›</a:t>
            </a:fld>
            <a:endParaRPr lang="en-US" dirty="0"/>
          </a:p>
        </p:txBody>
      </p:sp>
      <p:sp>
        <p:nvSpPr>
          <p:cNvPr id="5" name="Rectangle 4">
            <a:extLst>
              <a:ext uri="{FF2B5EF4-FFF2-40B4-BE49-F238E27FC236}">
                <a16:creationId xmlns:a16="http://schemas.microsoft.com/office/drawing/2014/main" id="{B31F73F3-F110-63E9-0ECC-3091AED08F43}"/>
              </a:ext>
            </a:extLst>
          </p:cNvPr>
          <p:cNvSpPr/>
          <p:nvPr userDrawn="1"/>
        </p:nvSpPr>
        <p:spPr>
          <a:xfrm>
            <a:off x="6995160" y="6553200"/>
            <a:ext cx="4599940" cy="304800"/>
          </a:xfrm>
          <a:prstGeom prst="rect">
            <a:avLst/>
          </a:prstGeom>
          <a:solidFill>
            <a:srgbClr val="F9D97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6" name="Bottom banner - navy blue">
            <a:extLst>
              <a:ext uri="{FF2B5EF4-FFF2-40B4-BE49-F238E27FC236}">
                <a16:creationId xmlns:a16="http://schemas.microsoft.com/office/drawing/2014/main" id="{96AABFE5-799B-F55C-D5C8-780D62B542A5}"/>
              </a:ext>
            </a:extLst>
          </p:cNvPr>
          <p:cNvSpPr/>
          <p:nvPr userDrawn="1"/>
        </p:nvSpPr>
        <p:spPr>
          <a:xfrm>
            <a:off x="11582400" y="6556248"/>
            <a:ext cx="609600" cy="301752"/>
          </a:xfrm>
          <a:prstGeom prst="rect">
            <a:avLst/>
          </a:prstGeom>
          <a:solidFill>
            <a:srgbClr val="D1310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7" name="Slide Number Placeholder 2">
            <a:extLst>
              <a:ext uri="{FF2B5EF4-FFF2-40B4-BE49-F238E27FC236}">
                <a16:creationId xmlns:a16="http://schemas.microsoft.com/office/drawing/2014/main" id="{AE204951-CBC4-74E6-9F6B-D17B81D4785D}"/>
              </a:ext>
            </a:extLst>
          </p:cNvPr>
          <p:cNvSpPr txBox="1">
            <a:spLocks/>
          </p:cNvSpPr>
          <p:nvPr userDrawn="1"/>
        </p:nvSpPr>
        <p:spPr>
          <a:xfrm>
            <a:off x="11582400" y="6553200"/>
            <a:ext cx="609600" cy="304800"/>
          </a:xfrm>
          <a:prstGeom prst="rect">
            <a:avLst/>
          </a:prstGeom>
        </p:spPr>
        <p:txBody>
          <a:bodyPr vert="horz" wrap="none" lIns="0" tIns="0" rIns="0" bIns="0" rtlCol="0" anchor="ctr"/>
          <a:lstStyle>
            <a:defPPr>
              <a:defRPr lang="en-US"/>
            </a:defPPr>
            <a:lvl1pPr marL="0" algn="ctr" defTabSz="914400" rtl="0" eaLnBrk="1" latinLnBrk="0" hangingPunct="1">
              <a:defRPr sz="800" b="0" kern="1200">
                <a:solidFill>
                  <a:schemeClr val="bg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384FA50-8B36-4B06-A05C-1E58CBA999B5}" type="slidenum">
              <a:rPr lang="en-US" smtClean="0">
                <a:solidFill>
                  <a:schemeClr val="bg1">
                    <a:lumMod val="85000"/>
                  </a:schemeClr>
                </a:solidFill>
              </a:rPr>
              <a:pPr/>
              <a:t>‹#›</a:t>
            </a:fld>
            <a:endParaRPr lang="en-US" dirty="0">
              <a:solidFill>
                <a:schemeClr val="bg1">
                  <a:lumMod val="85000"/>
                </a:schemeClr>
              </a:solidFill>
            </a:endParaRPr>
          </a:p>
        </p:txBody>
      </p:sp>
      <p:sp>
        <p:nvSpPr>
          <p:cNvPr id="8" name="Footnote">
            <a:extLst>
              <a:ext uri="{FF2B5EF4-FFF2-40B4-BE49-F238E27FC236}">
                <a16:creationId xmlns:a16="http://schemas.microsoft.com/office/drawing/2014/main" id="{EB0679E7-5523-88CB-2EAA-177E9408E23D}"/>
              </a:ext>
            </a:extLst>
          </p:cNvPr>
          <p:cNvSpPr>
            <a:spLocks noGrp="1"/>
          </p:cNvSpPr>
          <p:nvPr>
            <p:ph type="body" sz="quarter" idx="13"/>
          </p:nvPr>
        </p:nvSpPr>
        <p:spPr>
          <a:xfrm>
            <a:off x="609599" y="6172200"/>
            <a:ext cx="6629400" cy="312420"/>
          </a:xfrm>
        </p:spPr>
        <p:txBody>
          <a:bodyPr anchor="b"/>
          <a:lstStyle>
            <a:lvl1pPr marL="0" indent="0">
              <a:spcAft>
                <a:spcPts val="300"/>
              </a:spcAft>
              <a:buFontTx/>
              <a:buNone/>
              <a:defRPr sz="800"/>
            </a:lvl1pPr>
          </a:lstStyle>
          <a:p>
            <a:pPr lvl="0"/>
            <a:r>
              <a:rPr lang="en-US" dirty="0"/>
              <a:t>Edit Master text styles</a:t>
            </a:r>
          </a:p>
        </p:txBody>
      </p:sp>
      <p:sp>
        <p:nvSpPr>
          <p:cNvPr id="9" name="Content Placeholder 4:3">
            <a:extLst>
              <a:ext uri="{FF2B5EF4-FFF2-40B4-BE49-F238E27FC236}">
                <a16:creationId xmlns:a16="http://schemas.microsoft.com/office/drawing/2014/main" id="{B8F2F35E-AC6B-F05E-462A-358D2CF20137}"/>
              </a:ext>
            </a:extLst>
          </p:cNvPr>
          <p:cNvSpPr>
            <a:spLocks noGrp="1"/>
          </p:cNvSpPr>
          <p:nvPr>
            <p:ph idx="1"/>
          </p:nvPr>
        </p:nvSpPr>
        <p:spPr>
          <a:xfrm>
            <a:off x="609600" y="1600200"/>
            <a:ext cx="6629400" cy="4572000"/>
          </a:xfrm>
        </p:spPr>
        <p:txBody>
          <a:bodyPr/>
          <a:lstStyle>
            <a:lvl1pPr>
              <a:defRPr sz="2200"/>
            </a:lvl1pPr>
          </a:lstStyle>
          <a:p>
            <a:pPr lvl="0"/>
            <a:r>
              <a:rPr lang="en-US" dirty="0"/>
              <a:t>Edit Master text styles</a:t>
            </a:r>
          </a:p>
          <a:p>
            <a:pPr lvl="1"/>
            <a:r>
              <a:rPr lang="en-US" dirty="0"/>
              <a:t>Second level</a:t>
            </a:r>
          </a:p>
        </p:txBody>
      </p:sp>
      <p:sp>
        <p:nvSpPr>
          <p:cNvPr id="10" name="Title 1">
            <a:extLst>
              <a:ext uri="{FF2B5EF4-FFF2-40B4-BE49-F238E27FC236}">
                <a16:creationId xmlns:a16="http://schemas.microsoft.com/office/drawing/2014/main" id="{8CDD31EE-741F-38B7-9299-41CB472950D9}"/>
              </a:ext>
            </a:extLst>
          </p:cNvPr>
          <p:cNvSpPr>
            <a:spLocks noGrp="1"/>
          </p:cNvSpPr>
          <p:nvPr>
            <p:ph type="title"/>
          </p:nvPr>
        </p:nvSpPr>
        <p:spPr>
          <a:xfrm>
            <a:off x="609601" y="411480"/>
            <a:ext cx="6629400" cy="1188720"/>
          </a:xfrm>
        </p:spPr>
        <p:txBody>
          <a:bodyPr/>
          <a:lstStyle>
            <a:lvl1pPr>
              <a:defRPr/>
            </a:lvl1pPr>
          </a:lstStyle>
          <a:p>
            <a:r>
              <a:rPr lang="en-US" dirty="0"/>
              <a:t>Click to edit Master title style</a:t>
            </a:r>
          </a:p>
        </p:txBody>
      </p:sp>
      <p:sp>
        <p:nvSpPr>
          <p:cNvPr id="11" name="Bottom banner - primary blue">
            <a:extLst>
              <a:ext uri="{FF2B5EF4-FFF2-40B4-BE49-F238E27FC236}">
                <a16:creationId xmlns:a16="http://schemas.microsoft.com/office/drawing/2014/main" id="{5898D2D1-0A7B-AFB1-18EC-5A310F9E7526}"/>
              </a:ext>
            </a:extLst>
          </p:cNvPr>
          <p:cNvSpPr/>
          <p:nvPr userDrawn="1"/>
        </p:nvSpPr>
        <p:spPr>
          <a:xfrm>
            <a:off x="0" y="6556248"/>
            <a:ext cx="6995160" cy="301752"/>
          </a:xfrm>
          <a:prstGeom prst="rect">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Tree>
    <p:extLst>
      <p:ext uri="{BB962C8B-B14F-4D97-AF65-F5344CB8AC3E}">
        <p14:creationId xmlns:p14="http://schemas.microsoft.com/office/powerpoint/2010/main" val="2187076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3 bleed left">
    <p:spTree>
      <p:nvGrpSpPr>
        <p:cNvPr id="1" name=""/>
        <p:cNvGrpSpPr/>
        <p:nvPr/>
      </p:nvGrpSpPr>
      <p:grpSpPr>
        <a:xfrm>
          <a:off x="0" y="0"/>
          <a:ext cx="0" cy="0"/>
          <a:chOff x="0" y="0"/>
          <a:chExt cx="0" cy="0"/>
        </a:xfrm>
      </p:grpSpPr>
      <p:sp>
        <p:nvSpPr>
          <p:cNvPr id="11" name="Left banner" hidden="1"/>
          <p:cNvSpPr/>
          <p:nvPr userDrawn="1"/>
        </p:nvSpPr>
        <p:spPr>
          <a:xfrm>
            <a:off x="1" y="0"/>
            <a:ext cx="6753019" cy="685800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6" name="Slide Number Placeholder 5"/>
          <p:cNvSpPr>
            <a:spLocks noGrp="1"/>
          </p:cNvSpPr>
          <p:nvPr>
            <p:ph type="sldNum" sz="quarter" idx="12"/>
          </p:nvPr>
        </p:nvSpPr>
        <p:spPr>
          <a:xfrm>
            <a:off x="11734800" y="6553200"/>
            <a:ext cx="457200" cy="304800"/>
          </a:xfrm>
        </p:spPr>
        <p:txBody>
          <a:bodyPr/>
          <a:lstStyle/>
          <a:p>
            <a:fld id="{2D55A223-BDE3-4662-BD05-6BDBDD27824A}" type="slidenum">
              <a:rPr lang="en-US" smtClean="0"/>
              <a:pPr/>
              <a:t>‹#›</a:t>
            </a:fld>
            <a:endParaRPr lang="en-US" dirty="0"/>
          </a:p>
        </p:txBody>
      </p:sp>
      <p:sp>
        <p:nvSpPr>
          <p:cNvPr id="9" name="Disclaimer"/>
          <p:cNvSpPr>
            <a:spLocks noGrp="1"/>
          </p:cNvSpPr>
          <p:nvPr>
            <p:ph type="body" sz="quarter" idx="14"/>
          </p:nvPr>
        </p:nvSpPr>
        <p:spPr>
          <a:xfrm>
            <a:off x="7209360" y="6553200"/>
            <a:ext cx="4525439" cy="304800"/>
          </a:xfrm>
        </p:spPr>
        <p:txBody>
          <a:bodyPr anchor="ctr" anchorCtr="0"/>
          <a:lstStyle>
            <a:lvl1pPr marL="0" indent="0">
              <a:spcBef>
                <a:spcPts val="0"/>
              </a:spcBef>
              <a:spcAft>
                <a:spcPts val="200"/>
              </a:spcAft>
              <a:buFontTx/>
              <a:buNone/>
              <a:defRPr lang="en-US" sz="600" kern="600" baseline="0" smtClean="0">
                <a:solidFill>
                  <a:schemeClr val="bg1"/>
                </a:solidFill>
                <a:latin typeface="+mn-lt"/>
                <a:ea typeface="+mn-ea"/>
                <a:cs typeface="+mn-cs"/>
              </a:defRPr>
            </a:lvl1pPr>
          </a:lstStyle>
          <a:p>
            <a:pPr marL="0" lvl="0" indent="0" algn="l" defTabSz="685800" rtl="0" eaLnBrk="1" latinLnBrk="0" hangingPunct="1">
              <a:lnSpc>
                <a:spcPct val="100000"/>
              </a:lnSpc>
              <a:spcBef>
                <a:spcPts val="0"/>
              </a:spcBef>
              <a:spcAft>
                <a:spcPts val="200"/>
              </a:spcAft>
              <a:buClr>
                <a:schemeClr val="tx2"/>
              </a:buClr>
              <a:buFontTx/>
              <a:buNone/>
            </a:pPr>
            <a:r>
              <a:rPr lang="en-US"/>
              <a:t>Click to edit Master text styles</a:t>
            </a:r>
          </a:p>
        </p:txBody>
      </p:sp>
      <p:sp>
        <p:nvSpPr>
          <p:cNvPr id="7" name="Footnote"/>
          <p:cNvSpPr>
            <a:spLocks noGrp="1"/>
          </p:cNvSpPr>
          <p:nvPr>
            <p:ph type="body" sz="quarter" idx="13"/>
          </p:nvPr>
        </p:nvSpPr>
        <p:spPr>
          <a:xfrm>
            <a:off x="7209360" y="6172200"/>
            <a:ext cx="4525439" cy="312420"/>
          </a:xfrm>
        </p:spPr>
        <p:txBody>
          <a:bodyPr anchor="b"/>
          <a:lstStyle>
            <a:lvl1pPr marL="0" indent="0">
              <a:spcBef>
                <a:spcPts val="0"/>
              </a:spcBef>
              <a:spcAft>
                <a:spcPts val="300"/>
              </a:spcAft>
              <a:buFontTx/>
              <a:buNone/>
              <a:defRPr sz="800"/>
            </a:lvl1pPr>
          </a:lstStyle>
          <a:p>
            <a:pPr lvl="0"/>
            <a:r>
              <a:rPr lang="en-US"/>
              <a:t>Click to edit Master text styles</a:t>
            </a:r>
          </a:p>
        </p:txBody>
      </p:sp>
      <p:sp>
        <p:nvSpPr>
          <p:cNvPr id="3" name="Content Placeholder 4:3"/>
          <p:cNvSpPr>
            <a:spLocks noGrp="1"/>
          </p:cNvSpPr>
          <p:nvPr>
            <p:ph idx="1"/>
          </p:nvPr>
        </p:nvSpPr>
        <p:spPr>
          <a:xfrm>
            <a:off x="7209364" y="1295400"/>
            <a:ext cx="4525435" cy="4876800"/>
          </a:xfrm>
        </p:spPr>
        <p:txBody>
          <a:bodyPr/>
          <a:lstStyle>
            <a:lvl1pPr>
              <a:defRPr sz="2000"/>
            </a:lvl1pPr>
          </a:lstStyle>
          <a:p>
            <a:pPr lvl="0"/>
            <a:r>
              <a:rPr lang="en-US"/>
              <a:t>Click to edit Master text styles</a:t>
            </a:r>
          </a:p>
          <a:p>
            <a:pPr lvl="1"/>
            <a:r>
              <a:rPr lang="en-US"/>
              <a:t>Second level</a:t>
            </a:r>
          </a:p>
        </p:txBody>
      </p:sp>
      <p:sp>
        <p:nvSpPr>
          <p:cNvPr id="2" name="Title 1"/>
          <p:cNvSpPr>
            <a:spLocks noGrp="1"/>
          </p:cNvSpPr>
          <p:nvPr>
            <p:ph type="title"/>
          </p:nvPr>
        </p:nvSpPr>
        <p:spPr>
          <a:xfrm>
            <a:off x="7209368" y="411480"/>
            <a:ext cx="4525431" cy="883920"/>
          </a:xfrm>
        </p:spPr>
        <p:txBody>
          <a:bodyPr/>
          <a:lstStyle>
            <a:lvl1pPr>
              <a:defRPr>
                <a:solidFill>
                  <a:schemeClr val="tx2"/>
                </a:solidFill>
              </a:defRPr>
            </a:lvl1pPr>
          </a:lstStyle>
          <a:p>
            <a:r>
              <a:rPr lang="en-US"/>
              <a:t>Click to edit Master title style</a:t>
            </a:r>
          </a:p>
        </p:txBody>
      </p:sp>
      <p:sp>
        <p:nvSpPr>
          <p:cNvPr id="13" name="Picture Placeholder 12">
            <a:extLst>
              <a:ext uri="{FF2B5EF4-FFF2-40B4-BE49-F238E27FC236}">
                <a16:creationId xmlns:a16="http://schemas.microsoft.com/office/drawing/2014/main" id="{C1D30819-540D-4B44-BCD9-1516B6F4A784}"/>
              </a:ext>
            </a:extLst>
          </p:cNvPr>
          <p:cNvSpPr>
            <a:spLocks noGrp="1"/>
          </p:cNvSpPr>
          <p:nvPr>
            <p:ph type="pic" sz="quarter" idx="16"/>
          </p:nvPr>
        </p:nvSpPr>
        <p:spPr>
          <a:xfrm>
            <a:off x="1" y="0"/>
            <a:ext cx="6752167" cy="6858000"/>
          </a:xfrm>
          <a:solidFill>
            <a:schemeClr val="bg2"/>
          </a:solidFill>
        </p:spPr>
        <p:txBody>
          <a:bodyPr/>
          <a:lstStyle/>
          <a:p>
            <a:r>
              <a:rPr lang="en-US" dirty="0"/>
              <a:t>Click icon to add picture</a:t>
            </a:r>
          </a:p>
        </p:txBody>
      </p:sp>
      <p:sp>
        <p:nvSpPr>
          <p:cNvPr id="5" name="Text Placeholder 4">
            <a:extLst>
              <a:ext uri="{FF2B5EF4-FFF2-40B4-BE49-F238E27FC236}">
                <a16:creationId xmlns:a16="http://schemas.microsoft.com/office/drawing/2014/main" id="{5D0F78DA-D6EA-41ED-9384-FB8882A36876}"/>
              </a:ext>
            </a:extLst>
          </p:cNvPr>
          <p:cNvSpPr>
            <a:spLocks noGrp="1"/>
          </p:cNvSpPr>
          <p:nvPr>
            <p:ph type="body" sz="quarter" idx="17"/>
          </p:nvPr>
        </p:nvSpPr>
        <p:spPr>
          <a:xfrm>
            <a:off x="457200" y="457200"/>
            <a:ext cx="5840413" cy="2971800"/>
          </a:xfrm>
        </p:spPr>
        <p:txBody>
          <a:bodyPr anchor="ctr"/>
          <a:lstStyle>
            <a:lvl1pPr marL="0" indent="0">
              <a:buNone/>
              <a:defRPr sz="2400" b="1">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2418003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3 bleed left - no bar">
    <p:spTree>
      <p:nvGrpSpPr>
        <p:cNvPr id="1" name=""/>
        <p:cNvGrpSpPr/>
        <p:nvPr/>
      </p:nvGrpSpPr>
      <p:grpSpPr>
        <a:xfrm>
          <a:off x="0" y="0"/>
          <a:ext cx="0" cy="0"/>
          <a:chOff x="0" y="0"/>
          <a:chExt cx="0" cy="0"/>
        </a:xfrm>
      </p:grpSpPr>
      <p:sp>
        <p:nvSpPr>
          <p:cNvPr id="10" name="white bar">
            <a:extLst>
              <a:ext uri="{FF2B5EF4-FFF2-40B4-BE49-F238E27FC236}">
                <a16:creationId xmlns:a16="http://schemas.microsoft.com/office/drawing/2014/main" id="{1EE4489B-F3DE-4D17-BC9E-BC550CFAF7EE}"/>
              </a:ext>
            </a:extLst>
          </p:cNvPr>
          <p:cNvSpPr/>
          <p:nvPr userDrawn="1"/>
        </p:nvSpPr>
        <p:spPr>
          <a:xfrm>
            <a:off x="0" y="6553200"/>
            <a:ext cx="12192000" cy="31242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6" name="Slide Number Placeholder 5"/>
          <p:cNvSpPr>
            <a:spLocks noGrp="1"/>
          </p:cNvSpPr>
          <p:nvPr>
            <p:ph type="sldNum" sz="quarter" idx="12"/>
          </p:nvPr>
        </p:nvSpPr>
        <p:spPr>
          <a:xfrm>
            <a:off x="11734800" y="6553200"/>
            <a:ext cx="457200" cy="304800"/>
          </a:xfrm>
        </p:spPr>
        <p:txBody>
          <a:bodyPr/>
          <a:lstStyle/>
          <a:p>
            <a:fld id="{2D55A223-BDE3-4662-BD05-6BDBDD27824A}" type="slidenum">
              <a:rPr lang="en-US" smtClean="0"/>
              <a:pPr/>
              <a:t>‹#›</a:t>
            </a:fld>
            <a:endParaRPr lang="en-US" dirty="0"/>
          </a:p>
        </p:txBody>
      </p:sp>
      <p:sp>
        <p:nvSpPr>
          <p:cNvPr id="9" name="Disclaimer"/>
          <p:cNvSpPr>
            <a:spLocks noGrp="1"/>
          </p:cNvSpPr>
          <p:nvPr>
            <p:ph type="body" sz="quarter" idx="14"/>
          </p:nvPr>
        </p:nvSpPr>
        <p:spPr>
          <a:xfrm>
            <a:off x="7209360" y="6553200"/>
            <a:ext cx="4525439" cy="304800"/>
          </a:xfrm>
        </p:spPr>
        <p:txBody>
          <a:bodyPr anchor="ctr" anchorCtr="0"/>
          <a:lstStyle>
            <a:lvl1pPr marL="0" indent="0">
              <a:spcBef>
                <a:spcPts val="0"/>
              </a:spcBef>
              <a:spcAft>
                <a:spcPts val="200"/>
              </a:spcAft>
              <a:buFontTx/>
              <a:buNone/>
              <a:defRPr lang="en-US" sz="600" kern="600" baseline="0" smtClean="0">
                <a:solidFill>
                  <a:schemeClr val="tx1"/>
                </a:solidFill>
                <a:latin typeface="+mn-lt"/>
                <a:ea typeface="+mn-ea"/>
                <a:cs typeface="+mn-cs"/>
              </a:defRPr>
            </a:lvl1pPr>
          </a:lstStyle>
          <a:p>
            <a:pPr marL="0" lvl="0" indent="0" algn="l" defTabSz="685800" rtl="0" eaLnBrk="1" latinLnBrk="0" hangingPunct="1">
              <a:lnSpc>
                <a:spcPct val="100000"/>
              </a:lnSpc>
              <a:spcBef>
                <a:spcPts val="0"/>
              </a:spcBef>
              <a:spcAft>
                <a:spcPts val="200"/>
              </a:spcAft>
              <a:buClr>
                <a:schemeClr val="tx2"/>
              </a:buClr>
              <a:buFontTx/>
              <a:buNone/>
            </a:pPr>
            <a:r>
              <a:rPr lang="en-US"/>
              <a:t>Click to edit Master text styles</a:t>
            </a:r>
          </a:p>
        </p:txBody>
      </p:sp>
      <p:sp>
        <p:nvSpPr>
          <p:cNvPr id="7" name="Footnote"/>
          <p:cNvSpPr>
            <a:spLocks noGrp="1"/>
          </p:cNvSpPr>
          <p:nvPr>
            <p:ph type="body" sz="quarter" idx="13"/>
          </p:nvPr>
        </p:nvSpPr>
        <p:spPr>
          <a:xfrm>
            <a:off x="7209360" y="6172200"/>
            <a:ext cx="4525439" cy="312420"/>
          </a:xfrm>
        </p:spPr>
        <p:txBody>
          <a:bodyPr anchor="b"/>
          <a:lstStyle>
            <a:lvl1pPr marL="0" indent="0">
              <a:spcBef>
                <a:spcPts val="0"/>
              </a:spcBef>
              <a:spcAft>
                <a:spcPts val="300"/>
              </a:spcAft>
              <a:buFontTx/>
              <a:buNone/>
              <a:defRPr sz="800"/>
            </a:lvl1pPr>
          </a:lstStyle>
          <a:p>
            <a:pPr lvl="0"/>
            <a:r>
              <a:rPr lang="en-US"/>
              <a:t>Click to edit Master text styles</a:t>
            </a:r>
          </a:p>
        </p:txBody>
      </p:sp>
      <p:sp>
        <p:nvSpPr>
          <p:cNvPr id="3" name="Content Placeholder 4:3"/>
          <p:cNvSpPr>
            <a:spLocks noGrp="1"/>
          </p:cNvSpPr>
          <p:nvPr>
            <p:ph idx="1"/>
          </p:nvPr>
        </p:nvSpPr>
        <p:spPr>
          <a:xfrm>
            <a:off x="7209364" y="1295400"/>
            <a:ext cx="4525435" cy="4876800"/>
          </a:xfrm>
        </p:spPr>
        <p:txBody>
          <a:bodyPr/>
          <a:lstStyle>
            <a:lvl1pPr>
              <a:defRPr sz="2000"/>
            </a:lvl1pPr>
          </a:lstStyle>
          <a:p>
            <a:pPr lvl="0"/>
            <a:r>
              <a:rPr lang="en-US"/>
              <a:t>Click to edit Master text styles</a:t>
            </a:r>
          </a:p>
          <a:p>
            <a:pPr lvl="1"/>
            <a:r>
              <a:rPr lang="en-US"/>
              <a:t>Second level</a:t>
            </a:r>
          </a:p>
        </p:txBody>
      </p:sp>
      <p:sp>
        <p:nvSpPr>
          <p:cNvPr id="2" name="Title 1"/>
          <p:cNvSpPr>
            <a:spLocks noGrp="1"/>
          </p:cNvSpPr>
          <p:nvPr>
            <p:ph type="title"/>
          </p:nvPr>
        </p:nvSpPr>
        <p:spPr>
          <a:xfrm>
            <a:off x="7209368" y="411480"/>
            <a:ext cx="4525431" cy="883920"/>
          </a:xfrm>
        </p:spPr>
        <p:txBody>
          <a:bodyPr/>
          <a:lstStyle>
            <a:lvl1pPr>
              <a:defRPr>
                <a:solidFill>
                  <a:schemeClr val="tx2"/>
                </a:solidFill>
              </a:defRPr>
            </a:lvl1pPr>
          </a:lstStyle>
          <a:p>
            <a:r>
              <a:rPr lang="en-US"/>
              <a:t>Click to edit Master title style</a:t>
            </a:r>
          </a:p>
        </p:txBody>
      </p:sp>
      <p:sp>
        <p:nvSpPr>
          <p:cNvPr id="13" name="Picture Placeholder 12">
            <a:extLst>
              <a:ext uri="{FF2B5EF4-FFF2-40B4-BE49-F238E27FC236}">
                <a16:creationId xmlns:a16="http://schemas.microsoft.com/office/drawing/2014/main" id="{C1D30819-540D-4B44-BCD9-1516B6F4A784}"/>
              </a:ext>
            </a:extLst>
          </p:cNvPr>
          <p:cNvSpPr>
            <a:spLocks noGrp="1"/>
          </p:cNvSpPr>
          <p:nvPr>
            <p:ph type="pic" sz="quarter" idx="16"/>
          </p:nvPr>
        </p:nvSpPr>
        <p:spPr>
          <a:xfrm>
            <a:off x="1" y="0"/>
            <a:ext cx="6752167" cy="6858000"/>
          </a:xfrm>
          <a:solidFill>
            <a:schemeClr val="bg2"/>
          </a:solidFill>
        </p:spPr>
        <p:txBody>
          <a:bodyPr/>
          <a:lstStyle/>
          <a:p>
            <a:r>
              <a:rPr lang="en-US" dirty="0"/>
              <a:t>Click icon to add picture</a:t>
            </a:r>
          </a:p>
        </p:txBody>
      </p:sp>
      <p:sp>
        <p:nvSpPr>
          <p:cNvPr id="5" name="Text Placeholder 4">
            <a:extLst>
              <a:ext uri="{FF2B5EF4-FFF2-40B4-BE49-F238E27FC236}">
                <a16:creationId xmlns:a16="http://schemas.microsoft.com/office/drawing/2014/main" id="{5ACC01AA-FCF7-495C-AA1F-ABEDDD1A09C0}"/>
              </a:ext>
            </a:extLst>
          </p:cNvPr>
          <p:cNvSpPr>
            <a:spLocks noGrp="1"/>
          </p:cNvSpPr>
          <p:nvPr>
            <p:ph type="body" sz="quarter" idx="17"/>
          </p:nvPr>
        </p:nvSpPr>
        <p:spPr>
          <a:xfrm>
            <a:off x="457200" y="457200"/>
            <a:ext cx="5813425" cy="2971800"/>
          </a:xfrm>
        </p:spPr>
        <p:txBody>
          <a:bodyPr anchor="ctr"/>
          <a:lstStyle>
            <a:lvl1pPr marL="0" indent="0">
              <a:buNone/>
              <a:defRPr sz="2400" b="1">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20891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4 bleed right">
    <p:spTree>
      <p:nvGrpSpPr>
        <p:cNvPr id="1" name=""/>
        <p:cNvGrpSpPr/>
        <p:nvPr/>
      </p:nvGrpSpPr>
      <p:grpSpPr>
        <a:xfrm>
          <a:off x="0" y="0"/>
          <a:ext cx="0" cy="0"/>
          <a:chOff x="0" y="0"/>
          <a:chExt cx="0" cy="0"/>
        </a:xfrm>
      </p:grpSpPr>
      <p:sp>
        <p:nvSpPr>
          <p:cNvPr id="9" name="Disclaimer"/>
          <p:cNvSpPr>
            <a:spLocks noGrp="1"/>
          </p:cNvSpPr>
          <p:nvPr>
            <p:ph type="body" sz="quarter" idx="14"/>
          </p:nvPr>
        </p:nvSpPr>
        <p:spPr>
          <a:xfrm>
            <a:off x="457200" y="6553200"/>
            <a:ext cx="4525433" cy="304800"/>
          </a:xfrm>
        </p:spPr>
        <p:txBody>
          <a:bodyPr anchor="ctr" anchorCtr="0"/>
          <a:lstStyle>
            <a:lvl1pPr marL="0" indent="0">
              <a:spcBef>
                <a:spcPts val="0"/>
              </a:spcBef>
              <a:spcAft>
                <a:spcPts val="200"/>
              </a:spcAft>
              <a:buFontTx/>
              <a:buNone/>
              <a:defRPr lang="en-US" sz="600" kern="600" baseline="0" smtClean="0">
                <a:solidFill>
                  <a:schemeClr val="bg1"/>
                </a:solidFill>
                <a:latin typeface="+mn-lt"/>
                <a:ea typeface="+mn-ea"/>
                <a:cs typeface="+mn-cs"/>
              </a:defRPr>
            </a:lvl1pPr>
          </a:lstStyle>
          <a:p>
            <a:pPr marL="0" lvl="0" indent="0" algn="l" defTabSz="685800" rtl="0" eaLnBrk="1" latinLnBrk="0" hangingPunct="1">
              <a:lnSpc>
                <a:spcPct val="100000"/>
              </a:lnSpc>
              <a:spcBef>
                <a:spcPts val="0"/>
              </a:spcBef>
              <a:spcAft>
                <a:spcPts val="200"/>
              </a:spcAft>
              <a:buClr>
                <a:schemeClr val="tx2"/>
              </a:buClr>
              <a:buFontTx/>
              <a:buNone/>
            </a:pPr>
            <a:r>
              <a:rPr lang="en-US"/>
              <a:t>Click to edit Master text styles</a:t>
            </a:r>
          </a:p>
        </p:txBody>
      </p:sp>
      <p:sp>
        <p:nvSpPr>
          <p:cNvPr id="7" name="Footnote"/>
          <p:cNvSpPr>
            <a:spLocks noGrp="1"/>
          </p:cNvSpPr>
          <p:nvPr>
            <p:ph type="body" sz="quarter" idx="13"/>
          </p:nvPr>
        </p:nvSpPr>
        <p:spPr>
          <a:xfrm>
            <a:off x="457201" y="6172200"/>
            <a:ext cx="4525432" cy="312420"/>
          </a:xfrm>
        </p:spPr>
        <p:txBody>
          <a:bodyPr anchor="b"/>
          <a:lstStyle>
            <a:lvl1pPr marL="0" indent="0">
              <a:spcBef>
                <a:spcPts val="0"/>
              </a:spcBef>
              <a:spcAft>
                <a:spcPts val="300"/>
              </a:spcAft>
              <a:buFontTx/>
              <a:buNone/>
              <a:defRPr sz="800"/>
            </a:lvl1pPr>
          </a:lstStyle>
          <a:p>
            <a:pPr lvl="0"/>
            <a:r>
              <a:rPr lang="en-US"/>
              <a:t>Click to edit Master text styles</a:t>
            </a:r>
          </a:p>
        </p:txBody>
      </p:sp>
      <p:sp>
        <p:nvSpPr>
          <p:cNvPr id="3" name="Content Placeholder 3:4"/>
          <p:cNvSpPr>
            <a:spLocks noGrp="1"/>
          </p:cNvSpPr>
          <p:nvPr>
            <p:ph idx="1"/>
          </p:nvPr>
        </p:nvSpPr>
        <p:spPr>
          <a:xfrm>
            <a:off x="457201" y="1600200"/>
            <a:ext cx="4525432" cy="4572000"/>
          </a:xfrm>
        </p:spPr>
        <p:txBody>
          <a:bodyPr/>
          <a:lstStyle>
            <a:lvl1pPr>
              <a:defRPr sz="2200"/>
            </a:lvl1pPr>
          </a:lstStyle>
          <a:p>
            <a:pPr lvl="0"/>
            <a:r>
              <a:rPr lang="en-US"/>
              <a:t>Click to edit Master text styles</a:t>
            </a:r>
          </a:p>
          <a:p>
            <a:pPr lvl="1"/>
            <a:r>
              <a:rPr lang="en-US"/>
              <a:t>Second level</a:t>
            </a:r>
          </a:p>
        </p:txBody>
      </p:sp>
      <p:sp>
        <p:nvSpPr>
          <p:cNvPr id="2" name="Title 1"/>
          <p:cNvSpPr>
            <a:spLocks noGrp="1"/>
          </p:cNvSpPr>
          <p:nvPr>
            <p:ph type="title"/>
          </p:nvPr>
        </p:nvSpPr>
        <p:spPr>
          <a:xfrm>
            <a:off x="457200" y="411480"/>
            <a:ext cx="4525432" cy="883920"/>
          </a:xfrm>
        </p:spPr>
        <p:txBody>
          <a:bodyPr/>
          <a:lstStyle>
            <a:lvl1pPr>
              <a:defRPr/>
            </a:lvl1pPr>
          </a:lstStyle>
          <a:p>
            <a:r>
              <a:rPr lang="en-US"/>
              <a:t>Click to edit Master title style</a:t>
            </a:r>
          </a:p>
        </p:txBody>
      </p:sp>
      <p:sp>
        <p:nvSpPr>
          <p:cNvPr id="10" name="Picture Placeholder 9">
            <a:extLst>
              <a:ext uri="{FF2B5EF4-FFF2-40B4-BE49-F238E27FC236}">
                <a16:creationId xmlns:a16="http://schemas.microsoft.com/office/drawing/2014/main" id="{B50ECE6C-C9D7-4451-9941-8F2DA1FA4F0E}"/>
              </a:ext>
            </a:extLst>
          </p:cNvPr>
          <p:cNvSpPr>
            <a:spLocks noGrp="1"/>
          </p:cNvSpPr>
          <p:nvPr>
            <p:ph type="pic" sz="quarter" idx="16"/>
          </p:nvPr>
        </p:nvSpPr>
        <p:spPr>
          <a:xfrm>
            <a:off x="5439834" y="0"/>
            <a:ext cx="6752167" cy="6858000"/>
          </a:xfrm>
          <a:solidFill>
            <a:schemeClr val="bg2"/>
          </a:solidFill>
        </p:spPr>
        <p:txBody>
          <a:bodyPr/>
          <a:lstStyle/>
          <a:p>
            <a:r>
              <a:rPr lang="en-US" dirty="0"/>
              <a:t>Click icon to add picture</a:t>
            </a:r>
          </a:p>
        </p:txBody>
      </p:sp>
      <p:sp>
        <p:nvSpPr>
          <p:cNvPr id="6" name="Slide Number Placeholder 5"/>
          <p:cNvSpPr>
            <a:spLocks noGrp="1"/>
          </p:cNvSpPr>
          <p:nvPr>
            <p:ph type="sldNum" sz="quarter" idx="12"/>
          </p:nvPr>
        </p:nvSpPr>
        <p:spPr>
          <a:xfrm>
            <a:off x="11734800" y="6553200"/>
            <a:ext cx="457200" cy="304800"/>
          </a:xfrm>
        </p:spPr>
        <p:txBody>
          <a:bodyPr/>
          <a:lstStyle/>
          <a:p>
            <a:fld id="{2D55A223-BDE3-4662-BD05-6BDBDD27824A}" type="slidenum">
              <a:rPr lang="en-US" smtClean="0"/>
              <a:pPr/>
              <a:t>‹#›</a:t>
            </a:fld>
            <a:endParaRPr lang="en-US" dirty="0"/>
          </a:p>
        </p:txBody>
      </p:sp>
    </p:spTree>
    <p:extLst>
      <p:ext uri="{BB962C8B-B14F-4D97-AF65-F5344CB8AC3E}">
        <p14:creationId xmlns:p14="http://schemas.microsoft.com/office/powerpoint/2010/main" val="78894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4 bleed right - no bar">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53C9C854-FF1A-4707-8179-BE777D93871F}"/>
              </a:ext>
            </a:extLst>
          </p:cNvPr>
          <p:cNvSpPr/>
          <p:nvPr userDrawn="1"/>
        </p:nvSpPr>
        <p:spPr>
          <a:xfrm>
            <a:off x="0" y="6553200"/>
            <a:ext cx="12192000" cy="31242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9" name="Disclaimer"/>
          <p:cNvSpPr>
            <a:spLocks noGrp="1"/>
          </p:cNvSpPr>
          <p:nvPr>
            <p:ph type="body" sz="quarter" idx="14"/>
          </p:nvPr>
        </p:nvSpPr>
        <p:spPr>
          <a:xfrm>
            <a:off x="457200" y="6553200"/>
            <a:ext cx="4525433" cy="304800"/>
          </a:xfrm>
        </p:spPr>
        <p:txBody>
          <a:bodyPr anchor="ctr" anchorCtr="0"/>
          <a:lstStyle>
            <a:lvl1pPr marL="0" indent="0">
              <a:spcBef>
                <a:spcPts val="0"/>
              </a:spcBef>
              <a:spcAft>
                <a:spcPts val="200"/>
              </a:spcAft>
              <a:buFontTx/>
              <a:buNone/>
              <a:defRPr lang="en-US" sz="600" kern="600" baseline="0" smtClean="0">
                <a:solidFill>
                  <a:schemeClr val="tx1"/>
                </a:solidFill>
                <a:latin typeface="+mn-lt"/>
                <a:ea typeface="+mn-ea"/>
                <a:cs typeface="+mn-cs"/>
              </a:defRPr>
            </a:lvl1pPr>
          </a:lstStyle>
          <a:p>
            <a:pPr marL="0" lvl="0" indent="0" algn="l" defTabSz="685800" rtl="0" eaLnBrk="1" latinLnBrk="0" hangingPunct="1">
              <a:lnSpc>
                <a:spcPct val="100000"/>
              </a:lnSpc>
              <a:spcBef>
                <a:spcPts val="0"/>
              </a:spcBef>
              <a:spcAft>
                <a:spcPts val="200"/>
              </a:spcAft>
              <a:buClr>
                <a:schemeClr val="tx2"/>
              </a:buClr>
              <a:buFontTx/>
              <a:buNone/>
            </a:pPr>
            <a:r>
              <a:rPr lang="en-US"/>
              <a:t>Click to edit Master text styles</a:t>
            </a:r>
          </a:p>
        </p:txBody>
      </p:sp>
      <p:sp>
        <p:nvSpPr>
          <p:cNvPr id="7" name="Footnote"/>
          <p:cNvSpPr>
            <a:spLocks noGrp="1"/>
          </p:cNvSpPr>
          <p:nvPr>
            <p:ph type="body" sz="quarter" idx="13"/>
          </p:nvPr>
        </p:nvSpPr>
        <p:spPr>
          <a:xfrm>
            <a:off x="457201" y="6172200"/>
            <a:ext cx="4525432" cy="312420"/>
          </a:xfrm>
        </p:spPr>
        <p:txBody>
          <a:bodyPr anchor="b"/>
          <a:lstStyle>
            <a:lvl1pPr marL="0" indent="0">
              <a:spcBef>
                <a:spcPts val="0"/>
              </a:spcBef>
              <a:spcAft>
                <a:spcPts val="300"/>
              </a:spcAft>
              <a:buFontTx/>
              <a:buNone/>
              <a:defRPr sz="800"/>
            </a:lvl1pPr>
          </a:lstStyle>
          <a:p>
            <a:pPr lvl="0"/>
            <a:r>
              <a:rPr lang="en-US"/>
              <a:t>Click to edit Master text styles</a:t>
            </a:r>
          </a:p>
        </p:txBody>
      </p:sp>
      <p:sp>
        <p:nvSpPr>
          <p:cNvPr id="3" name="Content Placeholder 3:4"/>
          <p:cNvSpPr>
            <a:spLocks noGrp="1"/>
          </p:cNvSpPr>
          <p:nvPr>
            <p:ph idx="1"/>
          </p:nvPr>
        </p:nvSpPr>
        <p:spPr>
          <a:xfrm>
            <a:off x="457201" y="1600200"/>
            <a:ext cx="4525432" cy="4572000"/>
          </a:xfrm>
        </p:spPr>
        <p:txBody>
          <a:bodyPr/>
          <a:lstStyle>
            <a:lvl1pPr>
              <a:defRPr sz="2200"/>
            </a:lvl1pPr>
          </a:lstStyle>
          <a:p>
            <a:pPr lvl="0"/>
            <a:r>
              <a:rPr lang="en-US"/>
              <a:t>Click to edit Master text styles</a:t>
            </a:r>
          </a:p>
          <a:p>
            <a:pPr lvl="1"/>
            <a:r>
              <a:rPr lang="en-US"/>
              <a:t>Second level</a:t>
            </a:r>
          </a:p>
        </p:txBody>
      </p:sp>
      <p:sp>
        <p:nvSpPr>
          <p:cNvPr id="2" name="Title 1"/>
          <p:cNvSpPr>
            <a:spLocks noGrp="1"/>
          </p:cNvSpPr>
          <p:nvPr>
            <p:ph type="title"/>
          </p:nvPr>
        </p:nvSpPr>
        <p:spPr>
          <a:xfrm>
            <a:off x="457200" y="411480"/>
            <a:ext cx="4525432" cy="883920"/>
          </a:xfrm>
        </p:spPr>
        <p:txBody>
          <a:bodyPr/>
          <a:lstStyle>
            <a:lvl1pPr>
              <a:defRPr/>
            </a:lvl1pPr>
          </a:lstStyle>
          <a:p>
            <a:r>
              <a:rPr lang="en-US"/>
              <a:t>Click to edit Master title style</a:t>
            </a:r>
          </a:p>
        </p:txBody>
      </p:sp>
      <p:sp>
        <p:nvSpPr>
          <p:cNvPr id="10" name="Picture Placeholder 9">
            <a:extLst>
              <a:ext uri="{FF2B5EF4-FFF2-40B4-BE49-F238E27FC236}">
                <a16:creationId xmlns:a16="http://schemas.microsoft.com/office/drawing/2014/main" id="{B50ECE6C-C9D7-4451-9941-8F2DA1FA4F0E}"/>
              </a:ext>
            </a:extLst>
          </p:cNvPr>
          <p:cNvSpPr>
            <a:spLocks noGrp="1"/>
          </p:cNvSpPr>
          <p:nvPr>
            <p:ph type="pic" sz="quarter" idx="16"/>
          </p:nvPr>
        </p:nvSpPr>
        <p:spPr>
          <a:xfrm>
            <a:off x="5439834" y="0"/>
            <a:ext cx="6752167" cy="6858000"/>
          </a:xfrm>
          <a:solidFill>
            <a:schemeClr val="bg2"/>
          </a:solidFill>
        </p:spPr>
        <p:txBody>
          <a:bodyPr/>
          <a:lstStyle/>
          <a:p>
            <a:r>
              <a:rPr lang="en-US" dirty="0"/>
              <a:t>Click icon to add picture</a:t>
            </a:r>
          </a:p>
        </p:txBody>
      </p:sp>
      <p:sp>
        <p:nvSpPr>
          <p:cNvPr id="6" name="Slide Number Placeholder 5"/>
          <p:cNvSpPr>
            <a:spLocks noGrp="1"/>
          </p:cNvSpPr>
          <p:nvPr>
            <p:ph type="sldNum" sz="quarter" idx="12"/>
          </p:nvPr>
        </p:nvSpPr>
        <p:spPr>
          <a:xfrm>
            <a:off x="11734800" y="6553200"/>
            <a:ext cx="457200" cy="304800"/>
          </a:xfrm>
        </p:spPr>
        <p:txBody>
          <a:bodyPr/>
          <a:lstStyle/>
          <a:p>
            <a:fld id="{2D55A223-BDE3-4662-BD05-6BDBDD27824A}" type="slidenum">
              <a:rPr lang="en-US" smtClean="0"/>
              <a:pPr/>
              <a:t>‹#›</a:t>
            </a:fld>
            <a:endParaRPr lang="en-US" dirty="0"/>
          </a:p>
        </p:txBody>
      </p:sp>
    </p:spTree>
    <p:extLst>
      <p:ext uri="{BB962C8B-B14F-4D97-AF65-F5344CB8AC3E}">
        <p14:creationId xmlns:p14="http://schemas.microsoft.com/office/powerpoint/2010/main" val="2751433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lank - white patch">
    <p:spTree>
      <p:nvGrpSpPr>
        <p:cNvPr id="1" name=""/>
        <p:cNvGrpSpPr/>
        <p:nvPr/>
      </p:nvGrpSpPr>
      <p:grpSpPr>
        <a:xfrm>
          <a:off x="0" y="0"/>
          <a:ext cx="0" cy="0"/>
          <a:chOff x="0" y="0"/>
          <a:chExt cx="0" cy="0"/>
        </a:xfrm>
      </p:grpSpPr>
      <p:sp>
        <p:nvSpPr>
          <p:cNvPr id="5" name="Bottom banner - navy blue"/>
          <p:cNvSpPr/>
          <p:nvPr userDrawn="1"/>
        </p:nvSpPr>
        <p:spPr>
          <a:xfrm>
            <a:off x="0" y="6556248"/>
            <a:ext cx="12192000" cy="301752"/>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3" name="Slide Number Placeholder">
            <a:extLst>
              <a:ext uri="{FF2B5EF4-FFF2-40B4-BE49-F238E27FC236}">
                <a16:creationId xmlns:a16="http://schemas.microsoft.com/office/drawing/2014/main" id="{92298A1C-839F-4427-9351-65C7FF0AA589}"/>
              </a:ext>
            </a:extLst>
          </p:cNvPr>
          <p:cNvSpPr>
            <a:spLocks noGrp="1"/>
          </p:cNvSpPr>
          <p:nvPr>
            <p:ph type="sldNum" sz="quarter" idx="10"/>
          </p:nvPr>
        </p:nvSpPr>
        <p:spPr>
          <a:xfrm>
            <a:off x="11734800" y="6553200"/>
            <a:ext cx="457200" cy="304800"/>
          </a:xfrm>
        </p:spPr>
        <p:txBody>
          <a:bodyPr/>
          <a:lstStyle/>
          <a:p>
            <a:fld id="{1384FA50-8B36-4B06-A05C-1E58CBA999B5}" type="slidenum">
              <a:rPr lang="en-US" smtClean="0"/>
              <a:pPr/>
              <a:t>‹#›</a:t>
            </a:fld>
            <a:endParaRPr lang="en-US" dirty="0"/>
          </a:p>
        </p:txBody>
      </p:sp>
    </p:spTree>
    <p:extLst>
      <p:ext uri="{BB962C8B-B14F-4D97-AF65-F5344CB8AC3E}">
        <p14:creationId xmlns:p14="http://schemas.microsoft.com/office/powerpoint/2010/main" val="3072802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39_Title and Content - bulle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732448C-FBF1-47C5-9DC5-41A511904560}"/>
              </a:ext>
            </a:extLst>
          </p:cNvPr>
          <p:cNvSpPr/>
          <p:nvPr userDrawn="1"/>
        </p:nvSpPr>
        <p:spPr>
          <a:xfrm>
            <a:off x="0" y="6484620"/>
            <a:ext cx="12192000" cy="37338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2" name="Title 1"/>
          <p:cNvSpPr>
            <a:spLocks noGrp="1"/>
          </p:cNvSpPr>
          <p:nvPr>
            <p:ph type="title"/>
          </p:nvPr>
        </p:nvSpPr>
        <p:spPr>
          <a:xfrm>
            <a:off x="473414" y="1918541"/>
            <a:ext cx="2836945" cy="1051305"/>
          </a:xfrm>
        </p:spPr>
        <p:txBody>
          <a:bodyPr anchor="b" anchorCtr="0"/>
          <a:lstStyle>
            <a:lvl1pPr>
              <a:defRPr/>
            </a:lvl1pPr>
          </a:lstStyle>
          <a:p>
            <a:r>
              <a:rPr lang="en-US"/>
              <a:t>Click to edit Master title style</a:t>
            </a:r>
          </a:p>
        </p:txBody>
      </p:sp>
      <p:sp>
        <p:nvSpPr>
          <p:cNvPr id="6" name="Slide Number Placeholder 5"/>
          <p:cNvSpPr>
            <a:spLocks noGrp="1"/>
          </p:cNvSpPr>
          <p:nvPr>
            <p:ph type="sldNum" sz="quarter" idx="12"/>
          </p:nvPr>
        </p:nvSpPr>
        <p:spPr>
          <a:xfrm>
            <a:off x="11582400" y="6553200"/>
            <a:ext cx="609600" cy="304800"/>
          </a:xfrm>
        </p:spPr>
        <p:txBody>
          <a:bodyPr/>
          <a:lstStyle>
            <a:lvl1pPr>
              <a:defRPr>
                <a:solidFill>
                  <a:schemeClr val="tx1"/>
                </a:solidFill>
              </a:defRPr>
            </a:lvl1pPr>
          </a:lstStyle>
          <a:p>
            <a:fld id="{2D55A223-BDE3-4662-BD05-6BDBDD27824A}" type="slidenum">
              <a:rPr lang="en-US" smtClean="0"/>
              <a:pPr/>
              <a:t>‹#›</a:t>
            </a:fld>
            <a:endParaRPr lang="en-US" dirty="0"/>
          </a:p>
        </p:txBody>
      </p:sp>
      <p:sp>
        <p:nvSpPr>
          <p:cNvPr id="5" name="Content Placeholder 2">
            <a:extLst>
              <a:ext uri="{FF2B5EF4-FFF2-40B4-BE49-F238E27FC236}">
                <a16:creationId xmlns:a16="http://schemas.microsoft.com/office/drawing/2014/main" id="{8AEE2B82-7971-4BFA-A573-C0BE3128DB4A}"/>
              </a:ext>
            </a:extLst>
          </p:cNvPr>
          <p:cNvSpPr>
            <a:spLocks noGrp="1"/>
          </p:cNvSpPr>
          <p:nvPr>
            <p:ph idx="1"/>
          </p:nvPr>
        </p:nvSpPr>
        <p:spPr>
          <a:xfrm>
            <a:off x="473414" y="3429000"/>
            <a:ext cx="2836945" cy="1689463"/>
          </a:xfrm>
        </p:spPr>
        <p:txBody>
          <a:bodyPr/>
          <a:lstStyle>
            <a:lvl1pPr>
              <a:defRPr sz="1800"/>
            </a:lvl1pPr>
            <a:lvl2pPr>
              <a:defRPr sz="1400"/>
            </a:lvl2pPr>
          </a:lstStyle>
          <a:p>
            <a:pPr lvl="0"/>
            <a:r>
              <a:rPr lang="en-US"/>
              <a:t>Edit Master text styles</a:t>
            </a:r>
          </a:p>
          <a:p>
            <a:pPr lvl="1"/>
            <a:r>
              <a:rPr lang="en-US"/>
              <a:t>Second level</a:t>
            </a:r>
          </a:p>
        </p:txBody>
      </p:sp>
    </p:spTree>
    <p:extLst>
      <p:ext uri="{BB962C8B-B14F-4D97-AF65-F5344CB8AC3E}">
        <p14:creationId xmlns:p14="http://schemas.microsoft.com/office/powerpoint/2010/main" val="1959358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38_Title and Content - bulle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B5419A9-B25A-4D29-B6A5-A677D90984BE}"/>
              </a:ext>
            </a:extLst>
          </p:cNvPr>
          <p:cNvSpPr/>
          <p:nvPr userDrawn="1"/>
        </p:nvSpPr>
        <p:spPr>
          <a:xfrm>
            <a:off x="5029201" y="0"/>
            <a:ext cx="7162799" cy="68580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pic>
        <p:nvPicPr>
          <p:cNvPr id="17" name="Picture 16" descr="Graphical user interface&#10;&#10;Description automatically generated">
            <a:extLst>
              <a:ext uri="{FF2B5EF4-FFF2-40B4-BE49-F238E27FC236}">
                <a16:creationId xmlns:a16="http://schemas.microsoft.com/office/drawing/2014/main" id="{3F184AE4-63D8-4283-B1D0-4689A848137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525" y="0"/>
            <a:ext cx="5027676" cy="6858000"/>
          </a:xfrm>
          <a:prstGeom prst="rect">
            <a:avLst/>
          </a:prstGeom>
        </p:spPr>
      </p:pic>
      <p:sp>
        <p:nvSpPr>
          <p:cNvPr id="6" name="Slide Number Placeholder 5"/>
          <p:cNvSpPr>
            <a:spLocks noGrp="1"/>
          </p:cNvSpPr>
          <p:nvPr>
            <p:ph type="sldNum" sz="quarter" idx="12"/>
          </p:nvPr>
        </p:nvSpPr>
        <p:spPr/>
        <p:txBody>
          <a:bodyPr/>
          <a:lstStyle>
            <a:lvl1pPr>
              <a:defRPr>
                <a:solidFill>
                  <a:schemeClr val="tx1"/>
                </a:solidFill>
              </a:defRPr>
            </a:lvl1pPr>
          </a:lstStyle>
          <a:p>
            <a:fld id="{2D55A223-BDE3-4662-BD05-6BDBDD27824A}" type="slidenum">
              <a:rPr lang="en-US" smtClean="0">
                <a:solidFill>
                  <a:srgbClr val="1E1E1E"/>
                </a:solidFill>
              </a:rPr>
              <a:pPr/>
              <a:t>‹#›</a:t>
            </a:fld>
            <a:endParaRPr lang="en-US" dirty="0">
              <a:solidFill>
                <a:srgbClr val="1E1E1E"/>
              </a:solidFill>
            </a:endParaRPr>
          </a:p>
        </p:txBody>
      </p:sp>
      <p:sp>
        <p:nvSpPr>
          <p:cNvPr id="2" name="Title 1"/>
          <p:cNvSpPr>
            <a:spLocks noGrp="1"/>
          </p:cNvSpPr>
          <p:nvPr>
            <p:ph type="title"/>
          </p:nvPr>
        </p:nvSpPr>
        <p:spPr>
          <a:xfrm>
            <a:off x="609643" y="2783991"/>
            <a:ext cx="3886158" cy="1290019"/>
          </a:xfrm>
        </p:spPr>
        <p:txBody>
          <a:bodyPr anchor="ctr" anchorCtr="0"/>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755411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AC27406-0A92-FA94-8280-75B383F5F907}"/>
              </a:ext>
            </a:extLst>
          </p:cNvPr>
          <p:cNvSpPr>
            <a:spLocks noGrp="1"/>
          </p:cNvSpPr>
          <p:nvPr>
            <p:ph type="sldNum" sz="quarter" idx="10"/>
          </p:nvPr>
        </p:nvSpPr>
        <p:spPr/>
        <p:txBody>
          <a:bodyPr/>
          <a:lstStyle/>
          <a:p>
            <a:fld id="{1384FA50-8B36-4B06-A05C-1E58CBA999B5}" type="slidenum">
              <a:rPr lang="en-US" smtClean="0"/>
              <a:pPr/>
              <a:t>‹#›</a:t>
            </a:fld>
            <a:endParaRPr lang="en-US" dirty="0"/>
          </a:p>
        </p:txBody>
      </p:sp>
      <p:sp>
        <p:nvSpPr>
          <p:cNvPr id="7" name="Disclaimer">
            <a:extLst>
              <a:ext uri="{FF2B5EF4-FFF2-40B4-BE49-F238E27FC236}">
                <a16:creationId xmlns:a16="http://schemas.microsoft.com/office/drawing/2014/main" id="{5144221B-79C4-EAC4-BACA-283BD4F02847}"/>
              </a:ext>
            </a:extLst>
          </p:cNvPr>
          <p:cNvSpPr>
            <a:spLocks noGrp="1"/>
          </p:cNvSpPr>
          <p:nvPr>
            <p:ph type="body" sz="quarter" idx="14"/>
          </p:nvPr>
        </p:nvSpPr>
        <p:spPr>
          <a:xfrm>
            <a:off x="609600" y="6553200"/>
            <a:ext cx="6629400" cy="304800"/>
          </a:xfrm>
        </p:spPr>
        <p:txBody>
          <a:bodyPr anchor="ctr" anchorCtr="0"/>
          <a:lstStyle>
            <a:lvl1pPr marL="0" indent="0">
              <a:buFontTx/>
              <a:buNone/>
              <a:defRPr sz="600" baseline="0">
                <a:solidFill>
                  <a:schemeClr val="bg1"/>
                </a:solidFill>
              </a:defRPr>
            </a:lvl1pPr>
          </a:lstStyle>
          <a:p>
            <a:pPr lvl="0"/>
            <a:r>
              <a:rPr lang="en-US"/>
              <a:t>Edit Master text styles</a:t>
            </a:r>
          </a:p>
        </p:txBody>
      </p:sp>
      <p:sp>
        <p:nvSpPr>
          <p:cNvPr id="8" name="Footnote">
            <a:extLst>
              <a:ext uri="{FF2B5EF4-FFF2-40B4-BE49-F238E27FC236}">
                <a16:creationId xmlns:a16="http://schemas.microsoft.com/office/drawing/2014/main" id="{45F89761-89C9-2155-1264-C844FDF10621}"/>
              </a:ext>
            </a:extLst>
          </p:cNvPr>
          <p:cNvSpPr>
            <a:spLocks noGrp="1"/>
          </p:cNvSpPr>
          <p:nvPr>
            <p:ph type="body" sz="quarter" idx="13"/>
          </p:nvPr>
        </p:nvSpPr>
        <p:spPr>
          <a:xfrm>
            <a:off x="609599" y="6172200"/>
            <a:ext cx="6629400" cy="312420"/>
          </a:xfrm>
        </p:spPr>
        <p:txBody>
          <a:bodyPr anchor="b"/>
          <a:lstStyle>
            <a:lvl1pPr marL="0" indent="0">
              <a:spcAft>
                <a:spcPts val="300"/>
              </a:spcAft>
              <a:buFontTx/>
              <a:buNone/>
              <a:defRPr sz="800"/>
            </a:lvl1pPr>
          </a:lstStyle>
          <a:p>
            <a:pPr lvl="0"/>
            <a:r>
              <a:rPr lang="en-US" dirty="0"/>
              <a:t>Edit Master text styles</a:t>
            </a:r>
          </a:p>
        </p:txBody>
      </p:sp>
      <p:sp>
        <p:nvSpPr>
          <p:cNvPr id="9" name="Content Placeholder 4:3">
            <a:extLst>
              <a:ext uri="{FF2B5EF4-FFF2-40B4-BE49-F238E27FC236}">
                <a16:creationId xmlns:a16="http://schemas.microsoft.com/office/drawing/2014/main" id="{A525E279-69C8-60A7-915B-390FE3A79AFD}"/>
              </a:ext>
            </a:extLst>
          </p:cNvPr>
          <p:cNvSpPr>
            <a:spLocks noGrp="1"/>
          </p:cNvSpPr>
          <p:nvPr>
            <p:ph idx="1"/>
          </p:nvPr>
        </p:nvSpPr>
        <p:spPr>
          <a:xfrm>
            <a:off x="609600" y="1600200"/>
            <a:ext cx="6629400" cy="4572000"/>
          </a:xfrm>
        </p:spPr>
        <p:txBody>
          <a:bodyPr/>
          <a:lstStyle>
            <a:lvl1pPr>
              <a:defRPr sz="2200"/>
            </a:lvl1pPr>
          </a:lstStyle>
          <a:p>
            <a:pPr lvl="0"/>
            <a:r>
              <a:rPr lang="en-US" dirty="0"/>
              <a:t>Edit Master text styles</a:t>
            </a:r>
          </a:p>
          <a:p>
            <a:pPr lvl="1"/>
            <a:r>
              <a:rPr lang="en-US" dirty="0"/>
              <a:t>Second level</a:t>
            </a:r>
          </a:p>
        </p:txBody>
      </p:sp>
      <p:sp>
        <p:nvSpPr>
          <p:cNvPr id="10" name="Title 1">
            <a:extLst>
              <a:ext uri="{FF2B5EF4-FFF2-40B4-BE49-F238E27FC236}">
                <a16:creationId xmlns:a16="http://schemas.microsoft.com/office/drawing/2014/main" id="{6962C096-FBF6-61E4-EC4B-1C9930399F2C}"/>
              </a:ext>
            </a:extLst>
          </p:cNvPr>
          <p:cNvSpPr>
            <a:spLocks noGrp="1"/>
          </p:cNvSpPr>
          <p:nvPr>
            <p:ph type="title"/>
          </p:nvPr>
        </p:nvSpPr>
        <p:spPr>
          <a:xfrm>
            <a:off x="609601" y="411480"/>
            <a:ext cx="6629400" cy="1188720"/>
          </a:xfrm>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3588043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Title Only - Blank">
    <p:spTree>
      <p:nvGrpSpPr>
        <p:cNvPr id="1" name=""/>
        <p:cNvGrpSpPr/>
        <p:nvPr/>
      </p:nvGrpSpPr>
      <p:grpSpPr>
        <a:xfrm>
          <a:off x="0" y="0"/>
          <a:ext cx="0" cy="0"/>
          <a:chOff x="0" y="0"/>
          <a:chExt cx="0" cy="0"/>
        </a:xfrm>
      </p:grpSpPr>
      <p:sp>
        <p:nvSpPr>
          <p:cNvPr id="9" name="Footnote"/>
          <p:cNvSpPr>
            <a:spLocks noGrp="1"/>
          </p:cNvSpPr>
          <p:nvPr>
            <p:ph type="body" sz="quarter" idx="13"/>
          </p:nvPr>
        </p:nvSpPr>
        <p:spPr>
          <a:xfrm>
            <a:off x="609600" y="6172200"/>
            <a:ext cx="7315200" cy="304800"/>
          </a:xfrm>
        </p:spPr>
        <p:txBody>
          <a:bodyPr anchor="b"/>
          <a:lstStyle>
            <a:lvl1pPr marL="0" indent="0">
              <a:spcAft>
                <a:spcPts val="300"/>
              </a:spcAft>
              <a:buFontTx/>
              <a:buNone/>
              <a:defRPr sz="800"/>
            </a:lvl1pPr>
          </a:lstStyle>
          <a:p>
            <a:pPr lvl="0"/>
            <a:r>
              <a:rPr lang="en-US"/>
              <a:t>Edit Master text styles</a:t>
            </a:r>
          </a:p>
        </p:txBody>
      </p:sp>
      <p:sp>
        <p:nvSpPr>
          <p:cNvPr id="2" name="Title 1"/>
          <p:cNvSpPr>
            <a:spLocks noGrp="1"/>
          </p:cNvSpPr>
          <p:nvPr>
            <p:ph type="title"/>
          </p:nvPr>
        </p:nvSpPr>
        <p:spPr>
          <a:xfrm>
            <a:off x="609600" y="411480"/>
            <a:ext cx="9448800" cy="876300"/>
          </a:xfrm>
        </p:spPr>
        <p:txBody>
          <a:bodyPr/>
          <a:lstStyle/>
          <a:p>
            <a:r>
              <a:rPr lang="en-US" dirty="0"/>
              <a:t>Click to edit Master title style</a:t>
            </a:r>
          </a:p>
        </p:txBody>
      </p:sp>
      <p:sp>
        <p:nvSpPr>
          <p:cNvPr id="4" name="Bottom banner - teal">
            <a:extLst>
              <a:ext uri="{FF2B5EF4-FFF2-40B4-BE49-F238E27FC236}">
                <a16:creationId xmlns:a16="http://schemas.microsoft.com/office/drawing/2014/main" id="{F7BA9DD5-9970-AD7D-37E3-03FD92BFA8E1}"/>
              </a:ext>
            </a:extLst>
          </p:cNvPr>
          <p:cNvSpPr/>
          <p:nvPr userDrawn="1"/>
        </p:nvSpPr>
        <p:spPr>
          <a:xfrm>
            <a:off x="1" y="6556248"/>
            <a:ext cx="12192000" cy="301752"/>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lvl="0" algn="ctr"/>
            <a:endParaRPr lang="en-US" sz="2000" dirty="0"/>
          </a:p>
        </p:txBody>
      </p:sp>
      <p:sp>
        <p:nvSpPr>
          <p:cNvPr id="5" name="Slide Number Placeholder 4"/>
          <p:cNvSpPr>
            <a:spLocks noGrp="1"/>
          </p:cNvSpPr>
          <p:nvPr>
            <p:ph type="sldNum" sz="quarter" idx="12"/>
          </p:nvPr>
        </p:nvSpPr>
        <p:spPr/>
        <p:txBody>
          <a:bodyPr/>
          <a:lstStyle/>
          <a:p>
            <a:fld id="{1384FA50-8B36-4B06-A05C-1E58CBA999B5}" type="slidenum">
              <a:rPr lang="en-US" smtClean="0"/>
              <a:pPr/>
              <a:t>‹#›</a:t>
            </a:fld>
            <a:endParaRPr lang="en-US" dirty="0"/>
          </a:p>
        </p:txBody>
      </p:sp>
    </p:spTree>
    <p:extLst>
      <p:ext uri="{BB962C8B-B14F-4D97-AF65-F5344CB8AC3E}">
        <p14:creationId xmlns:p14="http://schemas.microsoft.com/office/powerpoint/2010/main" val="2265770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Title Only - Blank">
    <p:spTree>
      <p:nvGrpSpPr>
        <p:cNvPr id="1" name=""/>
        <p:cNvGrpSpPr/>
        <p:nvPr/>
      </p:nvGrpSpPr>
      <p:grpSpPr>
        <a:xfrm>
          <a:off x="0" y="0"/>
          <a:ext cx="0" cy="0"/>
          <a:chOff x="0" y="0"/>
          <a:chExt cx="0" cy="0"/>
        </a:xfrm>
      </p:grpSpPr>
      <p:sp>
        <p:nvSpPr>
          <p:cNvPr id="7" name="Disclaimer"/>
          <p:cNvSpPr>
            <a:spLocks noGrp="1"/>
          </p:cNvSpPr>
          <p:nvPr>
            <p:ph type="body" sz="quarter" idx="14"/>
          </p:nvPr>
        </p:nvSpPr>
        <p:spPr>
          <a:xfrm>
            <a:off x="609600" y="6553200"/>
            <a:ext cx="5486400" cy="304800"/>
          </a:xfrm>
        </p:spPr>
        <p:txBody>
          <a:bodyPr anchor="ctr" anchorCtr="0"/>
          <a:lstStyle>
            <a:lvl1pPr marL="0" indent="0">
              <a:buFontTx/>
              <a:buNone/>
              <a:defRPr sz="600">
                <a:solidFill>
                  <a:schemeClr val="bg1"/>
                </a:solidFill>
              </a:defRPr>
            </a:lvl1pPr>
          </a:lstStyle>
          <a:p>
            <a:pPr lvl="0"/>
            <a:r>
              <a:rPr lang="en-US"/>
              <a:t>Edit Master text styles</a:t>
            </a:r>
          </a:p>
        </p:txBody>
      </p:sp>
      <p:sp>
        <p:nvSpPr>
          <p:cNvPr id="9" name="Footnote"/>
          <p:cNvSpPr>
            <a:spLocks noGrp="1"/>
          </p:cNvSpPr>
          <p:nvPr>
            <p:ph type="body" sz="quarter" idx="13"/>
          </p:nvPr>
        </p:nvSpPr>
        <p:spPr>
          <a:xfrm>
            <a:off x="609600" y="6172200"/>
            <a:ext cx="7315200" cy="304800"/>
          </a:xfrm>
        </p:spPr>
        <p:txBody>
          <a:bodyPr anchor="b"/>
          <a:lstStyle>
            <a:lvl1pPr marL="0" indent="0">
              <a:spcAft>
                <a:spcPts val="300"/>
              </a:spcAft>
              <a:buFontTx/>
              <a:buNone/>
              <a:defRPr sz="800"/>
            </a:lvl1pPr>
          </a:lstStyle>
          <a:p>
            <a:pPr lvl="0"/>
            <a:r>
              <a:rPr lang="en-US"/>
              <a:t>Edit Master text styles</a:t>
            </a:r>
          </a:p>
        </p:txBody>
      </p:sp>
      <p:sp>
        <p:nvSpPr>
          <p:cNvPr id="2" name="Title 1"/>
          <p:cNvSpPr>
            <a:spLocks noGrp="1"/>
          </p:cNvSpPr>
          <p:nvPr>
            <p:ph type="title"/>
          </p:nvPr>
        </p:nvSpPr>
        <p:spPr>
          <a:xfrm>
            <a:off x="609600" y="411480"/>
            <a:ext cx="9448800" cy="876300"/>
          </a:xfrm>
        </p:spPr>
        <p:txBody>
          <a:bodyPr/>
          <a:lstStyle/>
          <a:p>
            <a:r>
              <a:rPr lang="en-US" dirty="0"/>
              <a:t>Click to edit Master title style</a:t>
            </a:r>
          </a:p>
        </p:txBody>
      </p:sp>
      <p:sp>
        <p:nvSpPr>
          <p:cNvPr id="4" name="Bottom banner - teal">
            <a:extLst>
              <a:ext uri="{FF2B5EF4-FFF2-40B4-BE49-F238E27FC236}">
                <a16:creationId xmlns:a16="http://schemas.microsoft.com/office/drawing/2014/main" id="{F7BA9DD5-9970-AD7D-37E3-03FD92BFA8E1}"/>
              </a:ext>
            </a:extLst>
          </p:cNvPr>
          <p:cNvSpPr/>
          <p:nvPr userDrawn="1"/>
        </p:nvSpPr>
        <p:spPr>
          <a:xfrm>
            <a:off x="7067227" y="6556248"/>
            <a:ext cx="5124773" cy="301752"/>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lvl="0" algn="ctr"/>
            <a:endParaRPr lang="en-US" sz="2000" dirty="0"/>
          </a:p>
        </p:txBody>
      </p:sp>
      <p:sp>
        <p:nvSpPr>
          <p:cNvPr id="5" name="Slide Number Placeholder 4"/>
          <p:cNvSpPr>
            <a:spLocks noGrp="1"/>
          </p:cNvSpPr>
          <p:nvPr>
            <p:ph type="sldNum" sz="quarter" idx="12"/>
          </p:nvPr>
        </p:nvSpPr>
        <p:spPr/>
        <p:txBody>
          <a:bodyPr/>
          <a:lstStyle/>
          <a:p>
            <a:fld id="{1384FA50-8B36-4B06-A05C-1E58CBA999B5}" type="slidenum">
              <a:rPr lang="en-US" smtClean="0"/>
              <a:pPr/>
              <a:t>‹#›</a:t>
            </a:fld>
            <a:endParaRPr lang="en-US" dirty="0"/>
          </a:p>
        </p:txBody>
      </p:sp>
    </p:spTree>
    <p:extLst>
      <p:ext uri="{BB962C8B-B14F-4D97-AF65-F5344CB8AC3E}">
        <p14:creationId xmlns:p14="http://schemas.microsoft.com/office/powerpoint/2010/main" val="546017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84CD920-7869-4B59-ADC9-1B93DCFE453B}"/>
              </a:ext>
            </a:extLst>
          </p:cNvPr>
          <p:cNvSpPr>
            <a:spLocks noGrp="1"/>
          </p:cNvSpPr>
          <p:nvPr>
            <p:ph type="sldNum" sz="quarter" idx="10"/>
          </p:nvPr>
        </p:nvSpPr>
        <p:spPr/>
        <p:txBody>
          <a:bodyPr/>
          <a:lstStyle/>
          <a:p>
            <a:fld id="{1384FA50-8B36-4B06-A05C-1E58CBA999B5}" type="slidenum">
              <a:rPr lang="en-US" smtClean="0"/>
              <a:pPr/>
              <a:t>‹#›</a:t>
            </a:fld>
            <a:endParaRPr lang="en-US" dirty="0"/>
          </a:p>
        </p:txBody>
      </p:sp>
      <p:sp>
        <p:nvSpPr>
          <p:cNvPr id="5" name="Rectangle 4">
            <a:extLst>
              <a:ext uri="{FF2B5EF4-FFF2-40B4-BE49-F238E27FC236}">
                <a16:creationId xmlns:a16="http://schemas.microsoft.com/office/drawing/2014/main" id="{B31F73F3-F110-63E9-0ECC-3091AED08F43}"/>
              </a:ext>
            </a:extLst>
          </p:cNvPr>
          <p:cNvSpPr/>
          <p:nvPr userDrawn="1"/>
        </p:nvSpPr>
        <p:spPr>
          <a:xfrm>
            <a:off x="6995160" y="6553200"/>
            <a:ext cx="4599940" cy="304800"/>
          </a:xfrm>
          <a:prstGeom prst="rect">
            <a:avLst/>
          </a:prstGeom>
          <a:solidFill>
            <a:srgbClr val="F9D97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6" name="Bottom banner - navy blue">
            <a:extLst>
              <a:ext uri="{FF2B5EF4-FFF2-40B4-BE49-F238E27FC236}">
                <a16:creationId xmlns:a16="http://schemas.microsoft.com/office/drawing/2014/main" id="{96AABFE5-799B-F55C-D5C8-780D62B542A5}"/>
              </a:ext>
            </a:extLst>
          </p:cNvPr>
          <p:cNvSpPr/>
          <p:nvPr userDrawn="1"/>
        </p:nvSpPr>
        <p:spPr>
          <a:xfrm>
            <a:off x="11582400" y="6556248"/>
            <a:ext cx="609600" cy="301752"/>
          </a:xfrm>
          <a:prstGeom prst="rect">
            <a:avLst/>
          </a:prstGeom>
          <a:solidFill>
            <a:srgbClr val="D1310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7" name="Slide Number Placeholder 2">
            <a:extLst>
              <a:ext uri="{FF2B5EF4-FFF2-40B4-BE49-F238E27FC236}">
                <a16:creationId xmlns:a16="http://schemas.microsoft.com/office/drawing/2014/main" id="{AE204951-CBC4-74E6-9F6B-D17B81D4785D}"/>
              </a:ext>
            </a:extLst>
          </p:cNvPr>
          <p:cNvSpPr txBox="1">
            <a:spLocks/>
          </p:cNvSpPr>
          <p:nvPr userDrawn="1"/>
        </p:nvSpPr>
        <p:spPr>
          <a:xfrm>
            <a:off x="11582400" y="6553200"/>
            <a:ext cx="609600" cy="304800"/>
          </a:xfrm>
          <a:prstGeom prst="rect">
            <a:avLst/>
          </a:prstGeom>
        </p:spPr>
        <p:txBody>
          <a:bodyPr vert="horz" wrap="none" lIns="0" tIns="0" rIns="0" bIns="0" rtlCol="0" anchor="ctr"/>
          <a:lstStyle>
            <a:defPPr>
              <a:defRPr lang="en-US"/>
            </a:defPPr>
            <a:lvl1pPr marL="0" algn="ctr" defTabSz="914400" rtl="0" eaLnBrk="1" latinLnBrk="0" hangingPunct="1">
              <a:defRPr sz="800" b="0" kern="1200">
                <a:solidFill>
                  <a:schemeClr val="bg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384FA50-8B36-4B06-A05C-1E58CBA999B5}" type="slidenum">
              <a:rPr lang="en-US" smtClean="0">
                <a:solidFill>
                  <a:schemeClr val="bg1">
                    <a:lumMod val="85000"/>
                  </a:schemeClr>
                </a:solidFill>
              </a:rPr>
              <a:pPr/>
              <a:t>‹#›</a:t>
            </a:fld>
            <a:endParaRPr lang="en-US" dirty="0">
              <a:solidFill>
                <a:schemeClr val="bg1">
                  <a:lumMod val="85000"/>
                </a:schemeClr>
              </a:solidFill>
            </a:endParaRPr>
          </a:p>
        </p:txBody>
      </p:sp>
      <p:sp>
        <p:nvSpPr>
          <p:cNvPr id="8" name="Footnote">
            <a:extLst>
              <a:ext uri="{FF2B5EF4-FFF2-40B4-BE49-F238E27FC236}">
                <a16:creationId xmlns:a16="http://schemas.microsoft.com/office/drawing/2014/main" id="{EB0679E7-5523-88CB-2EAA-177E9408E23D}"/>
              </a:ext>
            </a:extLst>
          </p:cNvPr>
          <p:cNvSpPr>
            <a:spLocks noGrp="1"/>
          </p:cNvSpPr>
          <p:nvPr>
            <p:ph type="body" sz="quarter" idx="13"/>
          </p:nvPr>
        </p:nvSpPr>
        <p:spPr>
          <a:xfrm>
            <a:off x="609599" y="6172200"/>
            <a:ext cx="6629400" cy="312420"/>
          </a:xfrm>
        </p:spPr>
        <p:txBody>
          <a:bodyPr anchor="b"/>
          <a:lstStyle>
            <a:lvl1pPr marL="0" indent="0">
              <a:spcAft>
                <a:spcPts val="300"/>
              </a:spcAft>
              <a:buFontTx/>
              <a:buNone/>
              <a:defRPr sz="800"/>
            </a:lvl1pPr>
          </a:lstStyle>
          <a:p>
            <a:pPr lvl="0"/>
            <a:r>
              <a:rPr lang="en-US" dirty="0"/>
              <a:t>Edit Master text styles</a:t>
            </a:r>
          </a:p>
        </p:txBody>
      </p:sp>
      <p:sp>
        <p:nvSpPr>
          <p:cNvPr id="9" name="Content Placeholder 4:3">
            <a:extLst>
              <a:ext uri="{FF2B5EF4-FFF2-40B4-BE49-F238E27FC236}">
                <a16:creationId xmlns:a16="http://schemas.microsoft.com/office/drawing/2014/main" id="{B8F2F35E-AC6B-F05E-462A-358D2CF20137}"/>
              </a:ext>
            </a:extLst>
          </p:cNvPr>
          <p:cNvSpPr>
            <a:spLocks noGrp="1"/>
          </p:cNvSpPr>
          <p:nvPr>
            <p:ph idx="1"/>
          </p:nvPr>
        </p:nvSpPr>
        <p:spPr>
          <a:xfrm>
            <a:off x="609600" y="1600200"/>
            <a:ext cx="6629400" cy="4572000"/>
          </a:xfrm>
        </p:spPr>
        <p:txBody>
          <a:bodyPr/>
          <a:lstStyle>
            <a:lvl1pPr>
              <a:defRPr sz="2200"/>
            </a:lvl1pPr>
          </a:lstStyle>
          <a:p>
            <a:pPr lvl="0"/>
            <a:r>
              <a:rPr lang="en-US" dirty="0"/>
              <a:t>Edit Master text styles</a:t>
            </a:r>
          </a:p>
          <a:p>
            <a:pPr lvl="1"/>
            <a:r>
              <a:rPr lang="en-US" dirty="0"/>
              <a:t>Second level</a:t>
            </a:r>
          </a:p>
        </p:txBody>
      </p:sp>
      <p:sp>
        <p:nvSpPr>
          <p:cNvPr id="10" name="Title 1">
            <a:extLst>
              <a:ext uri="{FF2B5EF4-FFF2-40B4-BE49-F238E27FC236}">
                <a16:creationId xmlns:a16="http://schemas.microsoft.com/office/drawing/2014/main" id="{8CDD31EE-741F-38B7-9299-41CB472950D9}"/>
              </a:ext>
            </a:extLst>
          </p:cNvPr>
          <p:cNvSpPr>
            <a:spLocks noGrp="1"/>
          </p:cNvSpPr>
          <p:nvPr>
            <p:ph type="title"/>
          </p:nvPr>
        </p:nvSpPr>
        <p:spPr>
          <a:xfrm>
            <a:off x="609601" y="411480"/>
            <a:ext cx="6629400" cy="1188720"/>
          </a:xfrm>
        </p:spPr>
        <p:txBody>
          <a:bodyPr/>
          <a:lstStyle>
            <a:lvl1pPr>
              <a:defRPr/>
            </a:lvl1pPr>
          </a:lstStyle>
          <a:p>
            <a:r>
              <a:rPr lang="en-US" dirty="0"/>
              <a:t>Click to edit Master title style</a:t>
            </a:r>
          </a:p>
        </p:txBody>
      </p:sp>
      <p:sp>
        <p:nvSpPr>
          <p:cNvPr id="11" name="Bottom banner - primary blue">
            <a:extLst>
              <a:ext uri="{FF2B5EF4-FFF2-40B4-BE49-F238E27FC236}">
                <a16:creationId xmlns:a16="http://schemas.microsoft.com/office/drawing/2014/main" id="{5898D2D1-0A7B-AFB1-18EC-5A310F9E7526}"/>
              </a:ext>
            </a:extLst>
          </p:cNvPr>
          <p:cNvSpPr/>
          <p:nvPr userDrawn="1"/>
        </p:nvSpPr>
        <p:spPr>
          <a:xfrm>
            <a:off x="0" y="6556248"/>
            <a:ext cx="6995160" cy="301752"/>
          </a:xfrm>
          <a:prstGeom prst="rect">
            <a:avLst/>
          </a:prstGeom>
          <a:solidFill>
            <a:schemeClr val="accent6">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Tree>
    <p:extLst>
      <p:ext uri="{BB962C8B-B14F-4D97-AF65-F5344CB8AC3E}">
        <p14:creationId xmlns:p14="http://schemas.microsoft.com/office/powerpoint/2010/main" val="649237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5" name="Bottom banner - teal">
            <a:extLst>
              <a:ext uri="{FF2B5EF4-FFF2-40B4-BE49-F238E27FC236}">
                <a16:creationId xmlns:a16="http://schemas.microsoft.com/office/drawing/2014/main" id="{DDBAC196-C996-40AD-5F69-53A192A373BB}"/>
              </a:ext>
            </a:extLst>
          </p:cNvPr>
          <p:cNvSpPr/>
          <p:nvPr userDrawn="1"/>
        </p:nvSpPr>
        <p:spPr>
          <a:xfrm>
            <a:off x="1" y="6556248"/>
            <a:ext cx="12192000" cy="301752"/>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lvl="0" algn="ctr"/>
            <a:endParaRPr lang="en-US" sz="2000" dirty="0"/>
          </a:p>
        </p:txBody>
      </p:sp>
      <p:sp>
        <p:nvSpPr>
          <p:cNvPr id="3" name="Slide Number Placeholder 2">
            <a:extLst>
              <a:ext uri="{FF2B5EF4-FFF2-40B4-BE49-F238E27FC236}">
                <a16:creationId xmlns:a16="http://schemas.microsoft.com/office/drawing/2014/main" id="{29CD8F15-1144-70ED-8203-F30C9BA61F99}"/>
              </a:ext>
            </a:extLst>
          </p:cNvPr>
          <p:cNvSpPr>
            <a:spLocks noGrp="1"/>
          </p:cNvSpPr>
          <p:nvPr>
            <p:ph type="sldNum" sz="quarter" idx="10"/>
          </p:nvPr>
        </p:nvSpPr>
        <p:spPr/>
        <p:txBody>
          <a:bodyPr/>
          <a:lstStyle/>
          <a:p>
            <a:fld id="{1384FA50-8B36-4B06-A05C-1E58CBA999B5}" type="slidenum">
              <a:rPr lang="en-US" smtClean="0"/>
              <a:pPr/>
              <a:t>‹#›</a:t>
            </a:fld>
            <a:endParaRPr lang="en-US" dirty="0"/>
          </a:p>
        </p:txBody>
      </p:sp>
      <p:sp>
        <p:nvSpPr>
          <p:cNvPr id="7" name="Content Placeholder 2">
            <a:extLst>
              <a:ext uri="{FF2B5EF4-FFF2-40B4-BE49-F238E27FC236}">
                <a16:creationId xmlns:a16="http://schemas.microsoft.com/office/drawing/2014/main" id="{55185E49-68D6-E7DB-87DB-A410CCEA7EC6}"/>
              </a:ext>
            </a:extLst>
          </p:cNvPr>
          <p:cNvSpPr>
            <a:spLocks noGrp="1"/>
          </p:cNvSpPr>
          <p:nvPr>
            <p:ph idx="1"/>
          </p:nvPr>
        </p:nvSpPr>
        <p:spPr>
          <a:xfrm>
            <a:off x="609600" y="1600200"/>
            <a:ext cx="10668000" cy="4343400"/>
          </a:xfrm>
        </p:spPr>
        <p:txBody>
          <a:bodyPr/>
          <a:lstStyle>
            <a:lvl1pPr>
              <a:defRPr sz="2200"/>
            </a:lvl1pPr>
            <a:lvl2pPr>
              <a:buClr>
                <a:srgbClr val="D1310A"/>
              </a:buClr>
              <a:defRPr/>
            </a:lvl2pPr>
          </a:lstStyle>
          <a:p>
            <a:pPr lvl="0"/>
            <a:r>
              <a:rPr lang="en-US" dirty="0"/>
              <a:t>Edit Master text styles</a:t>
            </a:r>
          </a:p>
          <a:p>
            <a:pPr lvl="1"/>
            <a:r>
              <a:rPr lang="en-US" dirty="0"/>
              <a:t>Second level</a:t>
            </a:r>
          </a:p>
        </p:txBody>
      </p:sp>
      <p:sp>
        <p:nvSpPr>
          <p:cNvPr id="8" name="Title 1">
            <a:extLst>
              <a:ext uri="{FF2B5EF4-FFF2-40B4-BE49-F238E27FC236}">
                <a16:creationId xmlns:a16="http://schemas.microsoft.com/office/drawing/2014/main" id="{59C4AAE0-CD9A-C604-A10D-620A520D9066}"/>
              </a:ext>
            </a:extLst>
          </p:cNvPr>
          <p:cNvSpPr>
            <a:spLocks noGrp="1"/>
          </p:cNvSpPr>
          <p:nvPr>
            <p:ph type="title"/>
          </p:nvPr>
        </p:nvSpPr>
        <p:spPr>
          <a:xfrm>
            <a:off x="609600" y="411480"/>
            <a:ext cx="8839200" cy="876300"/>
          </a:xfrm>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452872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624">
          <p15:clr>
            <a:srgbClr val="FBAE40"/>
          </p15:clr>
        </p15:guide>
        <p15:guide id="2" pos="5808">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Main Cover">
    <p:bg>
      <p:bgPr>
        <a:solidFill>
          <a:schemeClr val="bg1"/>
        </a:solidFill>
        <a:effectLst/>
      </p:bgPr>
    </p:bg>
    <p:spTree>
      <p:nvGrpSpPr>
        <p:cNvPr id="1" name=""/>
        <p:cNvGrpSpPr/>
        <p:nvPr/>
      </p:nvGrpSpPr>
      <p:grpSpPr>
        <a:xfrm>
          <a:off x="0" y="0"/>
          <a:ext cx="0" cy="0"/>
          <a:chOff x="0" y="0"/>
          <a:chExt cx="0" cy="0"/>
        </a:xfrm>
      </p:grpSpPr>
      <p:pic>
        <p:nvPicPr>
          <p:cNvPr id="17" name="Picture 16" descr="A group of flowers with yellow center&#10;&#10;Description automatically generated">
            <a:extLst>
              <a:ext uri="{FF2B5EF4-FFF2-40B4-BE49-F238E27FC236}">
                <a16:creationId xmlns:a16="http://schemas.microsoft.com/office/drawing/2014/main" id="{83075744-BDA5-1E10-532F-81B96FB05AE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3644901"/>
            <a:ext cx="12192000" cy="2908300"/>
          </a:xfrm>
          <a:prstGeom prst="rect">
            <a:avLst/>
          </a:prstGeom>
        </p:spPr>
      </p:pic>
      <p:sp>
        <p:nvSpPr>
          <p:cNvPr id="12" name="Bottom banner - primary blue"/>
          <p:cNvSpPr/>
          <p:nvPr userDrawn="1"/>
        </p:nvSpPr>
        <p:spPr>
          <a:xfrm>
            <a:off x="0" y="6556248"/>
            <a:ext cx="12192000" cy="301752"/>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8" name="Tagline"/>
          <p:cNvSpPr txBox="1">
            <a:spLocks noChangeArrowheads="1"/>
          </p:cNvSpPr>
          <p:nvPr userDrawn="1"/>
        </p:nvSpPr>
        <p:spPr bwMode="auto">
          <a:xfrm>
            <a:off x="609600" y="6553200"/>
            <a:ext cx="5036949"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chorCtr="0">
            <a:no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marL="0" marR="0" lvl="0" indent="0" algn="l" rtl="0">
              <a:spcBef>
                <a:spcPts val="800"/>
              </a:spcBef>
              <a:spcAft>
                <a:spcPts val="0"/>
              </a:spcAft>
              <a:buNone/>
            </a:pPr>
            <a:r>
              <a:rPr lang="en-US" sz="700" b="0" i="0" u="none" strike="noStrike" cap="none" dirty="0">
                <a:solidFill>
                  <a:srgbClr val="FFFFFF"/>
                </a:solidFill>
                <a:latin typeface="Arial"/>
                <a:ea typeface="Arial"/>
                <a:cs typeface="Arial"/>
                <a:sym typeface="Arial"/>
              </a:rPr>
              <a:t>Blue Cross and Blue Shield of Texas, a Division of Health Care Service Corporation, a Mutual Legal Reserve Company, an Independent Licensee of the Blue Cross and Blue Shield Association </a:t>
            </a:r>
            <a:endParaRPr lang="en-US" sz="800" dirty="0"/>
          </a:p>
        </p:txBody>
      </p:sp>
      <p:pic>
        <p:nvPicPr>
          <p:cNvPr id="14" name="Graphic 13">
            <a:extLst>
              <a:ext uri="{FF2B5EF4-FFF2-40B4-BE49-F238E27FC236}">
                <a16:creationId xmlns:a16="http://schemas.microsoft.com/office/drawing/2014/main" id="{838FD6EB-82E3-6BD2-BC05-8D2EC83C23C9}"/>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9600" y="457200"/>
            <a:ext cx="2849880" cy="391160"/>
          </a:xfrm>
          <a:prstGeom prst="rect">
            <a:avLst/>
          </a:prstGeom>
        </p:spPr>
      </p:pic>
      <p:sp>
        <p:nvSpPr>
          <p:cNvPr id="15" name="Rectangle 14">
            <a:extLst>
              <a:ext uri="{FF2B5EF4-FFF2-40B4-BE49-F238E27FC236}">
                <a16:creationId xmlns:a16="http://schemas.microsoft.com/office/drawing/2014/main" id="{30CEF9B3-7824-9615-86FB-384D7FB48E99}"/>
              </a:ext>
            </a:extLst>
          </p:cNvPr>
          <p:cNvSpPr/>
          <p:nvPr userDrawn="1"/>
        </p:nvSpPr>
        <p:spPr>
          <a:xfrm>
            <a:off x="0" y="3587750"/>
            <a:ext cx="12192000" cy="2508250"/>
          </a:xfrm>
          <a:prstGeom prst="rect">
            <a:avLst/>
          </a:prstGeom>
          <a:gradFill>
            <a:gsLst>
              <a:gs pos="5000">
                <a:schemeClr val="bg1"/>
              </a:gs>
              <a:gs pos="100000">
                <a:schemeClr val="bg1">
                  <a:alpha val="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20" name="Divider title 1">
            <a:extLst>
              <a:ext uri="{FF2B5EF4-FFF2-40B4-BE49-F238E27FC236}">
                <a16:creationId xmlns:a16="http://schemas.microsoft.com/office/drawing/2014/main" id="{F53A8FA0-6CF9-6531-0577-2A70E99622E3}"/>
              </a:ext>
            </a:extLst>
          </p:cNvPr>
          <p:cNvSpPr>
            <a:spLocks noGrp="1"/>
          </p:cNvSpPr>
          <p:nvPr>
            <p:ph type="title"/>
          </p:nvPr>
        </p:nvSpPr>
        <p:spPr>
          <a:xfrm>
            <a:off x="609600" y="1295401"/>
            <a:ext cx="4550963" cy="2133600"/>
          </a:xfrm>
        </p:spPr>
        <p:txBody>
          <a:bodyPr anchor="ctr"/>
          <a:lstStyle>
            <a:lvl1pPr>
              <a:defRPr sz="3600">
                <a:solidFill>
                  <a:schemeClr val="tx2"/>
                </a:solidFill>
              </a:defRPr>
            </a:lvl1pPr>
          </a:lstStyle>
          <a:p>
            <a:r>
              <a:rPr lang="en-US" dirty="0"/>
              <a:t>Click to edit Master title style</a:t>
            </a:r>
          </a:p>
        </p:txBody>
      </p:sp>
      <p:sp>
        <p:nvSpPr>
          <p:cNvPr id="18" name="Subhead text">
            <a:extLst>
              <a:ext uri="{FF2B5EF4-FFF2-40B4-BE49-F238E27FC236}">
                <a16:creationId xmlns:a16="http://schemas.microsoft.com/office/drawing/2014/main" id="{3E64EC3C-792D-1BD8-4A4B-06ED19717B77}"/>
              </a:ext>
            </a:extLst>
          </p:cNvPr>
          <p:cNvSpPr>
            <a:spLocks noGrp="1"/>
          </p:cNvSpPr>
          <p:nvPr>
            <p:ph type="body" idx="1"/>
          </p:nvPr>
        </p:nvSpPr>
        <p:spPr>
          <a:xfrm>
            <a:off x="609601" y="3543300"/>
            <a:ext cx="4550961" cy="1981200"/>
          </a:xfrm>
        </p:spPr>
        <p:txBody>
          <a:bodyPr/>
          <a:lstStyle>
            <a:lvl1pPr marL="0" indent="0">
              <a:buNone/>
              <a:defRPr sz="1800" b="1">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95717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26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old Divider 1">
    <p:bg>
      <p:bgPr>
        <a:solidFill>
          <a:schemeClr val="bg1"/>
        </a:solidFill>
        <a:effectLst/>
      </p:bgPr>
    </p:bg>
    <p:spTree>
      <p:nvGrpSpPr>
        <p:cNvPr id="1" name=""/>
        <p:cNvGrpSpPr/>
        <p:nvPr/>
      </p:nvGrpSpPr>
      <p:grpSpPr>
        <a:xfrm>
          <a:off x="0" y="0"/>
          <a:ext cx="0" cy="0"/>
          <a:chOff x="0" y="0"/>
          <a:chExt cx="0" cy="0"/>
        </a:xfrm>
      </p:grpSpPr>
      <p:pic>
        <p:nvPicPr>
          <p:cNvPr id="8" name="Picture 7" descr="A group of flowers with yellow center&#10;&#10;Description automatically generated">
            <a:extLst>
              <a:ext uri="{FF2B5EF4-FFF2-40B4-BE49-F238E27FC236}">
                <a16:creationId xmlns:a16="http://schemas.microsoft.com/office/drawing/2014/main" id="{8FCEC8D4-F796-ABA6-1B08-30E090FFD11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3644901"/>
            <a:ext cx="12192000" cy="2908300"/>
          </a:xfrm>
          <a:prstGeom prst="rect">
            <a:avLst/>
          </a:prstGeom>
        </p:spPr>
      </p:pic>
      <p:sp>
        <p:nvSpPr>
          <p:cNvPr id="15" name="Bottom banner - primary blue"/>
          <p:cNvSpPr/>
          <p:nvPr userDrawn="1"/>
        </p:nvSpPr>
        <p:spPr>
          <a:xfrm>
            <a:off x="0" y="6556248"/>
            <a:ext cx="12192000" cy="301752"/>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11" name="Bottom banner - navy blue"/>
          <p:cNvSpPr/>
          <p:nvPr userDrawn="1"/>
        </p:nvSpPr>
        <p:spPr>
          <a:xfrm>
            <a:off x="11582400" y="6556248"/>
            <a:ext cx="609600" cy="301752"/>
          </a:xfrm>
          <a:prstGeom prst="rect">
            <a:avLst/>
          </a:prstGeom>
          <a:solidFill>
            <a:srgbClr val="D1310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lvl="0" algn="ctr"/>
            <a:endParaRPr lang="en-US" sz="2000" dirty="0"/>
          </a:p>
        </p:txBody>
      </p:sp>
      <p:sp>
        <p:nvSpPr>
          <p:cNvPr id="12" name="Bottom banner - teal"/>
          <p:cNvSpPr/>
          <p:nvPr userDrawn="1"/>
        </p:nvSpPr>
        <p:spPr>
          <a:xfrm>
            <a:off x="5458266" y="6556248"/>
            <a:ext cx="6125307" cy="301752"/>
          </a:xfrm>
          <a:prstGeom prst="rect">
            <a:avLst/>
          </a:prstGeom>
          <a:solidFill>
            <a:srgbClr val="769CC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lvl="0" algn="ctr"/>
            <a:endParaRPr lang="en-US" sz="2000" dirty="0"/>
          </a:p>
        </p:txBody>
      </p:sp>
      <p:sp>
        <p:nvSpPr>
          <p:cNvPr id="6" name="Slide Number Placeholder"/>
          <p:cNvSpPr>
            <a:spLocks noGrp="1"/>
          </p:cNvSpPr>
          <p:nvPr>
            <p:ph type="sldNum" sz="quarter" idx="12"/>
          </p:nvPr>
        </p:nvSpPr>
        <p:spPr/>
        <p:txBody>
          <a:bodyPr/>
          <a:lstStyle/>
          <a:p>
            <a:fld id="{1384FA50-8B36-4B06-A05C-1E58CBA999B5}" type="slidenum">
              <a:rPr lang="en-US" smtClean="0"/>
              <a:pPr/>
              <a:t>‹#›</a:t>
            </a:fld>
            <a:endParaRPr lang="en-US" dirty="0"/>
          </a:p>
        </p:txBody>
      </p:sp>
      <p:sp>
        <p:nvSpPr>
          <p:cNvPr id="16" name="Tagline"/>
          <p:cNvSpPr txBox="1">
            <a:spLocks noChangeArrowheads="1"/>
          </p:cNvSpPr>
          <p:nvPr userDrawn="1"/>
        </p:nvSpPr>
        <p:spPr bwMode="auto">
          <a:xfrm>
            <a:off x="609600" y="6553200"/>
            <a:ext cx="452164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chorCtr="0">
            <a:no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l">
              <a:spcBef>
                <a:spcPts val="0"/>
              </a:spcBef>
            </a:pPr>
            <a:r>
              <a:rPr lang="en-US" sz="600" b="0" dirty="0">
                <a:solidFill>
                  <a:schemeClr val="bg1"/>
                </a:solidFill>
              </a:rPr>
              <a:t>A Division of Health Care Service Corporation, a Mutual Legal Reserve Company, </a:t>
            </a:r>
            <a:br>
              <a:rPr lang="en-US" sz="600" b="0" dirty="0">
                <a:solidFill>
                  <a:schemeClr val="bg1"/>
                </a:solidFill>
              </a:rPr>
            </a:br>
            <a:r>
              <a:rPr lang="en-US" sz="600" b="0" dirty="0">
                <a:solidFill>
                  <a:schemeClr val="bg1"/>
                </a:solidFill>
              </a:rPr>
              <a:t>an Independent Licensee of the Blue Cross and Blue Shield Association </a:t>
            </a:r>
          </a:p>
        </p:txBody>
      </p:sp>
      <p:sp>
        <p:nvSpPr>
          <p:cNvPr id="18" name="Rectangle 17"/>
          <p:cNvSpPr/>
          <p:nvPr userDrawn="1"/>
        </p:nvSpPr>
        <p:spPr>
          <a:xfrm>
            <a:off x="0" y="1146413"/>
            <a:ext cx="12191999" cy="2634018"/>
          </a:xfrm>
          <a:prstGeom prst="rect">
            <a:avLst/>
          </a:prstGeom>
          <a:solidFill>
            <a:srgbClr val="00558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sz="2000" dirty="0"/>
          </a:p>
        </p:txBody>
      </p:sp>
      <p:sp>
        <p:nvSpPr>
          <p:cNvPr id="3" name="Subhead text"/>
          <p:cNvSpPr>
            <a:spLocks noGrp="1"/>
          </p:cNvSpPr>
          <p:nvPr>
            <p:ph type="body" idx="1"/>
          </p:nvPr>
        </p:nvSpPr>
        <p:spPr>
          <a:xfrm>
            <a:off x="630626" y="3215754"/>
            <a:ext cx="4550961" cy="1981200"/>
          </a:xfrm>
        </p:spPr>
        <p:txBody>
          <a:bodyPr/>
          <a:lstStyle>
            <a:lvl1pPr marL="0" indent="0">
              <a:buNone/>
              <a:defRPr sz="1800" b="1">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Edit Master text styles</a:t>
            </a:r>
          </a:p>
        </p:txBody>
      </p:sp>
      <p:sp>
        <p:nvSpPr>
          <p:cNvPr id="2" name="Divider title 1"/>
          <p:cNvSpPr>
            <a:spLocks noGrp="1"/>
          </p:cNvSpPr>
          <p:nvPr>
            <p:ph type="title"/>
          </p:nvPr>
        </p:nvSpPr>
        <p:spPr>
          <a:xfrm>
            <a:off x="630625" y="1600200"/>
            <a:ext cx="4550963" cy="1334070"/>
          </a:xfrm>
        </p:spPr>
        <p:txBody>
          <a:bodyPr anchor="t"/>
          <a:lstStyle>
            <a:lvl1pPr>
              <a:defRPr sz="3600">
                <a:solidFill>
                  <a:schemeClr val="bg1"/>
                </a:solidFill>
              </a:defRPr>
            </a:lvl1pPr>
          </a:lstStyle>
          <a:p>
            <a:r>
              <a:rPr lang="en-US" dirty="0"/>
              <a:t>Click to edit Master title style</a:t>
            </a:r>
          </a:p>
        </p:txBody>
      </p:sp>
      <p:pic>
        <p:nvPicPr>
          <p:cNvPr id="13" name="Graphic 12">
            <a:extLst>
              <a:ext uri="{FF2B5EF4-FFF2-40B4-BE49-F238E27FC236}">
                <a16:creationId xmlns:a16="http://schemas.microsoft.com/office/drawing/2014/main" id="{9093B2C2-553B-2B20-8D24-A79AB6BDB0B4}"/>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9600" y="457200"/>
            <a:ext cx="2849880" cy="391160"/>
          </a:xfrm>
          <a:prstGeom prst="rect">
            <a:avLst/>
          </a:prstGeom>
        </p:spPr>
      </p:pic>
    </p:spTree>
    <p:extLst>
      <p:ext uri="{BB962C8B-B14F-4D97-AF65-F5344CB8AC3E}">
        <p14:creationId xmlns:p14="http://schemas.microsoft.com/office/powerpoint/2010/main" val="1186158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Disclaimer">
            <a:extLst>
              <a:ext uri="{FF2B5EF4-FFF2-40B4-BE49-F238E27FC236}">
                <a16:creationId xmlns:a16="http://schemas.microsoft.com/office/drawing/2014/main" id="{5144221B-79C4-EAC4-BACA-283BD4F02847}"/>
              </a:ext>
            </a:extLst>
          </p:cNvPr>
          <p:cNvSpPr>
            <a:spLocks noGrp="1"/>
          </p:cNvSpPr>
          <p:nvPr>
            <p:ph type="body" sz="quarter" idx="14"/>
          </p:nvPr>
        </p:nvSpPr>
        <p:spPr>
          <a:xfrm>
            <a:off x="609600" y="6553200"/>
            <a:ext cx="6629400" cy="304800"/>
          </a:xfrm>
        </p:spPr>
        <p:txBody>
          <a:bodyPr anchor="ctr" anchorCtr="0"/>
          <a:lstStyle>
            <a:lvl1pPr marL="0" indent="0">
              <a:buFontTx/>
              <a:buNone/>
              <a:defRPr sz="600" baseline="0">
                <a:solidFill>
                  <a:schemeClr val="bg1"/>
                </a:solidFill>
              </a:defRPr>
            </a:lvl1pPr>
          </a:lstStyle>
          <a:p>
            <a:pPr lvl="0"/>
            <a:r>
              <a:rPr lang="en-US"/>
              <a:t>Edit Master text styles</a:t>
            </a:r>
          </a:p>
        </p:txBody>
      </p:sp>
      <p:sp>
        <p:nvSpPr>
          <p:cNvPr id="4" name="Rectangle 3">
            <a:extLst>
              <a:ext uri="{FF2B5EF4-FFF2-40B4-BE49-F238E27FC236}">
                <a16:creationId xmlns:a16="http://schemas.microsoft.com/office/drawing/2014/main" id="{90B78045-21CA-844B-D031-D8C167FEB4A4}"/>
              </a:ext>
            </a:extLst>
          </p:cNvPr>
          <p:cNvSpPr/>
          <p:nvPr userDrawn="1"/>
        </p:nvSpPr>
        <p:spPr>
          <a:xfrm>
            <a:off x="6995160" y="6553200"/>
            <a:ext cx="4599940" cy="304800"/>
          </a:xfrm>
          <a:prstGeom prst="rect">
            <a:avLst/>
          </a:prstGeom>
          <a:solidFill>
            <a:srgbClr val="F9D97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5" name="Bottom banner - navy blue">
            <a:extLst>
              <a:ext uri="{FF2B5EF4-FFF2-40B4-BE49-F238E27FC236}">
                <a16:creationId xmlns:a16="http://schemas.microsoft.com/office/drawing/2014/main" id="{E4C45D48-6F62-59D0-6F5C-04EA3E2BC4BF}"/>
              </a:ext>
            </a:extLst>
          </p:cNvPr>
          <p:cNvSpPr/>
          <p:nvPr userDrawn="1"/>
        </p:nvSpPr>
        <p:spPr>
          <a:xfrm>
            <a:off x="11582400" y="6556248"/>
            <a:ext cx="609600" cy="301752"/>
          </a:xfrm>
          <a:prstGeom prst="rect">
            <a:avLst/>
          </a:prstGeom>
          <a:solidFill>
            <a:srgbClr val="D1310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3" name="Slide Number Placeholder 2">
            <a:extLst>
              <a:ext uri="{FF2B5EF4-FFF2-40B4-BE49-F238E27FC236}">
                <a16:creationId xmlns:a16="http://schemas.microsoft.com/office/drawing/2014/main" id="{2AC27406-0A92-FA94-8280-75B383F5F907}"/>
              </a:ext>
            </a:extLst>
          </p:cNvPr>
          <p:cNvSpPr>
            <a:spLocks noGrp="1"/>
          </p:cNvSpPr>
          <p:nvPr>
            <p:ph type="sldNum" sz="quarter" idx="10"/>
          </p:nvPr>
        </p:nvSpPr>
        <p:spPr/>
        <p:txBody>
          <a:bodyPr/>
          <a:lstStyle>
            <a:lvl1pPr>
              <a:defRPr>
                <a:solidFill>
                  <a:schemeClr val="bg1">
                    <a:lumMod val="85000"/>
                  </a:schemeClr>
                </a:solidFill>
              </a:defRPr>
            </a:lvl1pPr>
          </a:lstStyle>
          <a:p>
            <a:fld id="{1384FA50-8B36-4B06-A05C-1E58CBA999B5}" type="slidenum">
              <a:rPr lang="en-US" smtClean="0"/>
              <a:pPr/>
              <a:t>‹#›</a:t>
            </a:fld>
            <a:endParaRPr lang="en-US" dirty="0"/>
          </a:p>
        </p:txBody>
      </p:sp>
      <p:sp>
        <p:nvSpPr>
          <p:cNvPr id="8" name="Footnote">
            <a:extLst>
              <a:ext uri="{FF2B5EF4-FFF2-40B4-BE49-F238E27FC236}">
                <a16:creationId xmlns:a16="http://schemas.microsoft.com/office/drawing/2014/main" id="{45F89761-89C9-2155-1264-C844FDF10621}"/>
              </a:ext>
            </a:extLst>
          </p:cNvPr>
          <p:cNvSpPr>
            <a:spLocks noGrp="1"/>
          </p:cNvSpPr>
          <p:nvPr>
            <p:ph type="body" sz="quarter" idx="13"/>
          </p:nvPr>
        </p:nvSpPr>
        <p:spPr>
          <a:xfrm>
            <a:off x="609599" y="6172200"/>
            <a:ext cx="6629400" cy="312420"/>
          </a:xfrm>
        </p:spPr>
        <p:txBody>
          <a:bodyPr anchor="b"/>
          <a:lstStyle>
            <a:lvl1pPr marL="0" indent="0">
              <a:spcAft>
                <a:spcPts val="300"/>
              </a:spcAft>
              <a:buFontTx/>
              <a:buNone/>
              <a:defRPr sz="800"/>
            </a:lvl1pPr>
          </a:lstStyle>
          <a:p>
            <a:pPr lvl="0"/>
            <a:r>
              <a:rPr lang="en-US" dirty="0"/>
              <a:t>Edit Master text styles</a:t>
            </a:r>
          </a:p>
        </p:txBody>
      </p:sp>
      <p:sp>
        <p:nvSpPr>
          <p:cNvPr id="9" name="Content Placeholder 4:3">
            <a:extLst>
              <a:ext uri="{FF2B5EF4-FFF2-40B4-BE49-F238E27FC236}">
                <a16:creationId xmlns:a16="http://schemas.microsoft.com/office/drawing/2014/main" id="{A525E279-69C8-60A7-915B-390FE3A79AFD}"/>
              </a:ext>
            </a:extLst>
          </p:cNvPr>
          <p:cNvSpPr>
            <a:spLocks noGrp="1"/>
          </p:cNvSpPr>
          <p:nvPr>
            <p:ph idx="1"/>
          </p:nvPr>
        </p:nvSpPr>
        <p:spPr>
          <a:xfrm>
            <a:off x="609600" y="1600200"/>
            <a:ext cx="6629400" cy="4572000"/>
          </a:xfrm>
        </p:spPr>
        <p:txBody>
          <a:bodyPr/>
          <a:lstStyle>
            <a:lvl1pPr>
              <a:defRPr sz="2200"/>
            </a:lvl1pPr>
          </a:lstStyle>
          <a:p>
            <a:pPr lvl="0"/>
            <a:r>
              <a:rPr lang="en-US" dirty="0"/>
              <a:t>Edit Master text styles</a:t>
            </a:r>
          </a:p>
          <a:p>
            <a:pPr lvl="1"/>
            <a:r>
              <a:rPr lang="en-US" dirty="0"/>
              <a:t>Second level</a:t>
            </a:r>
          </a:p>
        </p:txBody>
      </p:sp>
      <p:sp>
        <p:nvSpPr>
          <p:cNvPr id="10" name="Title 1">
            <a:extLst>
              <a:ext uri="{FF2B5EF4-FFF2-40B4-BE49-F238E27FC236}">
                <a16:creationId xmlns:a16="http://schemas.microsoft.com/office/drawing/2014/main" id="{6962C096-FBF6-61E4-EC4B-1C9930399F2C}"/>
              </a:ext>
            </a:extLst>
          </p:cNvPr>
          <p:cNvSpPr>
            <a:spLocks noGrp="1"/>
          </p:cNvSpPr>
          <p:nvPr>
            <p:ph type="title"/>
          </p:nvPr>
        </p:nvSpPr>
        <p:spPr>
          <a:xfrm>
            <a:off x="609601" y="411480"/>
            <a:ext cx="6629400" cy="1188720"/>
          </a:xfrm>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101324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5" name="Bottom banner - teal">
            <a:extLst>
              <a:ext uri="{FF2B5EF4-FFF2-40B4-BE49-F238E27FC236}">
                <a16:creationId xmlns:a16="http://schemas.microsoft.com/office/drawing/2014/main" id="{DDBAC196-C996-40AD-5F69-53A192A373BB}"/>
              </a:ext>
            </a:extLst>
          </p:cNvPr>
          <p:cNvSpPr/>
          <p:nvPr userDrawn="1"/>
        </p:nvSpPr>
        <p:spPr>
          <a:xfrm>
            <a:off x="7067227" y="6556248"/>
            <a:ext cx="5124773" cy="301752"/>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lvl="0" algn="ctr"/>
            <a:endParaRPr lang="en-US" sz="2000" dirty="0"/>
          </a:p>
        </p:txBody>
      </p:sp>
      <p:sp>
        <p:nvSpPr>
          <p:cNvPr id="3" name="Slide Number Placeholder 2">
            <a:extLst>
              <a:ext uri="{FF2B5EF4-FFF2-40B4-BE49-F238E27FC236}">
                <a16:creationId xmlns:a16="http://schemas.microsoft.com/office/drawing/2014/main" id="{29CD8F15-1144-70ED-8203-F30C9BA61F99}"/>
              </a:ext>
            </a:extLst>
          </p:cNvPr>
          <p:cNvSpPr>
            <a:spLocks noGrp="1"/>
          </p:cNvSpPr>
          <p:nvPr>
            <p:ph type="sldNum" sz="quarter" idx="10"/>
          </p:nvPr>
        </p:nvSpPr>
        <p:spPr/>
        <p:txBody>
          <a:bodyPr/>
          <a:lstStyle/>
          <a:p>
            <a:fld id="{1384FA50-8B36-4B06-A05C-1E58CBA999B5}" type="slidenum">
              <a:rPr lang="en-US" smtClean="0"/>
              <a:pPr/>
              <a:t>‹#›</a:t>
            </a:fld>
            <a:endParaRPr lang="en-US" dirty="0"/>
          </a:p>
        </p:txBody>
      </p:sp>
      <p:sp>
        <p:nvSpPr>
          <p:cNvPr id="7" name="Content Placeholder 2">
            <a:extLst>
              <a:ext uri="{FF2B5EF4-FFF2-40B4-BE49-F238E27FC236}">
                <a16:creationId xmlns:a16="http://schemas.microsoft.com/office/drawing/2014/main" id="{55185E49-68D6-E7DB-87DB-A410CCEA7EC6}"/>
              </a:ext>
            </a:extLst>
          </p:cNvPr>
          <p:cNvSpPr>
            <a:spLocks noGrp="1"/>
          </p:cNvSpPr>
          <p:nvPr>
            <p:ph idx="1"/>
          </p:nvPr>
        </p:nvSpPr>
        <p:spPr>
          <a:xfrm>
            <a:off x="609600" y="1600200"/>
            <a:ext cx="10668000" cy="4343400"/>
          </a:xfrm>
        </p:spPr>
        <p:txBody>
          <a:bodyPr/>
          <a:lstStyle>
            <a:lvl1pPr>
              <a:defRPr sz="2200"/>
            </a:lvl1pPr>
            <a:lvl2pPr>
              <a:buClr>
                <a:srgbClr val="D1310A"/>
              </a:buClr>
              <a:defRPr/>
            </a:lvl2pPr>
          </a:lstStyle>
          <a:p>
            <a:pPr lvl="0"/>
            <a:r>
              <a:rPr lang="en-US" dirty="0"/>
              <a:t>Edit Master text styles</a:t>
            </a:r>
          </a:p>
          <a:p>
            <a:pPr lvl="1"/>
            <a:r>
              <a:rPr lang="en-US" dirty="0"/>
              <a:t>Second level</a:t>
            </a:r>
          </a:p>
        </p:txBody>
      </p:sp>
      <p:sp>
        <p:nvSpPr>
          <p:cNvPr id="8" name="Title 1">
            <a:extLst>
              <a:ext uri="{FF2B5EF4-FFF2-40B4-BE49-F238E27FC236}">
                <a16:creationId xmlns:a16="http://schemas.microsoft.com/office/drawing/2014/main" id="{59C4AAE0-CD9A-C604-A10D-620A520D9066}"/>
              </a:ext>
            </a:extLst>
          </p:cNvPr>
          <p:cNvSpPr>
            <a:spLocks noGrp="1"/>
          </p:cNvSpPr>
          <p:nvPr>
            <p:ph type="title"/>
          </p:nvPr>
        </p:nvSpPr>
        <p:spPr>
          <a:xfrm>
            <a:off x="609600" y="411480"/>
            <a:ext cx="8839200" cy="876300"/>
          </a:xfrm>
        </p:spPr>
        <p:txBody>
          <a:bodyPr/>
          <a:lstStyle>
            <a:lvl1pPr>
              <a:defRPr/>
            </a:lvl1pPr>
          </a:lstStyle>
          <a:p>
            <a:r>
              <a:rPr lang="en-US" dirty="0"/>
              <a:t>Click to edit Master title style</a:t>
            </a:r>
          </a:p>
        </p:txBody>
      </p:sp>
      <p:grpSp>
        <p:nvGrpSpPr>
          <p:cNvPr id="2" name="Group 1">
            <a:extLst>
              <a:ext uri="{FF2B5EF4-FFF2-40B4-BE49-F238E27FC236}">
                <a16:creationId xmlns:a16="http://schemas.microsoft.com/office/drawing/2014/main" id="{62ADC936-814D-5E23-666D-BB75C9BBF433}"/>
              </a:ext>
            </a:extLst>
          </p:cNvPr>
          <p:cNvGrpSpPr/>
          <p:nvPr userDrawn="1"/>
        </p:nvGrpSpPr>
        <p:grpSpPr>
          <a:xfrm>
            <a:off x="9981008" y="5492725"/>
            <a:ext cx="2210992" cy="1062658"/>
            <a:chOff x="9981008" y="5492725"/>
            <a:chExt cx="2210992" cy="1062658"/>
          </a:xfrm>
        </p:grpSpPr>
        <p:pic>
          <p:nvPicPr>
            <p:cNvPr id="6" name="Picture 5">
              <a:extLst>
                <a:ext uri="{FF2B5EF4-FFF2-40B4-BE49-F238E27FC236}">
                  <a16:creationId xmlns:a16="http://schemas.microsoft.com/office/drawing/2014/main" id="{DEC545D5-28DE-61E7-6CAC-0F3DF6B8B66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0030838" y="5492725"/>
              <a:ext cx="2161162" cy="1062658"/>
            </a:xfrm>
            <a:prstGeom prst="rect">
              <a:avLst/>
            </a:prstGeom>
          </p:spPr>
        </p:pic>
        <p:sp>
          <p:nvSpPr>
            <p:cNvPr id="9" name="Isosceles Triangle 8">
              <a:extLst>
                <a:ext uri="{FF2B5EF4-FFF2-40B4-BE49-F238E27FC236}">
                  <a16:creationId xmlns:a16="http://schemas.microsoft.com/office/drawing/2014/main" id="{C7C0F3F0-F456-B488-0708-5946E9B19188}"/>
                </a:ext>
              </a:extLst>
            </p:cNvPr>
            <p:cNvSpPr/>
            <p:nvPr userDrawn="1"/>
          </p:nvSpPr>
          <p:spPr>
            <a:xfrm rot="7436599">
              <a:off x="10006012" y="6336506"/>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0" name="Isosceles Triangle 9">
              <a:extLst>
                <a:ext uri="{FF2B5EF4-FFF2-40B4-BE49-F238E27FC236}">
                  <a16:creationId xmlns:a16="http://schemas.microsoft.com/office/drawing/2014/main" id="{F2BC873A-2A36-32F9-D268-100BD053DA4F}"/>
                </a:ext>
              </a:extLst>
            </p:cNvPr>
            <p:cNvSpPr/>
            <p:nvPr userDrawn="1"/>
          </p:nvSpPr>
          <p:spPr>
            <a:xfrm rot="4907884">
              <a:off x="10003629" y="6367462"/>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1" name="Isosceles Triangle 10">
              <a:extLst>
                <a:ext uri="{FF2B5EF4-FFF2-40B4-BE49-F238E27FC236}">
                  <a16:creationId xmlns:a16="http://schemas.microsoft.com/office/drawing/2014/main" id="{6DE8ED38-76AB-8AB5-1E17-42E1D36EC752}"/>
                </a:ext>
              </a:extLst>
            </p:cNvPr>
            <p:cNvSpPr/>
            <p:nvPr userDrawn="1"/>
          </p:nvSpPr>
          <p:spPr>
            <a:xfrm rot="5650820">
              <a:off x="9998868" y="6407944"/>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2" name="Isosceles Triangle 11">
              <a:extLst>
                <a:ext uri="{FF2B5EF4-FFF2-40B4-BE49-F238E27FC236}">
                  <a16:creationId xmlns:a16="http://schemas.microsoft.com/office/drawing/2014/main" id="{92236BA0-EEDC-4B24-48A5-52309DFC44F3}"/>
                </a:ext>
              </a:extLst>
            </p:cNvPr>
            <p:cNvSpPr/>
            <p:nvPr userDrawn="1"/>
          </p:nvSpPr>
          <p:spPr>
            <a:xfrm rot="5718918">
              <a:off x="9994105" y="6450806"/>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grpSp>
    </p:spTree>
    <p:extLst>
      <p:ext uri="{BB962C8B-B14F-4D97-AF65-F5344CB8AC3E}">
        <p14:creationId xmlns:p14="http://schemas.microsoft.com/office/powerpoint/2010/main" val="484250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624">
          <p15:clr>
            <a:srgbClr val="FBAE40"/>
          </p15:clr>
        </p15:guide>
        <p15:guide id="2" pos="5808">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Only - Blank">
    <p:spTree>
      <p:nvGrpSpPr>
        <p:cNvPr id="1" name=""/>
        <p:cNvGrpSpPr/>
        <p:nvPr/>
      </p:nvGrpSpPr>
      <p:grpSpPr>
        <a:xfrm>
          <a:off x="0" y="0"/>
          <a:ext cx="0" cy="0"/>
          <a:chOff x="0" y="0"/>
          <a:chExt cx="0" cy="0"/>
        </a:xfrm>
      </p:grpSpPr>
      <p:sp>
        <p:nvSpPr>
          <p:cNvPr id="7" name="Disclaimer"/>
          <p:cNvSpPr>
            <a:spLocks noGrp="1"/>
          </p:cNvSpPr>
          <p:nvPr>
            <p:ph type="body" sz="quarter" idx="14"/>
          </p:nvPr>
        </p:nvSpPr>
        <p:spPr>
          <a:xfrm>
            <a:off x="609600" y="6553200"/>
            <a:ext cx="5486400" cy="304800"/>
          </a:xfrm>
        </p:spPr>
        <p:txBody>
          <a:bodyPr anchor="ctr" anchorCtr="0"/>
          <a:lstStyle>
            <a:lvl1pPr marL="0" indent="0">
              <a:buFontTx/>
              <a:buNone/>
              <a:defRPr sz="600">
                <a:solidFill>
                  <a:schemeClr val="bg1"/>
                </a:solidFill>
              </a:defRPr>
            </a:lvl1pPr>
          </a:lstStyle>
          <a:p>
            <a:pPr lvl="0"/>
            <a:r>
              <a:rPr lang="en-US"/>
              <a:t>Edit Master text styles</a:t>
            </a:r>
          </a:p>
        </p:txBody>
      </p:sp>
      <p:sp>
        <p:nvSpPr>
          <p:cNvPr id="9" name="Footnote"/>
          <p:cNvSpPr>
            <a:spLocks noGrp="1"/>
          </p:cNvSpPr>
          <p:nvPr>
            <p:ph type="body" sz="quarter" idx="13"/>
          </p:nvPr>
        </p:nvSpPr>
        <p:spPr>
          <a:xfrm>
            <a:off x="609600" y="6172200"/>
            <a:ext cx="7315200" cy="304800"/>
          </a:xfrm>
        </p:spPr>
        <p:txBody>
          <a:bodyPr anchor="b"/>
          <a:lstStyle>
            <a:lvl1pPr marL="0" indent="0">
              <a:spcAft>
                <a:spcPts val="300"/>
              </a:spcAft>
              <a:buFontTx/>
              <a:buNone/>
              <a:defRPr sz="800"/>
            </a:lvl1pPr>
          </a:lstStyle>
          <a:p>
            <a:pPr lvl="0"/>
            <a:r>
              <a:rPr lang="en-US"/>
              <a:t>Edit Master text styles</a:t>
            </a:r>
          </a:p>
        </p:txBody>
      </p:sp>
      <p:sp>
        <p:nvSpPr>
          <p:cNvPr id="2" name="Title 1"/>
          <p:cNvSpPr>
            <a:spLocks noGrp="1"/>
          </p:cNvSpPr>
          <p:nvPr>
            <p:ph type="title"/>
          </p:nvPr>
        </p:nvSpPr>
        <p:spPr>
          <a:xfrm>
            <a:off x="609600" y="411480"/>
            <a:ext cx="9448800" cy="876300"/>
          </a:xfrm>
        </p:spPr>
        <p:txBody>
          <a:bodyPr/>
          <a:lstStyle/>
          <a:p>
            <a:r>
              <a:rPr lang="en-US" dirty="0"/>
              <a:t>Click to edit Master title style</a:t>
            </a:r>
          </a:p>
        </p:txBody>
      </p:sp>
      <p:sp>
        <p:nvSpPr>
          <p:cNvPr id="4" name="Bottom banner - teal">
            <a:extLst>
              <a:ext uri="{FF2B5EF4-FFF2-40B4-BE49-F238E27FC236}">
                <a16:creationId xmlns:a16="http://schemas.microsoft.com/office/drawing/2014/main" id="{F7BA9DD5-9970-AD7D-37E3-03FD92BFA8E1}"/>
              </a:ext>
            </a:extLst>
          </p:cNvPr>
          <p:cNvSpPr/>
          <p:nvPr userDrawn="1"/>
        </p:nvSpPr>
        <p:spPr>
          <a:xfrm>
            <a:off x="7067227" y="6556248"/>
            <a:ext cx="5124773" cy="301752"/>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lvl="0" algn="ctr"/>
            <a:endParaRPr lang="en-US" sz="2000" dirty="0"/>
          </a:p>
        </p:txBody>
      </p:sp>
      <p:sp>
        <p:nvSpPr>
          <p:cNvPr id="5" name="Slide Number Placeholder 4"/>
          <p:cNvSpPr>
            <a:spLocks noGrp="1"/>
          </p:cNvSpPr>
          <p:nvPr>
            <p:ph type="sldNum" sz="quarter" idx="12"/>
          </p:nvPr>
        </p:nvSpPr>
        <p:spPr/>
        <p:txBody>
          <a:bodyPr/>
          <a:lstStyle/>
          <a:p>
            <a:fld id="{1384FA50-8B36-4B06-A05C-1E58CBA999B5}" type="slidenum">
              <a:rPr lang="en-US" smtClean="0"/>
              <a:pPr/>
              <a:t>‹#›</a:t>
            </a:fld>
            <a:endParaRPr lang="en-US" dirty="0"/>
          </a:p>
        </p:txBody>
      </p:sp>
      <p:grpSp>
        <p:nvGrpSpPr>
          <p:cNvPr id="6" name="Group 5">
            <a:extLst>
              <a:ext uri="{FF2B5EF4-FFF2-40B4-BE49-F238E27FC236}">
                <a16:creationId xmlns:a16="http://schemas.microsoft.com/office/drawing/2014/main" id="{9DF1C51F-4C5B-FF1E-ADE2-67994CCA7566}"/>
              </a:ext>
            </a:extLst>
          </p:cNvPr>
          <p:cNvGrpSpPr/>
          <p:nvPr userDrawn="1"/>
        </p:nvGrpSpPr>
        <p:grpSpPr>
          <a:xfrm>
            <a:off x="9981008" y="5492725"/>
            <a:ext cx="2210992" cy="1062658"/>
            <a:chOff x="9981008" y="5492725"/>
            <a:chExt cx="2210992" cy="1062658"/>
          </a:xfrm>
        </p:grpSpPr>
        <p:pic>
          <p:nvPicPr>
            <p:cNvPr id="8" name="Picture 7">
              <a:extLst>
                <a:ext uri="{FF2B5EF4-FFF2-40B4-BE49-F238E27FC236}">
                  <a16:creationId xmlns:a16="http://schemas.microsoft.com/office/drawing/2014/main" id="{D6CAEE5F-0017-460A-C696-26A691BCA26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0030838" y="5492725"/>
              <a:ext cx="2161162" cy="1062658"/>
            </a:xfrm>
            <a:prstGeom prst="rect">
              <a:avLst/>
            </a:prstGeom>
          </p:spPr>
        </p:pic>
        <p:sp>
          <p:nvSpPr>
            <p:cNvPr id="10" name="Isosceles Triangle 9">
              <a:extLst>
                <a:ext uri="{FF2B5EF4-FFF2-40B4-BE49-F238E27FC236}">
                  <a16:creationId xmlns:a16="http://schemas.microsoft.com/office/drawing/2014/main" id="{F52A4C0A-788E-5FF7-7B2E-6E81EE9262B0}"/>
                </a:ext>
              </a:extLst>
            </p:cNvPr>
            <p:cNvSpPr/>
            <p:nvPr userDrawn="1"/>
          </p:nvSpPr>
          <p:spPr>
            <a:xfrm rot="7436599">
              <a:off x="10006012" y="6336506"/>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1" name="Isosceles Triangle 10">
              <a:extLst>
                <a:ext uri="{FF2B5EF4-FFF2-40B4-BE49-F238E27FC236}">
                  <a16:creationId xmlns:a16="http://schemas.microsoft.com/office/drawing/2014/main" id="{D0256B62-8B82-E0B5-36ED-F261CE352EBA}"/>
                </a:ext>
              </a:extLst>
            </p:cNvPr>
            <p:cNvSpPr/>
            <p:nvPr userDrawn="1"/>
          </p:nvSpPr>
          <p:spPr>
            <a:xfrm rot="4907884">
              <a:off x="10003629" y="6367462"/>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2" name="Isosceles Triangle 11">
              <a:extLst>
                <a:ext uri="{FF2B5EF4-FFF2-40B4-BE49-F238E27FC236}">
                  <a16:creationId xmlns:a16="http://schemas.microsoft.com/office/drawing/2014/main" id="{B83260C1-7FFD-31FB-C2E7-299E1B890680}"/>
                </a:ext>
              </a:extLst>
            </p:cNvPr>
            <p:cNvSpPr/>
            <p:nvPr userDrawn="1"/>
          </p:nvSpPr>
          <p:spPr>
            <a:xfrm rot="5650820">
              <a:off x="9998868" y="6407944"/>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3" name="Isosceles Triangle 12">
              <a:extLst>
                <a:ext uri="{FF2B5EF4-FFF2-40B4-BE49-F238E27FC236}">
                  <a16:creationId xmlns:a16="http://schemas.microsoft.com/office/drawing/2014/main" id="{0E67896E-84AC-1718-C813-FD9FA95A38E1}"/>
                </a:ext>
              </a:extLst>
            </p:cNvPr>
            <p:cNvSpPr/>
            <p:nvPr userDrawn="1"/>
          </p:nvSpPr>
          <p:spPr>
            <a:xfrm rot="5718918">
              <a:off x="9994105" y="6450806"/>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grpSp>
    </p:spTree>
    <p:extLst>
      <p:ext uri="{BB962C8B-B14F-4D97-AF65-F5344CB8AC3E}">
        <p14:creationId xmlns:p14="http://schemas.microsoft.com/office/powerpoint/2010/main" val="1932025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90C9548-7E72-BD62-1FD4-9E54BEDA1CDF}"/>
              </a:ext>
            </a:extLst>
          </p:cNvPr>
          <p:cNvPicPr>
            <a:picLocks/>
          </p:cNvPicPr>
          <p:nvPr userDrawn="1"/>
        </p:nvPicPr>
        <p:blipFill rotWithShape="1">
          <a:blip r:embed="rId2" cstate="screen">
            <a:extLst>
              <a:ext uri="{BEBA8EAE-BF5A-486C-A8C5-ECC9F3942E4B}">
                <a14:imgProps xmlns:a14="http://schemas.microsoft.com/office/drawing/2010/main">
                  <a14:imgLayer r:embed="rId3">
                    <a14:imgEffect>
                      <a14:colorTemperature colorTemp="6800"/>
                    </a14:imgEffect>
                  </a14:imgLayer>
                </a14:imgProps>
              </a:ext>
              <a:ext uri="{28A0092B-C50C-407E-A947-70E740481C1C}">
                <a14:useLocalDpi xmlns:a14="http://schemas.microsoft.com/office/drawing/2010/main"/>
              </a:ext>
            </a:extLst>
          </a:blip>
          <a:srcRect/>
          <a:stretch/>
        </p:blipFill>
        <p:spPr>
          <a:xfrm flipH="1">
            <a:off x="7059168" y="-3048"/>
            <a:ext cx="5132832" cy="6556248"/>
          </a:xfrm>
          <a:prstGeom prst="rect">
            <a:avLst/>
          </a:prstGeom>
        </p:spPr>
      </p:pic>
      <p:pic>
        <p:nvPicPr>
          <p:cNvPr id="5" name="Picture 4">
            <a:extLst>
              <a:ext uri="{FF2B5EF4-FFF2-40B4-BE49-F238E27FC236}">
                <a16:creationId xmlns:a16="http://schemas.microsoft.com/office/drawing/2014/main" id="{5B2B295D-F58F-154D-5594-8B24FFDF056D}"/>
              </a:ext>
            </a:extLst>
          </p:cNvPr>
          <p:cNvPicPr>
            <a:picLocks/>
          </p:cNvPicPr>
          <p:nvPr userDrawn="1"/>
        </p:nvPicPr>
        <p:blipFill rotWithShape="1">
          <a:blip r:embed="rId4" cstate="screen">
            <a:extLst>
              <a:ext uri="{BEBA8EAE-BF5A-486C-A8C5-ECC9F3942E4B}">
                <a14:imgProps xmlns:a14="http://schemas.microsoft.com/office/drawing/2010/main">
                  <a14:imgLayer r:embed="rId5">
                    <a14:imgEffect>
                      <a14:colorTemperature colorTemp="6800"/>
                    </a14:imgEffect>
                  </a14:imgLayer>
                </a14:imgProps>
              </a:ext>
              <a:ext uri="{28A0092B-C50C-407E-A947-70E740481C1C}">
                <a14:useLocalDpi xmlns:a14="http://schemas.microsoft.com/office/drawing/2010/main"/>
              </a:ext>
            </a:extLst>
          </a:blip>
          <a:srcRect/>
          <a:stretch/>
        </p:blipFill>
        <p:spPr>
          <a:xfrm>
            <a:off x="0" y="3048"/>
            <a:ext cx="7071360" cy="6556248"/>
          </a:xfrm>
          <a:prstGeom prst="rect">
            <a:avLst/>
          </a:prstGeom>
        </p:spPr>
      </p:pic>
      <p:sp>
        <p:nvSpPr>
          <p:cNvPr id="3" name="Slide Number Placeholder 2">
            <a:extLst>
              <a:ext uri="{FF2B5EF4-FFF2-40B4-BE49-F238E27FC236}">
                <a16:creationId xmlns:a16="http://schemas.microsoft.com/office/drawing/2014/main" id="{6B884174-4DAF-9F26-9BC4-6B14A3786D48}"/>
              </a:ext>
            </a:extLst>
          </p:cNvPr>
          <p:cNvSpPr>
            <a:spLocks noGrp="1"/>
          </p:cNvSpPr>
          <p:nvPr>
            <p:ph type="sldNum" sz="quarter" idx="10"/>
          </p:nvPr>
        </p:nvSpPr>
        <p:spPr/>
        <p:txBody>
          <a:bodyPr/>
          <a:lstStyle/>
          <a:p>
            <a:fld id="{1384FA50-8B36-4B06-A05C-1E58CBA999B5}" type="slidenum">
              <a:rPr lang="en-US" smtClean="0"/>
              <a:pPr/>
              <a:t>‹#›</a:t>
            </a:fld>
            <a:endParaRPr lang="en-US" dirty="0"/>
          </a:p>
        </p:txBody>
      </p:sp>
      <p:sp>
        <p:nvSpPr>
          <p:cNvPr id="7" name="Rectangle 6">
            <a:extLst>
              <a:ext uri="{FF2B5EF4-FFF2-40B4-BE49-F238E27FC236}">
                <a16:creationId xmlns:a16="http://schemas.microsoft.com/office/drawing/2014/main" id="{3144F594-F9BB-530A-8E0B-8F15205ED5EA}"/>
              </a:ext>
            </a:extLst>
          </p:cNvPr>
          <p:cNvSpPr/>
          <p:nvPr userDrawn="1"/>
        </p:nvSpPr>
        <p:spPr>
          <a:xfrm>
            <a:off x="0" y="0"/>
            <a:ext cx="12192000" cy="6553200"/>
          </a:xfrm>
          <a:prstGeom prst="rect">
            <a:avLst/>
          </a:prstGeom>
          <a:solidFill>
            <a:schemeClr val="bg1">
              <a:alpha val="79924"/>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2" name="Title 1">
            <a:extLst>
              <a:ext uri="{FF2B5EF4-FFF2-40B4-BE49-F238E27FC236}">
                <a16:creationId xmlns:a16="http://schemas.microsoft.com/office/drawing/2014/main" id="{10AE7BAA-976C-71C6-F9FF-84FD779BF5C7}"/>
              </a:ext>
            </a:extLst>
          </p:cNvPr>
          <p:cNvSpPr>
            <a:spLocks noGrp="1"/>
          </p:cNvSpPr>
          <p:nvPr>
            <p:ph type="title"/>
          </p:nvPr>
        </p:nvSpPr>
        <p:spPr>
          <a:xfrm>
            <a:off x="609600" y="494675"/>
            <a:ext cx="10972800" cy="876300"/>
          </a:xfrm>
        </p:spPr>
        <p:txBody>
          <a:bodyPr/>
          <a:lstStyle/>
          <a:p>
            <a:r>
              <a:rPr lang="en-US" dirty="0"/>
              <a:t>Click to edit Master title style</a:t>
            </a:r>
          </a:p>
        </p:txBody>
      </p:sp>
    </p:spTree>
    <p:extLst>
      <p:ext uri="{BB962C8B-B14F-4D97-AF65-F5344CB8AC3E}">
        <p14:creationId xmlns:p14="http://schemas.microsoft.com/office/powerpoint/2010/main" val="92523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E748181-2D03-63D9-70F5-C8019E08F6BD}"/>
              </a:ext>
            </a:extLst>
          </p:cNvPr>
          <p:cNvPicPr>
            <a:picLocks/>
          </p:cNvPicPr>
          <p:nvPr userDrawn="1"/>
        </p:nvPicPr>
        <p:blipFill rotWithShape="1">
          <a:blip r:embed="rId2" cstate="screen">
            <a:extLst>
              <a:ext uri="{BEBA8EAE-BF5A-486C-A8C5-ECC9F3942E4B}">
                <a14:imgProps xmlns:a14="http://schemas.microsoft.com/office/drawing/2010/main">
                  <a14:imgLayer r:embed="rId3">
                    <a14:imgEffect>
                      <a14:colorTemperature colorTemp="6800"/>
                    </a14:imgEffect>
                  </a14:imgLayer>
                </a14:imgProps>
              </a:ext>
              <a:ext uri="{28A0092B-C50C-407E-A947-70E740481C1C}">
                <a14:useLocalDpi xmlns:a14="http://schemas.microsoft.com/office/drawing/2010/main"/>
              </a:ext>
            </a:extLst>
          </a:blip>
          <a:srcRect/>
          <a:stretch/>
        </p:blipFill>
        <p:spPr>
          <a:xfrm flipH="1">
            <a:off x="7733654" y="-3048"/>
            <a:ext cx="4458346" cy="6556248"/>
          </a:xfrm>
          <a:prstGeom prst="rect">
            <a:avLst/>
          </a:prstGeom>
        </p:spPr>
      </p:pic>
      <p:sp>
        <p:nvSpPr>
          <p:cNvPr id="3" name="Slide Number Placeholder 2">
            <a:extLst>
              <a:ext uri="{FF2B5EF4-FFF2-40B4-BE49-F238E27FC236}">
                <a16:creationId xmlns:a16="http://schemas.microsoft.com/office/drawing/2014/main" id="{340601ED-5987-C0ED-283A-1D2DAC2CA346}"/>
              </a:ext>
            </a:extLst>
          </p:cNvPr>
          <p:cNvSpPr>
            <a:spLocks noGrp="1"/>
          </p:cNvSpPr>
          <p:nvPr>
            <p:ph type="sldNum" sz="quarter" idx="10"/>
          </p:nvPr>
        </p:nvSpPr>
        <p:spPr/>
        <p:txBody>
          <a:bodyPr/>
          <a:lstStyle/>
          <a:p>
            <a:fld id="{1384FA50-8B36-4B06-A05C-1E58CBA999B5}" type="slidenum">
              <a:rPr lang="en-US" smtClean="0"/>
              <a:pPr/>
              <a:t>‹#›</a:t>
            </a:fld>
            <a:endParaRPr lang="en-US" dirty="0"/>
          </a:p>
        </p:txBody>
      </p:sp>
      <p:sp>
        <p:nvSpPr>
          <p:cNvPr id="7" name="Navy edge">
            <a:extLst>
              <a:ext uri="{FF2B5EF4-FFF2-40B4-BE49-F238E27FC236}">
                <a16:creationId xmlns:a16="http://schemas.microsoft.com/office/drawing/2014/main" id="{D5602801-F1EB-C787-0DD3-C39C0367F0F2}"/>
              </a:ext>
            </a:extLst>
          </p:cNvPr>
          <p:cNvSpPr/>
          <p:nvPr userDrawn="1"/>
        </p:nvSpPr>
        <p:spPr>
          <a:xfrm>
            <a:off x="11582400" y="0"/>
            <a:ext cx="609601" cy="6556248"/>
          </a:xfrm>
          <a:prstGeom prst="rect">
            <a:avLst/>
          </a:prstGeom>
          <a:solidFill>
            <a:srgbClr val="D1310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8" name="Bottom banner - teal">
            <a:extLst>
              <a:ext uri="{FF2B5EF4-FFF2-40B4-BE49-F238E27FC236}">
                <a16:creationId xmlns:a16="http://schemas.microsoft.com/office/drawing/2014/main" id="{06477062-37F8-0E86-9891-D60E5D84F2B4}"/>
              </a:ext>
            </a:extLst>
          </p:cNvPr>
          <p:cNvSpPr/>
          <p:nvPr userDrawn="1"/>
        </p:nvSpPr>
        <p:spPr>
          <a:xfrm>
            <a:off x="7735824" y="6556248"/>
            <a:ext cx="3840480" cy="301752"/>
          </a:xfrm>
          <a:prstGeom prst="rect">
            <a:avLst/>
          </a:prstGeom>
          <a:solidFill>
            <a:srgbClr val="769CC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lvl="0" algn="ctr"/>
            <a:endParaRPr lang="en-US" sz="2000" dirty="0"/>
          </a:p>
        </p:txBody>
      </p:sp>
      <p:sp>
        <p:nvSpPr>
          <p:cNvPr id="9" name="Disclaimer">
            <a:extLst>
              <a:ext uri="{FF2B5EF4-FFF2-40B4-BE49-F238E27FC236}">
                <a16:creationId xmlns:a16="http://schemas.microsoft.com/office/drawing/2014/main" id="{6212AE73-AEF4-27ED-C6AF-3C84A4EDA2FA}"/>
              </a:ext>
            </a:extLst>
          </p:cNvPr>
          <p:cNvSpPr>
            <a:spLocks noGrp="1"/>
          </p:cNvSpPr>
          <p:nvPr>
            <p:ph type="body" sz="quarter" idx="14"/>
          </p:nvPr>
        </p:nvSpPr>
        <p:spPr>
          <a:xfrm>
            <a:off x="609600" y="6553200"/>
            <a:ext cx="6629400" cy="304800"/>
          </a:xfrm>
        </p:spPr>
        <p:txBody>
          <a:bodyPr anchor="ctr" anchorCtr="0"/>
          <a:lstStyle>
            <a:lvl1pPr marL="0" indent="0">
              <a:buFontTx/>
              <a:buNone/>
              <a:defRPr sz="600" baseline="0">
                <a:solidFill>
                  <a:schemeClr val="bg1"/>
                </a:solidFill>
              </a:defRPr>
            </a:lvl1pPr>
          </a:lstStyle>
          <a:p>
            <a:pPr lvl="0"/>
            <a:r>
              <a:rPr lang="en-US"/>
              <a:t>Edit Master text styles</a:t>
            </a:r>
          </a:p>
        </p:txBody>
      </p:sp>
      <p:sp>
        <p:nvSpPr>
          <p:cNvPr id="10" name="Footnote">
            <a:extLst>
              <a:ext uri="{FF2B5EF4-FFF2-40B4-BE49-F238E27FC236}">
                <a16:creationId xmlns:a16="http://schemas.microsoft.com/office/drawing/2014/main" id="{A5FE93BF-A8BA-0A4E-27CE-A6A580123989}"/>
              </a:ext>
            </a:extLst>
          </p:cNvPr>
          <p:cNvSpPr>
            <a:spLocks noGrp="1"/>
          </p:cNvSpPr>
          <p:nvPr>
            <p:ph type="body" sz="quarter" idx="13"/>
          </p:nvPr>
        </p:nvSpPr>
        <p:spPr>
          <a:xfrm>
            <a:off x="609600" y="6172200"/>
            <a:ext cx="6629400" cy="312420"/>
          </a:xfrm>
        </p:spPr>
        <p:txBody>
          <a:bodyPr anchor="b"/>
          <a:lstStyle>
            <a:lvl1pPr marL="0" indent="0">
              <a:spcAft>
                <a:spcPts val="300"/>
              </a:spcAft>
              <a:buFontTx/>
              <a:buNone/>
              <a:defRPr sz="800"/>
            </a:lvl1pPr>
          </a:lstStyle>
          <a:p>
            <a:pPr lvl="0"/>
            <a:r>
              <a:rPr lang="en-US"/>
              <a:t>Edit Master text styles</a:t>
            </a:r>
          </a:p>
        </p:txBody>
      </p:sp>
      <p:sp>
        <p:nvSpPr>
          <p:cNvPr id="11" name="Content Placeholder 3:4">
            <a:extLst>
              <a:ext uri="{FF2B5EF4-FFF2-40B4-BE49-F238E27FC236}">
                <a16:creationId xmlns:a16="http://schemas.microsoft.com/office/drawing/2014/main" id="{AF2D2907-ACF7-8EFA-3FEA-4FD6F4141D05}"/>
              </a:ext>
            </a:extLst>
          </p:cNvPr>
          <p:cNvSpPr>
            <a:spLocks noGrp="1"/>
          </p:cNvSpPr>
          <p:nvPr>
            <p:ph idx="1"/>
          </p:nvPr>
        </p:nvSpPr>
        <p:spPr>
          <a:xfrm>
            <a:off x="609600" y="1600200"/>
            <a:ext cx="6629400" cy="4572000"/>
          </a:xfrm>
        </p:spPr>
        <p:txBody>
          <a:bodyPr/>
          <a:lstStyle>
            <a:lvl1pPr>
              <a:defRPr sz="2200"/>
            </a:lvl1pPr>
          </a:lstStyle>
          <a:p>
            <a:pPr lvl="0"/>
            <a:r>
              <a:rPr lang="en-US" dirty="0"/>
              <a:t>Edit Master text styles</a:t>
            </a:r>
          </a:p>
          <a:p>
            <a:pPr lvl="1"/>
            <a:r>
              <a:rPr lang="en-US" dirty="0"/>
              <a:t>Second level</a:t>
            </a:r>
          </a:p>
        </p:txBody>
      </p:sp>
      <p:sp>
        <p:nvSpPr>
          <p:cNvPr id="12" name="Title 1">
            <a:extLst>
              <a:ext uri="{FF2B5EF4-FFF2-40B4-BE49-F238E27FC236}">
                <a16:creationId xmlns:a16="http://schemas.microsoft.com/office/drawing/2014/main" id="{3633CEDD-7444-E1D5-BF29-7ED8F37E0071}"/>
              </a:ext>
            </a:extLst>
          </p:cNvPr>
          <p:cNvSpPr>
            <a:spLocks noGrp="1"/>
          </p:cNvSpPr>
          <p:nvPr>
            <p:ph type="title"/>
          </p:nvPr>
        </p:nvSpPr>
        <p:spPr>
          <a:xfrm>
            <a:off x="609600" y="411480"/>
            <a:ext cx="6629400" cy="1188720"/>
          </a:xfrm>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753364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Bold Divider 2">
    <p:bg>
      <p:bgPr>
        <a:solidFill>
          <a:schemeClr val="bg1"/>
        </a:solidFill>
        <a:effectLst/>
      </p:bgPr>
    </p:bg>
    <p:spTree>
      <p:nvGrpSpPr>
        <p:cNvPr id="1" name=""/>
        <p:cNvGrpSpPr/>
        <p:nvPr/>
      </p:nvGrpSpPr>
      <p:grpSpPr>
        <a:xfrm>
          <a:off x="0" y="0"/>
          <a:ext cx="0" cy="0"/>
          <a:chOff x="0" y="0"/>
          <a:chExt cx="0" cy="0"/>
        </a:xfrm>
      </p:grpSpPr>
      <p:pic>
        <p:nvPicPr>
          <p:cNvPr id="4" name="Picture 3" descr="A group of flowers with yellow center&#10;&#10;Description automatically generated">
            <a:extLst>
              <a:ext uri="{FF2B5EF4-FFF2-40B4-BE49-F238E27FC236}">
                <a16:creationId xmlns:a16="http://schemas.microsoft.com/office/drawing/2014/main" id="{F17FF25F-C8E6-B822-F500-A8F20EACD63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3644901"/>
            <a:ext cx="12192000" cy="2908300"/>
          </a:xfrm>
          <a:prstGeom prst="rect">
            <a:avLst/>
          </a:prstGeom>
        </p:spPr>
      </p:pic>
      <p:sp>
        <p:nvSpPr>
          <p:cNvPr id="5" name="Rectangle 4">
            <a:extLst>
              <a:ext uri="{FF2B5EF4-FFF2-40B4-BE49-F238E27FC236}">
                <a16:creationId xmlns:a16="http://schemas.microsoft.com/office/drawing/2014/main" id="{54A5D320-0424-F518-ACDC-02994E4A38D0}"/>
              </a:ext>
            </a:extLst>
          </p:cNvPr>
          <p:cNvSpPr/>
          <p:nvPr userDrawn="1"/>
        </p:nvSpPr>
        <p:spPr>
          <a:xfrm>
            <a:off x="0" y="3587750"/>
            <a:ext cx="12192000" cy="2508250"/>
          </a:xfrm>
          <a:prstGeom prst="rect">
            <a:avLst/>
          </a:prstGeom>
          <a:gradFill>
            <a:gsLst>
              <a:gs pos="5000">
                <a:schemeClr val="bg1"/>
              </a:gs>
              <a:gs pos="100000">
                <a:schemeClr val="bg1">
                  <a:alpha val="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1" name="Bottom banner - navy blue"/>
          <p:cNvSpPr/>
          <p:nvPr userDrawn="1"/>
        </p:nvSpPr>
        <p:spPr>
          <a:xfrm>
            <a:off x="11582400" y="6556248"/>
            <a:ext cx="609600" cy="301752"/>
          </a:xfrm>
          <a:prstGeom prst="rect">
            <a:avLst/>
          </a:prstGeom>
          <a:solidFill>
            <a:srgbClr val="D1310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lvl="0" algn="ctr"/>
            <a:endParaRPr lang="en-US" sz="2000" dirty="0"/>
          </a:p>
        </p:txBody>
      </p:sp>
      <p:sp>
        <p:nvSpPr>
          <p:cNvPr id="12" name="Bottom banner - teal"/>
          <p:cNvSpPr/>
          <p:nvPr userDrawn="1"/>
        </p:nvSpPr>
        <p:spPr>
          <a:xfrm>
            <a:off x="5457093" y="6556248"/>
            <a:ext cx="6125307" cy="301752"/>
          </a:xfrm>
          <a:prstGeom prst="rect">
            <a:avLst/>
          </a:prstGeom>
          <a:solidFill>
            <a:srgbClr val="769CC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lvl="0" algn="ctr"/>
            <a:endParaRPr lang="en-US" sz="2000" dirty="0"/>
          </a:p>
        </p:txBody>
      </p:sp>
      <p:sp>
        <p:nvSpPr>
          <p:cNvPr id="6" name="Slide Number Placeholder"/>
          <p:cNvSpPr>
            <a:spLocks noGrp="1"/>
          </p:cNvSpPr>
          <p:nvPr>
            <p:ph type="sldNum" sz="quarter" idx="12"/>
          </p:nvPr>
        </p:nvSpPr>
        <p:spPr/>
        <p:txBody>
          <a:bodyPr/>
          <a:lstStyle/>
          <a:p>
            <a:fld id="{1384FA50-8B36-4B06-A05C-1E58CBA999B5}" type="slidenum">
              <a:rPr lang="en-US" smtClean="0"/>
              <a:pPr/>
              <a:t>‹#›</a:t>
            </a:fld>
            <a:endParaRPr lang="en-US" dirty="0"/>
          </a:p>
        </p:txBody>
      </p:sp>
      <p:sp>
        <p:nvSpPr>
          <p:cNvPr id="18" name="Rectangle 17"/>
          <p:cNvSpPr/>
          <p:nvPr userDrawn="1"/>
        </p:nvSpPr>
        <p:spPr>
          <a:xfrm>
            <a:off x="5457093" y="0"/>
            <a:ext cx="6126480" cy="6556248"/>
          </a:xfrm>
          <a:prstGeom prst="rect">
            <a:avLst/>
          </a:prstGeom>
          <a:solidFill>
            <a:srgbClr val="005587">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sz="2000" dirty="0"/>
          </a:p>
        </p:txBody>
      </p:sp>
      <p:sp>
        <p:nvSpPr>
          <p:cNvPr id="3" name="Subhead text"/>
          <p:cNvSpPr>
            <a:spLocks noGrp="1"/>
          </p:cNvSpPr>
          <p:nvPr>
            <p:ph type="body" idx="1"/>
          </p:nvPr>
        </p:nvSpPr>
        <p:spPr>
          <a:xfrm>
            <a:off x="6226206" y="3543300"/>
            <a:ext cx="4550961" cy="1981200"/>
          </a:xfrm>
        </p:spPr>
        <p:txBody>
          <a:bodyPr/>
          <a:lstStyle>
            <a:lvl1pPr marL="0" indent="0">
              <a:buNone/>
              <a:defRPr sz="1800" b="1">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Edit Master text styles</a:t>
            </a:r>
          </a:p>
        </p:txBody>
      </p:sp>
      <p:sp>
        <p:nvSpPr>
          <p:cNvPr id="2" name="Divider title 1"/>
          <p:cNvSpPr>
            <a:spLocks noGrp="1"/>
          </p:cNvSpPr>
          <p:nvPr>
            <p:ph type="title"/>
          </p:nvPr>
        </p:nvSpPr>
        <p:spPr>
          <a:xfrm>
            <a:off x="6226205" y="1295401"/>
            <a:ext cx="4550963" cy="2133600"/>
          </a:xfrm>
        </p:spPr>
        <p:txBody>
          <a:bodyPr anchor="b"/>
          <a:lstStyle>
            <a:lvl1pPr>
              <a:defRPr sz="36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623476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lor Block - Blue">
    <p:spTree>
      <p:nvGrpSpPr>
        <p:cNvPr id="1" name=""/>
        <p:cNvGrpSpPr/>
        <p:nvPr/>
      </p:nvGrpSpPr>
      <p:grpSpPr>
        <a:xfrm>
          <a:off x="0" y="0"/>
          <a:ext cx="0" cy="0"/>
          <a:chOff x="0" y="0"/>
          <a:chExt cx="0" cy="0"/>
        </a:xfrm>
      </p:grpSpPr>
      <p:sp>
        <p:nvSpPr>
          <p:cNvPr id="13" name="Navy edge"/>
          <p:cNvSpPr/>
          <p:nvPr userDrawn="1"/>
        </p:nvSpPr>
        <p:spPr>
          <a:xfrm>
            <a:off x="7663542" y="0"/>
            <a:ext cx="4528457" cy="6565392"/>
          </a:xfrm>
          <a:prstGeom prst="rect">
            <a:avLst/>
          </a:prstGeom>
          <a:solidFill>
            <a:srgbClr val="769CC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pic>
        <p:nvPicPr>
          <p:cNvPr id="14" name="Picture 13"/>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a:off x="8284672" y="5660136"/>
            <a:ext cx="3025315" cy="1188720"/>
          </a:xfrm>
          <a:prstGeom prst="rect">
            <a:avLst/>
          </a:prstGeom>
        </p:spPr>
      </p:pic>
      <p:sp>
        <p:nvSpPr>
          <p:cNvPr id="8" name="Bottom banner - navy blue"/>
          <p:cNvSpPr/>
          <p:nvPr userDrawn="1"/>
        </p:nvSpPr>
        <p:spPr>
          <a:xfrm>
            <a:off x="7665719" y="6556248"/>
            <a:ext cx="4526280" cy="301752"/>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6" name="Slide Number Placeholder 5"/>
          <p:cNvSpPr>
            <a:spLocks noGrp="1"/>
          </p:cNvSpPr>
          <p:nvPr>
            <p:ph type="sldNum" sz="quarter" idx="12"/>
          </p:nvPr>
        </p:nvSpPr>
        <p:spPr/>
        <p:txBody>
          <a:bodyPr/>
          <a:lstStyle/>
          <a:p>
            <a:fld id="{2D55A223-BDE3-4662-BD05-6BDBDD27824A}" type="slidenum">
              <a:rPr lang="en-US" smtClean="0"/>
              <a:pPr/>
              <a:t>‹#›</a:t>
            </a:fld>
            <a:endParaRPr lang="en-US" dirty="0"/>
          </a:p>
        </p:txBody>
      </p:sp>
      <p:sp>
        <p:nvSpPr>
          <p:cNvPr id="3" name="Content Placeholder 4:3"/>
          <p:cNvSpPr>
            <a:spLocks noGrp="1"/>
          </p:cNvSpPr>
          <p:nvPr>
            <p:ph idx="1"/>
          </p:nvPr>
        </p:nvSpPr>
        <p:spPr>
          <a:xfrm>
            <a:off x="609600" y="1600200"/>
            <a:ext cx="6629400" cy="4572000"/>
          </a:xfrm>
        </p:spPr>
        <p:txBody>
          <a:bodyPr/>
          <a:lstStyle>
            <a:lvl1pPr>
              <a:defRPr sz="2200"/>
            </a:lvl1pPr>
          </a:lstStyle>
          <a:p>
            <a:pPr lvl="0"/>
            <a:r>
              <a:rPr lang="en-US" dirty="0"/>
              <a:t>Edit Master text styles</a:t>
            </a:r>
          </a:p>
          <a:p>
            <a:pPr lvl="1"/>
            <a:r>
              <a:rPr lang="en-US" dirty="0"/>
              <a:t>Second level</a:t>
            </a:r>
          </a:p>
        </p:txBody>
      </p:sp>
      <p:sp>
        <p:nvSpPr>
          <p:cNvPr id="2" name="Title 1"/>
          <p:cNvSpPr>
            <a:spLocks noGrp="1"/>
          </p:cNvSpPr>
          <p:nvPr>
            <p:ph type="title"/>
          </p:nvPr>
        </p:nvSpPr>
        <p:spPr>
          <a:xfrm>
            <a:off x="609601" y="411480"/>
            <a:ext cx="6629400" cy="1188720"/>
          </a:xfrm>
        </p:spPr>
        <p:txBody>
          <a:bodyPr/>
          <a:lstStyle>
            <a:lvl1pPr>
              <a:defRPr/>
            </a:lvl1pPr>
          </a:lstStyle>
          <a:p>
            <a:r>
              <a:rPr lang="en-US" dirty="0"/>
              <a:t>Click to edit Master title style</a:t>
            </a:r>
          </a:p>
        </p:txBody>
      </p:sp>
      <p:sp>
        <p:nvSpPr>
          <p:cNvPr id="12" name="Sidebar Placeholder"/>
          <p:cNvSpPr>
            <a:spLocks noGrp="1"/>
          </p:cNvSpPr>
          <p:nvPr>
            <p:ph sz="quarter" idx="15"/>
          </p:nvPr>
        </p:nvSpPr>
        <p:spPr>
          <a:xfrm>
            <a:off x="8224156" y="1600200"/>
            <a:ext cx="3407228" cy="4014788"/>
          </a:xfrm>
        </p:spPr>
        <p:txBody>
          <a:bodyPr anchor="ctr"/>
          <a:lstStyle>
            <a:lvl1pPr marL="0" indent="0" algn="ctr">
              <a:buFontTx/>
              <a:buNone/>
              <a:defRPr b="1">
                <a:solidFill>
                  <a:schemeClr val="bg1"/>
                </a:solidFill>
              </a:defRPr>
            </a:lvl1pPr>
          </a:lstStyle>
          <a:p>
            <a:pPr lvl="0"/>
            <a:r>
              <a:rPr lang="en-US" dirty="0"/>
              <a:t>Edit Master text styles</a:t>
            </a:r>
          </a:p>
        </p:txBody>
      </p:sp>
    </p:spTree>
    <p:extLst>
      <p:ext uri="{BB962C8B-B14F-4D97-AF65-F5344CB8AC3E}">
        <p14:creationId xmlns:p14="http://schemas.microsoft.com/office/powerpoint/2010/main" val="1632260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84CD920-7869-4B59-ADC9-1B93DCFE453B}"/>
              </a:ext>
            </a:extLst>
          </p:cNvPr>
          <p:cNvSpPr>
            <a:spLocks noGrp="1"/>
          </p:cNvSpPr>
          <p:nvPr>
            <p:ph type="sldNum" sz="quarter" idx="10"/>
          </p:nvPr>
        </p:nvSpPr>
        <p:spPr/>
        <p:txBody>
          <a:bodyPr/>
          <a:lstStyle/>
          <a:p>
            <a:fld id="{1384FA50-8B36-4B06-A05C-1E58CBA999B5}" type="slidenum">
              <a:rPr lang="en-US" smtClean="0"/>
              <a:pPr/>
              <a:t>‹#›</a:t>
            </a:fld>
            <a:endParaRPr lang="en-US" dirty="0"/>
          </a:p>
        </p:txBody>
      </p:sp>
      <p:sp>
        <p:nvSpPr>
          <p:cNvPr id="5" name="Rectangle 4">
            <a:extLst>
              <a:ext uri="{FF2B5EF4-FFF2-40B4-BE49-F238E27FC236}">
                <a16:creationId xmlns:a16="http://schemas.microsoft.com/office/drawing/2014/main" id="{B31F73F3-F110-63E9-0ECC-3091AED08F43}"/>
              </a:ext>
            </a:extLst>
          </p:cNvPr>
          <p:cNvSpPr/>
          <p:nvPr userDrawn="1"/>
        </p:nvSpPr>
        <p:spPr>
          <a:xfrm>
            <a:off x="0" y="6553200"/>
            <a:ext cx="12192000" cy="304800"/>
          </a:xfrm>
          <a:prstGeom prst="rect">
            <a:avLst/>
          </a:prstGeom>
          <a:solidFill>
            <a:srgbClr val="F9D97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8" name="Footnote">
            <a:extLst>
              <a:ext uri="{FF2B5EF4-FFF2-40B4-BE49-F238E27FC236}">
                <a16:creationId xmlns:a16="http://schemas.microsoft.com/office/drawing/2014/main" id="{EB0679E7-5523-88CB-2EAA-177E9408E23D}"/>
              </a:ext>
            </a:extLst>
          </p:cNvPr>
          <p:cNvSpPr>
            <a:spLocks noGrp="1"/>
          </p:cNvSpPr>
          <p:nvPr>
            <p:ph type="body" sz="quarter" idx="13"/>
          </p:nvPr>
        </p:nvSpPr>
        <p:spPr>
          <a:xfrm>
            <a:off x="609599" y="6172200"/>
            <a:ext cx="6629400" cy="312420"/>
          </a:xfrm>
        </p:spPr>
        <p:txBody>
          <a:bodyPr anchor="b"/>
          <a:lstStyle>
            <a:lvl1pPr marL="0" indent="0">
              <a:spcAft>
                <a:spcPts val="300"/>
              </a:spcAft>
              <a:buFontTx/>
              <a:buNone/>
              <a:defRPr sz="800"/>
            </a:lvl1pPr>
          </a:lstStyle>
          <a:p>
            <a:pPr lvl="0"/>
            <a:r>
              <a:rPr lang="en-US" dirty="0"/>
              <a:t>Edit Master text styles</a:t>
            </a:r>
          </a:p>
        </p:txBody>
      </p:sp>
      <p:sp>
        <p:nvSpPr>
          <p:cNvPr id="9" name="Content Placeholder 4:3">
            <a:extLst>
              <a:ext uri="{FF2B5EF4-FFF2-40B4-BE49-F238E27FC236}">
                <a16:creationId xmlns:a16="http://schemas.microsoft.com/office/drawing/2014/main" id="{B8F2F35E-AC6B-F05E-462A-358D2CF20137}"/>
              </a:ext>
            </a:extLst>
          </p:cNvPr>
          <p:cNvSpPr>
            <a:spLocks noGrp="1"/>
          </p:cNvSpPr>
          <p:nvPr>
            <p:ph idx="1"/>
          </p:nvPr>
        </p:nvSpPr>
        <p:spPr>
          <a:xfrm>
            <a:off x="609600" y="1600200"/>
            <a:ext cx="6629400" cy="4572000"/>
          </a:xfrm>
        </p:spPr>
        <p:txBody>
          <a:bodyPr/>
          <a:lstStyle>
            <a:lvl1pPr>
              <a:defRPr sz="2200"/>
            </a:lvl1pPr>
          </a:lstStyle>
          <a:p>
            <a:pPr lvl="0"/>
            <a:r>
              <a:rPr lang="en-US" dirty="0"/>
              <a:t>Edit Master text styles</a:t>
            </a:r>
          </a:p>
          <a:p>
            <a:pPr lvl="1"/>
            <a:r>
              <a:rPr lang="en-US" dirty="0"/>
              <a:t>Second level</a:t>
            </a:r>
          </a:p>
        </p:txBody>
      </p:sp>
      <p:sp>
        <p:nvSpPr>
          <p:cNvPr id="10" name="Title 1">
            <a:extLst>
              <a:ext uri="{FF2B5EF4-FFF2-40B4-BE49-F238E27FC236}">
                <a16:creationId xmlns:a16="http://schemas.microsoft.com/office/drawing/2014/main" id="{8CDD31EE-741F-38B7-9299-41CB472950D9}"/>
              </a:ext>
            </a:extLst>
          </p:cNvPr>
          <p:cNvSpPr>
            <a:spLocks noGrp="1"/>
          </p:cNvSpPr>
          <p:nvPr>
            <p:ph type="title"/>
          </p:nvPr>
        </p:nvSpPr>
        <p:spPr>
          <a:xfrm>
            <a:off x="609601" y="411480"/>
            <a:ext cx="6629400" cy="1188720"/>
          </a:xfrm>
        </p:spPr>
        <p:txBody>
          <a:bodyPr/>
          <a:lstStyle>
            <a:lvl1pPr>
              <a:defRPr/>
            </a:lvl1pPr>
          </a:lstStyle>
          <a:p>
            <a:r>
              <a:rPr lang="en-US" dirty="0"/>
              <a:t>Click to edit Master title style</a:t>
            </a:r>
          </a:p>
        </p:txBody>
      </p:sp>
      <p:sp>
        <p:nvSpPr>
          <p:cNvPr id="7" name="Slide Number Placeholder 2">
            <a:extLst>
              <a:ext uri="{FF2B5EF4-FFF2-40B4-BE49-F238E27FC236}">
                <a16:creationId xmlns:a16="http://schemas.microsoft.com/office/drawing/2014/main" id="{AE204951-CBC4-74E6-9F6B-D17B81D4785D}"/>
              </a:ext>
            </a:extLst>
          </p:cNvPr>
          <p:cNvSpPr txBox="1">
            <a:spLocks/>
          </p:cNvSpPr>
          <p:nvPr userDrawn="1"/>
        </p:nvSpPr>
        <p:spPr>
          <a:xfrm>
            <a:off x="11582400" y="6553200"/>
            <a:ext cx="609600" cy="304800"/>
          </a:xfrm>
          <a:prstGeom prst="rect">
            <a:avLst/>
          </a:prstGeom>
        </p:spPr>
        <p:txBody>
          <a:bodyPr vert="horz" wrap="none" lIns="0" tIns="0" rIns="0" bIns="0" rtlCol="0" anchor="ctr"/>
          <a:lstStyle>
            <a:defPPr>
              <a:defRPr lang="en-US"/>
            </a:defPPr>
            <a:lvl1pPr marL="0" algn="ctr" defTabSz="914400" rtl="0" eaLnBrk="1" latinLnBrk="0" hangingPunct="1">
              <a:defRPr sz="800" b="0" kern="1200">
                <a:solidFill>
                  <a:schemeClr val="bg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384FA50-8B36-4B06-A05C-1E58CBA999B5}" type="slidenum">
              <a:rPr lang="en-US" smtClean="0">
                <a:solidFill>
                  <a:schemeClr val="bg1">
                    <a:lumMod val="50000"/>
                  </a:schemeClr>
                </a:solidFill>
              </a:rPr>
              <a:pPr/>
              <a:t>‹#›</a:t>
            </a:fld>
            <a:endParaRPr lang="en-US" dirty="0">
              <a:solidFill>
                <a:schemeClr val="bg1">
                  <a:lumMod val="50000"/>
                </a:schemeClr>
              </a:solidFill>
            </a:endParaRPr>
          </a:p>
        </p:txBody>
      </p:sp>
      <p:grpSp>
        <p:nvGrpSpPr>
          <p:cNvPr id="2" name="Group 1">
            <a:extLst>
              <a:ext uri="{FF2B5EF4-FFF2-40B4-BE49-F238E27FC236}">
                <a16:creationId xmlns:a16="http://schemas.microsoft.com/office/drawing/2014/main" id="{B595FB26-4375-27AC-B5A5-378F704AD75B}"/>
              </a:ext>
            </a:extLst>
          </p:cNvPr>
          <p:cNvGrpSpPr/>
          <p:nvPr userDrawn="1"/>
        </p:nvGrpSpPr>
        <p:grpSpPr>
          <a:xfrm>
            <a:off x="9981008" y="5492725"/>
            <a:ext cx="2210992" cy="1062658"/>
            <a:chOff x="9981008" y="5492725"/>
            <a:chExt cx="2210992" cy="1062658"/>
          </a:xfrm>
        </p:grpSpPr>
        <p:pic>
          <p:nvPicPr>
            <p:cNvPr id="4" name="Picture 3">
              <a:extLst>
                <a:ext uri="{FF2B5EF4-FFF2-40B4-BE49-F238E27FC236}">
                  <a16:creationId xmlns:a16="http://schemas.microsoft.com/office/drawing/2014/main" id="{FEA36925-F7B4-4C36-3299-59D2DBD9368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0030838" y="5492725"/>
              <a:ext cx="2161162" cy="1062658"/>
            </a:xfrm>
            <a:prstGeom prst="rect">
              <a:avLst/>
            </a:prstGeom>
          </p:spPr>
        </p:pic>
        <p:sp>
          <p:nvSpPr>
            <p:cNvPr id="12" name="Isosceles Triangle 8">
              <a:extLst>
                <a:ext uri="{FF2B5EF4-FFF2-40B4-BE49-F238E27FC236}">
                  <a16:creationId xmlns:a16="http://schemas.microsoft.com/office/drawing/2014/main" id="{D5A3A6EA-B4A1-2FE0-346E-4FCD42649686}"/>
                </a:ext>
              </a:extLst>
            </p:cNvPr>
            <p:cNvSpPr/>
            <p:nvPr userDrawn="1"/>
          </p:nvSpPr>
          <p:spPr>
            <a:xfrm rot="7436599">
              <a:off x="10006012" y="6336506"/>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3" name="Isosceles Triangle 9">
              <a:extLst>
                <a:ext uri="{FF2B5EF4-FFF2-40B4-BE49-F238E27FC236}">
                  <a16:creationId xmlns:a16="http://schemas.microsoft.com/office/drawing/2014/main" id="{2DE0FE62-82C3-BC64-CD96-2D7C11B52C32}"/>
                </a:ext>
              </a:extLst>
            </p:cNvPr>
            <p:cNvSpPr/>
            <p:nvPr userDrawn="1"/>
          </p:nvSpPr>
          <p:spPr>
            <a:xfrm rot="4907884">
              <a:off x="10003629" y="6367462"/>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4" name="Isosceles Triangle 10">
              <a:extLst>
                <a:ext uri="{FF2B5EF4-FFF2-40B4-BE49-F238E27FC236}">
                  <a16:creationId xmlns:a16="http://schemas.microsoft.com/office/drawing/2014/main" id="{87CC01DB-2112-7E2A-AFA8-7B33B121C59C}"/>
                </a:ext>
              </a:extLst>
            </p:cNvPr>
            <p:cNvSpPr/>
            <p:nvPr userDrawn="1"/>
          </p:nvSpPr>
          <p:spPr>
            <a:xfrm rot="5650820">
              <a:off x="9998868" y="6407944"/>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5" name="Isosceles Triangle 11">
              <a:extLst>
                <a:ext uri="{FF2B5EF4-FFF2-40B4-BE49-F238E27FC236}">
                  <a16:creationId xmlns:a16="http://schemas.microsoft.com/office/drawing/2014/main" id="{4A2EBE2F-21B2-0F34-347A-07B08C862596}"/>
                </a:ext>
              </a:extLst>
            </p:cNvPr>
            <p:cNvSpPr/>
            <p:nvPr userDrawn="1"/>
          </p:nvSpPr>
          <p:spPr>
            <a:xfrm rot="5718918">
              <a:off x="9994105" y="6450806"/>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grpSp>
    </p:spTree>
    <p:extLst>
      <p:ext uri="{BB962C8B-B14F-4D97-AF65-F5344CB8AC3E}">
        <p14:creationId xmlns:p14="http://schemas.microsoft.com/office/powerpoint/2010/main" val="2393078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Main Cover">
    <p:bg>
      <p:bgPr>
        <a:solidFill>
          <a:schemeClr val="bg1"/>
        </a:solidFill>
        <a:effectLst/>
      </p:bgPr>
    </p:bg>
    <p:spTree>
      <p:nvGrpSpPr>
        <p:cNvPr id="1" name=""/>
        <p:cNvGrpSpPr/>
        <p:nvPr/>
      </p:nvGrpSpPr>
      <p:grpSpPr>
        <a:xfrm>
          <a:off x="0" y="0"/>
          <a:ext cx="0" cy="0"/>
          <a:chOff x="0" y="0"/>
          <a:chExt cx="0" cy="0"/>
        </a:xfrm>
      </p:grpSpPr>
      <p:pic>
        <p:nvPicPr>
          <p:cNvPr id="17" name="Picture 16" descr="A group of flowers with yellow center&#10;&#10;Description automatically generated">
            <a:extLst>
              <a:ext uri="{FF2B5EF4-FFF2-40B4-BE49-F238E27FC236}">
                <a16:creationId xmlns:a16="http://schemas.microsoft.com/office/drawing/2014/main" id="{83075744-BDA5-1E10-532F-81B96FB05AE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3644901"/>
            <a:ext cx="12192000" cy="2908300"/>
          </a:xfrm>
          <a:prstGeom prst="rect">
            <a:avLst/>
          </a:prstGeom>
        </p:spPr>
      </p:pic>
      <p:sp>
        <p:nvSpPr>
          <p:cNvPr id="12" name="Bottom banner - primary blue"/>
          <p:cNvSpPr/>
          <p:nvPr userDrawn="1"/>
        </p:nvSpPr>
        <p:spPr>
          <a:xfrm>
            <a:off x="0" y="6556248"/>
            <a:ext cx="12192000" cy="301752"/>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8" name="Tagline"/>
          <p:cNvSpPr txBox="1">
            <a:spLocks noChangeArrowheads="1"/>
          </p:cNvSpPr>
          <p:nvPr userDrawn="1"/>
        </p:nvSpPr>
        <p:spPr bwMode="auto">
          <a:xfrm>
            <a:off x="609600" y="6553200"/>
            <a:ext cx="5036949"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chorCtr="0">
            <a:no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marL="0" marR="0" lvl="0" indent="0" algn="l" rtl="0">
              <a:spcBef>
                <a:spcPts val="800"/>
              </a:spcBef>
              <a:spcAft>
                <a:spcPts val="0"/>
              </a:spcAft>
              <a:buNone/>
            </a:pPr>
            <a:r>
              <a:rPr lang="en-US" sz="700" b="0" i="0" u="none" strike="noStrike" cap="none" dirty="0">
                <a:solidFill>
                  <a:srgbClr val="FFFFFF"/>
                </a:solidFill>
                <a:latin typeface="Arial"/>
                <a:ea typeface="Arial"/>
                <a:cs typeface="Arial"/>
                <a:sym typeface="Arial"/>
              </a:rPr>
              <a:t>Blue Cross and Blue Shield of Texas, a Division of Health Care Service Corporation, a Mutual Legal Reserve Company, an Independent Licensee of the Blue Cross and Blue Shield Association </a:t>
            </a:r>
            <a:endParaRPr lang="en-US" sz="800" dirty="0"/>
          </a:p>
        </p:txBody>
      </p:sp>
      <p:pic>
        <p:nvPicPr>
          <p:cNvPr id="14" name="Graphic 13">
            <a:extLst>
              <a:ext uri="{FF2B5EF4-FFF2-40B4-BE49-F238E27FC236}">
                <a16:creationId xmlns:a16="http://schemas.microsoft.com/office/drawing/2014/main" id="{838FD6EB-82E3-6BD2-BC05-8D2EC83C23C9}"/>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9600" y="457200"/>
            <a:ext cx="2849880" cy="391160"/>
          </a:xfrm>
          <a:prstGeom prst="rect">
            <a:avLst/>
          </a:prstGeom>
        </p:spPr>
      </p:pic>
      <p:sp>
        <p:nvSpPr>
          <p:cNvPr id="15" name="Rectangle 14">
            <a:extLst>
              <a:ext uri="{FF2B5EF4-FFF2-40B4-BE49-F238E27FC236}">
                <a16:creationId xmlns:a16="http://schemas.microsoft.com/office/drawing/2014/main" id="{30CEF9B3-7824-9615-86FB-384D7FB48E99}"/>
              </a:ext>
            </a:extLst>
          </p:cNvPr>
          <p:cNvSpPr/>
          <p:nvPr userDrawn="1"/>
        </p:nvSpPr>
        <p:spPr>
          <a:xfrm>
            <a:off x="0" y="3587750"/>
            <a:ext cx="12192000" cy="2508250"/>
          </a:xfrm>
          <a:prstGeom prst="rect">
            <a:avLst/>
          </a:prstGeom>
          <a:gradFill>
            <a:gsLst>
              <a:gs pos="5000">
                <a:schemeClr val="bg1"/>
              </a:gs>
              <a:gs pos="100000">
                <a:schemeClr val="bg1">
                  <a:alpha val="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20" name="Divider title 1">
            <a:extLst>
              <a:ext uri="{FF2B5EF4-FFF2-40B4-BE49-F238E27FC236}">
                <a16:creationId xmlns:a16="http://schemas.microsoft.com/office/drawing/2014/main" id="{F53A8FA0-6CF9-6531-0577-2A70E99622E3}"/>
              </a:ext>
            </a:extLst>
          </p:cNvPr>
          <p:cNvSpPr>
            <a:spLocks noGrp="1"/>
          </p:cNvSpPr>
          <p:nvPr>
            <p:ph type="title"/>
          </p:nvPr>
        </p:nvSpPr>
        <p:spPr>
          <a:xfrm>
            <a:off x="609600" y="1295401"/>
            <a:ext cx="4550963" cy="2133600"/>
          </a:xfrm>
        </p:spPr>
        <p:txBody>
          <a:bodyPr anchor="ctr"/>
          <a:lstStyle>
            <a:lvl1pPr>
              <a:defRPr sz="3600">
                <a:solidFill>
                  <a:schemeClr val="tx2"/>
                </a:solidFill>
              </a:defRPr>
            </a:lvl1pPr>
          </a:lstStyle>
          <a:p>
            <a:r>
              <a:rPr lang="en-US" dirty="0"/>
              <a:t>Click to edit Master title style</a:t>
            </a:r>
          </a:p>
        </p:txBody>
      </p:sp>
      <p:sp>
        <p:nvSpPr>
          <p:cNvPr id="18" name="Subhead text">
            <a:extLst>
              <a:ext uri="{FF2B5EF4-FFF2-40B4-BE49-F238E27FC236}">
                <a16:creationId xmlns:a16="http://schemas.microsoft.com/office/drawing/2014/main" id="{3E64EC3C-792D-1BD8-4A4B-06ED19717B77}"/>
              </a:ext>
            </a:extLst>
          </p:cNvPr>
          <p:cNvSpPr>
            <a:spLocks noGrp="1"/>
          </p:cNvSpPr>
          <p:nvPr>
            <p:ph type="body" idx="1"/>
          </p:nvPr>
        </p:nvSpPr>
        <p:spPr>
          <a:xfrm>
            <a:off x="609601" y="3543300"/>
            <a:ext cx="4550961" cy="1981200"/>
          </a:xfrm>
        </p:spPr>
        <p:txBody>
          <a:bodyPr/>
          <a:lstStyle>
            <a:lvl1pPr marL="0" indent="0">
              <a:buNone/>
              <a:defRPr sz="1800" b="1">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679964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26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Bold Divider 1">
    <p:bg>
      <p:bgPr>
        <a:solidFill>
          <a:schemeClr val="bg1"/>
        </a:solidFill>
        <a:effectLst/>
      </p:bgPr>
    </p:bg>
    <p:spTree>
      <p:nvGrpSpPr>
        <p:cNvPr id="1" name=""/>
        <p:cNvGrpSpPr/>
        <p:nvPr/>
      </p:nvGrpSpPr>
      <p:grpSpPr>
        <a:xfrm>
          <a:off x="0" y="0"/>
          <a:ext cx="0" cy="0"/>
          <a:chOff x="0" y="0"/>
          <a:chExt cx="0" cy="0"/>
        </a:xfrm>
      </p:grpSpPr>
      <p:pic>
        <p:nvPicPr>
          <p:cNvPr id="8" name="Picture 7" descr="A group of flowers with yellow center&#10;&#10;Description automatically generated">
            <a:extLst>
              <a:ext uri="{FF2B5EF4-FFF2-40B4-BE49-F238E27FC236}">
                <a16:creationId xmlns:a16="http://schemas.microsoft.com/office/drawing/2014/main" id="{8FCEC8D4-F796-ABA6-1B08-30E090FFD11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3644901"/>
            <a:ext cx="12192000" cy="2908300"/>
          </a:xfrm>
          <a:prstGeom prst="rect">
            <a:avLst/>
          </a:prstGeom>
        </p:spPr>
      </p:pic>
      <p:sp>
        <p:nvSpPr>
          <p:cNvPr id="15" name="Bottom banner - primary blue"/>
          <p:cNvSpPr/>
          <p:nvPr userDrawn="1"/>
        </p:nvSpPr>
        <p:spPr>
          <a:xfrm>
            <a:off x="0" y="6556248"/>
            <a:ext cx="12192000" cy="301752"/>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11" name="Bottom banner - navy blue"/>
          <p:cNvSpPr/>
          <p:nvPr userDrawn="1"/>
        </p:nvSpPr>
        <p:spPr>
          <a:xfrm>
            <a:off x="11582400" y="6556248"/>
            <a:ext cx="609600" cy="301752"/>
          </a:xfrm>
          <a:prstGeom prst="rect">
            <a:avLst/>
          </a:prstGeom>
          <a:solidFill>
            <a:srgbClr val="D1310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lvl="0" algn="ctr"/>
            <a:endParaRPr lang="en-US" sz="2000" dirty="0"/>
          </a:p>
        </p:txBody>
      </p:sp>
      <p:sp>
        <p:nvSpPr>
          <p:cNvPr id="12" name="Bottom banner - teal"/>
          <p:cNvSpPr/>
          <p:nvPr userDrawn="1"/>
        </p:nvSpPr>
        <p:spPr>
          <a:xfrm>
            <a:off x="5458266" y="6556248"/>
            <a:ext cx="6125307" cy="301752"/>
          </a:xfrm>
          <a:prstGeom prst="rect">
            <a:avLst/>
          </a:prstGeom>
          <a:solidFill>
            <a:srgbClr val="769CC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lvl="0" algn="ctr"/>
            <a:endParaRPr lang="en-US" sz="2000" dirty="0"/>
          </a:p>
        </p:txBody>
      </p:sp>
      <p:sp>
        <p:nvSpPr>
          <p:cNvPr id="6" name="Slide Number Placeholder"/>
          <p:cNvSpPr>
            <a:spLocks noGrp="1"/>
          </p:cNvSpPr>
          <p:nvPr>
            <p:ph type="sldNum" sz="quarter" idx="12"/>
          </p:nvPr>
        </p:nvSpPr>
        <p:spPr/>
        <p:txBody>
          <a:bodyPr/>
          <a:lstStyle/>
          <a:p>
            <a:fld id="{1384FA50-8B36-4B06-A05C-1E58CBA999B5}" type="slidenum">
              <a:rPr lang="en-US" smtClean="0"/>
              <a:pPr/>
              <a:t>‹#›</a:t>
            </a:fld>
            <a:endParaRPr lang="en-US" dirty="0"/>
          </a:p>
        </p:txBody>
      </p:sp>
      <p:sp>
        <p:nvSpPr>
          <p:cNvPr id="16" name="Tagline"/>
          <p:cNvSpPr txBox="1">
            <a:spLocks noChangeArrowheads="1"/>
          </p:cNvSpPr>
          <p:nvPr userDrawn="1"/>
        </p:nvSpPr>
        <p:spPr bwMode="auto">
          <a:xfrm>
            <a:off x="609600" y="6553200"/>
            <a:ext cx="452164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chorCtr="0">
            <a:no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l">
              <a:spcBef>
                <a:spcPts val="0"/>
              </a:spcBef>
            </a:pPr>
            <a:r>
              <a:rPr lang="en-US" sz="600" b="0" dirty="0">
                <a:solidFill>
                  <a:schemeClr val="bg1"/>
                </a:solidFill>
              </a:rPr>
              <a:t>A Division of Health Care Service Corporation, a Mutual Legal Reserve Company, </a:t>
            </a:r>
            <a:br>
              <a:rPr lang="en-US" sz="600" b="0" dirty="0">
                <a:solidFill>
                  <a:schemeClr val="bg1"/>
                </a:solidFill>
              </a:rPr>
            </a:br>
            <a:r>
              <a:rPr lang="en-US" sz="600" b="0" dirty="0">
                <a:solidFill>
                  <a:schemeClr val="bg1"/>
                </a:solidFill>
              </a:rPr>
              <a:t>an Independent Licensee of the Blue Cross and Blue Shield Association </a:t>
            </a:r>
          </a:p>
        </p:txBody>
      </p:sp>
      <p:sp>
        <p:nvSpPr>
          <p:cNvPr id="18" name="Rectangle 17"/>
          <p:cNvSpPr/>
          <p:nvPr userDrawn="1"/>
        </p:nvSpPr>
        <p:spPr>
          <a:xfrm>
            <a:off x="0" y="1146413"/>
            <a:ext cx="12191999" cy="2634018"/>
          </a:xfrm>
          <a:prstGeom prst="rect">
            <a:avLst/>
          </a:prstGeom>
          <a:solidFill>
            <a:srgbClr val="00558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sz="2000" dirty="0"/>
          </a:p>
        </p:txBody>
      </p:sp>
      <p:sp>
        <p:nvSpPr>
          <p:cNvPr id="3" name="Subhead text"/>
          <p:cNvSpPr>
            <a:spLocks noGrp="1"/>
          </p:cNvSpPr>
          <p:nvPr>
            <p:ph type="body" idx="1"/>
          </p:nvPr>
        </p:nvSpPr>
        <p:spPr>
          <a:xfrm>
            <a:off x="630626" y="3215754"/>
            <a:ext cx="4550961" cy="1981200"/>
          </a:xfrm>
        </p:spPr>
        <p:txBody>
          <a:bodyPr/>
          <a:lstStyle>
            <a:lvl1pPr marL="0" indent="0">
              <a:buNone/>
              <a:defRPr sz="1800" b="1">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Edit Master text styles</a:t>
            </a:r>
          </a:p>
        </p:txBody>
      </p:sp>
      <p:sp>
        <p:nvSpPr>
          <p:cNvPr id="2" name="Divider title 1"/>
          <p:cNvSpPr>
            <a:spLocks noGrp="1"/>
          </p:cNvSpPr>
          <p:nvPr>
            <p:ph type="title"/>
          </p:nvPr>
        </p:nvSpPr>
        <p:spPr>
          <a:xfrm>
            <a:off x="630625" y="1600200"/>
            <a:ext cx="4550963" cy="1334070"/>
          </a:xfrm>
        </p:spPr>
        <p:txBody>
          <a:bodyPr anchor="t"/>
          <a:lstStyle>
            <a:lvl1pPr>
              <a:defRPr sz="3600">
                <a:solidFill>
                  <a:schemeClr val="bg1"/>
                </a:solidFill>
              </a:defRPr>
            </a:lvl1pPr>
          </a:lstStyle>
          <a:p>
            <a:r>
              <a:rPr lang="en-US" dirty="0"/>
              <a:t>Click to edit Master title style</a:t>
            </a:r>
          </a:p>
        </p:txBody>
      </p:sp>
      <p:pic>
        <p:nvPicPr>
          <p:cNvPr id="13" name="Graphic 12">
            <a:extLst>
              <a:ext uri="{FF2B5EF4-FFF2-40B4-BE49-F238E27FC236}">
                <a16:creationId xmlns:a16="http://schemas.microsoft.com/office/drawing/2014/main" id="{9093B2C2-553B-2B20-8D24-A79AB6BDB0B4}"/>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9600" y="457200"/>
            <a:ext cx="2849880" cy="391160"/>
          </a:xfrm>
          <a:prstGeom prst="rect">
            <a:avLst/>
          </a:prstGeom>
        </p:spPr>
      </p:pic>
    </p:spTree>
    <p:extLst>
      <p:ext uri="{BB962C8B-B14F-4D97-AF65-F5344CB8AC3E}">
        <p14:creationId xmlns:p14="http://schemas.microsoft.com/office/powerpoint/2010/main" val="533709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AC27406-0A92-FA94-8280-75B383F5F907}"/>
              </a:ext>
            </a:extLst>
          </p:cNvPr>
          <p:cNvSpPr>
            <a:spLocks noGrp="1"/>
          </p:cNvSpPr>
          <p:nvPr>
            <p:ph type="sldNum" sz="quarter" idx="10"/>
          </p:nvPr>
        </p:nvSpPr>
        <p:spPr/>
        <p:txBody>
          <a:bodyPr/>
          <a:lstStyle/>
          <a:p>
            <a:fld id="{1384FA50-8B36-4B06-A05C-1E58CBA999B5}" type="slidenum">
              <a:rPr lang="en-US" smtClean="0"/>
              <a:pPr/>
              <a:t>‹#›</a:t>
            </a:fld>
            <a:endParaRPr lang="en-US" dirty="0"/>
          </a:p>
        </p:txBody>
      </p:sp>
      <p:sp>
        <p:nvSpPr>
          <p:cNvPr id="7" name="Disclaimer">
            <a:extLst>
              <a:ext uri="{FF2B5EF4-FFF2-40B4-BE49-F238E27FC236}">
                <a16:creationId xmlns:a16="http://schemas.microsoft.com/office/drawing/2014/main" id="{5144221B-79C4-EAC4-BACA-283BD4F02847}"/>
              </a:ext>
            </a:extLst>
          </p:cNvPr>
          <p:cNvSpPr>
            <a:spLocks noGrp="1"/>
          </p:cNvSpPr>
          <p:nvPr>
            <p:ph type="body" sz="quarter" idx="14"/>
          </p:nvPr>
        </p:nvSpPr>
        <p:spPr>
          <a:xfrm>
            <a:off x="609600" y="6553200"/>
            <a:ext cx="6629400" cy="304800"/>
          </a:xfrm>
        </p:spPr>
        <p:txBody>
          <a:bodyPr anchor="ctr" anchorCtr="0"/>
          <a:lstStyle>
            <a:lvl1pPr marL="0" indent="0">
              <a:buFontTx/>
              <a:buNone/>
              <a:defRPr sz="600" baseline="0">
                <a:solidFill>
                  <a:schemeClr val="bg1"/>
                </a:solidFill>
              </a:defRPr>
            </a:lvl1pPr>
          </a:lstStyle>
          <a:p>
            <a:pPr lvl="0"/>
            <a:r>
              <a:rPr lang="en-US"/>
              <a:t>Edit Master text styles</a:t>
            </a:r>
          </a:p>
        </p:txBody>
      </p:sp>
      <p:sp>
        <p:nvSpPr>
          <p:cNvPr id="8" name="Footnote">
            <a:extLst>
              <a:ext uri="{FF2B5EF4-FFF2-40B4-BE49-F238E27FC236}">
                <a16:creationId xmlns:a16="http://schemas.microsoft.com/office/drawing/2014/main" id="{45F89761-89C9-2155-1264-C844FDF10621}"/>
              </a:ext>
            </a:extLst>
          </p:cNvPr>
          <p:cNvSpPr>
            <a:spLocks noGrp="1"/>
          </p:cNvSpPr>
          <p:nvPr>
            <p:ph type="body" sz="quarter" idx="13"/>
          </p:nvPr>
        </p:nvSpPr>
        <p:spPr>
          <a:xfrm>
            <a:off x="609599" y="6172200"/>
            <a:ext cx="6629400" cy="312420"/>
          </a:xfrm>
        </p:spPr>
        <p:txBody>
          <a:bodyPr anchor="b"/>
          <a:lstStyle>
            <a:lvl1pPr marL="0" indent="0">
              <a:spcAft>
                <a:spcPts val="300"/>
              </a:spcAft>
              <a:buFontTx/>
              <a:buNone/>
              <a:defRPr sz="800"/>
            </a:lvl1pPr>
          </a:lstStyle>
          <a:p>
            <a:pPr lvl="0"/>
            <a:r>
              <a:rPr lang="en-US" dirty="0"/>
              <a:t>Edit Master text styles</a:t>
            </a:r>
          </a:p>
        </p:txBody>
      </p:sp>
      <p:sp>
        <p:nvSpPr>
          <p:cNvPr id="9" name="Content Placeholder 4:3">
            <a:extLst>
              <a:ext uri="{FF2B5EF4-FFF2-40B4-BE49-F238E27FC236}">
                <a16:creationId xmlns:a16="http://schemas.microsoft.com/office/drawing/2014/main" id="{A525E279-69C8-60A7-915B-390FE3A79AFD}"/>
              </a:ext>
            </a:extLst>
          </p:cNvPr>
          <p:cNvSpPr>
            <a:spLocks noGrp="1"/>
          </p:cNvSpPr>
          <p:nvPr>
            <p:ph idx="1"/>
          </p:nvPr>
        </p:nvSpPr>
        <p:spPr>
          <a:xfrm>
            <a:off x="609600" y="1600200"/>
            <a:ext cx="6629400" cy="4572000"/>
          </a:xfrm>
        </p:spPr>
        <p:txBody>
          <a:bodyPr/>
          <a:lstStyle>
            <a:lvl1pPr>
              <a:defRPr sz="2200"/>
            </a:lvl1pPr>
          </a:lstStyle>
          <a:p>
            <a:pPr lvl="0"/>
            <a:r>
              <a:rPr lang="en-US" dirty="0"/>
              <a:t>Edit Master text styles</a:t>
            </a:r>
          </a:p>
          <a:p>
            <a:pPr lvl="1"/>
            <a:r>
              <a:rPr lang="en-US" dirty="0"/>
              <a:t>Second level</a:t>
            </a:r>
          </a:p>
        </p:txBody>
      </p:sp>
      <p:sp>
        <p:nvSpPr>
          <p:cNvPr id="10" name="Title 1">
            <a:extLst>
              <a:ext uri="{FF2B5EF4-FFF2-40B4-BE49-F238E27FC236}">
                <a16:creationId xmlns:a16="http://schemas.microsoft.com/office/drawing/2014/main" id="{6962C096-FBF6-61E4-EC4B-1C9930399F2C}"/>
              </a:ext>
            </a:extLst>
          </p:cNvPr>
          <p:cNvSpPr>
            <a:spLocks noGrp="1"/>
          </p:cNvSpPr>
          <p:nvPr>
            <p:ph type="title"/>
          </p:nvPr>
        </p:nvSpPr>
        <p:spPr>
          <a:xfrm>
            <a:off x="609601" y="411480"/>
            <a:ext cx="6629400" cy="1188720"/>
          </a:xfrm>
        </p:spPr>
        <p:txBody>
          <a:bodyPr/>
          <a:lstStyle>
            <a:lvl1pPr>
              <a:defRPr/>
            </a:lvl1pPr>
          </a:lstStyle>
          <a:p>
            <a:r>
              <a:rPr lang="en-US" dirty="0"/>
              <a:t>Click to edit Master title style</a:t>
            </a:r>
          </a:p>
        </p:txBody>
      </p:sp>
      <p:sp>
        <p:nvSpPr>
          <p:cNvPr id="4" name="Rectangle 3">
            <a:extLst>
              <a:ext uri="{FF2B5EF4-FFF2-40B4-BE49-F238E27FC236}">
                <a16:creationId xmlns:a16="http://schemas.microsoft.com/office/drawing/2014/main" id="{774B5545-8846-1AC3-92E6-7D29DED82259}"/>
              </a:ext>
            </a:extLst>
          </p:cNvPr>
          <p:cNvSpPr/>
          <p:nvPr userDrawn="1"/>
        </p:nvSpPr>
        <p:spPr>
          <a:xfrm>
            <a:off x="6995160" y="6553200"/>
            <a:ext cx="4599940" cy="304800"/>
          </a:xfrm>
          <a:prstGeom prst="rect">
            <a:avLst/>
          </a:prstGeom>
          <a:solidFill>
            <a:srgbClr val="F9D97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Tree>
    <p:extLst>
      <p:ext uri="{BB962C8B-B14F-4D97-AF65-F5344CB8AC3E}">
        <p14:creationId xmlns:p14="http://schemas.microsoft.com/office/powerpoint/2010/main" val="1059449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5" name="Bottom banner - teal">
            <a:extLst>
              <a:ext uri="{FF2B5EF4-FFF2-40B4-BE49-F238E27FC236}">
                <a16:creationId xmlns:a16="http://schemas.microsoft.com/office/drawing/2014/main" id="{DDBAC196-C996-40AD-5F69-53A192A373BB}"/>
              </a:ext>
            </a:extLst>
          </p:cNvPr>
          <p:cNvSpPr/>
          <p:nvPr userDrawn="1"/>
        </p:nvSpPr>
        <p:spPr>
          <a:xfrm>
            <a:off x="7067227" y="6556248"/>
            <a:ext cx="5124773" cy="301752"/>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lvl="0" algn="ctr"/>
            <a:endParaRPr lang="en-US" sz="2000" dirty="0"/>
          </a:p>
        </p:txBody>
      </p:sp>
      <p:sp>
        <p:nvSpPr>
          <p:cNvPr id="3" name="Slide Number Placeholder 2">
            <a:extLst>
              <a:ext uri="{FF2B5EF4-FFF2-40B4-BE49-F238E27FC236}">
                <a16:creationId xmlns:a16="http://schemas.microsoft.com/office/drawing/2014/main" id="{29CD8F15-1144-70ED-8203-F30C9BA61F99}"/>
              </a:ext>
            </a:extLst>
          </p:cNvPr>
          <p:cNvSpPr>
            <a:spLocks noGrp="1"/>
          </p:cNvSpPr>
          <p:nvPr>
            <p:ph type="sldNum" sz="quarter" idx="10"/>
          </p:nvPr>
        </p:nvSpPr>
        <p:spPr/>
        <p:txBody>
          <a:bodyPr/>
          <a:lstStyle/>
          <a:p>
            <a:fld id="{1384FA50-8B36-4B06-A05C-1E58CBA999B5}" type="slidenum">
              <a:rPr lang="en-US" smtClean="0"/>
              <a:pPr/>
              <a:t>‹#›</a:t>
            </a:fld>
            <a:endParaRPr lang="en-US" dirty="0"/>
          </a:p>
        </p:txBody>
      </p:sp>
      <p:sp>
        <p:nvSpPr>
          <p:cNvPr id="7" name="Content Placeholder 2">
            <a:extLst>
              <a:ext uri="{FF2B5EF4-FFF2-40B4-BE49-F238E27FC236}">
                <a16:creationId xmlns:a16="http://schemas.microsoft.com/office/drawing/2014/main" id="{55185E49-68D6-E7DB-87DB-A410CCEA7EC6}"/>
              </a:ext>
            </a:extLst>
          </p:cNvPr>
          <p:cNvSpPr>
            <a:spLocks noGrp="1"/>
          </p:cNvSpPr>
          <p:nvPr>
            <p:ph idx="1"/>
          </p:nvPr>
        </p:nvSpPr>
        <p:spPr>
          <a:xfrm>
            <a:off x="609600" y="1600200"/>
            <a:ext cx="10668000" cy="4343400"/>
          </a:xfrm>
        </p:spPr>
        <p:txBody>
          <a:bodyPr/>
          <a:lstStyle>
            <a:lvl1pPr>
              <a:defRPr sz="2200"/>
            </a:lvl1pPr>
            <a:lvl2pPr>
              <a:buClr>
                <a:srgbClr val="D1310A"/>
              </a:buClr>
              <a:defRPr/>
            </a:lvl2pPr>
          </a:lstStyle>
          <a:p>
            <a:pPr lvl="0"/>
            <a:r>
              <a:rPr lang="en-US" dirty="0"/>
              <a:t>Edit Master text styles</a:t>
            </a:r>
          </a:p>
          <a:p>
            <a:pPr lvl="1"/>
            <a:r>
              <a:rPr lang="en-US" dirty="0"/>
              <a:t>Second level</a:t>
            </a:r>
          </a:p>
        </p:txBody>
      </p:sp>
      <p:sp>
        <p:nvSpPr>
          <p:cNvPr id="8" name="Title 1">
            <a:extLst>
              <a:ext uri="{FF2B5EF4-FFF2-40B4-BE49-F238E27FC236}">
                <a16:creationId xmlns:a16="http://schemas.microsoft.com/office/drawing/2014/main" id="{59C4AAE0-CD9A-C604-A10D-620A520D9066}"/>
              </a:ext>
            </a:extLst>
          </p:cNvPr>
          <p:cNvSpPr>
            <a:spLocks noGrp="1"/>
          </p:cNvSpPr>
          <p:nvPr>
            <p:ph type="title"/>
          </p:nvPr>
        </p:nvSpPr>
        <p:spPr>
          <a:xfrm>
            <a:off x="609600" y="411480"/>
            <a:ext cx="8839200" cy="876300"/>
          </a:xfrm>
        </p:spPr>
        <p:txBody>
          <a:bodyPr/>
          <a:lstStyle>
            <a:lvl1pPr>
              <a:defRPr/>
            </a:lvl1pPr>
          </a:lstStyle>
          <a:p>
            <a:r>
              <a:rPr lang="en-US" dirty="0"/>
              <a:t>Click to edit Master title style</a:t>
            </a:r>
          </a:p>
        </p:txBody>
      </p:sp>
      <p:grpSp>
        <p:nvGrpSpPr>
          <p:cNvPr id="2" name="Group 1">
            <a:extLst>
              <a:ext uri="{FF2B5EF4-FFF2-40B4-BE49-F238E27FC236}">
                <a16:creationId xmlns:a16="http://schemas.microsoft.com/office/drawing/2014/main" id="{5C8BD73B-808D-1E85-7CB8-632EDD33C075}"/>
              </a:ext>
            </a:extLst>
          </p:cNvPr>
          <p:cNvGrpSpPr/>
          <p:nvPr userDrawn="1"/>
        </p:nvGrpSpPr>
        <p:grpSpPr>
          <a:xfrm>
            <a:off x="9981008" y="5492725"/>
            <a:ext cx="2210992" cy="1062658"/>
            <a:chOff x="9981008" y="5492725"/>
            <a:chExt cx="2210992" cy="1062658"/>
          </a:xfrm>
        </p:grpSpPr>
        <p:pic>
          <p:nvPicPr>
            <p:cNvPr id="6" name="Picture 5">
              <a:extLst>
                <a:ext uri="{FF2B5EF4-FFF2-40B4-BE49-F238E27FC236}">
                  <a16:creationId xmlns:a16="http://schemas.microsoft.com/office/drawing/2014/main" id="{3FF3EC29-3B6D-0D63-E95B-EB425825EBD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0030838" y="5492725"/>
              <a:ext cx="2161162" cy="1062658"/>
            </a:xfrm>
            <a:prstGeom prst="rect">
              <a:avLst/>
            </a:prstGeom>
          </p:spPr>
        </p:pic>
        <p:sp>
          <p:nvSpPr>
            <p:cNvPr id="9" name="Isosceles Triangle 8">
              <a:extLst>
                <a:ext uri="{FF2B5EF4-FFF2-40B4-BE49-F238E27FC236}">
                  <a16:creationId xmlns:a16="http://schemas.microsoft.com/office/drawing/2014/main" id="{353ECE14-8212-9F8A-4765-D34A1BF03DFF}"/>
                </a:ext>
              </a:extLst>
            </p:cNvPr>
            <p:cNvSpPr/>
            <p:nvPr userDrawn="1"/>
          </p:nvSpPr>
          <p:spPr>
            <a:xfrm rot="7436599">
              <a:off x="10006012" y="6336506"/>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0" name="Isosceles Triangle 9">
              <a:extLst>
                <a:ext uri="{FF2B5EF4-FFF2-40B4-BE49-F238E27FC236}">
                  <a16:creationId xmlns:a16="http://schemas.microsoft.com/office/drawing/2014/main" id="{932E0D56-3402-C1AF-3FA5-2BFD9B447833}"/>
                </a:ext>
              </a:extLst>
            </p:cNvPr>
            <p:cNvSpPr/>
            <p:nvPr userDrawn="1"/>
          </p:nvSpPr>
          <p:spPr>
            <a:xfrm rot="4907884">
              <a:off x="10003629" y="6367462"/>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1" name="Isosceles Triangle 10">
              <a:extLst>
                <a:ext uri="{FF2B5EF4-FFF2-40B4-BE49-F238E27FC236}">
                  <a16:creationId xmlns:a16="http://schemas.microsoft.com/office/drawing/2014/main" id="{B7BBC8F8-43A3-EB01-2BBE-992CD114666B}"/>
                </a:ext>
              </a:extLst>
            </p:cNvPr>
            <p:cNvSpPr/>
            <p:nvPr userDrawn="1"/>
          </p:nvSpPr>
          <p:spPr>
            <a:xfrm rot="5650820">
              <a:off x="9998868" y="6407944"/>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2" name="Isosceles Triangle 11">
              <a:extLst>
                <a:ext uri="{FF2B5EF4-FFF2-40B4-BE49-F238E27FC236}">
                  <a16:creationId xmlns:a16="http://schemas.microsoft.com/office/drawing/2014/main" id="{F920C710-DDF7-65C8-5C48-9EF53390454A}"/>
                </a:ext>
              </a:extLst>
            </p:cNvPr>
            <p:cNvSpPr/>
            <p:nvPr userDrawn="1"/>
          </p:nvSpPr>
          <p:spPr>
            <a:xfrm rot="5718918">
              <a:off x="9994105" y="6450806"/>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grpSp>
    </p:spTree>
    <p:extLst>
      <p:ext uri="{BB962C8B-B14F-4D97-AF65-F5344CB8AC3E}">
        <p14:creationId xmlns:p14="http://schemas.microsoft.com/office/powerpoint/2010/main" val="602215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624">
          <p15:clr>
            <a:srgbClr val="FBAE40"/>
          </p15:clr>
        </p15:guide>
        <p15:guide id="2" pos="5808">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Only - Blank">
    <p:spTree>
      <p:nvGrpSpPr>
        <p:cNvPr id="1" name=""/>
        <p:cNvGrpSpPr/>
        <p:nvPr/>
      </p:nvGrpSpPr>
      <p:grpSpPr>
        <a:xfrm>
          <a:off x="0" y="0"/>
          <a:ext cx="0" cy="0"/>
          <a:chOff x="0" y="0"/>
          <a:chExt cx="0" cy="0"/>
        </a:xfrm>
      </p:grpSpPr>
      <p:sp>
        <p:nvSpPr>
          <p:cNvPr id="7" name="Disclaimer"/>
          <p:cNvSpPr>
            <a:spLocks noGrp="1"/>
          </p:cNvSpPr>
          <p:nvPr>
            <p:ph type="body" sz="quarter" idx="14"/>
          </p:nvPr>
        </p:nvSpPr>
        <p:spPr>
          <a:xfrm>
            <a:off x="609600" y="6553200"/>
            <a:ext cx="5486400" cy="304800"/>
          </a:xfrm>
        </p:spPr>
        <p:txBody>
          <a:bodyPr anchor="ctr" anchorCtr="0"/>
          <a:lstStyle>
            <a:lvl1pPr marL="0" indent="0">
              <a:buFontTx/>
              <a:buNone/>
              <a:defRPr sz="600">
                <a:solidFill>
                  <a:schemeClr val="bg1"/>
                </a:solidFill>
              </a:defRPr>
            </a:lvl1pPr>
          </a:lstStyle>
          <a:p>
            <a:pPr lvl="0"/>
            <a:r>
              <a:rPr lang="en-US"/>
              <a:t>Edit Master text styles</a:t>
            </a:r>
          </a:p>
        </p:txBody>
      </p:sp>
      <p:sp>
        <p:nvSpPr>
          <p:cNvPr id="9" name="Footnote"/>
          <p:cNvSpPr>
            <a:spLocks noGrp="1"/>
          </p:cNvSpPr>
          <p:nvPr>
            <p:ph type="body" sz="quarter" idx="13"/>
          </p:nvPr>
        </p:nvSpPr>
        <p:spPr>
          <a:xfrm>
            <a:off x="609600" y="6172200"/>
            <a:ext cx="7315200" cy="304800"/>
          </a:xfrm>
        </p:spPr>
        <p:txBody>
          <a:bodyPr anchor="b"/>
          <a:lstStyle>
            <a:lvl1pPr marL="0" indent="0">
              <a:spcAft>
                <a:spcPts val="300"/>
              </a:spcAft>
              <a:buFontTx/>
              <a:buNone/>
              <a:defRPr sz="800"/>
            </a:lvl1pPr>
          </a:lstStyle>
          <a:p>
            <a:pPr lvl="0"/>
            <a:r>
              <a:rPr lang="en-US"/>
              <a:t>Edit Master text styles</a:t>
            </a:r>
          </a:p>
        </p:txBody>
      </p:sp>
      <p:sp>
        <p:nvSpPr>
          <p:cNvPr id="2" name="Title 1"/>
          <p:cNvSpPr>
            <a:spLocks noGrp="1"/>
          </p:cNvSpPr>
          <p:nvPr>
            <p:ph type="title"/>
          </p:nvPr>
        </p:nvSpPr>
        <p:spPr>
          <a:xfrm>
            <a:off x="609600" y="411480"/>
            <a:ext cx="9448800" cy="876300"/>
          </a:xfrm>
        </p:spPr>
        <p:txBody>
          <a:bodyPr/>
          <a:lstStyle/>
          <a:p>
            <a:r>
              <a:rPr lang="en-US" dirty="0"/>
              <a:t>Click to edit Master title style</a:t>
            </a:r>
          </a:p>
        </p:txBody>
      </p:sp>
      <p:sp>
        <p:nvSpPr>
          <p:cNvPr id="4" name="Bottom banner - teal">
            <a:extLst>
              <a:ext uri="{FF2B5EF4-FFF2-40B4-BE49-F238E27FC236}">
                <a16:creationId xmlns:a16="http://schemas.microsoft.com/office/drawing/2014/main" id="{F7BA9DD5-9970-AD7D-37E3-03FD92BFA8E1}"/>
              </a:ext>
            </a:extLst>
          </p:cNvPr>
          <p:cNvSpPr/>
          <p:nvPr userDrawn="1"/>
        </p:nvSpPr>
        <p:spPr>
          <a:xfrm>
            <a:off x="7067227" y="6556248"/>
            <a:ext cx="5124773" cy="301752"/>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lvl="0" algn="ctr"/>
            <a:endParaRPr lang="en-US" sz="2000" dirty="0"/>
          </a:p>
        </p:txBody>
      </p:sp>
      <p:sp>
        <p:nvSpPr>
          <p:cNvPr id="5" name="Slide Number Placeholder 4"/>
          <p:cNvSpPr>
            <a:spLocks noGrp="1"/>
          </p:cNvSpPr>
          <p:nvPr>
            <p:ph type="sldNum" sz="quarter" idx="12"/>
          </p:nvPr>
        </p:nvSpPr>
        <p:spPr/>
        <p:txBody>
          <a:bodyPr/>
          <a:lstStyle/>
          <a:p>
            <a:fld id="{1384FA50-8B36-4B06-A05C-1E58CBA999B5}" type="slidenum">
              <a:rPr lang="en-US" smtClean="0"/>
              <a:pPr/>
              <a:t>‹#›</a:t>
            </a:fld>
            <a:endParaRPr lang="en-US" dirty="0"/>
          </a:p>
        </p:txBody>
      </p:sp>
      <p:grpSp>
        <p:nvGrpSpPr>
          <p:cNvPr id="6" name="Group 5">
            <a:extLst>
              <a:ext uri="{FF2B5EF4-FFF2-40B4-BE49-F238E27FC236}">
                <a16:creationId xmlns:a16="http://schemas.microsoft.com/office/drawing/2014/main" id="{7FBBE5E5-DE2F-F021-0892-86D77C2C65D7}"/>
              </a:ext>
            </a:extLst>
          </p:cNvPr>
          <p:cNvGrpSpPr/>
          <p:nvPr userDrawn="1"/>
        </p:nvGrpSpPr>
        <p:grpSpPr>
          <a:xfrm>
            <a:off x="9981008" y="5492725"/>
            <a:ext cx="2210992" cy="1062658"/>
            <a:chOff x="9981008" y="5492725"/>
            <a:chExt cx="2210992" cy="1062658"/>
          </a:xfrm>
        </p:grpSpPr>
        <p:pic>
          <p:nvPicPr>
            <p:cNvPr id="8" name="Picture 7">
              <a:extLst>
                <a:ext uri="{FF2B5EF4-FFF2-40B4-BE49-F238E27FC236}">
                  <a16:creationId xmlns:a16="http://schemas.microsoft.com/office/drawing/2014/main" id="{D2FDF87A-81A3-A678-15E7-7672299D775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0030838" y="5492725"/>
              <a:ext cx="2161162" cy="1062658"/>
            </a:xfrm>
            <a:prstGeom prst="rect">
              <a:avLst/>
            </a:prstGeom>
          </p:spPr>
        </p:pic>
        <p:sp>
          <p:nvSpPr>
            <p:cNvPr id="10" name="Isosceles Triangle 9">
              <a:extLst>
                <a:ext uri="{FF2B5EF4-FFF2-40B4-BE49-F238E27FC236}">
                  <a16:creationId xmlns:a16="http://schemas.microsoft.com/office/drawing/2014/main" id="{C8F716A0-3418-389C-4C5C-1BD0CFB83C56}"/>
                </a:ext>
              </a:extLst>
            </p:cNvPr>
            <p:cNvSpPr/>
            <p:nvPr userDrawn="1"/>
          </p:nvSpPr>
          <p:spPr>
            <a:xfrm rot="7436599">
              <a:off x="10006012" y="6336506"/>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1" name="Isosceles Triangle 10">
              <a:extLst>
                <a:ext uri="{FF2B5EF4-FFF2-40B4-BE49-F238E27FC236}">
                  <a16:creationId xmlns:a16="http://schemas.microsoft.com/office/drawing/2014/main" id="{9BBADA5E-0B68-3452-F68F-AE405C707E62}"/>
                </a:ext>
              </a:extLst>
            </p:cNvPr>
            <p:cNvSpPr/>
            <p:nvPr userDrawn="1"/>
          </p:nvSpPr>
          <p:spPr>
            <a:xfrm rot="4907884">
              <a:off x="10003629" y="6367462"/>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2" name="Isosceles Triangle 11">
              <a:extLst>
                <a:ext uri="{FF2B5EF4-FFF2-40B4-BE49-F238E27FC236}">
                  <a16:creationId xmlns:a16="http://schemas.microsoft.com/office/drawing/2014/main" id="{CE4CF41A-D921-096F-688D-828E4176A585}"/>
                </a:ext>
              </a:extLst>
            </p:cNvPr>
            <p:cNvSpPr/>
            <p:nvPr userDrawn="1"/>
          </p:nvSpPr>
          <p:spPr>
            <a:xfrm rot="5650820">
              <a:off x="9998868" y="6407944"/>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3" name="Isosceles Triangle 12">
              <a:extLst>
                <a:ext uri="{FF2B5EF4-FFF2-40B4-BE49-F238E27FC236}">
                  <a16:creationId xmlns:a16="http://schemas.microsoft.com/office/drawing/2014/main" id="{77FF8DCC-BA6F-4123-BF12-75192669886E}"/>
                </a:ext>
              </a:extLst>
            </p:cNvPr>
            <p:cNvSpPr/>
            <p:nvPr userDrawn="1"/>
          </p:nvSpPr>
          <p:spPr>
            <a:xfrm rot="5718918">
              <a:off x="9994105" y="6450806"/>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grpSp>
    </p:spTree>
    <p:extLst>
      <p:ext uri="{BB962C8B-B14F-4D97-AF65-F5344CB8AC3E}">
        <p14:creationId xmlns:p14="http://schemas.microsoft.com/office/powerpoint/2010/main" val="2234129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90C9548-7E72-BD62-1FD4-9E54BEDA1CDF}"/>
              </a:ext>
            </a:extLst>
          </p:cNvPr>
          <p:cNvPicPr>
            <a:picLocks/>
          </p:cNvPicPr>
          <p:nvPr userDrawn="1"/>
        </p:nvPicPr>
        <p:blipFill rotWithShape="1">
          <a:blip r:embed="rId2" cstate="screen">
            <a:extLst>
              <a:ext uri="{BEBA8EAE-BF5A-486C-A8C5-ECC9F3942E4B}">
                <a14:imgProps xmlns:a14="http://schemas.microsoft.com/office/drawing/2010/main">
                  <a14:imgLayer r:embed="rId3">
                    <a14:imgEffect>
                      <a14:colorTemperature colorTemp="6800"/>
                    </a14:imgEffect>
                  </a14:imgLayer>
                </a14:imgProps>
              </a:ext>
              <a:ext uri="{28A0092B-C50C-407E-A947-70E740481C1C}">
                <a14:useLocalDpi xmlns:a14="http://schemas.microsoft.com/office/drawing/2010/main"/>
              </a:ext>
            </a:extLst>
          </a:blip>
          <a:srcRect/>
          <a:stretch/>
        </p:blipFill>
        <p:spPr>
          <a:xfrm flipH="1">
            <a:off x="7059168" y="-3048"/>
            <a:ext cx="5132832" cy="6556248"/>
          </a:xfrm>
          <a:prstGeom prst="rect">
            <a:avLst/>
          </a:prstGeom>
        </p:spPr>
      </p:pic>
      <p:pic>
        <p:nvPicPr>
          <p:cNvPr id="5" name="Picture 4">
            <a:extLst>
              <a:ext uri="{FF2B5EF4-FFF2-40B4-BE49-F238E27FC236}">
                <a16:creationId xmlns:a16="http://schemas.microsoft.com/office/drawing/2014/main" id="{5B2B295D-F58F-154D-5594-8B24FFDF056D}"/>
              </a:ext>
            </a:extLst>
          </p:cNvPr>
          <p:cNvPicPr>
            <a:picLocks/>
          </p:cNvPicPr>
          <p:nvPr userDrawn="1"/>
        </p:nvPicPr>
        <p:blipFill rotWithShape="1">
          <a:blip r:embed="rId4" cstate="screen">
            <a:extLst>
              <a:ext uri="{BEBA8EAE-BF5A-486C-A8C5-ECC9F3942E4B}">
                <a14:imgProps xmlns:a14="http://schemas.microsoft.com/office/drawing/2010/main">
                  <a14:imgLayer r:embed="rId5">
                    <a14:imgEffect>
                      <a14:colorTemperature colorTemp="6800"/>
                    </a14:imgEffect>
                  </a14:imgLayer>
                </a14:imgProps>
              </a:ext>
              <a:ext uri="{28A0092B-C50C-407E-A947-70E740481C1C}">
                <a14:useLocalDpi xmlns:a14="http://schemas.microsoft.com/office/drawing/2010/main"/>
              </a:ext>
            </a:extLst>
          </a:blip>
          <a:srcRect/>
          <a:stretch/>
        </p:blipFill>
        <p:spPr>
          <a:xfrm>
            <a:off x="0" y="3048"/>
            <a:ext cx="7071360" cy="6556248"/>
          </a:xfrm>
          <a:prstGeom prst="rect">
            <a:avLst/>
          </a:prstGeom>
        </p:spPr>
      </p:pic>
      <p:sp>
        <p:nvSpPr>
          <p:cNvPr id="3" name="Slide Number Placeholder 2">
            <a:extLst>
              <a:ext uri="{FF2B5EF4-FFF2-40B4-BE49-F238E27FC236}">
                <a16:creationId xmlns:a16="http://schemas.microsoft.com/office/drawing/2014/main" id="{6B884174-4DAF-9F26-9BC4-6B14A3786D48}"/>
              </a:ext>
            </a:extLst>
          </p:cNvPr>
          <p:cNvSpPr>
            <a:spLocks noGrp="1"/>
          </p:cNvSpPr>
          <p:nvPr>
            <p:ph type="sldNum" sz="quarter" idx="10"/>
          </p:nvPr>
        </p:nvSpPr>
        <p:spPr/>
        <p:txBody>
          <a:bodyPr/>
          <a:lstStyle/>
          <a:p>
            <a:fld id="{1384FA50-8B36-4B06-A05C-1E58CBA999B5}" type="slidenum">
              <a:rPr lang="en-US" smtClean="0"/>
              <a:pPr/>
              <a:t>‹#›</a:t>
            </a:fld>
            <a:endParaRPr lang="en-US" dirty="0"/>
          </a:p>
        </p:txBody>
      </p:sp>
      <p:sp>
        <p:nvSpPr>
          <p:cNvPr id="7" name="Rectangle 6">
            <a:extLst>
              <a:ext uri="{FF2B5EF4-FFF2-40B4-BE49-F238E27FC236}">
                <a16:creationId xmlns:a16="http://schemas.microsoft.com/office/drawing/2014/main" id="{3144F594-F9BB-530A-8E0B-8F15205ED5EA}"/>
              </a:ext>
            </a:extLst>
          </p:cNvPr>
          <p:cNvSpPr/>
          <p:nvPr userDrawn="1"/>
        </p:nvSpPr>
        <p:spPr>
          <a:xfrm>
            <a:off x="0" y="0"/>
            <a:ext cx="12192000" cy="6553200"/>
          </a:xfrm>
          <a:prstGeom prst="rect">
            <a:avLst/>
          </a:prstGeom>
          <a:solidFill>
            <a:schemeClr val="bg1">
              <a:alpha val="79924"/>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2" name="Title 1">
            <a:extLst>
              <a:ext uri="{FF2B5EF4-FFF2-40B4-BE49-F238E27FC236}">
                <a16:creationId xmlns:a16="http://schemas.microsoft.com/office/drawing/2014/main" id="{10AE7BAA-976C-71C6-F9FF-84FD779BF5C7}"/>
              </a:ext>
            </a:extLst>
          </p:cNvPr>
          <p:cNvSpPr>
            <a:spLocks noGrp="1"/>
          </p:cNvSpPr>
          <p:nvPr>
            <p:ph type="title"/>
          </p:nvPr>
        </p:nvSpPr>
        <p:spPr>
          <a:xfrm>
            <a:off x="609600" y="494675"/>
            <a:ext cx="10972800" cy="876300"/>
          </a:xfrm>
        </p:spPr>
        <p:txBody>
          <a:bodyPr/>
          <a:lstStyle/>
          <a:p>
            <a:r>
              <a:rPr lang="en-US" dirty="0"/>
              <a:t>Click to edit Master title style</a:t>
            </a:r>
          </a:p>
        </p:txBody>
      </p:sp>
    </p:spTree>
    <p:extLst>
      <p:ext uri="{BB962C8B-B14F-4D97-AF65-F5344CB8AC3E}">
        <p14:creationId xmlns:p14="http://schemas.microsoft.com/office/powerpoint/2010/main" val="3946841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E748181-2D03-63D9-70F5-C8019E08F6BD}"/>
              </a:ext>
            </a:extLst>
          </p:cNvPr>
          <p:cNvPicPr>
            <a:picLocks/>
          </p:cNvPicPr>
          <p:nvPr userDrawn="1"/>
        </p:nvPicPr>
        <p:blipFill rotWithShape="1">
          <a:blip r:embed="rId2" cstate="screen">
            <a:extLst>
              <a:ext uri="{BEBA8EAE-BF5A-486C-A8C5-ECC9F3942E4B}">
                <a14:imgProps xmlns:a14="http://schemas.microsoft.com/office/drawing/2010/main">
                  <a14:imgLayer r:embed="rId3">
                    <a14:imgEffect>
                      <a14:colorTemperature colorTemp="6800"/>
                    </a14:imgEffect>
                  </a14:imgLayer>
                </a14:imgProps>
              </a:ext>
              <a:ext uri="{28A0092B-C50C-407E-A947-70E740481C1C}">
                <a14:useLocalDpi xmlns:a14="http://schemas.microsoft.com/office/drawing/2010/main"/>
              </a:ext>
            </a:extLst>
          </a:blip>
          <a:srcRect/>
          <a:stretch/>
        </p:blipFill>
        <p:spPr>
          <a:xfrm flipH="1">
            <a:off x="7733654" y="-3048"/>
            <a:ext cx="4458346" cy="6556248"/>
          </a:xfrm>
          <a:prstGeom prst="rect">
            <a:avLst/>
          </a:prstGeom>
        </p:spPr>
      </p:pic>
      <p:sp>
        <p:nvSpPr>
          <p:cNvPr id="3" name="Slide Number Placeholder 2">
            <a:extLst>
              <a:ext uri="{FF2B5EF4-FFF2-40B4-BE49-F238E27FC236}">
                <a16:creationId xmlns:a16="http://schemas.microsoft.com/office/drawing/2014/main" id="{340601ED-5987-C0ED-283A-1D2DAC2CA346}"/>
              </a:ext>
            </a:extLst>
          </p:cNvPr>
          <p:cNvSpPr>
            <a:spLocks noGrp="1"/>
          </p:cNvSpPr>
          <p:nvPr>
            <p:ph type="sldNum" sz="quarter" idx="10"/>
          </p:nvPr>
        </p:nvSpPr>
        <p:spPr/>
        <p:txBody>
          <a:bodyPr/>
          <a:lstStyle/>
          <a:p>
            <a:fld id="{1384FA50-8B36-4B06-A05C-1E58CBA999B5}" type="slidenum">
              <a:rPr lang="en-US" smtClean="0"/>
              <a:pPr/>
              <a:t>‹#›</a:t>
            </a:fld>
            <a:endParaRPr lang="en-US" dirty="0"/>
          </a:p>
        </p:txBody>
      </p:sp>
      <p:sp>
        <p:nvSpPr>
          <p:cNvPr id="7" name="Navy edge">
            <a:extLst>
              <a:ext uri="{FF2B5EF4-FFF2-40B4-BE49-F238E27FC236}">
                <a16:creationId xmlns:a16="http://schemas.microsoft.com/office/drawing/2014/main" id="{D5602801-F1EB-C787-0DD3-C39C0367F0F2}"/>
              </a:ext>
            </a:extLst>
          </p:cNvPr>
          <p:cNvSpPr/>
          <p:nvPr userDrawn="1"/>
        </p:nvSpPr>
        <p:spPr>
          <a:xfrm>
            <a:off x="11582400" y="0"/>
            <a:ext cx="609601" cy="6556248"/>
          </a:xfrm>
          <a:prstGeom prst="rect">
            <a:avLst/>
          </a:prstGeom>
          <a:solidFill>
            <a:srgbClr val="D1310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8" name="Bottom banner - teal">
            <a:extLst>
              <a:ext uri="{FF2B5EF4-FFF2-40B4-BE49-F238E27FC236}">
                <a16:creationId xmlns:a16="http://schemas.microsoft.com/office/drawing/2014/main" id="{06477062-37F8-0E86-9891-D60E5D84F2B4}"/>
              </a:ext>
            </a:extLst>
          </p:cNvPr>
          <p:cNvSpPr/>
          <p:nvPr userDrawn="1"/>
        </p:nvSpPr>
        <p:spPr>
          <a:xfrm>
            <a:off x="7735824" y="6556248"/>
            <a:ext cx="3840480" cy="301752"/>
          </a:xfrm>
          <a:prstGeom prst="rect">
            <a:avLst/>
          </a:prstGeom>
          <a:solidFill>
            <a:srgbClr val="769CC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lvl="0" algn="ctr"/>
            <a:endParaRPr lang="en-US" sz="2000" dirty="0"/>
          </a:p>
        </p:txBody>
      </p:sp>
      <p:sp>
        <p:nvSpPr>
          <p:cNvPr id="9" name="Disclaimer">
            <a:extLst>
              <a:ext uri="{FF2B5EF4-FFF2-40B4-BE49-F238E27FC236}">
                <a16:creationId xmlns:a16="http://schemas.microsoft.com/office/drawing/2014/main" id="{6212AE73-AEF4-27ED-C6AF-3C84A4EDA2FA}"/>
              </a:ext>
            </a:extLst>
          </p:cNvPr>
          <p:cNvSpPr>
            <a:spLocks noGrp="1"/>
          </p:cNvSpPr>
          <p:nvPr>
            <p:ph type="body" sz="quarter" idx="14"/>
          </p:nvPr>
        </p:nvSpPr>
        <p:spPr>
          <a:xfrm>
            <a:off x="609600" y="6553200"/>
            <a:ext cx="6629400" cy="304800"/>
          </a:xfrm>
        </p:spPr>
        <p:txBody>
          <a:bodyPr anchor="ctr" anchorCtr="0"/>
          <a:lstStyle>
            <a:lvl1pPr marL="0" indent="0">
              <a:buFontTx/>
              <a:buNone/>
              <a:defRPr sz="600" baseline="0">
                <a:solidFill>
                  <a:schemeClr val="bg1"/>
                </a:solidFill>
              </a:defRPr>
            </a:lvl1pPr>
          </a:lstStyle>
          <a:p>
            <a:pPr lvl="0"/>
            <a:r>
              <a:rPr lang="en-US"/>
              <a:t>Edit Master text styles</a:t>
            </a:r>
          </a:p>
        </p:txBody>
      </p:sp>
      <p:sp>
        <p:nvSpPr>
          <p:cNvPr id="10" name="Footnote">
            <a:extLst>
              <a:ext uri="{FF2B5EF4-FFF2-40B4-BE49-F238E27FC236}">
                <a16:creationId xmlns:a16="http://schemas.microsoft.com/office/drawing/2014/main" id="{A5FE93BF-A8BA-0A4E-27CE-A6A580123989}"/>
              </a:ext>
            </a:extLst>
          </p:cNvPr>
          <p:cNvSpPr>
            <a:spLocks noGrp="1"/>
          </p:cNvSpPr>
          <p:nvPr>
            <p:ph type="body" sz="quarter" idx="13"/>
          </p:nvPr>
        </p:nvSpPr>
        <p:spPr>
          <a:xfrm>
            <a:off x="609600" y="6172200"/>
            <a:ext cx="6629400" cy="312420"/>
          </a:xfrm>
        </p:spPr>
        <p:txBody>
          <a:bodyPr anchor="b"/>
          <a:lstStyle>
            <a:lvl1pPr marL="0" indent="0">
              <a:spcAft>
                <a:spcPts val="300"/>
              </a:spcAft>
              <a:buFontTx/>
              <a:buNone/>
              <a:defRPr sz="800"/>
            </a:lvl1pPr>
          </a:lstStyle>
          <a:p>
            <a:pPr lvl="0"/>
            <a:r>
              <a:rPr lang="en-US"/>
              <a:t>Edit Master text styles</a:t>
            </a:r>
          </a:p>
        </p:txBody>
      </p:sp>
      <p:sp>
        <p:nvSpPr>
          <p:cNvPr id="11" name="Content Placeholder 3:4">
            <a:extLst>
              <a:ext uri="{FF2B5EF4-FFF2-40B4-BE49-F238E27FC236}">
                <a16:creationId xmlns:a16="http://schemas.microsoft.com/office/drawing/2014/main" id="{AF2D2907-ACF7-8EFA-3FEA-4FD6F4141D05}"/>
              </a:ext>
            </a:extLst>
          </p:cNvPr>
          <p:cNvSpPr>
            <a:spLocks noGrp="1"/>
          </p:cNvSpPr>
          <p:nvPr>
            <p:ph idx="1"/>
          </p:nvPr>
        </p:nvSpPr>
        <p:spPr>
          <a:xfrm>
            <a:off x="609600" y="1600200"/>
            <a:ext cx="6629400" cy="4572000"/>
          </a:xfrm>
        </p:spPr>
        <p:txBody>
          <a:bodyPr/>
          <a:lstStyle>
            <a:lvl1pPr>
              <a:defRPr sz="2200"/>
            </a:lvl1pPr>
          </a:lstStyle>
          <a:p>
            <a:pPr lvl="0"/>
            <a:r>
              <a:rPr lang="en-US" dirty="0"/>
              <a:t>Edit Master text styles</a:t>
            </a:r>
          </a:p>
          <a:p>
            <a:pPr lvl="1"/>
            <a:r>
              <a:rPr lang="en-US" dirty="0"/>
              <a:t>Second level</a:t>
            </a:r>
          </a:p>
        </p:txBody>
      </p:sp>
      <p:sp>
        <p:nvSpPr>
          <p:cNvPr id="12" name="Title 1">
            <a:extLst>
              <a:ext uri="{FF2B5EF4-FFF2-40B4-BE49-F238E27FC236}">
                <a16:creationId xmlns:a16="http://schemas.microsoft.com/office/drawing/2014/main" id="{3633CEDD-7444-E1D5-BF29-7ED8F37E0071}"/>
              </a:ext>
            </a:extLst>
          </p:cNvPr>
          <p:cNvSpPr>
            <a:spLocks noGrp="1"/>
          </p:cNvSpPr>
          <p:nvPr>
            <p:ph type="title"/>
          </p:nvPr>
        </p:nvSpPr>
        <p:spPr>
          <a:xfrm>
            <a:off x="609600" y="411480"/>
            <a:ext cx="6629400" cy="1188720"/>
          </a:xfrm>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2290311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Bold Divider 2">
    <p:bg>
      <p:bgPr>
        <a:solidFill>
          <a:schemeClr val="bg1"/>
        </a:solidFill>
        <a:effectLst/>
      </p:bgPr>
    </p:bg>
    <p:spTree>
      <p:nvGrpSpPr>
        <p:cNvPr id="1" name=""/>
        <p:cNvGrpSpPr/>
        <p:nvPr/>
      </p:nvGrpSpPr>
      <p:grpSpPr>
        <a:xfrm>
          <a:off x="0" y="0"/>
          <a:ext cx="0" cy="0"/>
          <a:chOff x="0" y="0"/>
          <a:chExt cx="0" cy="0"/>
        </a:xfrm>
      </p:grpSpPr>
      <p:pic>
        <p:nvPicPr>
          <p:cNvPr id="4" name="Picture 3" descr="A group of flowers with yellow center&#10;&#10;Description automatically generated">
            <a:extLst>
              <a:ext uri="{FF2B5EF4-FFF2-40B4-BE49-F238E27FC236}">
                <a16:creationId xmlns:a16="http://schemas.microsoft.com/office/drawing/2014/main" id="{F17FF25F-C8E6-B822-F500-A8F20EACD63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3644901"/>
            <a:ext cx="12192000" cy="2908300"/>
          </a:xfrm>
          <a:prstGeom prst="rect">
            <a:avLst/>
          </a:prstGeom>
        </p:spPr>
      </p:pic>
      <p:sp>
        <p:nvSpPr>
          <p:cNvPr id="5" name="Rectangle 4">
            <a:extLst>
              <a:ext uri="{FF2B5EF4-FFF2-40B4-BE49-F238E27FC236}">
                <a16:creationId xmlns:a16="http://schemas.microsoft.com/office/drawing/2014/main" id="{54A5D320-0424-F518-ACDC-02994E4A38D0}"/>
              </a:ext>
            </a:extLst>
          </p:cNvPr>
          <p:cNvSpPr/>
          <p:nvPr userDrawn="1"/>
        </p:nvSpPr>
        <p:spPr>
          <a:xfrm>
            <a:off x="0" y="3587750"/>
            <a:ext cx="12192000" cy="2508250"/>
          </a:xfrm>
          <a:prstGeom prst="rect">
            <a:avLst/>
          </a:prstGeom>
          <a:gradFill>
            <a:gsLst>
              <a:gs pos="5000">
                <a:schemeClr val="bg1"/>
              </a:gs>
              <a:gs pos="100000">
                <a:schemeClr val="bg1">
                  <a:alpha val="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1" name="Bottom banner - navy blue"/>
          <p:cNvSpPr/>
          <p:nvPr userDrawn="1"/>
        </p:nvSpPr>
        <p:spPr>
          <a:xfrm>
            <a:off x="11582400" y="6556248"/>
            <a:ext cx="609600" cy="301752"/>
          </a:xfrm>
          <a:prstGeom prst="rect">
            <a:avLst/>
          </a:prstGeom>
          <a:solidFill>
            <a:srgbClr val="D1310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lvl="0" algn="ctr"/>
            <a:endParaRPr lang="en-US" sz="2000" dirty="0"/>
          </a:p>
        </p:txBody>
      </p:sp>
      <p:sp>
        <p:nvSpPr>
          <p:cNvPr id="12" name="Bottom banner - teal"/>
          <p:cNvSpPr/>
          <p:nvPr userDrawn="1"/>
        </p:nvSpPr>
        <p:spPr>
          <a:xfrm>
            <a:off x="5457093" y="6556248"/>
            <a:ext cx="6125307" cy="301752"/>
          </a:xfrm>
          <a:prstGeom prst="rect">
            <a:avLst/>
          </a:prstGeom>
          <a:solidFill>
            <a:srgbClr val="769CC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lvl="0" algn="ctr"/>
            <a:endParaRPr lang="en-US" sz="2000" dirty="0"/>
          </a:p>
        </p:txBody>
      </p:sp>
      <p:sp>
        <p:nvSpPr>
          <p:cNvPr id="6" name="Slide Number Placeholder"/>
          <p:cNvSpPr>
            <a:spLocks noGrp="1"/>
          </p:cNvSpPr>
          <p:nvPr>
            <p:ph type="sldNum" sz="quarter" idx="12"/>
          </p:nvPr>
        </p:nvSpPr>
        <p:spPr/>
        <p:txBody>
          <a:bodyPr/>
          <a:lstStyle/>
          <a:p>
            <a:fld id="{1384FA50-8B36-4B06-A05C-1E58CBA999B5}" type="slidenum">
              <a:rPr lang="en-US" smtClean="0"/>
              <a:pPr/>
              <a:t>‹#›</a:t>
            </a:fld>
            <a:endParaRPr lang="en-US" dirty="0"/>
          </a:p>
        </p:txBody>
      </p:sp>
      <p:sp>
        <p:nvSpPr>
          <p:cNvPr id="18" name="Rectangle 17"/>
          <p:cNvSpPr/>
          <p:nvPr userDrawn="1"/>
        </p:nvSpPr>
        <p:spPr>
          <a:xfrm>
            <a:off x="5457093" y="0"/>
            <a:ext cx="6126480" cy="6556248"/>
          </a:xfrm>
          <a:prstGeom prst="rect">
            <a:avLst/>
          </a:prstGeom>
          <a:solidFill>
            <a:srgbClr val="005587">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sz="2000" dirty="0"/>
          </a:p>
        </p:txBody>
      </p:sp>
      <p:sp>
        <p:nvSpPr>
          <p:cNvPr id="3" name="Subhead text"/>
          <p:cNvSpPr>
            <a:spLocks noGrp="1"/>
          </p:cNvSpPr>
          <p:nvPr>
            <p:ph type="body" idx="1"/>
          </p:nvPr>
        </p:nvSpPr>
        <p:spPr>
          <a:xfrm>
            <a:off x="6226206" y="3543300"/>
            <a:ext cx="4550961" cy="1981200"/>
          </a:xfrm>
        </p:spPr>
        <p:txBody>
          <a:bodyPr/>
          <a:lstStyle>
            <a:lvl1pPr marL="0" indent="0">
              <a:buNone/>
              <a:defRPr sz="1800" b="1">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Edit Master text styles</a:t>
            </a:r>
          </a:p>
        </p:txBody>
      </p:sp>
      <p:sp>
        <p:nvSpPr>
          <p:cNvPr id="2" name="Divider title 1"/>
          <p:cNvSpPr>
            <a:spLocks noGrp="1"/>
          </p:cNvSpPr>
          <p:nvPr>
            <p:ph type="title"/>
          </p:nvPr>
        </p:nvSpPr>
        <p:spPr>
          <a:xfrm>
            <a:off x="6226205" y="1295401"/>
            <a:ext cx="4550963" cy="2133600"/>
          </a:xfrm>
        </p:spPr>
        <p:txBody>
          <a:bodyPr anchor="b"/>
          <a:lstStyle>
            <a:lvl1pPr>
              <a:defRPr sz="36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435397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olor Block - Blue">
    <p:spTree>
      <p:nvGrpSpPr>
        <p:cNvPr id="1" name=""/>
        <p:cNvGrpSpPr/>
        <p:nvPr/>
      </p:nvGrpSpPr>
      <p:grpSpPr>
        <a:xfrm>
          <a:off x="0" y="0"/>
          <a:ext cx="0" cy="0"/>
          <a:chOff x="0" y="0"/>
          <a:chExt cx="0" cy="0"/>
        </a:xfrm>
      </p:grpSpPr>
      <p:sp>
        <p:nvSpPr>
          <p:cNvPr id="13" name="Navy edge"/>
          <p:cNvSpPr/>
          <p:nvPr userDrawn="1"/>
        </p:nvSpPr>
        <p:spPr>
          <a:xfrm>
            <a:off x="7663542" y="0"/>
            <a:ext cx="4528457" cy="6565392"/>
          </a:xfrm>
          <a:prstGeom prst="rect">
            <a:avLst/>
          </a:prstGeom>
          <a:solidFill>
            <a:srgbClr val="769CC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pic>
        <p:nvPicPr>
          <p:cNvPr id="14" name="Picture 13"/>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a:off x="8284672" y="5660136"/>
            <a:ext cx="3025315" cy="1188720"/>
          </a:xfrm>
          <a:prstGeom prst="rect">
            <a:avLst/>
          </a:prstGeom>
        </p:spPr>
      </p:pic>
      <p:sp>
        <p:nvSpPr>
          <p:cNvPr id="8" name="Bottom banner - navy blue"/>
          <p:cNvSpPr/>
          <p:nvPr userDrawn="1"/>
        </p:nvSpPr>
        <p:spPr>
          <a:xfrm>
            <a:off x="7665719" y="6556248"/>
            <a:ext cx="4526280" cy="301752"/>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6" name="Slide Number Placeholder 5"/>
          <p:cNvSpPr>
            <a:spLocks noGrp="1"/>
          </p:cNvSpPr>
          <p:nvPr>
            <p:ph type="sldNum" sz="quarter" idx="12"/>
          </p:nvPr>
        </p:nvSpPr>
        <p:spPr/>
        <p:txBody>
          <a:bodyPr/>
          <a:lstStyle/>
          <a:p>
            <a:fld id="{2D55A223-BDE3-4662-BD05-6BDBDD27824A}" type="slidenum">
              <a:rPr lang="en-US" smtClean="0"/>
              <a:pPr/>
              <a:t>‹#›</a:t>
            </a:fld>
            <a:endParaRPr lang="en-US" dirty="0"/>
          </a:p>
        </p:txBody>
      </p:sp>
      <p:sp>
        <p:nvSpPr>
          <p:cNvPr id="9" name="Disclaimer"/>
          <p:cNvSpPr>
            <a:spLocks noGrp="1"/>
          </p:cNvSpPr>
          <p:nvPr>
            <p:ph type="body" sz="quarter" idx="14"/>
          </p:nvPr>
        </p:nvSpPr>
        <p:spPr>
          <a:xfrm>
            <a:off x="609600" y="6553200"/>
            <a:ext cx="6629400" cy="304800"/>
          </a:xfrm>
        </p:spPr>
        <p:txBody>
          <a:bodyPr anchor="ctr" anchorCtr="0"/>
          <a:lstStyle>
            <a:lvl1pPr marL="0" indent="0">
              <a:buFontTx/>
              <a:buNone/>
              <a:defRPr sz="600" baseline="0">
                <a:solidFill>
                  <a:schemeClr val="bg1"/>
                </a:solidFill>
              </a:defRPr>
            </a:lvl1pPr>
          </a:lstStyle>
          <a:p>
            <a:pPr lvl="0"/>
            <a:r>
              <a:rPr lang="en-US"/>
              <a:t>Edit Master text styles</a:t>
            </a:r>
          </a:p>
        </p:txBody>
      </p:sp>
      <p:sp>
        <p:nvSpPr>
          <p:cNvPr id="7" name="Footnote"/>
          <p:cNvSpPr>
            <a:spLocks noGrp="1"/>
          </p:cNvSpPr>
          <p:nvPr>
            <p:ph type="body" sz="quarter" idx="13"/>
          </p:nvPr>
        </p:nvSpPr>
        <p:spPr>
          <a:xfrm>
            <a:off x="609599" y="6172200"/>
            <a:ext cx="6629400" cy="312420"/>
          </a:xfrm>
        </p:spPr>
        <p:txBody>
          <a:bodyPr anchor="b"/>
          <a:lstStyle>
            <a:lvl1pPr marL="0" indent="0">
              <a:spcAft>
                <a:spcPts val="300"/>
              </a:spcAft>
              <a:buFontTx/>
              <a:buNone/>
              <a:defRPr sz="800"/>
            </a:lvl1pPr>
          </a:lstStyle>
          <a:p>
            <a:pPr lvl="0"/>
            <a:r>
              <a:rPr lang="en-US" dirty="0"/>
              <a:t>Edit Master text styles</a:t>
            </a:r>
          </a:p>
        </p:txBody>
      </p:sp>
      <p:sp>
        <p:nvSpPr>
          <p:cNvPr id="3" name="Content Placeholder 4:3"/>
          <p:cNvSpPr>
            <a:spLocks noGrp="1"/>
          </p:cNvSpPr>
          <p:nvPr>
            <p:ph idx="1"/>
          </p:nvPr>
        </p:nvSpPr>
        <p:spPr>
          <a:xfrm>
            <a:off x="609600" y="1600200"/>
            <a:ext cx="6629400" cy="4572000"/>
          </a:xfrm>
        </p:spPr>
        <p:txBody>
          <a:bodyPr/>
          <a:lstStyle>
            <a:lvl1pPr>
              <a:defRPr sz="2200"/>
            </a:lvl1pPr>
          </a:lstStyle>
          <a:p>
            <a:pPr lvl="0"/>
            <a:r>
              <a:rPr lang="en-US" dirty="0"/>
              <a:t>Edit Master text styles</a:t>
            </a:r>
          </a:p>
          <a:p>
            <a:pPr lvl="1"/>
            <a:r>
              <a:rPr lang="en-US" dirty="0"/>
              <a:t>Second level</a:t>
            </a:r>
          </a:p>
        </p:txBody>
      </p:sp>
      <p:sp>
        <p:nvSpPr>
          <p:cNvPr id="2" name="Title 1"/>
          <p:cNvSpPr>
            <a:spLocks noGrp="1"/>
          </p:cNvSpPr>
          <p:nvPr>
            <p:ph type="title"/>
          </p:nvPr>
        </p:nvSpPr>
        <p:spPr>
          <a:xfrm>
            <a:off x="609601" y="411480"/>
            <a:ext cx="6629400" cy="1188720"/>
          </a:xfrm>
        </p:spPr>
        <p:txBody>
          <a:bodyPr/>
          <a:lstStyle>
            <a:lvl1pPr>
              <a:defRPr/>
            </a:lvl1pPr>
          </a:lstStyle>
          <a:p>
            <a:r>
              <a:rPr lang="en-US" dirty="0"/>
              <a:t>Click to edit Master title style</a:t>
            </a:r>
          </a:p>
        </p:txBody>
      </p:sp>
      <p:sp>
        <p:nvSpPr>
          <p:cNvPr id="12" name="Sidebar Placeholder"/>
          <p:cNvSpPr>
            <a:spLocks noGrp="1"/>
          </p:cNvSpPr>
          <p:nvPr>
            <p:ph sz="quarter" idx="15"/>
          </p:nvPr>
        </p:nvSpPr>
        <p:spPr>
          <a:xfrm>
            <a:off x="8224156" y="1600200"/>
            <a:ext cx="3407228" cy="4014788"/>
          </a:xfrm>
        </p:spPr>
        <p:txBody>
          <a:bodyPr anchor="ctr"/>
          <a:lstStyle>
            <a:lvl1pPr marL="0" indent="0" algn="ctr">
              <a:buFontTx/>
              <a:buNone/>
              <a:defRPr b="1">
                <a:solidFill>
                  <a:schemeClr val="bg1"/>
                </a:solidFill>
              </a:defRPr>
            </a:lvl1pPr>
          </a:lstStyle>
          <a:p>
            <a:pPr lvl="0"/>
            <a:r>
              <a:rPr lang="en-US" dirty="0"/>
              <a:t>Edit Master text styles</a:t>
            </a:r>
          </a:p>
        </p:txBody>
      </p:sp>
      <p:pic>
        <p:nvPicPr>
          <p:cNvPr id="15" name="OK logo">
            <a:extLst>
              <a:ext uri="{FF2B5EF4-FFF2-40B4-BE49-F238E27FC236}">
                <a16:creationId xmlns:a16="http://schemas.microsoft.com/office/drawing/2014/main" id="{74A86640-EB0B-4E4E-A95F-34E0F615BC6C}"/>
              </a:ext>
            </a:extLst>
          </p:cNvPr>
          <p:cNvPicPr>
            <a:picLocks/>
          </p:cNvPicPr>
          <p:nvPr userDrawn="1"/>
        </p:nvPicPr>
        <p:blipFill>
          <a:blip r:embed="rId3" cstate="screen">
            <a:extLst>
              <a:ext uri="{28A0092B-C50C-407E-A947-70E740481C1C}">
                <a14:useLocalDpi xmlns:a14="http://schemas.microsoft.com/office/drawing/2010/main"/>
              </a:ext>
            </a:extLst>
          </a:blip>
          <a:stretch>
            <a:fillRect/>
          </a:stretch>
        </p:blipFill>
        <p:spPr>
          <a:xfrm>
            <a:off x="8828202" y="457199"/>
            <a:ext cx="2199137" cy="365760"/>
          </a:xfrm>
          <a:prstGeom prst="rect">
            <a:avLst/>
          </a:prstGeom>
        </p:spPr>
      </p:pic>
    </p:spTree>
    <p:extLst>
      <p:ext uri="{BB962C8B-B14F-4D97-AF65-F5344CB8AC3E}">
        <p14:creationId xmlns:p14="http://schemas.microsoft.com/office/powerpoint/2010/main" val="3452642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84CD920-7869-4B59-ADC9-1B93DCFE453B}"/>
              </a:ext>
            </a:extLst>
          </p:cNvPr>
          <p:cNvSpPr>
            <a:spLocks noGrp="1"/>
          </p:cNvSpPr>
          <p:nvPr>
            <p:ph type="sldNum" sz="quarter" idx="10"/>
          </p:nvPr>
        </p:nvSpPr>
        <p:spPr/>
        <p:txBody>
          <a:bodyPr/>
          <a:lstStyle/>
          <a:p>
            <a:fld id="{1384FA50-8B36-4B06-A05C-1E58CBA999B5}" type="slidenum">
              <a:rPr lang="en-US" smtClean="0"/>
              <a:pPr/>
              <a:t>‹#›</a:t>
            </a:fld>
            <a:endParaRPr lang="en-US" dirty="0"/>
          </a:p>
        </p:txBody>
      </p:sp>
      <p:sp>
        <p:nvSpPr>
          <p:cNvPr id="5" name="Rectangle 4">
            <a:extLst>
              <a:ext uri="{FF2B5EF4-FFF2-40B4-BE49-F238E27FC236}">
                <a16:creationId xmlns:a16="http://schemas.microsoft.com/office/drawing/2014/main" id="{B31F73F3-F110-63E9-0ECC-3091AED08F43}"/>
              </a:ext>
            </a:extLst>
          </p:cNvPr>
          <p:cNvSpPr/>
          <p:nvPr userDrawn="1"/>
        </p:nvSpPr>
        <p:spPr>
          <a:xfrm>
            <a:off x="6995160" y="6553200"/>
            <a:ext cx="4599940" cy="304800"/>
          </a:xfrm>
          <a:prstGeom prst="rect">
            <a:avLst/>
          </a:prstGeom>
          <a:solidFill>
            <a:srgbClr val="F9D97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6" name="Bottom banner - navy blue">
            <a:extLst>
              <a:ext uri="{FF2B5EF4-FFF2-40B4-BE49-F238E27FC236}">
                <a16:creationId xmlns:a16="http://schemas.microsoft.com/office/drawing/2014/main" id="{96AABFE5-799B-F55C-D5C8-780D62B542A5}"/>
              </a:ext>
            </a:extLst>
          </p:cNvPr>
          <p:cNvSpPr/>
          <p:nvPr userDrawn="1"/>
        </p:nvSpPr>
        <p:spPr>
          <a:xfrm>
            <a:off x="11582400" y="6556248"/>
            <a:ext cx="609600" cy="301752"/>
          </a:xfrm>
          <a:prstGeom prst="rect">
            <a:avLst/>
          </a:prstGeom>
          <a:solidFill>
            <a:srgbClr val="D1310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7" name="Slide Number Placeholder 2">
            <a:extLst>
              <a:ext uri="{FF2B5EF4-FFF2-40B4-BE49-F238E27FC236}">
                <a16:creationId xmlns:a16="http://schemas.microsoft.com/office/drawing/2014/main" id="{AE204951-CBC4-74E6-9F6B-D17B81D4785D}"/>
              </a:ext>
            </a:extLst>
          </p:cNvPr>
          <p:cNvSpPr txBox="1">
            <a:spLocks/>
          </p:cNvSpPr>
          <p:nvPr userDrawn="1"/>
        </p:nvSpPr>
        <p:spPr>
          <a:xfrm>
            <a:off x="11582400" y="6553200"/>
            <a:ext cx="609600" cy="304800"/>
          </a:xfrm>
          <a:prstGeom prst="rect">
            <a:avLst/>
          </a:prstGeom>
        </p:spPr>
        <p:txBody>
          <a:bodyPr vert="horz" wrap="none" lIns="0" tIns="0" rIns="0" bIns="0" rtlCol="0" anchor="ctr"/>
          <a:lstStyle>
            <a:defPPr>
              <a:defRPr lang="en-US"/>
            </a:defPPr>
            <a:lvl1pPr marL="0" algn="ctr" defTabSz="914400" rtl="0" eaLnBrk="1" latinLnBrk="0" hangingPunct="1">
              <a:defRPr sz="800" b="0" kern="1200">
                <a:solidFill>
                  <a:schemeClr val="bg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384FA50-8B36-4B06-A05C-1E58CBA999B5}" type="slidenum">
              <a:rPr lang="en-US" smtClean="0">
                <a:solidFill>
                  <a:schemeClr val="bg1">
                    <a:lumMod val="85000"/>
                  </a:schemeClr>
                </a:solidFill>
              </a:rPr>
              <a:pPr/>
              <a:t>‹#›</a:t>
            </a:fld>
            <a:endParaRPr lang="en-US" dirty="0">
              <a:solidFill>
                <a:schemeClr val="bg1">
                  <a:lumMod val="85000"/>
                </a:schemeClr>
              </a:solidFill>
            </a:endParaRPr>
          </a:p>
        </p:txBody>
      </p:sp>
      <p:sp>
        <p:nvSpPr>
          <p:cNvPr id="8" name="Footnote">
            <a:extLst>
              <a:ext uri="{FF2B5EF4-FFF2-40B4-BE49-F238E27FC236}">
                <a16:creationId xmlns:a16="http://schemas.microsoft.com/office/drawing/2014/main" id="{EB0679E7-5523-88CB-2EAA-177E9408E23D}"/>
              </a:ext>
            </a:extLst>
          </p:cNvPr>
          <p:cNvSpPr>
            <a:spLocks noGrp="1"/>
          </p:cNvSpPr>
          <p:nvPr>
            <p:ph type="body" sz="quarter" idx="13"/>
          </p:nvPr>
        </p:nvSpPr>
        <p:spPr>
          <a:xfrm>
            <a:off x="609599" y="6172200"/>
            <a:ext cx="6629400" cy="312420"/>
          </a:xfrm>
        </p:spPr>
        <p:txBody>
          <a:bodyPr anchor="b"/>
          <a:lstStyle>
            <a:lvl1pPr marL="0" indent="0">
              <a:spcAft>
                <a:spcPts val="300"/>
              </a:spcAft>
              <a:buFontTx/>
              <a:buNone/>
              <a:defRPr sz="800"/>
            </a:lvl1pPr>
          </a:lstStyle>
          <a:p>
            <a:pPr lvl="0"/>
            <a:r>
              <a:rPr lang="en-US" dirty="0"/>
              <a:t>Edit Master text styles</a:t>
            </a:r>
          </a:p>
        </p:txBody>
      </p:sp>
      <p:sp>
        <p:nvSpPr>
          <p:cNvPr id="9" name="Content Placeholder 4:3">
            <a:extLst>
              <a:ext uri="{FF2B5EF4-FFF2-40B4-BE49-F238E27FC236}">
                <a16:creationId xmlns:a16="http://schemas.microsoft.com/office/drawing/2014/main" id="{B8F2F35E-AC6B-F05E-462A-358D2CF20137}"/>
              </a:ext>
            </a:extLst>
          </p:cNvPr>
          <p:cNvSpPr>
            <a:spLocks noGrp="1"/>
          </p:cNvSpPr>
          <p:nvPr>
            <p:ph idx="1"/>
          </p:nvPr>
        </p:nvSpPr>
        <p:spPr>
          <a:xfrm>
            <a:off x="609600" y="1600200"/>
            <a:ext cx="6629400" cy="4572000"/>
          </a:xfrm>
        </p:spPr>
        <p:txBody>
          <a:bodyPr/>
          <a:lstStyle>
            <a:lvl1pPr>
              <a:defRPr sz="2200"/>
            </a:lvl1pPr>
          </a:lstStyle>
          <a:p>
            <a:pPr lvl="0"/>
            <a:r>
              <a:rPr lang="en-US" dirty="0"/>
              <a:t>Edit Master text styles</a:t>
            </a:r>
          </a:p>
          <a:p>
            <a:pPr lvl="1"/>
            <a:r>
              <a:rPr lang="en-US" dirty="0"/>
              <a:t>Second level</a:t>
            </a:r>
          </a:p>
        </p:txBody>
      </p:sp>
      <p:sp>
        <p:nvSpPr>
          <p:cNvPr id="10" name="Title 1">
            <a:extLst>
              <a:ext uri="{FF2B5EF4-FFF2-40B4-BE49-F238E27FC236}">
                <a16:creationId xmlns:a16="http://schemas.microsoft.com/office/drawing/2014/main" id="{8CDD31EE-741F-38B7-9299-41CB472950D9}"/>
              </a:ext>
            </a:extLst>
          </p:cNvPr>
          <p:cNvSpPr>
            <a:spLocks noGrp="1"/>
          </p:cNvSpPr>
          <p:nvPr>
            <p:ph type="title"/>
          </p:nvPr>
        </p:nvSpPr>
        <p:spPr>
          <a:xfrm>
            <a:off x="609601" y="411480"/>
            <a:ext cx="6629400" cy="1188720"/>
          </a:xfrm>
        </p:spPr>
        <p:txBody>
          <a:bodyPr/>
          <a:lstStyle>
            <a:lvl1pPr>
              <a:defRPr/>
            </a:lvl1pPr>
          </a:lstStyle>
          <a:p>
            <a:r>
              <a:rPr lang="en-US" dirty="0"/>
              <a:t>Click to edit Master title style</a:t>
            </a:r>
          </a:p>
        </p:txBody>
      </p:sp>
      <p:sp>
        <p:nvSpPr>
          <p:cNvPr id="11" name="Bottom banner - primary blue">
            <a:extLst>
              <a:ext uri="{FF2B5EF4-FFF2-40B4-BE49-F238E27FC236}">
                <a16:creationId xmlns:a16="http://schemas.microsoft.com/office/drawing/2014/main" id="{5898D2D1-0A7B-AFB1-18EC-5A310F9E7526}"/>
              </a:ext>
            </a:extLst>
          </p:cNvPr>
          <p:cNvSpPr/>
          <p:nvPr userDrawn="1"/>
        </p:nvSpPr>
        <p:spPr>
          <a:xfrm>
            <a:off x="0" y="6556248"/>
            <a:ext cx="6995160" cy="301752"/>
          </a:xfrm>
          <a:prstGeom prst="rect">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grpSp>
        <p:nvGrpSpPr>
          <p:cNvPr id="2" name="Group 1">
            <a:extLst>
              <a:ext uri="{FF2B5EF4-FFF2-40B4-BE49-F238E27FC236}">
                <a16:creationId xmlns:a16="http://schemas.microsoft.com/office/drawing/2014/main" id="{A065DC99-E7FE-1388-CF6A-E9FDBF2CB37C}"/>
              </a:ext>
            </a:extLst>
          </p:cNvPr>
          <p:cNvGrpSpPr/>
          <p:nvPr userDrawn="1"/>
        </p:nvGrpSpPr>
        <p:grpSpPr>
          <a:xfrm>
            <a:off x="9981008" y="5492725"/>
            <a:ext cx="2210992" cy="1062658"/>
            <a:chOff x="9981008" y="5492725"/>
            <a:chExt cx="2210992" cy="1062658"/>
          </a:xfrm>
        </p:grpSpPr>
        <p:pic>
          <p:nvPicPr>
            <p:cNvPr id="4" name="Picture 3">
              <a:extLst>
                <a:ext uri="{FF2B5EF4-FFF2-40B4-BE49-F238E27FC236}">
                  <a16:creationId xmlns:a16="http://schemas.microsoft.com/office/drawing/2014/main" id="{BA7AE645-BB28-7506-BB8D-0860A8CB5E8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0030838" y="5492725"/>
              <a:ext cx="2161162" cy="1062658"/>
            </a:xfrm>
            <a:prstGeom prst="rect">
              <a:avLst/>
            </a:prstGeom>
          </p:spPr>
        </p:pic>
        <p:sp>
          <p:nvSpPr>
            <p:cNvPr id="12" name="Isosceles Triangle 8">
              <a:extLst>
                <a:ext uri="{FF2B5EF4-FFF2-40B4-BE49-F238E27FC236}">
                  <a16:creationId xmlns:a16="http://schemas.microsoft.com/office/drawing/2014/main" id="{1EC1A0C5-EC87-672B-4DF4-73E2E99223E5}"/>
                </a:ext>
              </a:extLst>
            </p:cNvPr>
            <p:cNvSpPr/>
            <p:nvPr userDrawn="1"/>
          </p:nvSpPr>
          <p:spPr>
            <a:xfrm rot="7436599">
              <a:off x="10006012" y="6336506"/>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3" name="Isosceles Triangle 9">
              <a:extLst>
                <a:ext uri="{FF2B5EF4-FFF2-40B4-BE49-F238E27FC236}">
                  <a16:creationId xmlns:a16="http://schemas.microsoft.com/office/drawing/2014/main" id="{E05185E7-477E-B979-2DE2-4FFBD03E2FB2}"/>
                </a:ext>
              </a:extLst>
            </p:cNvPr>
            <p:cNvSpPr/>
            <p:nvPr userDrawn="1"/>
          </p:nvSpPr>
          <p:spPr>
            <a:xfrm rot="4907884">
              <a:off x="10003629" y="6367462"/>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4" name="Isosceles Triangle 10">
              <a:extLst>
                <a:ext uri="{FF2B5EF4-FFF2-40B4-BE49-F238E27FC236}">
                  <a16:creationId xmlns:a16="http://schemas.microsoft.com/office/drawing/2014/main" id="{DD5CAE03-1F6D-DFE8-B113-241BA343D002}"/>
                </a:ext>
              </a:extLst>
            </p:cNvPr>
            <p:cNvSpPr/>
            <p:nvPr userDrawn="1"/>
          </p:nvSpPr>
          <p:spPr>
            <a:xfrm rot="5650820">
              <a:off x="9998868" y="6407944"/>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5" name="Isosceles Triangle 11">
              <a:extLst>
                <a:ext uri="{FF2B5EF4-FFF2-40B4-BE49-F238E27FC236}">
                  <a16:creationId xmlns:a16="http://schemas.microsoft.com/office/drawing/2014/main" id="{CFE8DE47-C074-7453-513E-6EFC14C68E9B}"/>
                </a:ext>
              </a:extLst>
            </p:cNvPr>
            <p:cNvSpPr/>
            <p:nvPr userDrawn="1"/>
          </p:nvSpPr>
          <p:spPr>
            <a:xfrm rot="5718918">
              <a:off x="9994105" y="6450806"/>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grpSp>
    </p:spTree>
    <p:extLst>
      <p:ext uri="{BB962C8B-B14F-4D97-AF65-F5344CB8AC3E}">
        <p14:creationId xmlns:p14="http://schemas.microsoft.com/office/powerpoint/2010/main" val="3236760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5" name="Bottom banner - teal">
            <a:extLst>
              <a:ext uri="{FF2B5EF4-FFF2-40B4-BE49-F238E27FC236}">
                <a16:creationId xmlns:a16="http://schemas.microsoft.com/office/drawing/2014/main" id="{DDBAC196-C996-40AD-5F69-53A192A373BB}"/>
              </a:ext>
            </a:extLst>
          </p:cNvPr>
          <p:cNvSpPr/>
          <p:nvPr userDrawn="1"/>
        </p:nvSpPr>
        <p:spPr>
          <a:xfrm>
            <a:off x="7067227" y="6556248"/>
            <a:ext cx="5124773" cy="301752"/>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lvl="0" algn="ctr"/>
            <a:endParaRPr lang="en-US" sz="2000" dirty="0"/>
          </a:p>
        </p:txBody>
      </p:sp>
      <p:sp>
        <p:nvSpPr>
          <p:cNvPr id="3" name="Slide Number Placeholder 2">
            <a:extLst>
              <a:ext uri="{FF2B5EF4-FFF2-40B4-BE49-F238E27FC236}">
                <a16:creationId xmlns:a16="http://schemas.microsoft.com/office/drawing/2014/main" id="{29CD8F15-1144-70ED-8203-F30C9BA61F99}"/>
              </a:ext>
            </a:extLst>
          </p:cNvPr>
          <p:cNvSpPr>
            <a:spLocks noGrp="1"/>
          </p:cNvSpPr>
          <p:nvPr>
            <p:ph type="sldNum" sz="quarter" idx="10"/>
          </p:nvPr>
        </p:nvSpPr>
        <p:spPr/>
        <p:txBody>
          <a:bodyPr/>
          <a:lstStyle/>
          <a:p>
            <a:fld id="{1384FA50-8B36-4B06-A05C-1E58CBA999B5}" type="slidenum">
              <a:rPr lang="en-US" smtClean="0"/>
              <a:pPr/>
              <a:t>‹#›</a:t>
            </a:fld>
            <a:endParaRPr lang="en-US" dirty="0"/>
          </a:p>
        </p:txBody>
      </p:sp>
      <p:sp>
        <p:nvSpPr>
          <p:cNvPr id="7" name="Content Placeholder 2">
            <a:extLst>
              <a:ext uri="{FF2B5EF4-FFF2-40B4-BE49-F238E27FC236}">
                <a16:creationId xmlns:a16="http://schemas.microsoft.com/office/drawing/2014/main" id="{55185E49-68D6-E7DB-87DB-A410CCEA7EC6}"/>
              </a:ext>
            </a:extLst>
          </p:cNvPr>
          <p:cNvSpPr>
            <a:spLocks noGrp="1"/>
          </p:cNvSpPr>
          <p:nvPr>
            <p:ph idx="1"/>
          </p:nvPr>
        </p:nvSpPr>
        <p:spPr>
          <a:xfrm>
            <a:off x="609600" y="1600200"/>
            <a:ext cx="10668000" cy="4343400"/>
          </a:xfrm>
        </p:spPr>
        <p:txBody>
          <a:bodyPr/>
          <a:lstStyle>
            <a:lvl1pPr>
              <a:defRPr sz="2200"/>
            </a:lvl1pPr>
            <a:lvl2pPr>
              <a:buClr>
                <a:srgbClr val="D1310A"/>
              </a:buClr>
              <a:defRPr/>
            </a:lvl2pPr>
          </a:lstStyle>
          <a:p>
            <a:pPr lvl="0"/>
            <a:r>
              <a:rPr lang="en-US" dirty="0"/>
              <a:t>Edit Master text styles</a:t>
            </a:r>
          </a:p>
          <a:p>
            <a:pPr lvl="1"/>
            <a:r>
              <a:rPr lang="en-US" dirty="0"/>
              <a:t>Second level</a:t>
            </a:r>
          </a:p>
        </p:txBody>
      </p:sp>
      <p:sp>
        <p:nvSpPr>
          <p:cNvPr id="8" name="Title 1">
            <a:extLst>
              <a:ext uri="{FF2B5EF4-FFF2-40B4-BE49-F238E27FC236}">
                <a16:creationId xmlns:a16="http://schemas.microsoft.com/office/drawing/2014/main" id="{59C4AAE0-CD9A-C604-A10D-620A520D9066}"/>
              </a:ext>
            </a:extLst>
          </p:cNvPr>
          <p:cNvSpPr>
            <a:spLocks noGrp="1"/>
          </p:cNvSpPr>
          <p:nvPr>
            <p:ph type="title"/>
          </p:nvPr>
        </p:nvSpPr>
        <p:spPr>
          <a:xfrm>
            <a:off x="609600" y="411480"/>
            <a:ext cx="8839200" cy="876300"/>
          </a:xfrm>
        </p:spPr>
        <p:txBody>
          <a:bodyPr/>
          <a:lstStyle>
            <a:lvl1pPr>
              <a:defRPr/>
            </a:lvl1pPr>
          </a:lstStyle>
          <a:p>
            <a:r>
              <a:rPr lang="en-US" dirty="0"/>
              <a:t>Click to edit Master title style</a:t>
            </a:r>
          </a:p>
        </p:txBody>
      </p:sp>
      <p:grpSp>
        <p:nvGrpSpPr>
          <p:cNvPr id="2" name="Group 1">
            <a:extLst>
              <a:ext uri="{FF2B5EF4-FFF2-40B4-BE49-F238E27FC236}">
                <a16:creationId xmlns:a16="http://schemas.microsoft.com/office/drawing/2014/main" id="{62ADC936-814D-5E23-666D-BB75C9BBF433}"/>
              </a:ext>
            </a:extLst>
          </p:cNvPr>
          <p:cNvGrpSpPr/>
          <p:nvPr userDrawn="1"/>
        </p:nvGrpSpPr>
        <p:grpSpPr>
          <a:xfrm>
            <a:off x="9981008" y="5492725"/>
            <a:ext cx="2210992" cy="1062658"/>
            <a:chOff x="9981008" y="5492725"/>
            <a:chExt cx="2210992" cy="1062658"/>
          </a:xfrm>
        </p:grpSpPr>
        <p:pic>
          <p:nvPicPr>
            <p:cNvPr id="6" name="Picture 5">
              <a:extLst>
                <a:ext uri="{FF2B5EF4-FFF2-40B4-BE49-F238E27FC236}">
                  <a16:creationId xmlns:a16="http://schemas.microsoft.com/office/drawing/2014/main" id="{DEC545D5-28DE-61E7-6CAC-0F3DF6B8B66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0030838" y="5492725"/>
              <a:ext cx="2161162" cy="1062658"/>
            </a:xfrm>
            <a:prstGeom prst="rect">
              <a:avLst/>
            </a:prstGeom>
          </p:spPr>
        </p:pic>
        <p:sp>
          <p:nvSpPr>
            <p:cNvPr id="9" name="Isosceles Triangle 8">
              <a:extLst>
                <a:ext uri="{FF2B5EF4-FFF2-40B4-BE49-F238E27FC236}">
                  <a16:creationId xmlns:a16="http://schemas.microsoft.com/office/drawing/2014/main" id="{C7C0F3F0-F456-B488-0708-5946E9B19188}"/>
                </a:ext>
              </a:extLst>
            </p:cNvPr>
            <p:cNvSpPr/>
            <p:nvPr userDrawn="1"/>
          </p:nvSpPr>
          <p:spPr>
            <a:xfrm rot="7436599">
              <a:off x="10006012" y="6336506"/>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0" name="Isosceles Triangle 9">
              <a:extLst>
                <a:ext uri="{FF2B5EF4-FFF2-40B4-BE49-F238E27FC236}">
                  <a16:creationId xmlns:a16="http://schemas.microsoft.com/office/drawing/2014/main" id="{F2BC873A-2A36-32F9-D268-100BD053DA4F}"/>
                </a:ext>
              </a:extLst>
            </p:cNvPr>
            <p:cNvSpPr/>
            <p:nvPr userDrawn="1"/>
          </p:nvSpPr>
          <p:spPr>
            <a:xfrm rot="4907884">
              <a:off x="10003629" y="6367462"/>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1" name="Isosceles Triangle 10">
              <a:extLst>
                <a:ext uri="{FF2B5EF4-FFF2-40B4-BE49-F238E27FC236}">
                  <a16:creationId xmlns:a16="http://schemas.microsoft.com/office/drawing/2014/main" id="{6DE8ED38-76AB-8AB5-1E17-42E1D36EC752}"/>
                </a:ext>
              </a:extLst>
            </p:cNvPr>
            <p:cNvSpPr/>
            <p:nvPr userDrawn="1"/>
          </p:nvSpPr>
          <p:spPr>
            <a:xfrm rot="5650820">
              <a:off x="9998868" y="6407944"/>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2" name="Isosceles Triangle 11">
              <a:extLst>
                <a:ext uri="{FF2B5EF4-FFF2-40B4-BE49-F238E27FC236}">
                  <a16:creationId xmlns:a16="http://schemas.microsoft.com/office/drawing/2014/main" id="{92236BA0-EEDC-4B24-48A5-52309DFC44F3}"/>
                </a:ext>
              </a:extLst>
            </p:cNvPr>
            <p:cNvSpPr/>
            <p:nvPr userDrawn="1"/>
          </p:nvSpPr>
          <p:spPr>
            <a:xfrm rot="5718918">
              <a:off x="9994105" y="6450806"/>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grpSp>
      <p:sp>
        <p:nvSpPr>
          <p:cNvPr id="15" name="Rectangle 14">
            <a:extLst>
              <a:ext uri="{FF2B5EF4-FFF2-40B4-BE49-F238E27FC236}">
                <a16:creationId xmlns:a16="http://schemas.microsoft.com/office/drawing/2014/main" id="{26A5D084-F07D-7AD9-8FD0-689B9129C704}"/>
              </a:ext>
            </a:extLst>
          </p:cNvPr>
          <p:cNvSpPr/>
          <p:nvPr userDrawn="1"/>
        </p:nvSpPr>
        <p:spPr>
          <a:xfrm>
            <a:off x="6995160" y="6553200"/>
            <a:ext cx="4599940" cy="304800"/>
          </a:xfrm>
          <a:prstGeom prst="rect">
            <a:avLst/>
          </a:prstGeom>
          <a:solidFill>
            <a:srgbClr val="F9D97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Tree>
    <p:extLst>
      <p:ext uri="{BB962C8B-B14F-4D97-AF65-F5344CB8AC3E}">
        <p14:creationId xmlns:p14="http://schemas.microsoft.com/office/powerpoint/2010/main" val="2770789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624">
          <p15:clr>
            <a:srgbClr val="FBAE40"/>
          </p15:clr>
        </p15:guide>
        <p15:guide id="2" pos="5808">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68.xml"/><Relationship Id="rId3" Type="http://schemas.openxmlformats.org/officeDocument/2006/relationships/slideLayout" Target="../slideLayouts/slideLayout63.xml"/><Relationship Id="rId7" Type="http://schemas.openxmlformats.org/officeDocument/2006/relationships/slideLayout" Target="../slideLayouts/slideLayout67.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image" Target="../media/image9.png"/><Relationship Id="rId5" Type="http://schemas.openxmlformats.org/officeDocument/2006/relationships/slideLayout" Target="../slideLayouts/slideLayout65.xml"/><Relationship Id="rId10" Type="http://schemas.openxmlformats.org/officeDocument/2006/relationships/theme" Target="../theme/theme2.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image" Target="../media/image9.png"/><Relationship Id="rId5" Type="http://schemas.openxmlformats.org/officeDocument/2006/relationships/slideLayout" Target="../slideLayouts/slideLayout74.xml"/><Relationship Id="rId10" Type="http://schemas.openxmlformats.org/officeDocument/2006/relationships/theme" Target="../theme/theme3.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Bottom banner - primary blue"/>
          <p:cNvSpPr/>
          <p:nvPr userDrawn="1"/>
        </p:nvSpPr>
        <p:spPr>
          <a:xfrm>
            <a:off x="0" y="6556248"/>
            <a:ext cx="12192000" cy="301752"/>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8" name="Bottom banner - gradient">
            <a:extLst>
              <a:ext uri="{FF2B5EF4-FFF2-40B4-BE49-F238E27FC236}">
                <a16:creationId xmlns:a16="http://schemas.microsoft.com/office/drawing/2014/main" id="{1EE8BB6C-FBE4-45DA-9172-BDEF55FD186A}"/>
              </a:ext>
            </a:extLst>
          </p:cNvPr>
          <p:cNvSpPr/>
          <p:nvPr userDrawn="1"/>
        </p:nvSpPr>
        <p:spPr>
          <a:xfrm>
            <a:off x="6096001" y="6556248"/>
            <a:ext cx="6096000" cy="301752"/>
          </a:xfrm>
          <a:prstGeom prst="rect">
            <a:avLst/>
          </a:prstGeom>
          <a:gradFill flip="none" rotWithShape="1">
            <a:gsLst>
              <a:gs pos="0">
                <a:schemeClr val="tx2"/>
              </a:gs>
              <a:gs pos="100000">
                <a:schemeClr val="accent1"/>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3" name="Text Placeholder 2"/>
          <p:cNvSpPr>
            <a:spLocks noGrp="1"/>
          </p:cNvSpPr>
          <p:nvPr>
            <p:ph type="body" idx="1"/>
          </p:nvPr>
        </p:nvSpPr>
        <p:spPr>
          <a:xfrm>
            <a:off x="457200" y="1295400"/>
            <a:ext cx="11277600" cy="4914900"/>
          </a:xfrm>
          <a:prstGeom prst="rect">
            <a:avLst/>
          </a:prstGeom>
        </p:spPr>
        <p:txBody>
          <a:bodyPr vert="horz" wrap="square" lIns="0" tIns="0" rIns="0" bIns="0" rtlCol="0">
            <a:noAutofit/>
          </a:bodyPr>
          <a:lstStyle/>
          <a:p>
            <a:pPr lvl="0"/>
            <a:r>
              <a:rPr lang="en-US"/>
              <a:t>Edit Master text styles</a:t>
            </a:r>
          </a:p>
          <a:p>
            <a:pPr lvl="1"/>
            <a:r>
              <a:rPr lang="en-US"/>
              <a:t>Second level</a:t>
            </a:r>
          </a:p>
        </p:txBody>
      </p:sp>
      <p:sp>
        <p:nvSpPr>
          <p:cNvPr id="2" name="Title Placeholder 1"/>
          <p:cNvSpPr>
            <a:spLocks noGrp="1"/>
          </p:cNvSpPr>
          <p:nvPr>
            <p:ph type="title"/>
          </p:nvPr>
        </p:nvSpPr>
        <p:spPr>
          <a:xfrm>
            <a:off x="457200" y="411480"/>
            <a:ext cx="11277600" cy="876300"/>
          </a:xfrm>
          <a:prstGeom prst="rect">
            <a:avLst/>
          </a:prstGeom>
        </p:spPr>
        <p:txBody>
          <a:bodyPr vert="horz" lIns="0" tIns="0" rIns="0" bIns="0" rtlCol="0" anchor="t" anchorCtr="0">
            <a:noAutofit/>
          </a:bodyPr>
          <a:lstStyle/>
          <a:p>
            <a:r>
              <a:rPr lang="en-US"/>
              <a:t>Click to edit Master title style</a:t>
            </a:r>
          </a:p>
        </p:txBody>
      </p:sp>
      <p:sp>
        <p:nvSpPr>
          <p:cNvPr id="6" name="Slide Number Placeholder"/>
          <p:cNvSpPr>
            <a:spLocks noGrp="1"/>
          </p:cNvSpPr>
          <p:nvPr>
            <p:ph type="sldNum" sz="quarter" idx="4"/>
          </p:nvPr>
        </p:nvSpPr>
        <p:spPr>
          <a:xfrm>
            <a:off x="11734800" y="6553200"/>
            <a:ext cx="457200" cy="304800"/>
          </a:xfrm>
          <a:prstGeom prst="rect">
            <a:avLst/>
          </a:prstGeom>
        </p:spPr>
        <p:txBody>
          <a:bodyPr vert="horz" wrap="none" lIns="0" tIns="0" rIns="0" bIns="0" rtlCol="0" anchor="ctr"/>
          <a:lstStyle>
            <a:lvl1pPr algn="ctr">
              <a:defRPr sz="800" b="0">
                <a:solidFill>
                  <a:schemeClr val="bg1">
                    <a:lumMod val="75000"/>
                  </a:schemeClr>
                </a:solidFill>
              </a:defRPr>
            </a:lvl1pPr>
          </a:lstStyle>
          <a:p>
            <a:fld id="{1384FA50-8B36-4B06-A05C-1E58CBA999B5}" type="slidenum">
              <a:rPr lang="en-US" smtClean="0"/>
              <a:pPr/>
              <a:t>‹#›</a:t>
            </a:fld>
            <a:endParaRPr lang="en-US" dirty="0"/>
          </a:p>
        </p:txBody>
      </p:sp>
    </p:spTree>
    <p:extLst>
      <p:ext uri="{BB962C8B-B14F-4D97-AF65-F5344CB8AC3E}">
        <p14:creationId xmlns:p14="http://schemas.microsoft.com/office/powerpoint/2010/main" val="286538321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802" r:id="rId4"/>
    <p:sldLayoutId id="2147483806" r:id="rId5"/>
    <p:sldLayoutId id="2147483811" r:id="rId6"/>
    <p:sldLayoutId id="2147483812" r:id="rId7"/>
    <p:sldLayoutId id="2147483807" r:id="rId8"/>
    <p:sldLayoutId id="2147483803" r:id="rId9"/>
    <p:sldLayoutId id="2147483809" r:id="rId10"/>
    <p:sldLayoutId id="2147483808" r:id="rId11"/>
    <p:sldLayoutId id="2147483804" r:id="rId12"/>
    <p:sldLayoutId id="2147483810" r:id="rId13"/>
    <p:sldLayoutId id="2147483805" r:id="rId14"/>
    <p:sldLayoutId id="2147483813" r:id="rId15"/>
    <p:sldLayoutId id="2147483666" r:id="rId16"/>
    <p:sldLayoutId id="2147483667" r:id="rId17"/>
    <p:sldLayoutId id="2147483668" r:id="rId18"/>
    <p:sldLayoutId id="2147483669" r:id="rId19"/>
    <p:sldLayoutId id="2147483670" r:id="rId20"/>
    <p:sldLayoutId id="2147483671" r:id="rId21"/>
    <p:sldLayoutId id="2147483672" r:id="rId22"/>
    <p:sldLayoutId id="2147483673" r:id="rId23"/>
    <p:sldLayoutId id="2147483674" r:id="rId24"/>
    <p:sldLayoutId id="2147483675" r:id="rId25"/>
    <p:sldLayoutId id="2147483676" r:id="rId26"/>
    <p:sldLayoutId id="2147483677" r:id="rId27"/>
    <p:sldLayoutId id="2147483678" r:id="rId28"/>
    <p:sldLayoutId id="2147483679" r:id="rId29"/>
    <p:sldLayoutId id="2147483680" r:id="rId30"/>
    <p:sldLayoutId id="2147483681" r:id="rId31"/>
    <p:sldLayoutId id="2147483682" r:id="rId32"/>
    <p:sldLayoutId id="2147483683" r:id="rId33"/>
    <p:sldLayoutId id="2147483684" r:id="rId34"/>
    <p:sldLayoutId id="2147483685" r:id="rId35"/>
    <p:sldLayoutId id="2147483686" r:id="rId36"/>
    <p:sldLayoutId id="2147483687" r:id="rId37"/>
    <p:sldLayoutId id="2147483688" r:id="rId38"/>
    <p:sldLayoutId id="2147483689" r:id="rId39"/>
    <p:sldLayoutId id="2147483690" r:id="rId40"/>
    <p:sldLayoutId id="2147483691" r:id="rId41"/>
    <p:sldLayoutId id="2147483692" r:id="rId42"/>
    <p:sldLayoutId id="2147483693" r:id="rId43"/>
    <p:sldLayoutId id="2147483694" r:id="rId44"/>
    <p:sldLayoutId id="2147483695" r:id="rId45"/>
    <p:sldLayoutId id="2147483696" r:id="rId46"/>
    <p:sldLayoutId id="2147483697" r:id="rId47"/>
    <p:sldLayoutId id="2147483698" r:id="rId48"/>
    <p:sldLayoutId id="2147483699" r:id="rId49"/>
    <p:sldLayoutId id="2147483700" r:id="rId50"/>
    <p:sldLayoutId id="2147483701" r:id="rId51"/>
    <p:sldLayoutId id="2147483702" r:id="rId52"/>
    <p:sldLayoutId id="2147483703" r:id="rId53"/>
    <p:sldLayoutId id="2147483704" r:id="rId54"/>
    <p:sldLayoutId id="2147483710" r:id="rId55"/>
    <p:sldLayoutId id="2147483711" r:id="rId56"/>
    <p:sldLayoutId id="2147483712" r:id="rId57"/>
    <p:sldLayoutId id="2147483750" r:id="rId58"/>
    <p:sldLayoutId id="2147483751" r:id="rId59"/>
    <p:sldLayoutId id="2147483752" r:id="rId6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685800" rtl="0" eaLnBrk="1" latinLnBrk="0" hangingPunct="1">
        <a:lnSpc>
          <a:spcPct val="90000"/>
        </a:lnSpc>
        <a:spcBef>
          <a:spcPct val="0"/>
        </a:spcBef>
        <a:buNone/>
        <a:defRPr sz="3000" kern="600" baseline="0">
          <a:solidFill>
            <a:schemeClr val="tx2"/>
          </a:solidFill>
          <a:latin typeface="+mj-lt"/>
          <a:ea typeface="+mj-ea"/>
          <a:cs typeface="+mj-cs"/>
        </a:defRPr>
      </a:lvl1pPr>
    </p:titleStyle>
    <p:body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000" kern="600" baseline="0">
          <a:solidFill>
            <a:schemeClr val="tx1"/>
          </a:solidFill>
          <a:latin typeface="+mn-lt"/>
          <a:ea typeface="+mn-ea"/>
          <a:cs typeface="+mn-cs"/>
        </a:defRPr>
      </a:lvl1pPr>
      <a:lvl2pPr marL="429768" indent="-182880" algn="l" defTabSz="685800" rtl="0" eaLnBrk="1" latinLnBrk="0" hangingPunct="1">
        <a:lnSpc>
          <a:spcPct val="100000"/>
        </a:lnSpc>
        <a:spcBef>
          <a:spcPts val="0"/>
        </a:spcBef>
        <a:spcAft>
          <a:spcPts val="600"/>
        </a:spcAft>
        <a:buClr>
          <a:schemeClr val="tx1"/>
        </a:buClr>
        <a:buFont typeface="Arial" panose="020B0604020202020204" pitchFamily="34" charset="0"/>
        <a:buChar char="–"/>
        <a:defRPr sz="16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orient="horz" pos="4128">
          <p15:clr>
            <a:srgbClr val="F26B43"/>
          </p15:clr>
        </p15:guide>
        <p15:guide id="5" orient="horz" pos="4080">
          <p15:clr>
            <a:srgbClr val="F26B43"/>
          </p15:clr>
        </p15:guide>
        <p15:guide id="6" pos="288">
          <p15:clr>
            <a:srgbClr val="F26B43"/>
          </p15:clr>
        </p15:guide>
        <p15:guide id="7" pos="7392">
          <p15:clr>
            <a:srgbClr val="F26B43"/>
          </p15:clr>
        </p15:guide>
        <p15:guide id="9" orient="horz" pos="1008">
          <p15:clr>
            <a:srgbClr val="F26B43"/>
          </p15:clr>
        </p15:guide>
        <p15:guide id="11" orient="horz" pos="816">
          <p15:clr>
            <a:srgbClr val="F26B43"/>
          </p15:clr>
        </p15:guide>
        <p15:guide id="12" orient="horz" pos="28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Grid" hidden="1"/>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6" name="Slide Number Placeholder"/>
          <p:cNvSpPr>
            <a:spLocks noGrp="1"/>
          </p:cNvSpPr>
          <p:nvPr>
            <p:ph type="sldNum" sz="quarter" idx="4"/>
          </p:nvPr>
        </p:nvSpPr>
        <p:spPr>
          <a:xfrm>
            <a:off x="11582400" y="6553200"/>
            <a:ext cx="609600" cy="304800"/>
          </a:xfrm>
          <a:prstGeom prst="rect">
            <a:avLst/>
          </a:prstGeom>
        </p:spPr>
        <p:txBody>
          <a:bodyPr vert="horz" wrap="none" lIns="0" tIns="0" rIns="0" bIns="0" rtlCol="0" anchor="ctr"/>
          <a:lstStyle>
            <a:lvl1pPr algn="ctr">
              <a:defRPr sz="800" b="0">
                <a:solidFill>
                  <a:schemeClr val="bg1">
                    <a:lumMod val="75000"/>
                  </a:schemeClr>
                </a:solidFill>
              </a:defRPr>
            </a:lvl1pPr>
          </a:lstStyle>
          <a:p>
            <a:fld id="{1384FA50-8B36-4B06-A05C-1E58CBA999B5}" type="slidenum">
              <a:rPr lang="en-US" smtClean="0"/>
              <a:pPr/>
              <a:t>‹#›</a:t>
            </a:fld>
            <a:endParaRPr lang="en-US" dirty="0"/>
          </a:p>
        </p:txBody>
      </p:sp>
      <p:sp>
        <p:nvSpPr>
          <p:cNvPr id="4" name="Bottom banner - primary blue"/>
          <p:cNvSpPr/>
          <p:nvPr userDrawn="1"/>
        </p:nvSpPr>
        <p:spPr>
          <a:xfrm>
            <a:off x="0" y="6556248"/>
            <a:ext cx="12192000" cy="301752"/>
          </a:xfrm>
          <a:prstGeom prst="rect">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3" name="Text Placeholder 2"/>
          <p:cNvSpPr>
            <a:spLocks noGrp="1"/>
          </p:cNvSpPr>
          <p:nvPr>
            <p:ph type="body" idx="1"/>
          </p:nvPr>
        </p:nvSpPr>
        <p:spPr>
          <a:xfrm>
            <a:off x="609600" y="1600200"/>
            <a:ext cx="10972800" cy="4610100"/>
          </a:xfrm>
          <a:prstGeom prst="rect">
            <a:avLst/>
          </a:prstGeom>
        </p:spPr>
        <p:txBody>
          <a:bodyPr vert="horz" wrap="square" lIns="0" tIns="0" rIns="0" bIns="0" rtlCol="0">
            <a:noAutofit/>
          </a:bodyPr>
          <a:lstStyle/>
          <a:p>
            <a:pPr lvl="0"/>
            <a:r>
              <a:rPr lang="en-US" dirty="0"/>
              <a:t>Edit Master text styles</a:t>
            </a:r>
          </a:p>
          <a:p>
            <a:pPr lvl="1"/>
            <a:r>
              <a:rPr lang="en-US" dirty="0"/>
              <a:t>Second level</a:t>
            </a:r>
          </a:p>
        </p:txBody>
      </p:sp>
      <p:sp>
        <p:nvSpPr>
          <p:cNvPr id="2" name="Title Placeholder 1"/>
          <p:cNvSpPr>
            <a:spLocks noGrp="1"/>
          </p:cNvSpPr>
          <p:nvPr>
            <p:ph type="title"/>
          </p:nvPr>
        </p:nvSpPr>
        <p:spPr>
          <a:xfrm>
            <a:off x="609600" y="411480"/>
            <a:ext cx="10972800" cy="876300"/>
          </a:xfrm>
          <a:prstGeom prst="rect">
            <a:avLst/>
          </a:prstGeom>
        </p:spPr>
        <p:txBody>
          <a:bodyPr vert="horz" lIns="0" tIns="0" rIns="0" bIns="0" rtlCol="0" anchor="t" anchorCtr="0">
            <a:noAutofit/>
          </a:bodyPr>
          <a:lstStyle/>
          <a:p>
            <a:r>
              <a:rPr lang="en-US" dirty="0"/>
              <a:t>Click to edit Master title style</a:t>
            </a:r>
          </a:p>
        </p:txBody>
      </p:sp>
    </p:spTree>
    <p:extLst>
      <p:ext uri="{BB962C8B-B14F-4D97-AF65-F5344CB8AC3E}">
        <p14:creationId xmlns:p14="http://schemas.microsoft.com/office/powerpoint/2010/main" val="3546327265"/>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685800" rtl="0" eaLnBrk="1" latinLnBrk="0" hangingPunct="1">
        <a:lnSpc>
          <a:spcPct val="90000"/>
        </a:lnSpc>
        <a:spcBef>
          <a:spcPct val="0"/>
        </a:spcBef>
        <a:buNone/>
        <a:defRPr sz="2800" b="1" kern="600" baseline="0">
          <a:solidFill>
            <a:schemeClr val="accent1"/>
          </a:solidFill>
          <a:latin typeface="+mj-lt"/>
          <a:ea typeface="+mj-ea"/>
          <a:cs typeface="+mj-cs"/>
        </a:defRPr>
      </a:lvl1pPr>
    </p:titleStyle>
    <p:body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200" kern="600" baseline="0">
          <a:solidFill>
            <a:schemeClr val="tx1"/>
          </a:solidFill>
          <a:latin typeface="+mn-lt"/>
          <a:ea typeface="+mn-ea"/>
          <a:cs typeface="+mn-cs"/>
        </a:defRPr>
      </a:lvl1pPr>
      <a:lvl2pPr marL="457200" indent="-228600" algn="l" defTabSz="685800" rtl="0" eaLnBrk="1" latinLnBrk="0" hangingPunct="1">
        <a:lnSpc>
          <a:spcPct val="100000"/>
        </a:lnSpc>
        <a:spcBef>
          <a:spcPts val="0"/>
        </a:spcBef>
        <a:spcAft>
          <a:spcPts val="600"/>
        </a:spcAft>
        <a:buClr>
          <a:srgbClr val="D1310A"/>
        </a:buClr>
        <a:buFont typeface="Arial" panose="020B0604020202020204" pitchFamily="34" charset="0"/>
        <a:buChar char="•"/>
        <a:defRPr sz="18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orient="horz" pos="4128">
          <p15:clr>
            <a:srgbClr val="F26B43"/>
          </p15:clr>
        </p15:guide>
        <p15:guide id="5" orient="horz" pos="4080">
          <p15:clr>
            <a:srgbClr val="F26B43"/>
          </p15:clr>
        </p15:guide>
        <p15:guide id="6" pos="384">
          <p15:clr>
            <a:srgbClr val="F26B43"/>
          </p15:clr>
        </p15:guide>
        <p15:guide id="7" pos="7296">
          <p15:clr>
            <a:srgbClr val="F26B43"/>
          </p15:clr>
        </p15:guide>
        <p15:guide id="9" orient="horz" pos="1008">
          <p15:clr>
            <a:srgbClr val="F26B43"/>
          </p15:clr>
        </p15:guide>
        <p15:guide id="11" orient="horz" pos="816">
          <p15:clr>
            <a:srgbClr val="F26B43"/>
          </p15:clr>
        </p15:guide>
        <p15:guide id="12" orient="horz" pos="28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Grid" hidden="1"/>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6" name="Slide Number Placeholder"/>
          <p:cNvSpPr>
            <a:spLocks noGrp="1"/>
          </p:cNvSpPr>
          <p:nvPr>
            <p:ph type="sldNum" sz="quarter" idx="4"/>
          </p:nvPr>
        </p:nvSpPr>
        <p:spPr>
          <a:xfrm>
            <a:off x="11582400" y="6553200"/>
            <a:ext cx="609600" cy="304800"/>
          </a:xfrm>
          <a:prstGeom prst="rect">
            <a:avLst/>
          </a:prstGeom>
        </p:spPr>
        <p:txBody>
          <a:bodyPr vert="horz" wrap="none" lIns="0" tIns="0" rIns="0" bIns="0" rtlCol="0" anchor="ctr"/>
          <a:lstStyle>
            <a:lvl1pPr algn="ctr">
              <a:defRPr sz="800" b="0">
                <a:solidFill>
                  <a:schemeClr val="bg1">
                    <a:lumMod val="75000"/>
                  </a:schemeClr>
                </a:solidFill>
              </a:defRPr>
            </a:lvl1pPr>
          </a:lstStyle>
          <a:p>
            <a:fld id="{1384FA50-8B36-4B06-A05C-1E58CBA999B5}" type="slidenum">
              <a:rPr lang="en-US" smtClean="0"/>
              <a:pPr/>
              <a:t>‹#›</a:t>
            </a:fld>
            <a:endParaRPr lang="en-US" dirty="0"/>
          </a:p>
        </p:txBody>
      </p:sp>
      <p:sp>
        <p:nvSpPr>
          <p:cNvPr id="4" name="Bottom banner - primary blue"/>
          <p:cNvSpPr/>
          <p:nvPr userDrawn="1"/>
        </p:nvSpPr>
        <p:spPr>
          <a:xfrm>
            <a:off x="0" y="6556248"/>
            <a:ext cx="12192000" cy="301752"/>
          </a:xfrm>
          <a:prstGeom prst="rect">
            <a:avLst/>
          </a:prstGeom>
          <a:solidFill>
            <a:srgbClr val="DF6F5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a:endParaRPr lang="en-US" sz="2000" dirty="0"/>
          </a:p>
        </p:txBody>
      </p:sp>
      <p:sp>
        <p:nvSpPr>
          <p:cNvPr id="3" name="Text Placeholder 2"/>
          <p:cNvSpPr>
            <a:spLocks noGrp="1"/>
          </p:cNvSpPr>
          <p:nvPr>
            <p:ph type="body" idx="1"/>
          </p:nvPr>
        </p:nvSpPr>
        <p:spPr>
          <a:xfrm>
            <a:off x="609600" y="1600200"/>
            <a:ext cx="10972800" cy="4610100"/>
          </a:xfrm>
          <a:prstGeom prst="rect">
            <a:avLst/>
          </a:prstGeom>
        </p:spPr>
        <p:txBody>
          <a:bodyPr vert="horz" wrap="square" lIns="0" tIns="0" rIns="0" bIns="0" rtlCol="0">
            <a:noAutofit/>
          </a:bodyPr>
          <a:lstStyle/>
          <a:p>
            <a:pPr lvl="0"/>
            <a:r>
              <a:rPr lang="en-US" dirty="0"/>
              <a:t>Edit Master text styles</a:t>
            </a:r>
          </a:p>
          <a:p>
            <a:pPr lvl="1"/>
            <a:r>
              <a:rPr lang="en-US" dirty="0"/>
              <a:t>Second level</a:t>
            </a:r>
          </a:p>
        </p:txBody>
      </p:sp>
      <p:sp>
        <p:nvSpPr>
          <p:cNvPr id="2" name="Title Placeholder 1"/>
          <p:cNvSpPr>
            <a:spLocks noGrp="1"/>
          </p:cNvSpPr>
          <p:nvPr>
            <p:ph type="title"/>
          </p:nvPr>
        </p:nvSpPr>
        <p:spPr>
          <a:xfrm>
            <a:off x="609600" y="411480"/>
            <a:ext cx="10972800" cy="876300"/>
          </a:xfrm>
          <a:prstGeom prst="rect">
            <a:avLst/>
          </a:prstGeom>
        </p:spPr>
        <p:txBody>
          <a:bodyPr vert="horz" lIns="0" tIns="0" rIns="0" bIns="0" rtlCol="0" anchor="t" anchorCtr="0">
            <a:noAutofit/>
          </a:bodyPr>
          <a:lstStyle/>
          <a:p>
            <a:r>
              <a:rPr lang="en-US" dirty="0"/>
              <a:t>Click to edit Master title style</a:t>
            </a:r>
          </a:p>
        </p:txBody>
      </p:sp>
      <p:sp>
        <p:nvSpPr>
          <p:cNvPr id="9" name="Rectangle 8">
            <a:extLst>
              <a:ext uri="{FF2B5EF4-FFF2-40B4-BE49-F238E27FC236}">
                <a16:creationId xmlns:a16="http://schemas.microsoft.com/office/drawing/2014/main" id="{35BB879F-2195-9A99-0102-782E52F4457B}"/>
              </a:ext>
            </a:extLst>
          </p:cNvPr>
          <p:cNvSpPr/>
          <p:nvPr userDrawn="1"/>
        </p:nvSpPr>
        <p:spPr>
          <a:xfrm>
            <a:off x="11574781" y="6553200"/>
            <a:ext cx="617220" cy="304800"/>
          </a:xfrm>
          <a:prstGeom prst="rect">
            <a:avLst/>
          </a:prstGeom>
          <a:solidFill>
            <a:srgbClr val="D1310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Tree>
    <p:extLst>
      <p:ext uri="{BB962C8B-B14F-4D97-AF65-F5344CB8AC3E}">
        <p14:creationId xmlns:p14="http://schemas.microsoft.com/office/powerpoint/2010/main" val="2770754117"/>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685800" rtl="0" eaLnBrk="1" latinLnBrk="0" hangingPunct="1">
        <a:lnSpc>
          <a:spcPct val="90000"/>
        </a:lnSpc>
        <a:spcBef>
          <a:spcPct val="0"/>
        </a:spcBef>
        <a:buNone/>
        <a:defRPr sz="2800" b="1" kern="600" baseline="0">
          <a:solidFill>
            <a:schemeClr val="accent1"/>
          </a:solidFill>
          <a:latin typeface="+mj-lt"/>
          <a:ea typeface="+mj-ea"/>
          <a:cs typeface="+mj-cs"/>
        </a:defRPr>
      </a:lvl1pPr>
    </p:titleStyle>
    <p:body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200" kern="600" baseline="0">
          <a:solidFill>
            <a:schemeClr val="tx1"/>
          </a:solidFill>
          <a:latin typeface="+mn-lt"/>
          <a:ea typeface="+mn-ea"/>
          <a:cs typeface="+mn-cs"/>
        </a:defRPr>
      </a:lvl1pPr>
      <a:lvl2pPr marL="457200" indent="-228600" algn="l" defTabSz="685800" rtl="0" eaLnBrk="1" latinLnBrk="0" hangingPunct="1">
        <a:lnSpc>
          <a:spcPct val="100000"/>
        </a:lnSpc>
        <a:spcBef>
          <a:spcPts val="0"/>
        </a:spcBef>
        <a:spcAft>
          <a:spcPts val="600"/>
        </a:spcAft>
        <a:buClr>
          <a:srgbClr val="D1310A"/>
        </a:buClr>
        <a:buFont typeface="Arial" panose="020B0604020202020204" pitchFamily="34" charset="0"/>
        <a:buChar char="•"/>
        <a:defRPr sz="18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orient="horz" pos="4128">
          <p15:clr>
            <a:srgbClr val="F26B43"/>
          </p15:clr>
        </p15:guide>
        <p15:guide id="5" orient="horz" pos="4080">
          <p15:clr>
            <a:srgbClr val="F26B43"/>
          </p15:clr>
        </p15:guide>
        <p15:guide id="6" pos="384">
          <p15:clr>
            <a:srgbClr val="F26B43"/>
          </p15:clr>
        </p15:guide>
        <p15:guide id="7" pos="7296">
          <p15:clr>
            <a:srgbClr val="F26B43"/>
          </p15:clr>
        </p15:guide>
        <p15:guide id="9" orient="horz" pos="1008">
          <p15:clr>
            <a:srgbClr val="F26B43"/>
          </p15:clr>
        </p15:guide>
        <p15:guide id="11" orient="horz" pos="816">
          <p15:clr>
            <a:srgbClr val="F26B43"/>
          </p15:clr>
        </p15:guide>
        <p15:guide id="12" orient="horz" pos="2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18.sv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8" Type="http://schemas.openxmlformats.org/officeDocument/2006/relationships/image" Target="../media/image33.emf"/><Relationship Id="rId3" Type="http://schemas.openxmlformats.org/officeDocument/2006/relationships/image" Target="../media/image30.png"/><Relationship Id="rId7" Type="http://schemas.openxmlformats.org/officeDocument/2006/relationships/image" Target="../media/image18.svg"/><Relationship Id="rId2" Type="http://schemas.openxmlformats.org/officeDocument/2006/relationships/notesSlide" Target="../notesSlides/notesSlide35.xml"/><Relationship Id="rId1" Type="http://schemas.openxmlformats.org/officeDocument/2006/relationships/slideLayout" Target="../slideLayouts/slideLayout5.xml"/><Relationship Id="rId6" Type="http://schemas.openxmlformats.org/officeDocument/2006/relationships/image" Target="../media/image17.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4.jpeg"/></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6.xml"/><Relationship Id="rId1" Type="http://schemas.openxmlformats.org/officeDocument/2006/relationships/slideLayout" Target="../slideLayouts/slideLayout69.xml"/><Relationship Id="rId5" Type="http://schemas.openxmlformats.org/officeDocument/2006/relationships/image" Target="../media/image34.jpeg"/><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37.png"/><Relationship Id="rId7" Type="http://schemas.openxmlformats.org/officeDocument/2006/relationships/image" Target="../media/image17.png"/><Relationship Id="rId2" Type="http://schemas.openxmlformats.org/officeDocument/2006/relationships/notesSlide" Target="../notesSlides/notesSlide39.xml"/><Relationship Id="rId1" Type="http://schemas.openxmlformats.org/officeDocument/2006/relationships/slideLayout" Target="../slideLayouts/slideLayout4.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4.xml"/><Relationship Id="rId1" Type="http://schemas.openxmlformats.org/officeDocument/2006/relationships/slideLayout" Target="../slideLayouts/slideLayout63.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18.svg"/><Relationship Id="rId2" Type="http://schemas.openxmlformats.org/officeDocument/2006/relationships/notesSlide" Target="../notesSlides/notesSlide40.xml"/><Relationship Id="rId1" Type="http://schemas.openxmlformats.org/officeDocument/2006/relationships/slideLayout" Target="../slideLayouts/slideLayout5.xml"/><Relationship Id="rId6" Type="http://schemas.openxmlformats.org/officeDocument/2006/relationships/image" Target="../media/image17.png"/><Relationship Id="rId5" Type="http://schemas.openxmlformats.org/officeDocument/2006/relationships/image" Target="../media/image43.png"/><Relationship Id="rId4" Type="http://schemas.openxmlformats.org/officeDocument/2006/relationships/image" Target="../media/image42.png"/></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18.svg"/><Relationship Id="rId2" Type="http://schemas.openxmlformats.org/officeDocument/2006/relationships/notesSlide" Target="../notesSlides/notesSlide41.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43.png"/><Relationship Id="rId4" Type="http://schemas.openxmlformats.org/officeDocument/2006/relationships/image" Target="../media/image42.png"/></Relationships>
</file>

<file path=ppt/slides/_rels/slide42.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37.png"/><Relationship Id="rId7" Type="http://schemas.openxmlformats.org/officeDocument/2006/relationships/image" Target="../media/image17.png"/><Relationship Id="rId2" Type="http://schemas.openxmlformats.org/officeDocument/2006/relationships/notesSlide" Target="../notesSlides/notesSlide42.xml"/><Relationship Id="rId1" Type="http://schemas.openxmlformats.org/officeDocument/2006/relationships/slideLayout" Target="../slideLayouts/slideLayout4.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7.xml"/><Relationship Id="rId1" Type="http://schemas.openxmlformats.org/officeDocument/2006/relationships/slideLayout" Target="../slideLayouts/slideLayout4.xml"/><Relationship Id="rId5" Type="http://schemas.openxmlformats.org/officeDocument/2006/relationships/image" Target="../media/image48.png"/><Relationship Id="rId4" Type="http://schemas.openxmlformats.org/officeDocument/2006/relationships/image" Target="../media/image47.png"/></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48.xml"/><Relationship Id="rId1" Type="http://schemas.openxmlformats.org/officeDocument/2006/relationships/slideLayout" Target="../slideLayouts/slideLayout8.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4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9.xml"/><Relationship Id="rId1" Type="http://schemas.openxmlformats.org/officeDocument/2006/relationships/slideLayout" Target="../slideLayouts/slideLayout6.xml"/><Relationship Id="rId4" Type="http://schemas.openxmlformats.org/officeDocument/2006/relationships/image" Target="../media/image55.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0.xml"/><Relationship Id="rId1" Type="http://schemas.openxmlformats.org/officeDocument/2006/relationships/slideLayout" Target="../slideLayouts/slideLayout4.xml"/><Relationship Id="rId4" Type="http://schemas.openxmlformats.org/officeDocument/2006/relationships/image" Target="../media/image57.png"/></Relationships>
</file>

<file path=ppt/slides/_rels/slide5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51.xml"/><Relationship Id="rId1" Type="http://schemas.openxmlformats.org/officeDocument/2006/relationships/slideLayout" Target="../slideLayouts/slideLayout6.xml"/><Relationship Id="rId5" Type="http://schemas.openxmlformats.org/officeDocument/2006/relationships/image" Target="../media/image60.emf"/><Relationship Id="rId4" Type="http://schemas.openxmlformats.org/officeDocument/2006/relationships/image" Target="../media/image59.jpg"/></Relationships>
</file>

<file path=ppt/slides/_rels/slide52.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notesSlide" Target="../notesSlides/notesSlide55.xml"/><Relationship Id="rId1" Type="http://schemas.openxmlformats.org/officeDocument/2006/relationships/slideLayout" Target="../slideLayouts/slideLayout63.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 Id="rId9" Type="http://schemas.openxmlformats.org/officeDocument/2006/relationships/image" Target="../media/image18.sv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6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1.xml"/><Relationship Id="rId1" Type="http://schemas.openxmlformats.org/officeDocument/2006/relationships/slideLayout" Target="../slideLayouts/slideLayout10.xml"/><Relationship Id="rId4" Type="http://schemas.microsoft.com/office/2007/relationships/hdphoto" Target="../media/hdphoto10.wdp"/></Relationships>
</file>

<file path=ppt/slides/_rels/slide6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2.xml"/><Relationship Id="rId1" Type="http://schemas.openxmlformats.org/officeDocument/2006/relationships/slideLayout" Target="../slideLayouts/slideLayout5.xml"/><Relationship Id="rId4" Type="http://schemas.microsoft.com/office/2007/relationships/hdphoto" Target="../media/hdphoto11.wdp"/></Relationships>
</file>

<file path=ppt/slides/_rels/slide6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3.xml"/><Relationship Id="rId1" Type="http://schemas.openxmlformats.org/officeDocument/2006/relationships/slideLayout" Target="../slideLayouts/slideLayout4.xml"/><Relationship Id="rId4" Type="http://schemas.microsoft.com/office/2007/relationships/hdphoto" Target="../media/hdphoto12.wdp"/></Relationships>
</file>

<file path=ppt/slides/_rels/slide6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4.xml"/><Relationship Id="rId1" Type="http://schemas.openxmlformats.org/officeDocument/2006/relationships/slideLayout" Target="../slideLayouts/slideLayout6.xml"/><Relationship Id="rId4" Type="http://schemas.microsoft.com/office/2007/relationships/hdphoto" Target="../media/hdphoto13.wdp"/></Relationships>
</file>

<file path=ppt/slides/_rels/slide6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5.xml"/><Relationship Id="rId1" Type="http://schemas.openxmlformats.org/officeDocument/2006/relationships/slideLayout" Target="../slideLayouts/slideLayout5.xml"/><Relationship Id="rId4" Type="http://schemas.microsoft.com/office/2007/relationships/hdphoto" Target="../media/hdphoto14.wdp"/></Relationships>
</file>

<file path=ppt/slides/_rels/slide6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6.xml"/><Relationship Id="rId1" Type="http://schemas.openxmlformats.org/officeDocument/2006/relationships/slideLayout" Target="../slideLayouts/slideLayout4.xml"/><Relationship Id="rId5" Type="http://schemas.openxmlformats.org/officeDocument/2006/relationships/image" Target="../media/image74.png"/><Relationship Id="rId4" Type="http://schemas.openxmlformats.org/officeDocument/2006/relationships/image" Target="../media/image73.png"/></Relationships>
</file>

<file path=ppt/slides/_rels/slide6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67.xml"/><Relationship Id="rId1" Type="http://schemas.openxmlformats.org/officeDocument/2006/relationships/slideLayout" Target="../slideLayouts/slideLayout5.xml"/><Relationship Id="rId5" Type="http://schemas.openxmlformats.org/officeDocument/2006/relationships/image" Target="../media/image77.png"/><Relationship Id="rId4" Type="http://schemas.openxmlformats.org/officeDocument/2006/relationships/image" Target="../media/image76.png"/></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8.xml"/><Relationship Id="rId1" Type="http://schemas.openxmlformats.org/officeDocument/2006/relationships/slideLayout" Target="../slideLayouts/slideLayout37.xml"/><Relationship Id="rId4" Type="http://schemas.openxmlformats.org/officeDocument/2006/relationships/image" Target="../media/image78.jpeg"/></Relationships>
</file>

<file path=ppt/slides/_rels/slide69.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70.xml"/><Relationship Id="rId1" Type="http://schemas.openxmlformats.org/officeDocument/2006/relationships/slideLayout" Target="../slideLayouts/slideLayout4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4.xml"/><Relationship Id="rId1" Type="http://schemas.openxmlformats.org/officeDocument/2006/relationships/tags" Target="../tags/tag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75.xml"/><Relationship Id="rId1" Type="http://schemas.openxmlformats.org/officeDocument/2006/relationships/slideLayout" Target="../slideLayouts/slideLayout5.xml"/><Relationship Id="rId6" Type="http://schemas.openxmlformats.org/officeDocument/2006/relationships/image" Target="../media/image84.jpeg"/><Relationship Id="rId5" Type="http://schemas.openxmlformats.org/officeDocument/2006/relationships/image" Target="../media/image83.jpeg"/><Relationship Id="rId4" Type="http://schemas.openxmlformats.org/officeDocument/2006/relationships/image" Target="../media/image82.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tem number"/>
          <p:cNvSpPr txBox="1"/>
          <p:nvPr/>
        </p:nvSpPr>
        <p:spPr>
          <a:xfrm>
            <a:off x="10351188" y="6553200"/>
            <a:ext cx="1108842" cy="301752"/>
          </a:xfrm>
          <a:prstGeom prst="rect">
            <a:avLst/>
          </a:prstGeom>
          <a:noFill/>
        </p:spPr>
        <p:txBody>
          <a:bodyPr wrap="square" lIns="0" tIns="0" rIns="0" bIns="0" rtlCol="0" anchor="ctr">
            <a:noAutofit/>
          </a:bodyPr>
          <a:lstStyle/>
          <a:p>
            <a:pPr algn="r">
              <a:spcAft>
                <a:spcPts val="600"/>
              </a:spcAft>
            </a:pPr>
            <a:r>
              <a:rPr lang="en-US" sz="600" b="0" dirty="0">
                <a:solidFill>
                  <a:schemeClr val="bg1"/>
                </a:solidFill>
              </a:rPr>
              <a:t>254108.1225</a:t>
            </a:r>
          </a:p>
        </p:txBody>
      </p:sp>
      <p:sp>
        <p:nvSpPr>
          <p:cNvPr id="3" name="Subtitle 2"/>
          <p:cNvSpPr>
            <a:spLocks noGrp="1"/>
          </p:cNvSpPr>
          <p:nvPr>
            <p:ph type="body" idx="1"/>
          </p:nvPr>
        </p:nvSpPr>
        <p:spPr>
          <a:xfrm>
            <a:off x="6261100" y="3543300"/>
            <a:ext cx="5029200" cy="1981200"/>
          </a:xfrm>
        </p:spPr>
        <p:txBody>
          <a:bodyPr/>
          <a:lstStyle/>
          <a:p>
            <a:pPr lvl="0">
              <a:lnSpc>
                <a:spcPct val="90000"/>
              </a:lnSpc>
              <a:buClr>
                <a:srgbClr val="0080C7"/>
              </a:buClr>
            </a:pPr>
            <a:r>
              <a:rPr lang="en-US" sz="3200" dirty="0">
                <a:solidFill>
                  <a:srgbClr val="FFFFFF"/>
                </a:solidFill>
              </a:rPr>
              <a:t>to Open Enrollment </a:t>
            </a:r>
            <a:r>
              <a:rPr lang="en-US" sz="6000" spc="-150" dirty="0">
                <a:solidFill>
                  <a:schemeClr val="accent5">
                    <a:lumMod val="60000"/>
                    <a:lumOff val="40000"/>
                  </a:schemeClr>
                </a:solidFill>
                <a:latin typeface="Arial Narrow" panose="020B0606020202030204" pitchFamily="34" charset="0"/>
              </a:rPr>
              <a:t>2026 PPO</a:t>
            </a:r>
            <a:endParaRPr lang="en-US" sz="3200" spc="-150" dirty="0">
              <a:solidFill>
                <a:schemeClr val="accent5">
                  <a:lumMod val="60000"/>
                  <a:lumOff val="40000"/>
                </a:schemeClr>
              </a:solidFill>
              <a:latin typeface="Arial Narrow" panose="020B0606020202030204" pitchFamily="34" charset="0"/>
            </a:endParaRPr>
          </a:p>
          <a:p>
            <a:pPr>
              <a:buClr>
                <a:schemeClr val="bg1"/>
              </a:buClr>
            </a:pPr>
            <a:endParaRPr lang="en-US" dirty="0"/>
          </a:p>
        </p:txBody>
      </p:sp>
      <p:sp>
        <p:nvSpPr>
          <p:cNvPr id="2" name="Title 1"/>
          <p:cNvSpPr>
            <a:spLocks noGrp="1"/>
          </p:cNvSpPr>
          <p:nvPr>
            <p:ph type="title"/>
          </p:nvPr>
        </p:nvSpPr>
        <p:spPr/>
        <p:txBody>
          <a:bodyPr/>
          <a:lstStyle/>
          <a:p>
            <a:r>
              <a:rPr lang="en-US" sz="4400" dirty="0">
                <a:solidFill>
                  <a:srgbClr val="FFFFFF"/>
                </a:solidFill>
                <a:latin typeface="Arial Narrow" panose="020B0606020202030204" pitchFamily="34" charset="0"/>
              </a:rPr>
              <a:t>WELCOME</a:t>
            </a:r>
            <a:endParaRPr lang="en-US" dirty="0"/>
          </a:p>
        </p:txBody>
      </p:sp>
      <p:sp>
        <p:nvSpPr>
          <p:cNvPr id="14" name="Tagline">
            <a:extLst>
              <a:ext uri="{FF2B5EF4-FFF2-40B4-BE49-F238E27FC236}">
                <a16:creationId xmlns:a16="http://schemas.microsoft.com/office/drawing/2014/main" id="{ECF2BE90-88DA-4E2D-9510-21E695FA3436}"/>
              </a:ext>
            </a:extLst>
          </p:cNvPr>
          <p:cNvSpPr txBox="1">
            <a:spLocks noChangeArrowheads="1"/>
          </p:cNvSpPr>
          <p:nvPr/>
        </p:nvSpPr>
        <p:spPr bwMode="auto">
          <a:xfrm>
            <a:off x="457199" y="6575424"/>
            <a:ext cx="4119305" cy="279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chorCtr="0">
            <a:no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l">
              <a:spcBef>
                <a:spcPts val="0"/>
              </a:spcBef>
            </a:pPr>
            <a:r>
              <a:rPr lang="en-US" sz="600" b="0" dirty="0">
                <a:solidFill>
                  <a:schemeClr val="bg1"/>
                </a:solidFill>
              </a:rPr>
              <a:t>Blue Cross and Blue Shield of Illinois, a Division of Health Care Service Corporation, a Mutual Legal Reserve Company, an Independent Licensee of the Blue Cross and Blue Shield Association </a:t>
            </a:r>
          </a:p>
        </p:txBody>
      </p:sp>
      <p:sp>
        <p:nvSpPr>
          <p:cNvPr id="15" name="Rectangle 14">
            <a:extLst>
              <a:ext uri="{FF2B5EF4-FFF2-40B4-BE49-F238E27FC236}">
                <a16:creationId xmlns:a16="http://schemas.microsoft.com/office/drawing/2014/main" id="{17F2F687-E630-4A35-ADA4-4E3B71150A0E}"/>
              </a:ext>
            </a:extLst>
          </p:cNvPr>
          <p:cNvSpPr/>
          <p:nvPr/>
        </p:nvSpPr>
        <p:spPr>
          <a:xfrm>
            <a:off x="6710289" y="3176"/>
            <a:ext cx="5481711" cy="1330324"/>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Arial" panose="020B0604020202020204" pitchFamily="34" charset="0"/>
                <a:cs typeface="Arial" panose="020B0604020202020204" pitchFamily="34" charset="0"/>
              </a:rPr>
              <a:t>This presentation is for use </a:t>
            </a:r>
            <a:r>
              <a:rPr lang="en-US" sz="1400" b="1" i="1" dirty="0">
                <a:latin typeface="Arial" panose="020B0604020202020204" pitchFamily="34" charset="0"/>
                <a:cs typeface="Arial" panose="020B0604020202020204" pitchFamily="34" charset="0"/>
              </a:rPr>
              <a:t>ONLY</a:t>
            </a:r>
            <a:r>
              <a:rPr lang="en-US" sz="1400" b="1" dirty="0">
                <a:latin typeface="Arial" panose="020B0604020202020204" pitchFamily="34" charset="0"/>
                <a:cs typeface="Arial" panose="020B0604020202020204" pitchFamily="34" charset="0"/>
              </a:rPr>
              <a:t> for Tribal Communities with the Luminare Health Alternative Delivery Model.</a:t>
            </a:r>
          </a:p>
          <a:p>
            <a:pPr algn="ctr"/>
            <a:endParaRPr lang="en-US" sz="1400" b="1" dirty="0">
              <a:latin typeface="Arial" panose="020B0604020202020204" pitchFamily="34" charset="0"/>
              <a:cs typeface="Arial" panose="020B0604020202020204" pitchFamily="34" charset="0"/>
            </a:endParaRPr>
          </a:p>
          <a:p>
            <a:pPr algn="ctr"/>
            <a:r>
              <a:rPr lang="en-US" sz="1400" b="1" dirty="0">
                <a:latin typeface="Arial" panose="020B0604020202020204" pitchFamily="34" charset="0"/>
                <a:cs typeface="Arial" panose="020B0604020202020204" pitchFamily="34" charset="0"/>
              </a:rPr>
              <a:t>See speaker notes below for instructions on customizing this presentation for your group.</a:t>
            </a:r>
          </a:p>
        </p:txBody>
      </p:sp>
      <p:pic>
        <p:nvPicPr>
          <p:cNvPr id="7" name="Graphic 6">
            <a:extLst>
              <a:ext uri="{FF2B5EF4-FFF2-40B4-BE49-F238E27FC236}">
                <a16:creationId xmlns:a16="http://schemas.microsoft.com/office/drawing/2014/main" id="{9D9BF499-ABB7-00C7-98D9-A497AD14C8E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7200" y="457200"/>
            <a:ext cx="2814869" cy="386355"/>
          </a:xfrm>
          <a:prstGeom prst="rect">
            <a:avLst/>
          </a:prstGeom>
        </p:spPr>
      </p:pic>
    </p:spTree>
    <p:extLst>
      <p:ext uri="{BB962C8B-B14F-4D97-AF65-F5344CB8AC3E}">
        <p14:creationId xmlns:p14="http://schemas.microsoft.com/office/powerpoint/2010/main" val="2729389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D15A6-B482-76EB-32AF-C4DEDE368256}"/>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FE45E43-E799-318D-DD95-F054692CA8EB}"/>
              </a:ext>
            </a:extLst>
          </p:cNvPr>
          <p:cNvSpPr>
            <a:spLocks noGrp="1"/>
          </p:cNvSpPr>
          <p:nvPr>
            <p:ph type="sldNum" sz="quarter" idx="10"/>
          </p:nvPr>
        </p:nvSpPr>
        <p:spPr/>
        <p:txBody>
          <a:bodyPr/>
          <a:lstStyle/>
          <a:p>
            <a:fld id="{1384FA50-8B36-4B06-A05C-1E58CBA999B5}" type="slidenum">
              <a:rPr lang="en-US" smtClean="0"/>
              <a:pPr/>
              <a:t>10</a:t>
            </a:fld>
            <a:endParaRPr lang="en-US" dirty="0"/>
          </a:p>
        </p:txBody>
      </p:sp>
      <p:sp>
        <p:nvSpPr>
          <p:cNvPr id="12" name="Rectangle 11">
            <a:extLst>
              <a:ext uri="{FF2B5EF4-FFF2-40B4-BE49-F238E27FC236}">
                <a16:creationId xmlns:a16="http://schemas.microsoft.com/office/drawing/2014/main" id="{E7095EE7-1F8A-9B9B-292A-3BE80856B60E}"/>
              </a:ext>
            </a:extLst>
          </p:cNvPr>
          <p:cNvSpPr/>
          <p:nvPr/>
        </p:nvSpPr>
        <p:spPr>
          <a:xfrm>
            <a:off x="6985000" y="0"/>
            <a:ext cx="5207000" cy="655320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8" name="Content Placeholder 7">
            <a:extLst>
              <a:ext uri="{FF2B5EF4-FFF2-40B4-BE49-F238E27FC236}">
                <a16:creationId xmlns:a16="http://schemas.microsoft.com/office/drawing/2014/main" id="{20F1C9C8-23F7-271B-EF14-5C4D8F8C2D0A}"/>
              </a:ext>
            </a:extLst>
          </p:cNvPr>
          <p:cNvSpPr>
            <a:spLocks noGrp="1"/>
          </p:cNvSpPr>
          <p:nvPr>
            <p:ph idx="1"/>
          </p:nvPr>
        </p:nvSpPr>
        <p:spPr>
          <a:xfrm>
            <a:off x="457200" y="1303766"/>
            <a:ext cx="6152826" cy="1136744"/>
          </a:xfrm>
        </p:spPr>
        <p:txBody>
          <a:bodyPr/>
          <a:lstStyle/>
          <a:p>
            <a:pPr marL="0" indent="0">
              <a:spcBef>
                <a:spcPts val="1200"/>
              </a:spcBef>
              <a:buNone/>
            </a:pPr>
            <a:r>
              <a:rPr lang="en-US" sz="2400" b="1" dirty="0">
                <a:solidFill>
                  <a:srgbClr val="0070C0"/>
                </a:solidFill>
                <a:latin typeface="Arial" panose="020B0604020202020204" pitchFamily="34" charset="0"/>
                <a:cs typeface="Arial" panose="020B0604020202020204" pitchFamily="34" charset="0"/>
              </a:rPr>
              <a:t>All employees will receive new ID cards.</a:t>
            </a:r>
          </a:p>
          <a:p>
            <a:pPr marL="0" indent="0">
              <a:spcBef>
                <a:spcPts val="1200"/>
              </a:spcBef>
              <a:buNone/>
            </a:pPr>
            <a:r>
              <a:rPr lang="en-US" sz="2400" dirty="0">
                <a:latin typeface="Arial" panose="020B0604020202020204" pitchFamily="34" charset="0"/>
                <a:cs typeface="Arial" panose="020B0604020202020204" pitchFamily="34" charset="0"/>
              </a:rPr>
              <a:t>You should receive your new ID cards by </a:t>
            </a:r>
            <a:r>
              <a:rPr lang="en-US" sz="2400" b="1" dirty="0">
                <a:solidFill>
                  <a:srgbClr val="FF0000"/>
                </a:solidFill>
                <a:latin typeface="Arial" panose="020B0604020202020204" pitchFamily="34" charset="0"/>
                <a:cs typeface="Arial" panose="020B0604020202020204" pitchFamily="34" charset="0"/>
              </a:rPr>
              <a:t>Month XX, 2025.</a:t>
            </a:r>
          </a:p>
        </p:txBody>
      </p:sp>
      <p:sp>
        <p:nvSpPr>
          <p:cNvPr id="9" name="Title 6">
            <a:extLst>
              <a:ext uri="{FF2B5EF4-FFF2-40B4-BE49-F238E27FC236}">
                <a16:creationId xmlns:a16="http://schemas.microsoft.com/office/drawing/2014/main" id="{BA543D0B-3AD1-6F6E-6B78-8F513F08EA1E}"/>
              </a:ext>
            </a:extLst>
          </p:cNvPr>
          <p:cNvSpPr>
            <a:spLocks noGrp="1"/>
          </p:cNvSpPr>
          <p:nvPr>
            <p:ph type="title"/>
          </p:nvPr>
        </p:nvSpPr>
        <p:spPr>
          <a:xfrm>
            <a:off x="444027" y="423747"/>
            <a:ext cx="6152826" cy="883920"/>
          </a:xfrm>
        </p:spPr>
        <p:txBody>
          <a:bodyPr/>
          <a:lstStyle/>
          <a:p>
            <a:r>
              <a:rPr lang="en-US" dirty="0"/>
              <a:t>Your ID Cards</a:t>
            </a:r>
          </a:p>
        </p:txBody>
      </p:sp>
      <p:sp>
        <p:nvSpPr>
          <p:cNvPr id="11" name="Text Placeholder 9">
            <a:extLst>
              <a:ext uri="{FF2B5EF4-FFF2-40B4-BE49-F238E27FC236}">
                <a16:creationId xmlns:a16="http://schemas.microsoft.com/office/drawing/2014/main" id="{BBCE776F-D37B-1D31-BBAC-6C65A6FEC3C8}"/>
              </a:ext>
            </a:extLst>
          </p:cNvPr>
          <p:cNvSpPr>
            <a:spLocks noGrp="1"/>
          </p:cNvSpPr>
          <p:nvPr>
            <p:ph type="body" sz="quarter" idx="14"/>
          </p:nvPr>
        </p:nvSpPr>
        <p:spPr>
          <a:xfrm>
            <a:off x="457201" y="6553200"/>
            <a:ext cx="6152824" cy="304800"/>
          </a:xfrm>
        </p:spPr>
        <p:txBody>
          <a:bodyPr/>
          <a:lstStyle/>
          <a:p>
            <a:r>
              <a:rPr lang="en-US" dirty="0"/>
              <a:t>Sample for illustrative purposes only.</a:t>
            </a:r>
          </a:p>
        </p:txBody>
      </p:sp>
      <p:pic>
        <p:nvPicPr>
          <p:cNvPr id="14" name="Picture 13">
            <a:extLst>
              <a:ext uri="{FF2B5EF4-FFF2-40B4-BE49-F238E27FC236}">
                <a16:creationId xmlns:a16="http://schemas.microsoft.com/office/drawing/2014/main" id="{511FD7CD-C470-E3AF-4B35-8CEE9DA295E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7224" y="2815934"/>
            <a:ext cx="3068780" cy="1963371"/>
          </a:xfrm>
          <a:prstGeom prst="rect">
            <a:avLst/>
          </a:prstGeom>
        </p:spPr>
      </p:pic>
      <p:pic>
        <p:nvPicPr>
          <p:cNvPr id="15" name="Picture 14">
            <a:extLst>
              <a:ext uri="{FF2B5EF4-FFF2-40B4-BE49-F238E27FC236}">
                <a16:creationId xmlns:a16="http://schemas.microsoft.com/office/drawing/2014/main" id="{330D1190-EE32-5303-D632-82883C2877D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42769" y="4404147"/>
            <a:ext cx="3105356" cy="1989221"/>
          </a:xfrm>
          <a:prstGeom prst="rect">
            <a:avLst/>
          </a:prstGeom>
        </p:spPr>
      </p:pic>
      <p:sp>
        <p:nvSpPr>
          <p:cNvPr id="16" name="Content Placeholder 10">
            <a:extLst>
              <a:ext uri="{FF2B5EF4-FFF2-40B4-BE49-F238E27FC236}">
                <a16:creationId xmlns:a16="http://schemas.microsoft.com/office/drawing/2014/main" id="{94929811-99B3-51A6-FF69-95A68D0A2710}"/>
              </a:ext>
            </a:extLst>
          </p:cNvPr>
          <p:cNvSpPr txBox="1">
            <a:spLocks/>
          </p:cNvSpPr>
          <p:nvPr/>
        </p:nvSpPr>
        <p:spPr>
          <a:xfrm>
            <a:off x="7524426" y="457200"/>
            <a:ext cx="4230350" cy="5715000"/>
          </a:xfrm>
          <a:prstGeom prst="rect">
            <a:avLst/>
          </a:prstGeom>
        </p:spPr>
        <p:txBody>
          <a:bodyPr anchor="ct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000" kern="600" baseline="0">
                <a:solidFill>
                  <a:schemeClr val="tx1"/>
                </a:solidFill>
                <a:latin typeface="+mn-lt"/>
                <a:ea typeface="+mn-ea"/>
                <a:cs typeface="+mn-cs"/>
              </a:defRPr>
            </a:lvl1pPr>
            <a:lvl2pPr marL="429768" indent="-182880" algn="l" defTabSz="685800" rtl="0" eaLnBrk="1" latinLnBrk="0" hangingPunct="1">
              <a:lnSpc>
                <a:spcPct val="100000"/>
              </a:lnSpc>
              <a:spcBef>
                <a:spcPts val="0"/>
              </a:spcBef>
              <a:spcAft>
                <a:spcPts val="600"/>
              </a:spcAft>
              <a:buClr>
                <a:schemeClr val="tx1"/>
              </a:buClr>
              <a:buFont typeface="Arial" panose="020B0604020202020204" pitchFamily="34" charset="0"/>
              <a:buChar char="–"/>
              <a:defRPr sz="16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400" b="1" dirty="0">
                <a:solidFill>
                  <a:schemeClr val="bg1"/>
                </a:solidFill>
              </a:rPr>
              <a:t>Two ID cards are provided for family coverage.</a:t>
            </a:r>
          </a:p>
          <a:p>
            <a:r>
              <a:rPr lang="en-US" sz="2400" b="1" dirty="0">
                <a:solidFill>
                  <a:schemeClr val="bg1"/>
                </a:solidFill>
              </a:rPr>
              <a:t>Log on to </a:t>
            </a:r>
            <a:br>
              <a:rPr lang="en-US" sz="2400" b="1" dirty="0">
                <a:solidFill>
                  <a:schemeClr val="bg1"/>
                </a:solidFill>
              </a:rPr>
            </a:br>
            <a:r>
              <a:rPr lang="en-US" sz="2400" b="1" dirty="0">
                <a:solidFill>
                  <a:schemeClr val="bg1"/>
                </a:solidFill>
              </a:rPr>
              <a:t>myBlueElementIL.com </a:t>
            </a:r>
            <a:br>
              <a:rPr lang="en-US" sz="2400" b="1" dirty="0">
                <a:solidFill>
                  <a:schemeClr val="bg1"/>
                </a:solidFill>
              </a:rPr>
            </a:br>
            <a:r>
              <a:rPr lang="en-US" sz="2400" b="1" dirty="0">
                <a:solidFill>
                  <a:schemeClr val="bg1"/>
                </a:solidFill>
              </a:rPr>
              <a:t>to order additional or replacement ID cards.</a:t>
            </a:r>
          </a:p>
        </p:txBody>
      </p:sp>
      <p:sp>
        <p:nvSpPr>
          <p:cNvPr id="17" name="Rectangle 16">
            <a:extLst>
              <a:ext uri="{FF2B5EF4-FFF2-40B4-BE49-F238E27FC236}">
                <a16:creationId xmlns:a16="http://schemas.microsoft.com/office/drawing/2014/main" id="{980C2631-8B13-3A06-CCD4-AFE909A3176C}"/>
              </a:ext>
            </a:extLst>
          </p:cNvPr>
          <p:cNvSpPr/>
          <p:nvPr/>
        </p:nvSpPr>
        <p:spPr>
          <a:xfrm>
            <a:off x="8465172" y="1"/>
            <a:ext cx="3726828" cy="45719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Arial" panose="020B0604020202020204" pitchFamily="34" charset="0"/>
                <a:cs typeface="Arial" panose="020B0604020202020204" pitchFamily="34" charset="0"/>
              </a:rPr>
              <a:t>Update with client-specific information. </a:t>
            </a:r>
          </a:p>
        </p:txBody>
      </p:sp>
      <p:sp>
        <p:nvSpPr>
          <p:cNvPr id="3" name="Rectangle 2">
            <a:extLst>
              <a:ext uri="{FF2B5EF4-FFF2-40B4-BE49-F238E27FC236}">
                <a16:creationId xmlns:a16="http://schemas.microsoft.com/office/drawing/2014/main" id="{2A2B3833-6C67-9A0A-ECEE-479C358A5FFB}"/>
              </a:ext>
            </a:extLst>
          </p:cNvPr>
          <p:cNvSpPr/>
          <p:nvPr/>
        </p:nvSpPr>
        <p:spPr>
          <a:xfrm>
            <a:off x="3667125" y="4978400"/>
            <a:ext cx="942975" cy="2032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a:p>
        </p:txBody>
      </p:sp>
      <p:pic>
        <p:nvPicPr>
          <p:cNvPr id="2" name="Graphic 1">
            <a:extLst>
              <a:ext uri="{FF2B5EF4-FFF2-40B4-BE49-F238E27FC236}">
                <a16:creationId xmlns:a16="http://schemas.microsoft.com/office/drawing/2014/main" id="{800D25C3-5FCE-1D24-BF53-92E7585447B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686421" y="5015054"/>
            <a:ext cx="910980" cy="125036"/>
          </a:xfrm>
          <a:prstGeom prst="rect">
            <a:avLst/>
          </a:prstGeom>
        </p:spPr>
      </p:pic>
    </p:spTree>
    <p:extLst>
      <p:ext uri="{BB962C8B-B14F-4D97-AF65-F5344CB8AC3E}">
        <p14:creationId xmlns:p14="http://schemas.microsoft.com/office/powerpoint/2010/main" val="2999904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7D9B0-206B-8AC4-9AB8-3B9F1A855613}"/>
            </a:ext>
          </a:extLst>
        </p:cNvPr>
        <p:cNvGrpSpPr/>
        <p:nvPr/>
      </p:nvGrpSpPr>
      <p:grpSpPr>
        <a:xfrm>
          <a:off x="0" y="0"/>
          <a:ext cx="0" cy="0"/>
          <a:chOff x="0" y="0"/>
          <a:chExt cx="0" cy="0"/>
        </a:xfrm>
      </p:grpSpPr>
      <p:sp>
        <p:nvSpPr>
          <p:cNvPr id="13" name="Content Placeholder 6">
            <a:extLst>
              <a:ext uri="{FF2B5EF4-FFF2-40B4-BE49-F238E27FC236}">
                <a16:creationId xmlns:a16="http://schemas.microsoft.com/office/drawing/2014/main" id="{B009CE1B-6D2C-8C1A-C3E8-61302459FADC}"/>
              </a:ext>
            </a:extLst>
          </p:cNvPr>
          <p:cNvSpPr>
            <a:spLocks noGrp="1"/>
          </p:cNvSpPr>
          <p:nvPr>
            <p:ph idx="1"/>
          </p:nvPr>
        </p:nvSpPr>
        <p:spPr>
          <a:xfrm>
            <a:off x="457200" y="1328057"/>
            <a:ext cx="6073775" cy="4572000"/>
          </a:xfrm>
        </p:spPr>
        <p:txBody>
          <a:bodyPr/>
          <a:lstStyle/>
          <a:p>
            <a:pPr marL="0" indent="0">
              <a:buNone/>
            </a:pPr>
            <a:r>
              <a:rPr lang="en-US" sz="2200" dirty="0"/>
              <a:t>Applies to you or your covered dependents </a:t>
            </a:r>
            <a:br>
              <a:rPr lang="en-US" sz="2200" dirty="0"/>
            </a:br>
            <a:r>
              <a:rPr lang="en-US" sz="2200" dirty="0"/>
              <a:t>who will be in the middle of medical care on </a:t>
            </a:r>
            <a:br>
              <a:rPr lang="en-US" sz="2200" dirty="0"/>
            </a:br>
            <a:r>
              <a:rPr lang="en-US" sz="2200" dirty="0"/>
              <a:t>Jan. 1, 2026, with a provider who is </a:t>
            </a:r>
            <a:r>
              <a:rPr lang="en-US" sz="2200" b="1" dirty="0"/>
              <a:t>not</a:t>
            </a:r>
            <a:r>
              <a:rPr lang="en-US" sz="2200" dirty="0"/>
              <a:t> part </a:t>
            </a:r>
            <a:br>
              <a:rPr lang="en-US" sz="2200" dirty="0"/>
            </a:br>
            <a:r>
              <a:rPr lang="en-US" sz="2200" dirty="0"/>
              <a:t>of the network.</a:t>
            </a:r>
          </a:p>
          <a:p>
            <a:pPr marL="0" indent="0" eaLnBrk="0" hangingPunct="0">
              <a:spcBef>
                <a:spcPct val="50000"/>
              </a:spcBef>
              <a:spcAft>
                <a:spcPct val="10000"/>
              </a:spcAft>
              <a:buClr>
                <a:srgbClr val="00579E"/>
              </a:buClr>
              <a:buSzPct val="125000"/>
              <a:buNone/>
            </a:pPr>
            <a:r>
              <a:rPr lang="en-US" sz="2200" b="1" kern="0" dirty="0">
                <a:solidFill>
                  <a:srgbClr val="000000"/>
                </a:solidFill>
                <a:latin typeface="Arial" panose="020B0604020202020204" pitchFamily="34" charset="0"/>
                <a:cs typeface="Arial" panose="020B0604020202020204" pitchFamily="34" charset="0"/>
              </a:rPr>
              <a:t>If approved</a:t>
            </a:r>
            <a:r>
              <a:rPr lang="en-US" sz="2200" kern="0" dirty="0">
                <a:solidFill>
                  <a:srgbClr val="000000"/>
                </a:solidFill>
                <a:latin typeface="Arial" panose="020B0604020202020204" pitchFamily="34" charset="0"/>
                <a:cs typeface="Arial" panose="020B0604020202020204" pitchFamily="34" charset="0"/>
              </a:rPr>
              <a:t>, benefits would be paid at the </a:t>
            </a:r>
            <a:br>
              <a:rPr lang="en-US" sz="2200" kern="0" dirty="0">
                <a:solidFill>
                  <a:srgbClr val="000000"/>
                </a:solidFill>
                <a:latin typeface="Arial" panose="020B0604020202020204" pitchFamily="34" charset="0"/>
                <a:cs typeface="Arial" panose="020B0604020202020204" pitchFamily="34" charset="0"/>
              </a:rPr>
            </a:br>
            <a:r>
              <a:rPr lang="en-US" sz="2200" kern="0" dirty="0">
                <a:solidFill>
                  <a:srgbClr val="000000"/>
                </a:solidFill>
                <a:latin typeface="Arial" panose="020B0604020202020204" pitchFamily="34" charset="0"/>
                <a:cs typeface="Arial" panose="020B0604020202020204" pitchFamily="34" charset="0"/>
              </a:rPr>
              <a:t>in-network level for a specified period of time </a:t>
            </a:r>
            <a:br>
              <a:rPr lang="en-US" sz="2200" kern="0" dirty="0">
                <a:solidFill>
                  <a:srgbClr val="000000"/>
                </a:solidFill>
                <a:latin typeface="Arial" panose="020B0604020202020204" pitchFamily="34" charset="0"/>
                <a:cs typeface="Arial" panose="020B0604020202020204" pitchFamily="34" charset="0"/>
              </a:rPr>
            </a:br>
            <a:r>
              <a:rPr lang="en-US" sz="2200" kern="0" dirty="0">
                <a:solidFill>
                  <a:srgbClr val="000000"/>
                </a:solidFill>
                <a:latin typeface="Arial" panose="020B0604020202020204" pitchFamily="34" charset="0"/>
                <a:cs typeface="Arial" panose="020B0604020202020204" pitchFamily="34" charset="0"/>
              </a:rPr>
              <a:t>for those:</a:t>
            </a:r>
          </a:p>
          <a:p>
            <a:pPr marL="274320" lvl="1" indent="-274320" eaLnBrk="0" hangingPunct="0">
              <a:spcBef>
                <a:spcPts val="400"/>
              </a:spcBef>
              <a:spcAft>
                <a:spcPts val="200"/>
              </a:spcAft>
              <a:buClr>
                <a:schemeClr val="tx2"/>
              </a:buClr>
              <a:buFont typeface="Arial" panose="020B0604020202020204" pitchFamily="34" charset="0"/>
              <a:buChar char="•"/>
            </a:pPr>
            <a:r>
              <a:rPr lang="en-US" sz="2000" kern="0" dirty="0">
                <a:solidFill>
                  <a:srgbClr val="000000"/>
                </a:solidFill>
                <a:latin typeface="Arial" panose="020B0604020202020204" pitchFamily="34" charset="0"/>
                <a:cs typeface="Arial" panose="020B0604020202020204" pitchFamily="34" charset="0"/>
              </a:rPr>
              <a:t>Receiving </a:t>
            </a:r>
            <a:r>
              <a:rPr lang="en-US" sz="2000" b="1" kern="0" dirty="0">
                <a:solidFill>
                  <a:srgbClr val="000000"/>
                </a:solidFill>
                <a:latin typeface="Arial" panose="020B0604020202020204" pitchFamily="34" charset="0"/>
                <a:cs typeface="Arial" panose="020B0604020202020204" pitchFamily="34" charset="0"/>
              </a:rPr>
              <a:t>cancer</a:t>
            </a:r>
            <a:r>
              <a:rPr lang="en-US" sz="2000" kern="0" dirty="0">
                <a:solidFill>
                  <a:srgbClr val="000000"/>
                </a:solidFill>
                <a:latin typeface="Arial" panose="020B0604020202020204" pitchFamily="34" charset="0"/>
                <a:cs typeface="Arial" panose="020B0604020202020204" pitchFamily="34" charset="0"/>
              </a:rPr>
              <a:t> treatment/therapies</a:t>
            </a:r>
          </a:p>
          <a:p>
            <a:pPr marL="274320" lvl="1" indent="-274320" eaLnBrk="0" hangingPunct="0">
              <a:spcBef>
                <a:spcPts val="400"/>
              </a:spcBef>
              <a:spcAft>
                <a:spcPts val="200"/>
              </a:spcAft>
              <a:buClr>
                <a:schemeClr val="tx2"/>
              </a:buClr>
              <a:buFont typeface="Arial" panose="020B0604020202020204" pitchFamily="34" charset="0"/>
              <a:buChar char="•"/>
            </a:pPr>
            <a:r>
              <a:rPr lang="en-US" sz="2000" kern="0" dirty="0">
                <a:solidFill>
                  <a:srgbClr val="000000"/>
                </a:solidFill>
                <a:latin typeface="Arial" panose="020B0604020202020204" pitchFamily="34" charset="0"/>
                <a:cs typeface="Arial" panose="020B0604020202020204" pitchFamily="34" charset="0"/>
              </a:rPr>
              <a:t>Being treated for a </a:t>
            </a:r>
            <a:r>
              <a:rPr lang="en-US" sz="2000" b="1" kern="0" dirty="0">
                <a:solidFill>
                  <a:srgbClr val="000000"/>
                </a:solidFill>
                <a:latin typeface="Arial" panose="020B0604020202020204" pitchFamily="34" charset="0"/>
                <a:cs typeface="Arial" panose="020B0604020202020204" pitchFamily="34" charset="0"/>
              </a:rPr>
              <a:t>terminal illness</a:t>
            </a:r>
          </a:p>
          <a:p>
            <a:pPr marL="274320" lvl="1" indent="-274320" eaLnBrk="0" hangingPunct="0">
              <a:spcBef>
                <a:spcPts val="400"/>
              </a:spcBef>
              <a:spcAft>
                <a:spcPts val="200"/>
              </a:spcAft>
              <a:buClr>
                <a:schemeClr val="tx2"/>
              </a:buClr>
              <a:buFont typeface="Arial" panose="020B0604020202020204" pitchFamily="34" charset="0"/>
              <a:buChar char="•"/>
            </a:pPr>
            <a:r>
              <a:rPr lang="en-US" sz="2000" kern="0" dirty="0">
                <a:solidFill>
                  <a:srgbClr val="000000"/>
                </a:solidFill>
                <a:latin typeface="Arial" panose="020B0604020202020204" pitchFamily="34" charset="0"/>
                <a:cs typeface="Arial" panose="020B0604020202020204" pitchFamily="34" charset="0"/>
              </a:rPr>
              <a:t>In their third trimester of </a:t>
            </a:r>
            <a:r>
              <a:rPr lang="en-US" sz="2000" b="1" kern="0" dirty="0">
                <a:solidFill>
                  <a:srgbClr val="000000"/>
                </a:solidFill>
                <a:latin typeface="Arial" panose="020B0604020202020204" pitchFamily="34" charset="0"/>
                <a:cs typeface="Arial" panose="020B0604020202020204" pitchFamily="34" charset="0"/>
              </a:rPr>
              <a:t>pregnancy</a:t>
            </a:r>
          </a:p>
          <a:p>
            <a:pPr marL="274320" lvl="1" indent="-274320" eaLnBrk="0" hangingPunct="0">
              <a:spcBef>
                <a:spcPts val="400"/>
              </a:spcBef>
              <a:spcAft>
                <a:spcPts val="200"/>
              </a:spcAft>
              <a:buClr>
                <a:schemeClr val="tx2"/>
              </a:buClr>
              <a:buFont typeface="Arial" panose="020B0604020202020204" pitchFamily="34" charset="0"/>
              <a:buChar char="•"/>
            </a:pPr>
            <a:r>
              <a:rPr lang="en-US" sz="2000" kern="0" dirty="0">
                <a:solidFill>
                  <a:srgbClr val="000000"/>
                </a:solidFill>
                <a:latin typeface="Arial" panose="020B0604020202020204" pitchFamily="34" charset="0"/>
                <a:cs typeface="Arial" panose="020B0604020202020204" pitchFamily="34" charset="0"/>
              </a:rPr>
              <a:t>In </a:t>
            </a:r>
            <a:r>
              <a:rPr lang="en-US" sz="2000" b="1" kern="0" dirty="0">
                <a:solidFill>
                  <a:srgbClr val="000000"/>
                </a:solidFill>
                <a:latin typeface="Arial" panose="020B0604020202020204" pitchFamily="34" charset="0"/>
                <a:cs typeface="Arial" panose="020B0604020202020204" pitchFamily="34" charset="0"/>
              </a:rPr>
              <a:t>cardiac rehabilitation </a:t>
            </a:r>
          </a:p>
        </p:txBody>
      </p:sp>
      <p:sp>
        <p:nvSpPr>
          <p:cNvPr id="18" name="Title 5">
            <a:extLst>
              <a:ext uri="{FF2B5EF4-FFF2-40B4-BE49-F238E27FC236}">
                <a16:creationId xmlns:a16="http://schemas.microsoft.com/office/drawing/2014/main" id="{5EA11D0C-1828-75F5-53C5-5916BA275948}"/>
              </a:ext>
            </a:extLst>
          </p:cNvPr>
          <p:cNvSpPr>
            <a:spLocks noGrp="1"/>
          </p:cNvSpPr>
          <p:nvPr>
            <p:ph type="title"/>
          </p:nvPr>
        </p:nvSpPr>
        <p:spPr>
          <a:xfrm>
            <a:off x="457201" y="411480"/>
            <a:ext cx="4300330" cy="807720"/>
          </a:xfrm>
        </p:spPr>
        <p:txBody>
          <a:bodyPr/>
          <a:lstStyle/>
          <a:p>
            <a:r>
              <a:rPr lang="en-US" dirty="0"/>
              <a:t>Transition of Care</a:t>
            </a:r>
          </a:p>
        </p:txBody>
      </p:sp>
      <p:sp>
        <p:nvSpPr>
          <p:cNvPr id="12" name="Rectangle 11">
            <a:extLst>
              <a:ext uri="{FF2B5EF4-FFF2-40B4-BE49-F238E27FC236}">
                <a16:creationId xmlns:a16="http://schemas.microsoft.com/office/drawing/2014/main" id="{3A4D8883-E4B3-D31C-4363-7048050C488F}"/>
              </a:ext>
            </a:extLst>
          </p:cNvPr>
          <p:cNvSpPr/>
          <p:nvPr/>
        </p:nvSpPr>
        <p:spPr>
          <a:xfrm>
            <a:off x="6988174" y="0"/>
            <a:ext cx="5203825" cy="655320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9" name="Content Placeholder 9">
            <a:extLst>
              <a:ext uri="{FF2B5EF4-FFF2-40B4-BE49-F238E27FC236}">
                <a16:creationId xmlns:a16="http://schemas.microsoft.com/office/drawing/2014/main" id="{B7F25AC2-2401-44D8-3F64-8191C135F043}"/>
              </a:ext>
            </a:extLst>
          </p:cNvPr>
          <p:cNvSpPr txBox="1">
            <a:spLocks/>
          </p:cNvSpPr>
          <p:nvPr/>
        </p:nvSpPr>
        <p:spPr>
          <a:xfrm>
            <a:off x="7556510" y="573506"/>
            <a:ext cx="4178290" cy="4876800"/>
          </a:xfrm>
          <a:prstGeom prst="rect">
            <a:avLst/>
          </a:prstGeom>
        </p:spPr>
        <p:txBody>
          <a:bodyPr anchor="ct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000" kern="600" baseline="0">
                <a:solidFill>
                  <a:schemeClr val="tx1"/>
                </a:solidFill>
                <a:latin typeface="+mn-lt"/>
                <a:ea typeface="+mn-ea"/>
                <a:cs typeface="+mn-cs"/>
              </a:defRPr>
            </a:lvl1pPr>
            <a:lvl2pPr marL="429768" indent="-182880" algn="l" defTabSz="685800" rtl="0" eaLnBrk="1" latinLnBrk="0" hangingPunct="1">
              <a:lnSpc>
                <a:spcPct val="100000"/>
              </a:lnSpc>
              <a:spcBef>
                <a:spcPts val="0"/>
              </a:spcBef>
              <a:spcAft>
                <a:spcPts val="600"/>
              </a:spcAft>
              <a:buClr>
                <a:schemeClr val="tx1"/>
              </a:buClr>
              <a:buFont typeface="Arial" panose="020B0604020202020204" pitchFamily="34" charset="0"/>
              <a:buChar char="–"/>
              <a:defRPr sz="16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400" b="1" dirty="0">
                <a:solidFill>
                  <a:schemeClr val="bg1"/>
                </a:solidFill>
              </a:rPr>
              <a:t>Submit Transition of Care form prior to effective date. You will receive a decision by mail.</a:t>
            </a:r>
          </a:p>
          <a:p>
            <a:r>
              <a:rPr lang="en-US" sz="2400" b="1" dirty="0">
                <a:solidFill>
                  <a:schemeClr val="bg1"/>
                </a:solidFill>
              </a:rPr>
              <a:t>Completion of the form </a:t>
            </a:r>
            <a:br>
              <a:rPr lang="en-US" sz="2400" b="1" dirty="0">
                <a:solidFill>
                  <a:schemeClr val="bg1"/>
                </a:solidFill>
              </a:rPr>
            </a:br>
            <a:r>
              <a:rPr lang="en-US" sz="2400" b="1" dirty="0">
                <a:solidFill>
                  <a:schemeClr val="bg1"/>
                </a:solidFill>
              </a:rPr>
              <a:t>is not a guarantee </a:t>
            </a:r>
            <a:br>
              <a:rPr lang="en-US" sz="2400" b="1" dirty="0">
                <a:solidFill>
                  <a:schemeClr val="bg1"/>
                </a:solidFill>
              </a:rPr>
            </a:br>
            <a:r>
              <a:rPr lang="en-US" sz="2400" b="1" dirty="0">
                <a:solidFill>
                  <a:schemeClr val="bg1"/>
                </a:solidFill>
              </a:rPr>
              <a:t>of coverage.</a:t>
            </a:r>
          </a:p>
        </p:txBody>
      </p:sp>
    </p:spTree>
    <p:extLst>
      <p:ext uri="{BB962C8B-B14F-4D97-AF65-F5344CB8AC3E}">
        <p14:creationId xmlns:p14="http://schemas.microsoft.com/office/powerpoint/2010/main" val="3786989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01EAD9F-969F-4CA9-B4BB-79BA41170751}"/>
              </a:ext>
            </a:extLst>
          </p:cNvPr>
          <p:cNvSpPr>
            <a:spLocks noGrp="1"/>
          </p:cNvSpPr>
          <p:nvPr>
            <p:ph type="sldNum" sz="quarter" idx="12"/>
          </p:nvPr>
        </p:nvSpPr>
        <p:spPr>
          <a:xfrm>
            <a:off x="11582400" y="6553200"/>
            <a:ext cx="609600" cy="304800"/>
          </a:xfrm>
        </p:spPr>
        <p:txBody>
          <a:bodyPr/>
          <a:lstStyle/>
          <a:p>
            <a:fld id="{1384FA50-8B36-4B06-A05C-1E58CBA999B5}" type="slidenum">
              <a:rPr lang="en-US" smtClean="0">
                <a:solidFill>
                  <a:schemeClr val="bg1">
                    <a:lumMod val="85000"/>
                  </a:schemeClr>
                </a:solidFill>
              </a:rPr>
              <a:pPr/>
              <a:t>12</a:t>
            </a:fld>
            <a:endParaRPr lang="en-US" dirty="0">
              <a:solidFill>
                <a:schemeClr val="bg1">
                  <a:lumMod val="85000"/>
                </a:schemeClr>
              </a:solidFill>
            </a:endParaRPr>
          </a:p>
        </p:txBody>
      </p:sp>
      <p:sp>
        <p:nvSpPr>
          <p:cNvPr id="3" name="Title 2">
            <a:extLst>
              <a:ext uri="{FF2B5EF4-FFF2-40B4-BE49-F238E27FC236}">
                <a16:creationId xmlns:a16="http://schemas.microsoft.com/office/drawing/2014/main" id="{C27332AD-77A3-4C12-8D64-86901723FD90}"/>
              </a:ext>
            </a:extLst>
          </p:cNvPr>
          <p:cNvSpPr>
            <a:spLocks noGrp="1"/>
          </p:cNvSpPr>
          <p:nvPr>
            <p:ph type="title"/>
          </p:nvPr>
        </p:nvSpPr>
        <p:spPr>
          <a:xfrm>
            <a:off x="6096001" y="1393375"/>
            <a:ext cx="4681168" cy="2133600"/>
          </a:xfrm>
        </p:spPr>
        <p:txBody>
          <a:bodyPr/>
          <a:lstStyle/>
          <a:p>
            <a:r>
              <a:rPr lang="en-US" dirty="0"/>
              <a:t>Blue Distinction</a:t>
            </a:r>
            <a:r>
              <a:rPr lang="en-US" sz="1800" baseline="100000" dirty="0"/>
              <a:t>® </a:t>
            </a:r>
            <a:r>
              <a:rPr lang="en-US" dirty="0"/>
              <a:t> Specialty Care</a:t>
            </a:r>
          </a:p>
        </p:txBody>
      </p:sp>
      <p:sp>
        <p:nvSpPr>
          <p:cNvPr id="6" name="TextBox 5" hidden="1">
            <a:extLst>
              <a:ext uri="{FF2B5EF4-FFF2-40B4-BE49-F238E27FC236}">
                <a16:creationId xmlns:a16="http://schemas.microsoft.com/office/drawing/2014/main" id="{F68563B2-8EF8-4792-8041-5AF4AB2E3AC9}"/>
              </a:ext>
            </a:extLst>
          </p:cNvPr>
          <p:cNvSpPr txBox="1"/>
          <p:nvPr/>
        </p:nvSpPr>
        <p:spPr>
          <a:xfrm>
            <a:off x="11307142" y="696528"/>
            <a:ext cx="884858" cy="553998"/>
          </a:xfrm>
          <a:prstGeom prst="rect">
            <a:avLst/>
          </a:prstGeom>
          <a:solidFill>
            <a:srgbClr val="FFFF00"/>
          </a:solidFill>
        </p:spPr>
        <p:txBody>
          <a:bodyPr wrap="none" lIns="0" tIns="0" rIns="0" bIns="0" rtlCol="0">
            <a:spAutoFit/>
          </a:bodyPr>
          <a:lstStyle/>
          <a:p>
            <a:pPr>
              <a:spcAft>
                <a:spcPts val="600"/>
              </a:spcAft>
            </a:pPr>
            <a:r>
              <a:rPr lang="en-US" sz="1800" dirty="0">
                <a:solidFill>
                  <a:srgbClr val="FF0066"/>
                </a:solidFill>
              </a:rPr>
              <a:t>JANICE</a:t>
            </a:r>
            <a:br>
              <a:rPr lang="en-US" sz="1800" dirty="0">
                <a:solidFill>
                  <a:srgbClr val="FF0066"/>
                </a:solidFill>
              </a:rPr>
            </a:br>
            <a:r>
              <a:rPr lang="en-US" sz="1800" dirty="0">
                <a:solidFill>
                  <a:srgbClr val="FF0066"/>
                </a:solidFill>
              </a:rPr>
              <a:t>JULIE H</a:t>
            </a:r>
          </a:p>
        </p:txBody>
      </p:sp>
    </p:spTree>
    <p:extLst>
      <p:ext uri="{BB962C8B-B14F-4D97-AF65-F5344CB8AC3E}">
        <p14:creationId xmlns:p14="http://schemas.microsoft.com/office/powerpoint/2010/main" val="4094076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68E16D2-46EA-4C40-B831-6F7A0EC42D29}"/>
              </a:ext>
            </a:extLst>
          </p:cNvPr>
          <p:cNvSpPr>
            <a:spLocks noGrp="1"/>
          </p:cNvSpPr>
          <p:nvPr>
            <p:ph type="title"/>
          </p:nvPr>
        </p:nvSpPr>
        <p:spPr>
          <a:xfrm>
            <a:off x="457200" y="411480"/>
            <a:ext cx="8413109" cy="1188720"/>
          </a:xfrm>
        </p:spPr>
        <p:txBody>
          <a:bodyPr/>
          <a:lstStyle/>
          <a:p>
            <a:r>
              <a:rPr lang="en-US" dirty="0"/>
              <a:t>Blue Distinction</a:t>
            </a:r>
            <a:r>
              <a:rPr lang="en-US" sz="1500" baseline="100000" dirty="0"/>
              <a:t>®</a:t>
            </a:r>
            <a:r>
              <a:rPr lang="en-US" dirty="0"/>
              <a:t> Specialty Care Program</a:t>
            </a:r>
          </a:p>
        </p:txBody>
      </p:sp>
      <p:sp>
        <p:nvSpPr>
          <p:cNvPr id="2" name="Slide Number Placeholder 1">
            <a:extLst>
              <a:ext uri="{FF2B5EF4-FFF2-40B4-BE49-F238E27FC236}">
                <a16:creationId xmlns:a16="http://schemas.microsoft.com/office/drawing/2014/main" id="{0DEF20D8-2DDF-4D1C-9B3A-380AC003B089}"/>
              </a:ext>
            </a:extLst>
          </p:cNvPr>
          <p:cNvSpPr>
            <a:spLocks noGrp="1"/>
          </p:cNvSpPr>
          <p:nvPr>
            <p:ph type="sldNum" sz="quarter" idx="10"/>
          </p:nvPr>
        </p:nvSpPr>
        <p:spPr/>
        <p:txBody>
          <a:bodyPr/>
          <a:lstStyle/>
          <a:p>
            <a:fld id="{2D55A223-BDE3-4662-BD05-6BDBDD27824A}" type="slidenum">
              <a:rPr lang="en-US" smtClean="0"/>
              <a:pPr/>
              <a:t>13</a:t>
            </a:fld>
            <a:endParaRPr lang="en-US" dirty="0"/>
          </a:p>
        </p:txBody>
      </p:sp>
      <p:sp>
        <p:nvSpPr>
          <p:cNvPr id="10" name="Rectangle 9">
            <a:extLst>
              <a:ext uri="{FF2B5EF4-FFF2-40B4-BE49-F238E27FC236}">
                <a16:creationId xmlns:a16="http://schemas.microsoft.com/office/drawing/2014/main" id="{79C43672-9604-451D-BBB6-429DA30CCA06}"/>
              </a:ext>
            </a:extLst>
          </p:cNvPr>
          <p:cNvSpPr/>
          <p:nvPr/>
        </p:nvSpPr>
        <p:spPr>
          <a:xfrm>
            <a:off x="457200" y="2593262"/>
            <a:ext cx="11277600" cy="3653758"/>
          </a:xfrm>
          <a:prstGeom prst="rect">
            <a:avLst/>
          </a:prstGeom>
          <a:solidFill>
            <a:schemeClr val="bg2">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4" name="AutoShape 2">
            <a:extLst>
              <a:ext uri="{FF2B5EF4-FFF2-40B4-BE49-F238E27FC236}">
                <a16:creationId xmlns:a16="http://schemas.microsoft.com/office/drawing/2014/main" id="{22698E55-7F9F-4658-A17F-004984FBB4AE}"/>
              </a:ext>
            </a:extLst>
          </p:cNvPr>
          <p:cNvSpPr>
            <a:spLocks noChangeArrowheads="1"/>
          </p:cNvSpPr>
          <p:nvPr/>
        </p:nvSpPr>
        <p:spPr bwMode="blackWhite">
          <a:xfrm>
            <a:off x="847898" y="2593262"/>
            <a:ext cx="10886902" cy="786080"/>
          </a:xfrm>
          <a:prstGeom prst="roundRect">
            <a:avLst>
              <a:gd name="adj" fmla="val 0"/>
            </a:avLst>
          </a:prstGeom>
          <a:noFill/>
          <a:ln w="15875" algn="ctr">
            <a:noFill/>
            <a:round/>
            <a:headEnd/>
            <a:tailEnd/>
          </a:ln>
          <a:effectLst/>
        </p:spPr>
        <p:txBody>
          <a:bodyPr wrap="square" lIns="91440" tIns="137160" rIns="137160" bIns="137160" anchor="t" anchorCtr="0"/>
          <a:lstStyle/>
          <a:p>
            <a:pPr fontAlgn="base">
              <a:lnSpc>
                <a:spcPct val="110000"/>
              </a:lnSpc>
              <a:spcBef>
                <a:spcPct val="0"/>
              </a:spcBef>
              <a:spcAft>
                <a:spcPts val="900"/>
              </a:spcAft>
            </a:pPr>
            <a:r>
              <a:rPr lang="en-US" sz="1900" b="0" dirty="0">
                <a:solidFill>
                  <a:schemeClr val="accent1"/>
                </a:solidFill>
                <a:latin typeface="Arial" panose="020B0604020202020204" pitchFamily="34" charset="0"/>
                <a:cs typeface="Arial" pitchFamily="34" charset="0"/>
              </a:rPr>
              <a:t>Hospitals and medical facilities with superior expertise in delivering higher-quality health care </a:t>
            </a:r>
            <a:br>
              <a:rPr lang="en-US" sz="1900" b="0" dirty="0">
                <a:solidFill>
                  <a:schemeClr val="accent1"/>
                </a:solidFill>
                <a:latin typeface="Arial" panose="020B0604020202020204" pitchFamily="34" charset="0"/>
                <a:cs typeface="Arial" pitchFamily="34" charset="0"/>
              </a:rPr>
            </a:br>
            <a:r>
              <a:rPr lang="en-US" sz="1900" b="0" dirty="0">
                <a:solidFill>
                  <a:schemeClr val="accent1"/>
                </a:solidFill>
                <a:latin typeface="Arial" panose="020B0604020202020204" pitchFamily="34" charset="0"/>
                <a:cs typeface="Arial" pitchFamily="34" charset="0"/>
              </a:rPr>
              <a:t>in at least one of the following specialties: </a:t>
            </a:r>
          </a:p>
        </p:txBody>
      </p:sp>
      <p:sp>
        <p:nvSpPr>
          <p:cNvPr id="63" name="TextBox 62">
            <a:extLst>
              <a:ext uri="{FF2B5EF4-FFF2-40B4-BE49-F238E27FC236}">
                <a16:creationId xmlns:a16="http://schemas.microsoft.com/office/drawing/2014/main" id="{3EDF2EC9-E242-4FE7-8234-C0D32454DAB0}"/>
              </a:ext>
            </a:extLst>
          </p:cNvPr>
          <p:cNvSpPr txBox="1"/>
          <p:nvPr/>
        </p:nvSpPr>
        <p:spPr>
          <a:xfrm>
            <a:off x="1092316" y="4313645"/>
            <a:ext cx="1173444" cy="443198"/>
          </a:xfrm>
          <a:prstGeom prst="rect">
            <a:avLst/>
          </a:prstGeom>
          <a:noFill/>
        </p:spPr>
        <p:txBody>
          <a:bodyPr wrap="square" rtlCol="0">
            <a:spAutoFit/>
          </a:bodyPr>
          <a:lstStyle/>
          <a:p>
            <a:pPr algn="ctr">
              <a:lnSpc>
                <a:spcPct val="95000"/>
              </a:lnSpc>
            </a:pPr>
            <a:r>
              <a:rPr lang="en-US" sz="1200" dirty="0">
                <a:cs typeface="Arial" pitchFamily="34" charset="0"/>
              </a:rPr>
              <a:t>Knee and Hip</a:t>
            </a:r>
            <a:br>
              <a:rPr lang="en-US" sz="1200" dirty="0">
                <a:cs typeface="Arial" pitchFamily="34" charset="0"/>
              </a:rPr>
            </a:br>
            <a:r>
              <a:rPr lang="en-US" sz="1200" dirty="0">
                <a:cs typeface="Arial" pitchFamily="34" charset="0"/>
              </a:rPr>
              <a:t>Replacement</a:t>
            </a:r>
          </a:p>
        </p:txBody>
      </p:sp>
      <p:sp>
        <p:nvSpPr>
          <p:cNvPr id="64" name="TextBox 63">
            <a:extLst>
              <a:ext uri="{FF2B5EF4-FFF2-40B4-BE49-F238E27FC236}">
                <a16:creationId xmlns:a16="http://schemas.microsoft.com/office/drawing/2014/main" id="{E81C0DEB-D1EE-4742-957C-384992744D51}"/>
              </a:ext>
            </a:extLst>
          </p:cNvPr>
          <p:cNvSpPr txBox="1"/>
          <p:nvPr/>
        </p:nvSpPr>
        <p:spPr>
          <a:xfrm>
            <a:off x="2869286" y="4388950"/>
            <a:ext cx="1398493" cy="267766"/>
          </a:xfrm>
          <a:prstGeom prst="rect">
            <a:avLst/>
          </a:prstGeom>
          <a:noFill/>
        </p:spPr>
        <p:txBody>
          <a:bodyPr wrap="square" rtlCol="0">
            <a:spAutoFit/>
          </a:bodyPr>
          <a:lstStyle/>
          <a:p>
            <a:pPr algn="ctr">
              <a:lnSpc>
                <a:spcPct val="95000"/>
              </a:lnSpc>
            </a:pPr>
            <a:r>
              <a:rPr lang="en-US" sz="1200" dirty="0">
                <a:cs typeface="Arial" pitchFamily="34" charset="0"/>
              </a:rPr>
              <a:t>Spine Surgery </a:t>
            </a:r>
          </a:p>
        </p:txBody>
      </p:sp>
      <p:sp>
        <p:nvSpPr>
          <p:cNvPr id="65" name="TextBox 64">
            <a:extLst>
              <a:ext uri="{FF2B5EF4-FFF2-40B4-BE49-F238E27FC236}">
                <a16:creationId xmlns:a16="http://schemas.microsoft.com/office/drawing/2014/main" id="{3D9E2715-CE38-4378-AA6C-18E4CFC57076}"/>
              </a:ext>
            </a:extLst>
          </p:cNvPr>
          <p:cNvSpPr txBox="1"/>
          <p:nvPr/>
        </p:nvSpPr>
        <p:spPr>
          <a:xfrm>
            <a:off x="4816420" y="4313645"/>
            <a:ext cx="1366220" cy="267766"/>
          </a:xfrm>
          <a:prstGeom prst="rect">
            <a:avLst/>
          </a:prstGeom>
          <a:noFill/>
        </p:spPr>
        <p:txBody>
          <a:bodyPr wrap="square" rtlCol="0">
            <a:spAutoFit/>
          </a:bodyPr>
          <a:lstStyle/>
          <a:p>
            <a:pPr algn="ctr">
              <a:lnSpc>
                <a:spcPct val="95000"/>
              </a:lnSpc>
            </a:pPr>
            <a:r>
              <a:rPr lang="en-US" sz="1200" dirty="0">
                <a:cs typeface="Arial" pitchFamily="34" charset="0"/>
              </a:rPr>
              <a:t>Cardiac Care</a:t>
            </a:r>
          </a:p>
        </p:txBody>
      </p:sp>
      <p:sp>
        <p:nvSpPr>
          <p:cNvPr id="66" name="TextBox 65">
            <a:extLst>
              <a:ext uri="{FF2B5EF4-FFF2-40B4-BE49-F238E27FC236}">
                <a16:creationId xmlns:a16="http://schemas.microsoft.com/office/drawing/2014/main" id="{8BDBBD53-3124-44DE-A32B-A032AFB082D8}"/>
              </a:ext>
            </a:extLst>
          </p:cNvPr>
          <p:cNvSpPr txBox="1"/>
          <p:nvPr/>
        </p:nvSpPr>
        <p:spPr>
          <a:xfrm>
            <a:off x="8870310" y="4313645"/>
            <a:ext cx="1032957" cy="443198"/>
          </a:xfrm>
          <a:prstGeom prst="rect">
            <a:avLst/>
          </a:prstGeom>
          <a:noFill/>
        </p:spPr>
        <p:txBody>
          <a:bodyPr wrap="square" rtlCol="0">
            <a:spAutoFit/>
          </a:bodyPr>
          <a:lstStyle/>
          <a:p>
            <a:pPr algn="ctr">
              <a:lnSpc>
                <a:spcPct val="95000"/>
              </a:lnSpc>
            </a:pPr>
            <a:r>
              <a:rPr lang="en-US" sz="1200" dirty="0">
                <a:latin typeface="Arial" charset="0"/>
                <a:cs typeface="Arial" pitchFamily="34" charset="0"/>
              </a:rPr>
              <a:t>Bariatric Surgery</a:t>
            </a:r>
          </a:p>
        </p:txBody>
      </p:sp>
      <p:sp>
        <p:nvSpPr>
          <p:cNvPr id="67" name="TextBox 66">
            <a:extLst>
              <a:ext uri="{FF2B5EF4-FFF2-40B4-BE49-F238E27FC236}">
                <a16:creationId xmlns:a16="http://schemas.microsoft.com/office/drawing/2014/main" id="{4B9895DE-96B9-4525-9764-3CC29A784CA4}"/>
              </a:ext>
            </a:extLst>
          </p:cNvPr>
          <p:cNvSpPr txBox="1"/>
          <p:nvPr/>
        </p:nvSpPr>
        <p:spPr>
          <a:xfrm>
            <a:off x="6785126" y="4313645"/>
            <a:ext cx="1314184" cy="272832"/>
          </a:xfrm>
          <a:prstGeom prst="rect">
            <a:avLst/>
          </a:prstGeom>
          <a:noFill/>
        </p:spPr>
        <p:txBody>
          <a:bodyPr wrap="square" rtlCol="0">
            <a:spAutoFit/>
          </a:bodyPr>
          <a:lstStyle/>
          <a:p>
            <a:pPr algn="ctr">
              <a:lnSpc>
                <a:spcPct val="105000"/>
              </a:lnSpc>
            </a:pPr>
            <a:r>
              <a:rPr lang="en-US" sz="1200" dirty="0">
                <a:latin typeface="Arial" charset="0"/>
                <a:cs typeface="Arial" pitchFamily="34" charset="0"/>
              </a:rPr>
              <a:t>Transplants</a:t>
            </a:r>
          </a:p>
        </p:txBody>
      </p:sp>
      <p:sp>
        <p:nvSpPr>
          <p:cNvPr id="70" name="TextBox 69">
            <a:extLst>
              <a:ext uri="{FF2B5EF4-FFF2-40B4-BE49-F238E27FC236}">
                <a16:creationId xmlns:a16="http://schemas.microsoft.com/office/drawing/2014/main" id="{BABA5743-FC8A-4175-9905-ACC1E5244488}"/>
              </a:ext>
            </a:extLst>
          </p:cNvPr>
          <p:cNvSpPr txBox="1"/>
          <p:nvPr/>
        </p:nvSpPr>
        <p:spPr>
          <a:xfrm>
            <a:off x="3847485" y="5704589"/>
            <a:ext cx="1377949" cy="267766"/>
          </a:xfrm>
          <a:prstGeom prst="rect">
            <a:avLst/>
          </a:prstGeom>
          <a:noFill/>
        </p:spPr>
        <p:txBody>
          <a:bodyPr wrap="square" rtlCol="0">
            <a:spAutoFit/>
          </a:bodyPr>
          <a:lstStyle/>
          <a:p>
            <a:pPr algn="ctr">
              <a:lnSpc>
                <a:spcPct val="95000"/>
              </a:lnSpc>
            </a:pPr>
            <a:r>
              <a:rPr lang="en-US" sz="1200" dirty="0">
                <a:cs typeface="Arial" pitchFamily="34" charset="0"/>
              </a:rPr>
              <a:t>CAR-T</a:t>
            </a:r>
          </a:p>
        </p:txBody>
      </p:sp>
      <p:sp>
        <p:nvSpPr>
          <p:cNvPr id="71" name="TextBox 70">
            <a:extLst>
              <a:ext uri="{FF2B5EF4-FFF2-40B4-BE49-F238E27FC236}">
                <a16:creationId xmlns:a16="http://schemas.microsoft.com/office/drawing/2014/main" id="{22559CE1-E3A5-4604-91DE-187EBE82BC3C}"/>
              </a:ext>
            </a:extLst>
          </p:cNvPr>
          <p:cNvSpPr txBox="1"/>
          <p:nvPr/>
        </p:nvSpPr>
        <p:spPr>
          <a:xfrm>
            <a:off x="5803284" y="5704589"/>
            <a:ext cx="1350481" cy="267766"/>
          </a:xfrm>
          <a:prstGeom prst="rect">
            <a:avLst/>
          </a:prstGeom>
          <a:noFill/>
        </p:spPr>
        <p:txBody>
          <a:bodyPr wrap="square" rtlCol="0">
            <a:spAutoFit/>
          </a:bodyPr>
          <a:lstStyle/>
          <a:p>
            <a:pPr algn="ctr">
              <a:lnSpc>
                <a:spcPct val="95000"/>
              </a:lnSpc>
            </a:pPr>
            <a:r>
              <a:rPr lang="en-US" sz="1200" dirty="0">
                <a:cs typeface="Arial" pitchFamily="34" charset="0"/>
              </a:rPr>
              <a:t>Gene Therapy*</a:t>
            </a:r>
          </a:p>
        </p:txBody>
      </p:sp>
      <p:sp>
        <p:nvSpPr>
          <p:cNvPr id="72" name="TextBox 71">
            <a:extLst>
              <a:ext uri="{FF2B5EF4-FFF2-40B4-BE49-F238E27FC236}">
                <a16:creationId xmlns:a16="http://schemas.microsoft.com/office/drawing/2014/main" id="{81AFAB00-C5BA-4198-9581-3022AD5D45BE}"/>
              </a:ext>
            </a:extLst>
          </p:cNvPr>
          <p:cNvSpPr txBox="1"/>
          <p:nvPr/>
        </p:nvSpPr>
        <p:spPr>
          <a:xfrm>
            <a:off x="7730819" y="5704589"/>
            <a:ext cx="1368116" cy="267766"/>
          </a:xfrm>
          <a:prstGeom prst="rect">
            <a:avLst/>
          </a:prstGeom>
          <a:noFill/>
        </p:spPr>
        <p:txBody>
          <a:bodyPr wrap="square" rtlCol="0">
            <a:spAutoFit/>
          </a:bodyPr>
          <a:lstStyle/>
          <a:p>
            <a:pPr algn="ctr">
              <a:lnSpc>
                <a:spcPct val="95000"/>
              </a:lnSpc>
            </a:pPr>
            <a:r>
              <a:rPr lang="en-US" sz="1200" dirty="0">
                <a:cs typeface="Arial" pitchFamily="34" charset="0"/>
              </a:rPr>
              <a:t>Fertility Care</a:t>
            </a:r>
          </a:p>
        </p:txBody>
      </p:sp>
      <p:sp>
        <p:nvSpPr>
          <p:cNvPr id="73" name="TextBox 72">
            <a:extLst>
              <a:ext uri="{FF2B5EF4-FFF2-40B4-BE49-F238E27FC236}">
                <a16:creationId xmlns:a16="http://schemas.microsoft.com/office/drawing/2014/main" id="{E30CE110-D07D-47F1-83D8-9BD9DBB78BC4}"/>
              </a:ext>
            </a:extLst>
          </p:cNvPr>
          <p:cNvSpPr txBox="1"/>
          <p:nvPr/>
        </p:nvSpPr>
        <p:spPr>
          <a:xfrm>
            <a:off x="9333512" y="5628389"/>
            <a:ext cx="2007277" cy="443198"/>
          </a:xfrm>
          <a:prstGeom prst="rect">
            <a:avLst/>
          </a:prstGeom>
          <a:noFill/>
        </p:spPr>
        <p:txBody>
          <a:bodyPr wrap="square" rtlCol="0">
            <a:spAutoFit/>
          </a:bodyPr>
          <a:lstStyle/>
          <a:p>
            <a:pPr algn="ctr">
              <a:lnSpc>
                <a:spcPct val="95000"/>
              </a:lnSpc>
            </a:pPr>
            <a:r>
              <a:rPr lang="en-US" sz="1200" dirty="0">
                <a:cs typeface="Arial" pitchFamily="34" charset="0"/>
              </a:rPr>
              <a:t>Substance Use Treatment and Recovery</a:t>
            </a:r>
          </a:p>
        </p:txBody>
      </p:sp>
      <p:grpSp>
        <p:nvGrpSpPr>
          <p:cNvPr id="3" name="Group 2">
            <a:extLst>
              <a:ext uri="{FF2B5EF4-FFF2-40B4-BE49-F238E27FC236}">
                <a16:creationId xmlns:a16="http://schemas.microsoft.com/office/drawing/2014/main" id="{0A59E4C7-331A-21EB-FBE0-718F60169EC1}"/>
              </a:ext>
            </a:extLst>
          </p:cNvPr>
          <p:cNvGrpSpPr/>
          <p:nvPr/>
        </p:nvGrpSpPr>
        <p:grpSpPr>
          <a:xfrm>
            <a:off x="1977969" y="4879684"/>
            <a:ext cx="1352550" cy="1085905"/>
            <a:chOff x="10190711" y="3480727"/>
            <a:chExt cx="1352550" cy="1085905"/>
          </a:xfrm>
        </p:grpSpPr>
        <p:sp>
          <p:nvSpPr>
            <p:cNvPr id="68" name="TextBox 67">
              <a:extLst>
                <a:ext uri="{FF2B5EF4-FFF2-40B4-BE49-F238E27FC236}">
                  <a16:creationId xmlns:a16="http://schemas.microsoft.com/office/drawing/2014/main" id="{EF564529-66EF-4D8E-AC6E-6B7F780034BD}"/>
                </a:ext>
              </a:extLst>
            </p:cNvPr>
            <p:cNvSpPr txBox="1"/>
            <p:nvPr/>
          </p:nvSpPr>
          <p:spPr>
            <a:xfrm>
              <a:off x="10190711" y="4298866"/>
              <a:ext cx="1352550" cy="267766"/>
            </a:xfrm>
            <a:prstGeom prst="rect">
              <a:avLst/>
            </a:prstGeom>
            <a:noFill/>
          </p:spPr>
          <p:txBody>
            <a:bodyPr wrap="square" rtlCol="0">
              <a:spAutoFit/>
            </a:bodyPr>
            <a:lstStyle/>
            <a:p>
              <a:pPr algn="ctr">
                <a:lnSpc>
                  <a:spcPct val="95000"/>
                </a:lnSpc>
              </a:pPr>
              <a:r>
                <a:rPr lang="en-US" sz="1200" dirty="0">
                  <a:cs typeface="Arial" pitchFamily="34" charset="0"/>
                </a:rPr>
                <a:t>Maternity Care</a:t>
              </a:r>
            </a:p>
          </p:txBody>
        </p:sp>
        <p:grpSp>
          <p:nvGrpSpPr>
            <p:cNvPr id="74" name="Group 73">
              <a:extLst>
                <a:ext uri="{FF2B5EF4-FFF2-40B4-BE49-F238E27FC236}">
                  <a16:creationId xmlns:a16="http://schemas.microsoft.com/office/drawing/2014/main" id="{9895947F-BE98-4B5C-A509-45BF928E13DC}"/>
                </a:ext>
              </a:extLst>
            </p:cNvPr>
            <p:cNvGrpSpPr/>
            <p:nvPr/>
          </p:nvGrpSpPr>
          <p:grpSpPr>
            <a:xfrm>
              <a:off x="10529376" y="3480727"/>
              <a:ext cx="678759" cy="833502"/>
              <a:chOff x="998538" y="5132388"/>
              <a:chExt cx="1225550" cy="1504950"/>
            </a:xfrm>
          </p:grpSpPr>
          <p:sp>
            <p:nvSpPr>
              <p:cNvPr id="75" name="Freeform 49">
                <a:extLst>
                  <a:ext uri="{FF2B5EF4-FFF2-40B4-BE49-F238E27FC236}">
                    <a16:creationId xmlns:a16="http://schemas.microsoft.com/office/drawing/2014/main" id="{AD1D34CD-34C7-4DC7-B801-BEB465EB3739}"/>
                  </a:ext>
                </a:extLst>
              </p:cNvPr>
              <p:cNvSpPr>
                <a:spLocks/>
              </p:cNvSpPr>
              <p:nvPr/>
            </p:nvSpPr>
            <p:spPr bwMode="auto">
              <a:xfrm>
                <a:off x="1020763" y="5349875"/>
                <a:ext cx="1157287" cy="1223962"/>
              </a:xfrm>
              <a:custGeom>
                <a:avLst/>
                <a:gdLst>
                  <a:gd name="T0" fmla="*/ 298 w 308"/>
                  <a:gd name="T1" fmla="*/ 205 h 325"/>
                  <a:gd name="T2" fmla="*/ 236 w 308"/>
                  <a:gd name="T3" fmla="*/ 128 h 325"/>
                  <a:gd name="T4" fmla="*/ 213 w 308"/>
                  <a:gd name="T5" fmla="*/ 142 h 325"/>
                  <a:gd name="T6" fmla="*/ 196 w 308"/>
                  <a:gd name="T7" fmla="*/ 152 h 325"/>
                  <a:gd name="T8" fmla="*/ 194 w 308"/>
                  <a:gd name="T9" fmla="*/ 152 h 325"/>
                  <a:gd name="T10" fmla="*/ 189 w 308"/>
                  <a:gd name="T11" fmla="*/ 154 h 325"/>
                  <a:gd name="T12" fmla="*/ 188 w 308"/>
                  <a:gd name="T13" fmla="*/ 151 h 325"/>
                  <a:gd name="T14" fmla="*/ 166 w 308"/>
                  <a:gd name="T15" fmla="*/ 124 h 325"/>
                  <a:gd name="T16" fmla="*/ 178 w 308"/>
                  <a:gd name="T17" fmla="*/ 116 h 325"/>
                  <a:gd name="T18" fmla="*/ 177 w 308"/>
                  <a:gd name="T19" fmla="*/ 111 h 325"/>
                  <a:gd name="T20" fmla="*/ 183 w 308"/>
                  <a:gd name="T21" fmla="*/ 98 h 325"/>
                  <a:gd name="T22" fmla="*/ 267 w 308"/>
                  <a:gd name="T23" fmla="*/ 104 h 325"/>
                  <a:gd name="T24" fmla="*/ 287 w 308"/>
                  <a:gd name="T25" fmla="*/ 94 h 325"/>
                  <a:gd name="T26" fmla="*/ 199 w 308"/>
                  <a:gd name="T27" fmla="*/ 20 h 325"/>
                  <a:gd name="T28" fmla="*/ 182 w 308"/>
                  <a:gd name="T29" fmla="*/ 60 h 325"/>
                  <a:gd name="T30" fmla="*/ 142 w 308"/>
                  <a:gd name="T31" fmla="*/ 52 h 325"/>
                  <a:gd name="T32" fmla="*/ 73 w 308"/>
                  <a:gd name="T33" fmla="*/ 0 h 325"/>
                  <a:gd name="T34" fmla="*/ 43 w 308"/>
                  <a:gd name="T35" fmla="*/ 14 h 325"/>
                  <a:gd name="T36" fmla="*/ 13 w 308"/>
                  <a:gd name="T37" fmla="*/ 61 h 325"/>
                  <a:gd name="T38" fmla="*/ 0 w 308"/>
                  <a:gd name="T39" fmla="*/ 163 h 325"/>
                  <a:gd name="T40" fmla="*/ 57 w 308"/>
                  <a:gd name="T41" fmla="*/ 174 h 325"/>
                  <a:gd name="T42" fmla="*/ 66 w 308"/>
                  <a:gd name="T43" fmla="*/ 126 h 325"/>
                  <a:gd name="T44" fmla="*/ 81 w 308"/>
                  <a:gd name="T45" fmla="*/ 246 h 325"/>
                  <a:gd name="T46" fmla="*/ 99 w 308"/>
                  <a:gd name="T47" fmla="*/ 270 h 325"/>
                  <a:gd name="T48" fmla="*/ 116 w 308"/>
                  <a:gd name="T49" fmla="*/ 281 h 325"/>
                  <a:gd name="T50" fmla="*/ 135 w 308"/>
                  <a:gd name="T51" fmla="*/ 274 h 325"/>
                  <a:gd name="T52" fmla="*/ 171 w 308"/>
                  <a:gd name="T53" fmla="*/ 276 h 325"/>
                  <a:gd name="T54" fmla="*/ 192 w 308"/>
                  <a:gd name="T55" fmla="*/ 270 h 325"/>
                  <a:gd name="T56" fmla="*/ 196 w 308"/>
                  <a:gd name="T57" fmla="*/ 284 h 325"/>
                  <a:gd name="T58" fmla="*/ 157 w 308"/>
                  <a:gd name="T59" fmla="*/ 292 h 325"/>
                  <a:gd name="T60" fmla="*/ 212 w 308"/>
                  <a:gd name="T61" fmla="*/ 303 h 325"/>
                  <a:gd name="T62" fmla="*/ 227 w 308"/>
                  <a:gd name="T63" fmla="*/ 315 h 325"/>
                  <a:gd name="T64" fmla="*/ 221 w 308"/>
                  <a:gd name="T65" fmla="*/ 325 h 325"/>
                  <a:gd name="T66" fmla="*/ 298 w 308"/>
                  <a:gd name="T67" fmla="*/ 20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8" h="325">
                    <a:moveTo>
                      <a:pt x="298" y="205"/>
                    </a:moveTo>
                    <a:cubicBezTo>
                      <a:pt x="298" y="205"/>
                      <a:pt x="291" y="158"/>
                      <a:pt x="236" y="128"/>
                    </a:cubicBezTo>
                    <a:cubicBezTo>
                      <a:pt x="236" y="128"/>
                      <a:pt x="226" y="135"/>
                      <a:pt x="213" y="142"/>
                    </a:cubicBezTo>
                    <a:cubicBezTo>
                      <a:pt x="196" y="152"/>
                      <a:pt x="196" y="152"/>
                      <a:pt x="196" y="152"/>
                    </a:cubicBezTo>
                    <a:cubicBezTo>
                      <a:pt x="196" y="152"/>
                      <a:pt x="195" y="152"/>
                      <a:pt x="194" y="152"/>
                    </a:cubicBezTo>
                    <a:cubicBezTo>
                      <a:pt x="192" y="153"/>
                      <a:pt x="191" y="154"/>
                      <a:pt x="189" y="154"/>
                    </a:cubicBezTo>
                    <a:cubicBezTo>
                      <a:pt x="188" y="151"/>
                      <a:pt x="188" y="151"/>
                      <a:pt x="188" y="151"/>
                    </a:cubicBezTo>
                    <a:cubicBezTo>
                      <a:pt x="150" y="143"/>
                      <a:pt x="166" y="124"/>
                      <a:pt x="166" y="124"/>
                    </a:cubicBezTo>
                    <a:cubicBezTo>
                      <a:pt x="166" y="124"/>
                      <a:pt x="172" y="120"/>
                      <a:pt x="178" y="116"/>
                    </a:cubicBezTo>
                    <a:cubicBezTo>
                      <a:pt x="177" y="111"/>
                      <a:pt x="177" y="111"/>
                      <a:pt x="177" y="111"/>
                    </a:cubicBezTo>
                    <a:cubicBezTo>
                      <a:pt x="183" y="98"/>
                      <a:pt x="183" y="98"/>
                      <a:pt x="183" y="98"/>
                    </a:cubicBezTo>
                    <a:cubicBezTo>
                      <a:pt x="199" y="92"/>
                      <a:pt x="237" y="78"/>
                      <a:pt x="267" y="104"/>
                    </a:cubicBezTo>
                    <a:cubicBezTo>
                      <a:pt x="287" y="94"/>
                      <a:pt x="287" y="94"/>
                      <a:pt x="287" y="94"/>
                    </a:cubicBezTo>
                    <a:cubicBezTo>
                      <a:pt x="287" y="94"/>
                      <a:pt x="246" y="30"/>
                      <a:pt x="199" y="20"/>
                    </a:cubicBezTo>
                    <a:cubicBezTo>
                      <a:pt x="199" y="20"/>
                      <a:pt x="197" y="56"/>
                      <a:pt x="182" y="60"/>
                    </a:cubicBezTo>
                    <a:cubicBezTo>
                      <a:pt x="182" y="60"/>
                      <a:pt x="155" y="60"/>
                      <a:pt x="142" y="52"/>
                    </a:cubicBezTo>
                    <a:cubicBezTo>
                      <a:pt x="142" y="52"/>
                      <a:pt x="90" y="30"/>
                      <a:pt x="73" y="0"/>
                    </a:cubicBezTo>
                    <a:cubicBezTo>
                      <a:pt x="43" y="14"/>
                      <a:pt x="43" y="14"/>
                      <a:pt x="43" y="14"/>
                    </a:cubicBezTo>
                    <a:cubicBezTo>
                      <a:pt x="43" y="14"/>
                      <a:pt x="18" y="20"/>
                      <a:pt x="13" y="61"/>
                    </a:cubicBezTo>
                    <a:cubicBezTo>
                      <a:pt x="0" y="163"/>
                      <a:pt x="0" y="163"/>
                      <a:pt x="0" y="163"/>
                    </a:cubicBezTo>
                    <a:cubicBezTo>
                      <a:pt x="57" y="174"/>
                      <a:pt x="57" y="174"/>
                      <a:pt x="57" y="174"/>
                    </a:cubicBezTo>
                    <a:cubicBezTo>
                      <a:pt x="66" y="126"/>
                      <a:pt x="66" y="126"/>
                      <a:pt x="66" y="126"/>
                    </a:cubicBezTo>
                    <a:cubicBezTo>
                      <a:pt x="66" y="126"/>
                      <a:pt x="113" y="180"/>
                      <a:pt x="81" y="246"/>
                    </a:cubicBezTo>
                    <a:cubicBezTo>
                      <a:pt x="99" y="270"/>
                      <a:pt x="99" y="270"/>
                      <a:pt x="99" y="270"/>
                    </a:cubicBezTo>
                    <a:cubicBezTo>
                      <a:pt x="116" y="281"/>
                      <a:pt x="116" y="281"/>
                      <a:pt x="116" y="281"/>
                    </a:cubicBezTo>
                    <a:cubicBezTo>
                      <a:pt x="116" y="281"/>
                      <a:pt x="124" y="282"/>
                      <a:pt x="135" y="274"/>
                    </a:cubicBezTo>
                    <a:cubicBezTo>
                      <a:pt x="135" y="274"/>
                      <a:pt x="145" y="266"/>
                      <a:pt x="171" y="276"/>
                    </a:cubicBezTo>
                    <a:cubicBezTo>
                      <a:pt x="192" y="270"/>
                      <a:pt x="192" y="270"/>
                      <a:pt x="192" y="270"/>
                    </a:cubicBezTo>
                    <a:cubicBezTo>
                      <a:pt x="192" y="270"/>
                      <a:pt x="204" y="275"/>
                      <a:pt x="196" y="284"/>
                    </a:cubicBezTo>
                    <a:cubicBezTo>
                      <a:pt x="196" y="284"/>
                      <a:pt x="173" y="297"/>
                      <a:pt x="157" y="292"/>
                    </a:cubicBezTo>
                    <a:cubicBezTo>
                      <a:pt x="157" y="292"/>
                      <a:pt x="170" y="307"/>
                      <a:pt x="212" y="303"/>
                    </a:cubicBezTo>
                    <a:cubicBezTo>
                      <a:pt x="212" y="303"/>
                      <a:pt x="233" y="304"/>
                      <a:pt x="227" y="315"/>
                    </a:cubicBezTo>
                    <a:cubicBezTo>
                      <a:pt x="221" y="325"/>
                      <a:pt x="221" y="325"/>
                      <a:pt x="221" y="325"/>
                    </a:cubicBezTo>
                    <a:cubicBezTo>
                      <a:pt x="221" y="325"/>
                      <a:pt x="308" y="319"/>
                      <a:pt x="298" y="205"/>
                    </a:cubicBezTo>
                    <a:close/>
                  </a:path>
                </a:pathLst>
              </a:custGeom>
              <a:solidFill>
                <a:srgbClr val="1FBF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50">
                <a:extLst>
                  <a:ext uri="{FF2B5EF4-FFF2-40B4-BE49-F238E27FC236}">
                    <a16:creationId xmlns:a16="http://schemas.microsoft.com/office/drawing/2014/main" id="{402E473F-0371-427A-A380-4314C0F47E9F}"/>
                  </a:ext>
                </a:extLst>
              </p:cNvPr>
              <p:cNvSpPr>
                <a:spLocks noEditPoints="1"/>
              </p:cNvSpPr>
              <p:nvPr/>
            </p:nvSpPr>
            <p:spPr bwMode="auto">
              <a:xfrm>
                <a:off x="998538" y="5132388"/>
                <a:ext cx="1225550" cy="1504950"/>
              </a:xfrm>
              <a:custGeom>
                <a:avLst/>
                <a:gdLst>
                  <a:gd name="T0" fmla="*/ 326 w 326"/>
                  <a:gd name="T1" fmla="*/ 222 h 400"/>
                  <a:gd name="T2" fmla="*/ 187 w 326"/>
                  <a:gd name="T3" fmla="*/ 48 h 400"/>
                  <a:gd name="T4" fmla="*/ 178 w 326"/>
                  <a:gd name="T5" fmla="*/ 50 h 400"/>
                  <a:gd name="T6" fmla="*/ 180 w 326"/>
                  <a:gd name="T7" fmla="*/ 114 h 400"/>
                  <a:gd name="T8" fmla="*/ 89 w 326"/>
                  <a:gd name="T9" fmla="*/ 58 h 400"/>
                  <a:gd name="T10" fmla="*/ 115 w 326"/>
                  <a:gd name="T11" fmla="*/ 0 h 400"/>
                  <a:gd name="T12" fmla="*/ 19 w 326"/>
                  <a:gd name="T13" fmla="*/ 105 h 400"/>
                  <a:gd name="T14" fmla="*/ 0 w 326"/>
                  <a:gd name="T15" fmla="*/ 280 h 400"/>
                  <a:gd name="T16" fmla="*/ 139 w 326"/>
                  <a:gd name="T17" fmla="*/ 390 h 400"/>
                  <a:gd name="T18" fmla="*/ 195 w 326"/>
                  <a:gd name="T19" fmla="*/ 396 h 400"/>
                  <a:gd name="T20" fmla="*/ 250 w 326"/>
                  <a:gd name="T21" fmla="*/ 386 h 400"/>
                  <a:gd name="T22" fmla="*/ 309 w 326"/>
                  <a:gd name="T23" fmla="*/ 240 h 400"/>
                  <a:gd name="T24" fmla="*/ 191 w 326"/>
                  <a:gd name="T25" fmla="*/ 387 h 400"/>
                  <a:gd name="T26" fmla="*/ 13 w 326"/>
                  <a:gd name="T27" fmla="*/ 290 h 400"/>
                  <a:gd name="T28" fmla="*/ 58 w 326"/>
                  <a:gd name="T29" fmla="*/ 235 h 400"/>
                  <a:gd name="T30" fmla="*/ 47 w 326"/>
                  <a:gd name="T31" fmla="*/ 275 h 400"/>
                  <a:gd name="T32" fmla="*/ 137 w 326"/>
                  <a:gd name="T33" fmla="*/ 343 h 400"/>
                  <a:gd name="T34" fmla="*/ 167 w 326"/>
                  <a:gd name="T35" fmla="*/ 337 h 400"/>
                  <a:gd name="T36" fmla="*/ 201 w 326"/>
                  <a:gd name="T37" fmla="*/ 334 h 400"/>
                  <a:gd name="T38" fmla="*/ 163 w 326"/>
                  <a:gd name="T39" fmla="*/ 346 h 400"/>
                  <a:gd name="T40" fmla="*/ 155 w 326"/>
                  <a:gd name="T41" fmla="*/ 349 h 400"/>
                  <a:gd name="T42" fmla="*/ 197 w 326"/>
                  <a:gd name="T43" fmla="*/ 368 h 400"/>
                  <a:gd name="T44" fmla="*/ 225 w 326"/>
                  <a:gd name="T45" fmla="*/ 376 h 400"/>
                  <a:gd name="T46" fmla="*/ 56 w 326"/>
                  <a:gd name="T47" fmla="*/ 270 h 400"/>
                  <a:gd name="T48" fmla="*/ 301 w 326"/>
                  <a:gd name="T49" fmla="*/ 297 h 400"/>
                  <a:gd name="T50" fmla="*/ 240 w 326"/>
                  <a:gd name="T51" fmla="*/ 370 h 400"/>
                  <a:gd name="T52" fmla="*/ 223 w 326"/>
                  <a:gd name="T53" fmla="*/ 357 h 400"/>
                  <a:gd name="T54" fmla="*/ 207 w 326"/>
                  <a:gd name="T55" fmla="*/ 343 h 400"/>
                  <a:gd name="T56" fmla="*/ 205 w 326"/>
                  <a:gd name="T57" fmla="*/ 326 h 400"/>
                  <a:gd name="T58" fmla="*/ 195 w 326"/>
                  <a:gd name="T59" fmla="*/ 326 h 400"/>
                  <a:gd name="T60" fmla="*/ 132 w 326"/>
                  <a:gd name="T61" fmla="*/ 335 h 400"/>
                  <a:gd name="T62" fmla="*/ 93 w 326"/>
                  <a:gd name="T63" fmla="*/ 306 h 400"/>
                  <a:gd name="T64" fmla="*/ 70 w 326"/>
                  <a:gd name="T65" fmla="*/ 158 h 400"/>
                  <a:gd name="T66" fmla="*/ 28 w 326"/>
                  <a:gd name="T67" fmla="*/ 108 h 400"/>
                  <a:gd name="T68" fmla="*/ 178 w 326"/>
                  <a:gd name="T69" fmla="*/ 123 h 400"/>
                  <a:gd name="T70" fmla="*/ 209 w 326"/>
                  <a:gd name="T71" fmla="*/ 83 h 400"/>
                  <a:gd name="T72" fmla="*/ 274 w 326"/>
                  <a:gd name="T73" fmla="*/ 157 h 400"/>
                  <a:gd name="T74" fmla="*/ 194 w 326"/>
                  <a:gd name="T75" fmla="*/ 150 h 400"/>
                  <a:gd name="T76" fmla="*/ 165 w 326"/>
                  <a:gd name="T77" fmla="*/ 187 h 400"/>
                  <a:gd name="T78" fmla="*/ 168 w 326"/>
                  <a:gd name="T79" fmla="*/ 201 h 400"/>
                  <a:gd name="T80" fmla="*/ 230 w 326"/>
                  <a:gd name="T81" fmla="*/ 200 h 400"/>
                  <a:gd name="T82" fmla="*/ 294 w 326"/>
                  <a:gd name="T83" fmla="*/ 227 h 400"/>
                  <a:gd name="T84" fmla="*/ 254 w 326"/>
                  <a:gd name="T85" fmla="*/ 175 h 400"/>
                  <a:gd name="T86" fmla="*/ 207 w 326"/>
                  <a:gd name="T87" fmla="*/ 202 h 400"/>
                  <a:gd name="T88" fmla="*/ 205 w 326"/>
                  <a:gd name="T89" fmla="*/ 169 h 400"/>
                  <a:gd name="T90" fmla="*/ 198 w 326"/>
                  <a:gd name="T91" fmla="*/ 157 h 400"/>
                  <a:gd name="T92" fmla="*/ 295 w 326"/>
                  <a:gd name="T93" fmla="*/ 185 h 400"/>
                  <a:gd name="T94" fmla="*/ 293 w 326"/>
                  <a:gd name="T95" fmla="*/ 157 h 400"/>
                  <a:gd name="T96" fmla="*/ 315 w 326"/>
                  <a:gd name="T97" fmla="*/ 230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26" h="400">
                    <a:moveTo>
                      <a:pt x="311" y="240"/>
                    </a:moveTo>
                    <a:cubicBezTo>
                      <a:pt x="316" y="240"/>
                      <a:pt x="319" y="238"/>
                      <a:pt x="321" y="236"/>
                    </a:cubicBezTo>
                    <a:cubicBezTo>
                      <a:pt x="326" y="231"/>
                      <a:pt x="326" y="224"/>
                      <a:pt x="326" y="222"/>
                    </a:cubicBezTo>
                    <a:cubicBezTo>
                      <a:pt x="326" y="159"/>
                      <a:pt x="251" y="96"/>
                      <a:pt x="248" y="93"/>
                    </a:cubicBezTo>
                    <a:cubicBezTo>
                      <a:pt x="232" y="81"/>
                      <a:pt x="207" y="72"/>
                      <a:pt x="203" y="71"/>
                    </a:cubicBezTo>
                    <a:cubicBezTo>
                      <a:pt x="189" y="64"/>
                      <a:pt x="187" y="49"/>
                      <a:pt x="187" y="48"/>
                    </a:cubicBezTo>
                    <a:cubicBezTo>
                      <a:pt x="184" y="30"/>
                      <a:pt x="191" y="15"/>
                      <a:pt x="191" y="14"/>
                    </a:cubicBezTo>
                    <a:cubicBezTo>
                      <a:pt x="183" y="11"/>
                      <a:pt x="183" y="11"/>
                      <a:pt x="183" y="11"/>
                    </a:cubicBezTo>
                    <a:cubicBezTo>
                      <a:pt x="183" y="11"/>
                      <a:pt x="175" y="29"/>
                      <a:pt x="178" y="50"/>
                    </a:cubicBezTo>
                    <a:cubicBezTo>
                      <a:pt x="178" y="51"/>
                      <a:pt x="181" y="70"/>
                      <a:pt x="199" y="79"/>
                    </a:cubicBezTo>
                    <a:cubicBezTo>
                      <a:pt x="200" y="88"/>
                      <a:pt x="198" y="102"/>
                      <a:pt x="197" y="104"/>
                    </a:cubicBezTo>
                    <a:cubicBezTo>
                      <a:pt x="194" y="116"/>
                      <a:pt x="181" y="114"/>
                      <a:pt x="180" y="114"/>
                    </a:cubicBezTo>
                    <a:cubicBezTo>
                      <a:pt x="180" y="114"/>
                      <a:pt x="180" y="114"/>
                      <a:pt x="180" y="114"/>
                    </a:cubicBezTo>
                    <a:cubicBezTo>
                      <a:pt x="130" y="107"/>
                      <a:pt x="96" y="72"/>
                      <a:pt x="85" y="59"/>
                    </a:cubicBezTo>
                    <a:cubicBezTo>
                      <a:pt x="89" y="58"/>
                      <a:pt x="89" y="58"/>
                      <a:pt x="89" y="58"/>
                    </a:cubicBezTo>
                    <a:cubicBezTo>
                      <a:pt x="89" y="58"/>
                      <a:pt x="89" y="58"/>
                      <a:pt x="89" y="58"/>
                    </a:cubicBezTo>
                    <a:cubicBezTo>
                      <a:pt x="115" y="44"/>
                      <a:pt x="124" y="4"/>
                      <a:pt x="124" y="2"/>
                    </a:cubicBezTo>
                    <a:cubicBezTo>
                      <a:pt x="115" y="0"/>
                      <a:pt x="115" y="0"/>
                      <a:pt x="115" y="0"/>
                    </a:cubicBezTo>
                    <a:cubicBezTo>
                      <a:pt x="115" y="1"/>
                      <a:pt x="107" y="37"/>
                      <a:pt x="85" y="49"/>
                    </a:cubicBezTo>
                    <a:cubicBezTo>
                      <a:pt x="56" y="63"/>
                      <a:pt x="56" y="63"/>
                      <a:pt x="56" y="63"/>
                    </a:cubicBezTo>
                    <a:cubicBezTo>
                      <a:pt x="53" y="64"/>
                      <a:pt x="26" y="74"/>
                      <a:pt x="19" y="105"/>
                    </a:cubicBezTo>
                    <a:cubicBezTo>
                      <a:pt x="18" y="108"/>
                      <a:pt x="5" y="161"/>
                      <a:pt x="0" y="280"/>
                    </a:cubicBezTo>
                    <a:cubicBezTo>
                      <a:pt x="0" y="280"/>
                      <a:pt x="0" y="280"/>
                      <a:pt x="0" y="280"/>
                    </a:cubicBezTo>
                    <a:cubicBezTo>
                      <a:pt x="0" y="280"/>
                      <a:pt x="0" y="280"/>
                      <a:pt x="0" y="280"/>
                    </a:cubicBezTo>
                    <a:cubicBezTo>
                      <a:pt x="1" y="281"/>
                      <a:pt x="1" y="289"/>
                      <a:pt x="6" y="296"/>
                    </a:cubicBezTo>
                    <a:cubicBezTo>
                      <a:pt x="8" y="298"/>
                      <a:pt x="47" y="346"/>
                      <a:pt x="122" y="381"/>
                    </a:cubicBezTo>
                    <a:cubicBezTo>
                      <a:pt x="122" y="381"/>
                      <a:pt x="133" y="386"/>
                      <a:pt x="139" y="390"/>
                    </a:cubicBezTo>
                    <a:cubicBezTo>
                      <a:pt x="140" y="391"/>
                      <a:pt x="154" y="400"/>
                      <a:pt x="173" y="400"/>
                    </a:cubicBezTo>
                    <a:cubicBezTo>
                      <a:pt x="179" y="400"/>
                      <a:pt x="187" y="399"/>
                      <a:pt x="195" y="396"/>
                    </a:cubicBezTo>
                    <a:cubicBezTo>
                      <a:pt x="195" y="396"/>
                      <a:pt x="195" y="396"/>
                      <a:pt x="195" y="396"/>
                    </a:cubicBezTo>
                    <a:cubicBezTo>
                      <a:pt x="197" y="395"/>
                      <a:pt x="201" y="393"/>
                      <a:pt x="206" y="391"/>
                    </a:cubicBezTo>
                    <a:cubicBezTo>
                      <a:pt x="209" y="392"/>
                      <a:pt x="213" y="392"/>
                      <a:pt x="216" y="392"/>
                    </a:cubicBezTo>
                    <a:cubicBezTo>
                      <a:pt x="234" y="392"/>
                      <a:pt x="249" y="387"/>
                      <a:pt x="250" y="386"/>
                    </a:cubicBezTo>
                    <a:cubicBezTo>
                      <a:pt x="304" y="365"/>
                      <a:pt x="310" y="302"/>
                      <a:pt x="310" y="298"/>
                    </a:cubicBezTo>
                    <a:cubicBezTo>
                      <a:pt x="313" y="275"/>
                      <a:pt x="309" y="255"/>
                      <a:pt x="301" y="239"/>
                    </a:cubicBezTo>
                    <a:cubicBezTo>
                      <a:pt x="305" y="240"/>
                      <a:pt x="309" y="240"/>
                      <a:pt x="309" y="240"/>
                    </a:cubicBezTo>
                    <a:cubicBezTo>
                      <a:pt x="310" y="240"/>
                      <a:pt x="310" y="240"/>
                      <a:pt x="311" y="240"/>
                    </a:cubicBezTo>
                    <a:close/>
                    <a:moveTo>
                      <a:pt x="225" y="376"/>
                    </a:moveTo>
                    <a:cubicBezTo>
                      <a:pt x="213" y="377"/>
                      <a:pt x="193" y="387"/>
                      <a:pt x="191" y="387"/>
                    </a:cubicBezTo>
                    <a:cubicBezTo>
                      <a:pt x="166" y="397"/>
                      <a:pt x="144" y="383"/>
                      <a:pt x="144" y="383"/>
                    </a:cubicBezTo>
                    <a:cubicBezTo>
                      <a:pt x="138" y="379"/>
                      <a:pt x="127" y="373"/>
                      <a:pt x="126" y="373"/>
                    </a:cubicBezTo>
                    <a:cubicBezTo>
                      <a:pt x="53" y="339"/>
                      <a:pt x="14" y="290"/>
                      <a:pt x="13" y="290"/>
                    </a:cubicBezTo>
                    <a:cubicBezTo>
                      <a:pt x="10" y="286"/>
                      <a:pt x="10" y="281"/>
                      <a:pt x="10" y="280"/>
                    </a:cubicBezTo>
                    <a:cubicBezTo>
                      <a:pt x="10" y="261"/>
                      <a:pt x="11" y="243"/>
                      <a:pt x="12" y="227"/>
                    </a:cubicBezTo>
                    <a:cubicBezTo>
                      <a:pt x="58" y="235"/>
                      <a:pt x="58" y="235"/>
                      <a:pt x="58" y="235"/>
                    </a:cubicBezTo>
                    <a:cubicBezTo>
                      <a:pt x="52" y="258"/>
                      <a:pt x="46" y="268"/>
                      <a:pt x="46" y="269"/>
                    </a:cubicBezTo>
                    <a:cubicBezTo>
                      <a:pt x="43" y="272"/>
                      <a:pt x="43" y="272"/>
                      <a:pt x="43" y="272"/>
                    </a:cubicBezTo>
                    <a:cubicBezTo>
                      <a:pt x="47" y="275"/>
                      <a:pt x="47" y="275"/>
                      <a:pt x="47" y="275"/>
                    </a:cubicBezTo>
                    <a:cubicBezTo>
                      <a:pt x="64" y="285"/>
                      <a:pt x="86" y="312"/>
                      <a:pt x="86" y="312"/>
                    </a:cubicBezTo>
                    <a:cubicBezTo>
                      <a:pt x="106" y="337"/>
                      <a:pt x="119" y="344"/>
                      <a:pt x="121" y="345"/>
                    </a:cubicBezTo>
                    <a:cubicBezTo>
                      <a:pt x="126" y="348"/>
                      <a:pt x="134" y="344"/>
                      <a:pt x="137" y="343"/>
                    </a:cubicBezTo>
                    <a:cubicBezTo>
                      <a:pt x="138" y="342"/>
                      <a:pt x="138" y="342"/>
                      <a:pt x="138" y="342"/>
                    </a:cubicBezTo>
                    <a:cubicBezTo>
                      <a:pt x="138" y="342"/>
                      <a:pt x="138" y="342"/>
                      <a:pt x="138" y="342"/>
                    </a:cubicBezTo>
                    <a:cubicBezTo>
                      <a:pt x="148" y="331"/>
                      <a:pt x="166" y="336"/>
                      <a:pt x="167" y="337"/>
                    </a:cubicBezTo>
                    <a:cubicBezTo>
                      <a:pt x="178" y="341"/>
                      <a:pt x="196" y="336"/>
                      <a:pt x="198" y="335"/>
                    </a:cubicBezTo>
                    <a:cubicBezTo>
                      <a:pt x="199" y="335"/>
                      <a:pt x="199" y="335"/>
                      <a:pt x="199" y="335"/>
                    </a:cubicBezTo>
                    <a:cubicBezTo>
                      <a:pt x="199" y="334"/>
                      <a:pt x="200" y="334"/>
                      <a:pt x="201" y="334"/>
                    </a:cubicBezTo>
                    <a:cubicBezTo>
                      <a:pt x="201" y="334"/>
                      <a:pt x="201" y="334"/>
                      <a:pt x="201" y="335"/>
                    </a:cubicBezTo>
                    <a:cubicBezTo>
                      <a:pt x="201" y="335"/>
                      <a:pt x="201" y="337"/>
                      <a:pt x="200" y="337"/>
                    </a:cubicBezTo>
                    <a:cubicBezTo>
                      <a:pt x="188" y="351"/>
                      <a:pt x="164" y="346"/>
                      <a:pt x="163" y="346"/>
                    </a:cubicBezTo>
                    <a:cubicBezTo>
                      <a:pt x="158" y="345"/>
                      <a:pt x="158" y="345"/>
                      <a:pt x="158" y="345"/>
                    </a:cubicBezTo>
                    <a:cubicBezTo>
                      <a:pt x="158" y="345"/>
                      <a:pt x="157" y="345"/>
                      <a:pt x="157" y="345"/>
                    </a:cubicBezTo>
                    <a:cubicBezTo>
                      <a:pt x="153" y="345"/>
                      <a:pt x="155" y="349"/>
                      <a:pt x="155" y="349"/>
                    </a:cubicBezTo>
                    <a:cubicBezTo>
                      <a:pt x="159" y="353"/>
                      <a:pt x="159" y="353"/>
                      <a:pt x="159" y="353"/>
                    </a:cubicBezTo>
                    <a:cubicBezTo>
                      <a:pt x="170" y="367"/>
                      <a:pt x="196" y="368"/>
                      <a:pt x="197" y="368"/>
                    </a:cubicBezTo>
                    <a:cubicBezTo>
                      <a:pt x="197" y="368"/>
                      <a:pt x="197" y="368"/>
                      <a:pt x="197" y="368"/>
                    </a:cubicBezTo>
                    <a:cubicBezTo>
                      <a:pt x="208" y="367"/>
                      <a:pt x="221" y="367"/>
                      <a:pt x="223" y="367"/>
                    </a:cubicBezTo>
                    <a:cubicBezTo>
                      <a:pt x="229" y="367"/>
                      <a:pt x="231" y="370"/>
                      <a:pt x="231" y="370"/>
                    </a:cubicBezTo>
                    <a:cubicBezTo>
                      <a:pt x="231" y="374"/>
                      <a:pt x="226" y="376"/>
                      <a:pt x="225" y="376"/>
                    </a:cubicBezTo>
                    <a:close/>
                    <a:moveTo>
                      <a:pt x="75" y="197"/>
                    </a:moveTo>
                    <a:cubicBezTo>
                      <a:pt x="86" y="211"/>
                      <a:pt x="106" y="245"/>
                      <a:pt x="87" y="299"/>
                    </a:cubicBezTo>
                    <a:cubicBezTo>
                      <a:pt x="79" y="290"/>
                      <a:pt x="67" y="277"/>
                      <a:pt x="56" y="270"/>
                    </a:cubicBezTo>
                    <a:cubicBezTo>
                      <a:pt x="60" y="261"/>
                      <a:pt x="69" y="239"/>
                      <a:pt x="75" y="197"/>
                    </a:cubicBezTo>
                    <a:close/>
                    <a:moveTo>
                      <a:pt x="301" y="297"/>
                    </a:moveTo>
                    <a:cubicBezTo>
                      <a:pt x="301" y="297"/>
                      <a:pt x="301" y="297"/>
                      <a:pt x="301" y="297"/>
                    </a:cubicBezTo>
                    <a:cubicBezTo>
                      <a:pt x="301" y="298"/>
                      <a:pt x="296" y="358"/>
                      <a:pt x="246" y="378"/>
                    </a:cubicBezTo>
                    <a:cubicBezTo>
                      <a:pt x="246" y="378"/>
                      <a:pt x="242" y="379"/>
                      <a:pt x="235" y="381"/>
                    </a:cubicBezTo>
                    <a:cubicBezTo>
                      <a:pt x="238" y="378"/>
                      <a:pt x="240" y="375"/>
                      <a:pt x="240" y="370"/>
                    </a:cubicBezTo>
                    <a:cubicBezTo>
                      <a:pt x="240" y="369"/>
                      <a:pt x="240" y="369"/>
                      <a:pt x="240" y="369"/>
                    </a:cubicBezTo>
                    <a:cubicBezTo>
                      <a:pt x="240" y="369"/>
                      <a:pt x="239" y="358"/>
                      <a:pt x="223" y="357"/>
                    </a:cubicBezTo>
                    <a:cubicBezTo>
                      <a:pt x="223" y="357"/>
                      <a:pt x="223" y="357"/>
                      <a:pt x="223" y="357"/>
                    </a:cubicBezTo>
                    <a:cubicBezTo>
                      <a:pt x="222" y="357"/>
                      <a:pt x="209" y="358"/>
                      <a:pt x="197" y="359"/>
                    </a:cubicBezTo>
                    <a:cubicBezTo>
                      <a:pt x="193" y="358"/>
                      <a:pt x="187" y="358"/>
                      <a:pt x="180" y="356"/>
                    </a:cubicBezTo>
                    <a:cubicBezTo>
                      <a:pt x="189" y="355"/>
                      <a:pt x="200" y="352"/>
                      <a:pt x="207" y="343"/>
                    </a:cubicBezTo>
                    <a:cubicBezTo>
                      <a:pt x="207" y="343"/>
                      <a:pt x="207" y="343"/>
                      <a:pt x="207" y="343"/>
                    </a:cubicBezTo>
                    <a:cubicBezTo>
                      <a:pt x="208" y="343"/>
                      <a:pt x="211" y="338"/>
                      <a:pt x="210" y="333"/>
                    </a:cubicBezTo>
                    <a:cubicBezTo>
                      <a:pt x="210" y="331"/>
                      <a:pt x="209" y="328"/>
                      <a:pt x="205" y="326"/>
                    </a:cubicBezTo>
                    <a:cubicBezTo>
                      <a:pt x="205" y="326"/>
                      <a:pt x="205" y="326"/>
                      <a:pt x="205" y="326"/>
                    </a:cubicBezTo>
                    <a:cubicBezTo>
                      <a:pt x="204" y="325"/>
                      <a:pt x="204" y="325"/>
                      <a:pt x="204" y="325"/>
                    </a:cubicBezTo>
                    <a:cubicBezTo>
                      <a:pt x="204" y="325"/>
                      <a:pt x="199" y="324"/>
                      <a:pt x="195" y="326"/>
                    </a:cubicBezTo>
                    <a:cubicBezTo>
                      <a:pt x="188" y="328"/>
                      <a:pt x="176" y="331"/>
                      <a:pt x="171" y="328"/>
                    </a:cubicBezTo>
                    <a:cubicBezTo>
                      <a:pt x="170" y="328"/>
                      <a:pt x="170" y="328"/>
                      <a:pt x="170" y="328"/>
                    </a:cubicBezTo>
                    <a:cubicBezTo>
                      <a:pt x="170" y="328"/>
                      <a:pt x="147" y="321"/>
                      <a:pt x="132" y="335"/>
                    </a:cubicBezTo>
                    <a:cubicBezTo>
                      <a:pt x="130" y="336"/>
                      <a:pt x="127" y="337"/>
                      <a:pt x="126" y="337"/>
                    </a:cubicBezTo>
                    <a:cubicBezTo>
                      <a:pt x="125" y="337"/>
                      <a:pt x="125" y="337"/>
                      <a:pt x="125" y="337"/>
                    </a:cubicBezTo>
                    <a:cubicBezTo>
                      <a:pt x="125" y="337"/>
                      <a:pt x="113" y="331"/>
                      <a:pt x="93" y="306"/>
                    </a:cubicBezTo>
                    <a:cubicBezTo>
                      <a:pt x="121" y="237"/>
                      <a:pt x="85" y="194"/>
                      <a:pt x="77" y="185"/>
                    </a:cubicBezTo>
                    <a:cubicBezTo>
                      <a:pt x="78" y="177"/>
                      <a:pt x="79" y="168"/>
                      <a:pt x="79" y="159"/>
                    </a:cubicBezTo>
                    <a:cubicBezTo>
                      <a:pt x="70" y="158"/>
                      <a:pt x="70" y="158"/>
                      <a:pt x="70" y="158"/>
                    </a:cubicBezTo>
                    <a:cubicBezTo>
                      <a:pt x="68" y="187"/>
                      <a:pt x="64" y="209"/>
                      <a:pt x="60" y="226"/>
                    </a:cubicBezTo>
                    <a:cubicBezTo>
                      <a:pt x="13" y="218"/>
                      <a:pt x="13" y="218"/>
                      <a:pt x="13" y="218"/>
                    </a:cubicBezTo>
                    <a:cubicBezTo>
                      <a:pt x="19" y="143"/>
                      <a:pt x="27" y="108"/>
                      <a:pt x="28" y="108"/>
                    </a:cubicBezTo>
                    <a:cubicBezTo>
                      <a:pt x="34" y="79"/>
                      <a:pt x="58" y="72"/>
                      <a:pt x="59" y="72"/>
                    </a:cubicBezTo>
                    <a:cubicBezTo>
                      <a:pt x="77" y="63"/>
                      <a:pt x="77" y="63"/>
                      <a:pt x="77" y="63"/>
                    </a:cubicBezTo>
                    <a:cubicBezTo>
                      <a:pt x="86" y="75"/>
                      <a:pt x="122" y="115"/>
                      <a:pt x="178" y="123"/>
                    </a:cubicBezTo>
                    <a:cubicBezTo>
                      <a:pt x="180" y="123"/>
                      <a:pt x="181" y="124"/>
                      <a:pt x="183" y="124"/>
                    </a:cubicBezTo>
                    <a:cubicBezTo>
                      <a:pt x="191" y="124"/>
                      <a:pt x="202" y="120"/>
                      <a:pt x="206" y="107"/>
                    </a:cubicBezTo>
                    <a:cubicBezTo>
                      <a:pt x="206" y="107"/>
                      <a:pt x="209" y="94"/>
                      <a:pt x="209" y="83"/>
                    </a:cubicBezTo>
                    <a:cubicBezTo>
                      <a:pt x="218" y="86"/>
                      <a:pt x="232" y="93"/>
                      <a:pt x="242" y="101"/>
                    </a:cubicBezTo>
                    <a:cubicBezTo>
                      <a:pt x="243" y="101"/>
                      <a:pt x="267" y="121"/>
                      <a:pt x="288" y="150"/>
                    </a:cubicBezTo>
                    <a:cubicBezTo>
                      <a:pt x="274" y="157"/>
                      <a:pt x="274" y="157"/>
                      <a:pt x="274" y="157"/>
                    </a:cubicBezTo>
                    <a:cubicBezTo>
                      <a:pt x="264" y="154"/>
                      <a:pt x="251" y="146"/>
                      <a:pt x="239" y="144"/>
                    </a:cubicBezTo>
                    <a:cubicBezTo>
                      <a:pt x="237" y="143"/>
                      <a:pt x="219" y="140"/>
                      <a:pt x="198" y="149"/>
                    </a:cubicBezTo>
                    <a:cubicBezTo>
                      <a:pt x="197" y="149"/>
                      <a:pt x="195" y="149"/>
                      <a:pt x="194" y="150"/>
                    </a:cubicBezTo>
                    <a:cubicBezTo>
                      <a:pt x="190" y="152"/>
                      <a:pt x="184" y="155"/>
                      <a:pt x="182" y="161"/>
                    </a:cubicBezTo>
                    <a:cubicBezTo>
                      <a:pt x="182" y="161"/>
                      <a:pt x="179" y="164"/>
                      <a:pt x="179" y="171"/>
                    </a:cubicBezTo>
                    <a:cubicBezTo>
                      <a:pt x="172" y="176"/>
                      <a:pt x="167" y="181"/>
                      <a:pt x="165" y="187"/>
                    </a:cubicBezTo>
                    <a:cubicBezTo>
                      <a:pt x="163" y="195"/>
                      <a:pt x="166" y="200"/>
                      <a:pt x="167" y="200"/>
                    </a:cubicBezTo>
                    <a:cubicBezTo>
                      <a:pt x="167" y="201"/>
                      <a:pt x="167" y="201"/>
                      <a:pt x="167" y="201"/>
                    </a:cubicBezTo>
                    <a:cubicBezTo>
                      <a:pt x="168" y="201"/>
                      <a:pt x="168" y="201"/>
                      <a:pt x="168" y="201"/>
                    </a:cubicBezTo>
                    <a:cubicBezTo>
                      <a:pt x="180" y="210"/>
                      <a:pt x="190" y="212"/>
                      <a:pt x="198" y="212"/>
                    </a:cubicBezTo>
                    <a:cubicBezTo>
                      <a:pt x="206" y="212"/>
                      <a:pt x="211" y="210"/>
                      <a:pt x="211" y="210"/>
                    </a:cubicBezTo>
                    <a:cubicBezTo>
                      <a:pt x="230" y="200"/>
                      <a:pt x="230" y="200"/>
                      <a:pt x="230" y="200"/>
                    </a:cubicBezTo>
                    <a:cubicBezTo>
                      <a:pt x="244" y="191"/>
                      <a:pt x="244" y="191"/>
                      <a:pt x="244" y="191"/>
                    </a:cubicBezTo>
                    <a:cubicBezTo>
                      <a:pt x="252" y="196"/>
                      <a:pt x="310" y="230"/>
                      <a:pt x="301" y="297"/>
                    </a:cubicBezTo>
                    <a:close/>
                    <a:moveTo>
                      <a:pt x="294" y="227"/>
                    </a:moveTo>
                    <a:cubicBezTo>
                      <a:pt x="280" y="205"/>
                      <a:pt x="262" y="192"/>
                      <a:pt x="253" y="186"/>
                    </a:cubicBezTo>
                    <a:cubicBezTo>
                      <a:pt x="256" y="184"/>
                      <a:pt x="260" y="183"/>
                      <a:pt x="260" y="183"/>
                    </a:cubicBezTo>
                    <a:cubicBezTo>
                      <a:pt x="254" y="175"/>
                      <a:pt x="254" y="175"/>
                      <a:pt x="254" y="175"/>
                    </a:cubicBezTo>
                    <a:cubicBezTo>
                      <a:pt x="254" y="175"/>
                      <a:pt x="243" y="181"/>
                      <a:pt x="233" y="187"/>
                    </a:cubicBezTo>
                    <a:cubicBezTo>
                      <a:pt x="226" y="192"/>
                      <a:pt x="226" y="192"/>
                      <a:pt x="226" y="192"/>
                    </a:cubicBezTo>
                    <a:cubicBezTo>
                      <a:pt x="207" y="202"/>
                      <a:pt x="207" y="202"/>
                      <a:pt x="207" y="202"/>
                    </a:cubicBezTo>
                    <a:cubicBezTo>
                      <a:pt x="206" y="202"/>
                      <a:pt x="193" y="208"/>
                      <a:pt x="174" y="195"/>
                    </a:cubicBezTo>
                    <a:cubicBezTo>
                      <a:pt x="174" y="194"/>
                      <a:pt x="173" y="192"/>
                      <a:pt x="174" y="189"/>
                    </a:cubicBezTo>
                    <a:cubicBezTo>
                      <a:pt x="175" y="186"/>
                      <a:pt x="182" y="177"/>
                      <a:pt x="205" y="169"/>
                    </a:cubicBezTo>
                    <a:cubicBezTo>
                      <a:pt x="205" y="161"/>
                      <a:pt x="205" y="161"/>
                      <a:pt x="205" y="161"/>
                    </a:cubicBezTo>
                    <a:cubicBezTo>
                      <a:pt x="202" y="162"/>
                      <a:pt x="192" y="165"/>
                      <a:pt x="189" y="167"/>
                    </a:cubicBezTo>
                    <a:cubicBezTo>
                      <a:pt x="190" y="164"/>
                      <a:pt x="193" y="159"/>
                      <a:pt x="198" y="157"/>
                    </a:cubicBezTo>
                    <a:cubicBezTo>
                      <a:pt x="198" y="157"/>
                      <a:pt x="198" y="157"/>
                      <a:pt x="198" y="157"/>
                    </a:cubicBezTo>
                    <a:cubicBezTo>
                      <a:pt x="225" y="149"/>
                      <a:pt x="235" y="152"/>
                      <a:pt x="235" y="152"/>
                    </a:cubicBezTo>
                    <a:cubicBezTo>
                      <a:pt x="262" y="157"/>
                      <a:pt x="294" y="185"/>
                      <a:pt x="295" y="185"/>
                    </a:cubicBezTo>
                    <a:cubicBezTo>
                      <a:pt x="296" y="174"/>
                      <a:pt x="296" y="174"/>
                      <a:pt x="296" y="174"/>
                    </a:cubicBezTo>
                    <a:cubicBezTo>
                      <a:pt x="296" y="174"/>
                      <a:pt x="292" y="170"/>
                      <a:pt x="282" y="163"/>
                    </a:cubicBezTo>
                    <a:cubicBezTo>
                      <a:pt x="293" y="157"/>
                      <a:pt x="293" y="157"/>
                      <a:pt x="293" y="157"/>
                    </a:cubicBezTo>
                    <a:cubicBezTo>
                      <a:pt x="306" y="177"/>
                      <a:pt x="317" y="200"/>
                      <a:pt x="317" y="222"/>
                    </a:cubicBezTo>
                    <a:cubicBezTo>
                      <a:pt x="317" y="222"/>
                      <a:pt x="317" y="222"/>
                      <a:pt x="317" y="222"/>
                    </a:cubicBezTo>
                    <a:cubicBezTo>
                      <a:pt x="317" y="223"/>
                      <a:pt x="317" y="228"/>
                      <a:pt x="315" y="230"/>
                    </a:cubicBezTo>
                    <a:cubicBezTo>
                      <a:pt x="314" y="230"/>
                      <a:pt x="313" y="232"/>
                      <a:pt x="310" y="231"/>
                    </a:cubicBezTo>
                    <a:cubicBezTo>
                      <a:pt x="309" y="231"/>
                      <a:pt x="300" y="230"/>
                      <a:pt x="294" y="227"/>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51">
                <a:extLst>
                  <a:ext uri="{FF2B5EF4-FFF2-40B4-BE49-F238E27FC236}">
                    <a16:creationId xmlns:a16="http://schemas.microsoft.com/office/drawing/2014/main" id="{2100B9CD-5F4F-45D3-82A9-5A9E398FAB9F}"/>
                  </a:ext>
                </a:extLst>
              </p:cNvPr>
              <p:cNvSpPr>
                <a:spLocks/>
              </p:cNvSpPr>
              <p:nvPr/>
            </p:nvSpPr>
            <p:spPr bwMode="auto">
              <a:xfrm>
                <a:off x="1362075" y="5865813"/>
                <a:ext cx="196850" cy="57150"/>
              </a:xfrm>
              <a:custGeom>
                <a:avLst/>
                <a:gdLst>
                  <a:gd name="T0" fmla="*/ 32 w 52"/>
                  <a:gd name="T1" fmla="*/ 15 h 15"/>
                  <a:gd name="T2" fmla="*/ 0 w 52"/>
                  <a:gd name="T3" fmla="*/ 9 h 15"/>
                  <a:gd name="T4" fmla="*/ 4 w 52"/>
                  <a:gd name="T5" fmla="*/ 0 h 15"/>
                  <a:gd name="T6" fmla="*/ 49 w 52"/>
                  <a:gd name="T7" fmla="*/ 4 h 15"/>
                  <a:gd name="T8" fmla="*/ 52 w 52"/>
                  <a:gd name="T9" fmla="*/ 13 h 15"/>
                  <a:gd name="T10" fmla="*/ 32 w 52"/>
                  <a:gd name="T11" fmla="*/ 15 h 15"/>
                </a:gdLst>
                <a:ahLst/>
                <a:cxnLst>
                  <a:cxn ang="0">
                    <a:pos x="T0" y="T1"/>
                  </a:cxn>
                  <a:cxn ang="0">
                    <a:pos x="T2" y="T3"/>
                  </a:cxn>
                  <a:cxn ang="0">
                    <a:pos x="T4" y="T5"/>
                  </a:cxn>
                  <a:cxn ang="0">
                    <a:pos x="T6" y="T7"/>
                  </a:cxn>
                  <a:cxn ang="0">
                    <a:pos x="T8" y="T9"/>
                  </a:cxn>
                  <a:cxn ang="0">
                    <a:pos x="T10" y="T11"/>
                  </a:cxn>
                </a:cxnLst>
                <a:rect l="0" t="0" r="r" b="b"/>
                <a:pathLst>
                  <a:path w="52" h="15">
                    <a:moveTo>
                      <a:pt x="32" y="15"/>
                    </a:moveTo>
                    <a:cubicBezTo>
                      <a:pt x="15" y="15"/>
                      <a:pt x="1" y="9"/>
                      <a:pt x="0" y="9"/>
                    </a:cubicBezTo>
                    <a:cubicBezTo>
                      <a:pt x="4" y="0"/>
                      <a:pt x="4" y="0"/>
                      <a:pt x="4" y="0"/>
                    </a:cubicBezTo>
                    <a:cubicBezTo>
                      <a:pt x="4" y="0"/>
                      <a:pt x="26" y="11"/>
                      <a:pt x="49" y="4"/>
                    </a:cubicBezTo>
                    <a:cubicBezTo>
                      <a:pt x="52" y="13"/>
                      <a:pt x="52" y="13"/>
                      <a:pt x="52" y="13"/>
                    </a:cubicBezTo>
                    <a:cubicBezTo>
                      <a:pt x="45" y="15"/>
                      <a:pt x="38" y="15"/>
                      <a:pt x="32" y="15"/>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Line 52">
                <a:extLst>
                  <a:ext uri="{FF2B5EF4-FFF2-40B4-BE49-F238E27FC236}">
                    <a16:creationId xmlns:a16="http://schemas.microsoft.com/office/drawing/2014/main" id="{16D4CB03-95A5-4149-8514-FAD3760487DF}"/>
                  </a:ext>
                </a:extLst>
              </p:cNvPr>
              <p:cNvSpPr>
                <a:spLocks noChangeShapeType="1"/>
              </p:cNvSpPr>
              <p:nvPr/>
            </p:nvSpPr>
            <p:spPr bwMode="auto">
              <a:xfrm>
                <a:off x="1171575" y="5407025"/>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9" name="Line 53">
                <a:extLst>
                  <a:ext uri="{FF2B5EF4-FFF2-40B4-BE49-F238E27FC236}">
                    <a16:creationId xmlns:a16="http://schemas.microsoft.com/office/drawing/2014/main" id="{C9B04DC8-E4EC-40E6-9688-FA9D3ACB6196}"/>
                  </a:ext>
                </a:extLst>
              </p:cNvPr>
              <p:cNvSpPr>
                <a:spLocks noChangeShapeType="1"/>
              </p:cNvSpPr>
              <p:nvPr/>
            </p:nvSpPr>
            <p:spPr bwMode="auto">
              <a:xfrm>
                <a:off x="1171575" y="5407025"/>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54">
                <a:extLst>
                  <a:ext uri="{FF2B5EF4-FFF2-40B4-BE49-F238E27FC236}">
                    <a16:creationId xmlns:a16="http://schemas.microsoft.com/office/drawing/2014/main" id="{39039BFE-6667-423D-853E-6BDE7934F784}"/>
                  </a:ext>
                </a:extLst>
              </p:cNvPr>
              <p:cNvSpPr>
                <a:spLocks/>
              </p:cNvSpPr>
              <p:nvPr/>
            </p:nvSpPr>
            <p:spPr bwMode="auto">
              <a:xfrm>
                <a:off x="1727200" y="5689600"/>
                <a:ext cx="15875" cy="6350"/>
              </a:xfrm>
              <a:custGeom>
                <a:avLst/>
                <a:gdLst>
                  <a:gd name="T0" fmla="*/ 4 w 4"/>
                  <a:gd name="T1" fmla="*/ 0 h 2"/>
                  <a:gd name="T2" fmla="*/ 4 w 4"/>
                  <a:gd name="T3" fmla="*/ 1 h 2"/>
                  <a:gd name="T4" fmla="*/ 0 w 4"/>
                  <a:gd name="T5" fmla="*/ 2 h 2"/>
                  <a:gd name="T6" fmla="*/ 4 w 4"/>
                  <a:gd name="T7" fmla="*/ 0 h 2"/>
                </a:gdLst>
                <a:ahLst/>
                <a:cxnLst>
                  <a:cxn ang="0">
                    <a:pos x="T0" y="T1"/>
                  </a:cxn>
                  <a:cxn ang="0">
                    <a:pos x="T2" y="T3"/>
                  </a:cxn>
                  <a:cxn ang="0">
                    <a:pos x="T4" y="T5"/>
                  </a:cxn>
                  <a:cxn ang="0">
                    <a:pos x="T6" y="T7"/>
                  </a:cxn>
                </a:cxnLst>
                <a:rect l="0" t="0" r="r" b="b"/>
                <a:pathLst>
                  <a:path w="4" h="2">
                    <a:moveTo>
                      <a:pt x="4" y="0"/>
                    </a:moveTo>
                    <a:cubicBezTo>
                      <a:pt x="4" y="1"/>
                      <a:pt x="4" y="1"/>
                      <a:pt x="4" y="1"/>
                    </a:cubicBezTo>
                    <a:cubicBezTo>
                      <a:pt x="3" y="1"/>
                      <a:pt x="1" y="1"/>
                      <a:pt x="0" y="2"/>
                    </a:cubicBezTo>
                    <a:cubicBezTo>
                      <a:pt x="2" y="1"/>
                      <a:pt x="4" y="0"/>
                      <a:pt x="4" y="0"/>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81" name="Group 4">
            <a:extLst>
              <a:ext uri="{FF2B5EF4-FFF2-40B4-BE49-F238E27FC236}">
                <a16:creationId xmlns:a16="http://schemas.microsoft.com/office/drawing/2014/main" id="{6E92395E-E583-40FA-8B0B-12221CF6000A}"/>
              </a:ext>
            </a:extLst>
          </p:cNvPr>
          <p:cNvGrpSpPr>
            <a:grpSpLocks noChangeAspect="1"/>
          </p:cNvGrpSpPr>
          <p:nvPr/>
        </p:nvGrpSpPr>
        <p:grpSpPr bwMode="auto">
          <a:xfrm>
            <a:off x="7051865" y="3597318"/>
            <a:ext cx="775962" cy="624434"/>
            <a:chOff x="2181" y="1595"/>
            <a:chExt cx="1398" cy="1125"/>
          </a:xfrm>
        </p:grpSpPr>
        <p:sp>
          <p:nvSpPr>
            <p:cNvPr id="82" name="Freeform 5">
              <a:extLst>
                <a:ext uri="{FF2B5EF4-FFF2-40B4-BE49-F238E27FC236}">
                  <a16:creationId xmlns:a16="http://schemas.microsoft.com/office/drawing/2014/main" id="{85970421-271F-4EBC-BBCA-16498523B915}"/>
                </a:ext>
              </a:extLst>
            </p:cNvPr>
            <p:cNvSpPr>
              <a:spLocks/>
            </p:cNvSpPr>
            <p:nvPr/>
          </p:nvSpPr>
          <p:spPr bwMode="auto">
            <a:xfrm>
              <a:off x="2181" y="1595"/>
              <a:ext cx="615" cy="1125"/>
            </a:xfrm>
            <a:custGeom>
              <a:avLst/>
              <a:gdLst>
                <a:gd name="T0" fmla="*/ 72 w 259"/>
                <a:gd name="T1" fmla="*/ 473 h 473"/>
                <a:gd name="T2" fmla="*/ 55 w 259"/>
                <a:gd name="T3" fmla="*/ 473 h 473"/>
                <a:gd name="T4" fmla="*/ 4 w 259"/>
                <a:gd name="T5" fmla="*/ 428 h 473"/>
                <a:gd name="T6" fmla="*/ 4 w 259"/>
                <a:gd name="T7" fmla="*/ 427 h 473"/>
                <a:gd name="T8" fmla="*/ 9 w 259"/>
                <a:gd name="T9" fmla="*/ 279 h 473"/>
                <a:gd name="T10" fmla="*/ 52 w 259"/>
                <a:gd name="T11" fmla="*/ 125 h 473"/>
                <a:gd name="T12" fmla="*/ 174 w 259"/>
                <a:gd name="T13" fmla="*/ 6 h 473"/>
                <a:gd name="T14" fmla="*/ 222 w 259"/>
                <a:gd name="T15" fmla="*/ 6 h 473"/>
                <a:gd name="T16" fmla="*/ 243 w 259"/>
                <a:gd name="T17" fmla="*/ 31 h 473"/>
                <a:gd name="T18" fmla="*/ 244 w 259"/>
                <a:gd name="T19" fmla="*/ 132 h 473"/>
                <a:gd name="T20" fmla="*/ 254 w 259"/>
                <a:gd name="T21" fmla="*/ 176 h 473"/>
                <a:gd name="T22" fmla="*/ 239 w 259"/>
                <a:gd name="T23" fmla="*/ 180 h 473"/>
                <a:gd name="T24" fmla="*/ 228 w 259"/>
                <a:gd name="T25" fmla="*/ 132 h 473"/>
                <a:gd name="T26" fmla="*/ 228 w 259"/>
                <a:gd name="T27" fmla="*/ 131 h 473"/>
                <a:gd name="T28" fmla="*/ 228 w 259"/>
                <a:gd name="T29" fmla="*/ 35 h 473"/>
                <a:gd name="T30" fmla="*/ 228 w 259"/>
                <a:gd name="T31" fmla="*/ 35 h 473"/>
                <a:gd name="T32" fmla="*/ 214 w 259"/>
                <a:gd name="T33" fmla="*/ 20 h 473"/>
                <a:gd name="T34" fmla="*/ 180 w 259"/>
                <a:gd name="T35" fmla="*/ 21 h 473"/>
                <a:gd name="T36" fmla="*/ 66 w 259"/>
                <a:gd name="T37" fmla="*/ 133 h 473"/>
                <a:gd name="T38" fmla="*/ 25 w 259"/>
                <a:gd name="T39" fmla="*/ 281 h 473"/>
                <a:gd name="T40" fmla="*/ 20 w 259"/>
                <a:gd name="T41" fmla="*/ 426 h 473"/>
                <a:gd name="T42" fmla="*/ 56 w 259"/>
                <a:gd name="T43" fmla="*/ 457 h 473"/>
                <a:gd name="T44" fmla="*/ 211 w 259"/>
                <a:gd name="T45" fmla="*/ 432 h 473"/>
                <a:gd name="T46" fmla="*/ 235 w 259"/>
                <a:gd name="T47" fmla="*/ 383 h 473"/>
                <a:gd name="T48" fmla="*/ 240 w 259"/>
                <a:gd name="T49" fmla="*/ 252 h 473"/>
                <a:gd name="T50" fmla="*/ 256 w 259"/>
                <a:gd name="T51" fmla="*/ 243 h 473"/>
                <a:gd name="T52" fmla="*/ 251 w 259"/>
                <a:gd name="T53" fmla="*/ 385 h 473"/>
                <a:gd name="T54" fmla="*/ 221 w 259"/>
                <a:gd name="T55" fmla="*/ 445 h 473"/>
                <a:gd name="T56" fmla="*/ 221 w 259"/>
                <a:gd name="T57" fmla="*/ 445 h 473"/>
                <a:gd name="T58" fmla="*/ 72 w 259"/>
                <a:gd name="T59" fmla="*/ 473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59" h="473">
                  <a:moveTo>
                    <a:pt x="72" y="473"/>
                  </a:moveTo>
                  <a:cubicBezTo>
                    <a:pt x="62" y="473"/>
                    <a:pt x="56" y="473"/>
                    <a:pt x="55" y="473"/>
                  </a:cubicBezTo>
                  <a:cubicBezTo>
                    <a:pt x="19" y="470"/>
                    <a:pt x="6" y="442"/>
                    <a:pt x="4" y="428"/>
                  </a:cubicBezTo>
                  <a:cubicBezTo>
                    <a:pt x="4" y="427"/>
                    <a:pt x="4" y="427"/>
                    <a:pt x="4" y="427"/>
                  </a:cubicBezTo>
                  <a:cubicBezTo>
                    <a:pt x="0" y="366"/>
                    <a:pt x="9" y="283"/>
                    <a:pt x="9" y="279"/>
                  </a:cubicBezTo>
                  <a:cubicBezTo>
                    <a:pt x="22" y="176"/>
                    <a:pt x="51" y="127"/>
                    <a:pt x="52" y="125"/>
                  </a:cubicBezTo>
                  <a:cubicBezTo>
                    <a:pt x="102" y="33"/>
                    <a:pt x="171" y="7"/>
                    <a:pt x="174" y="6"/>
                  </a:cubicBezTo>
                  <a:cubicBezTo>
                    <a:pt x="193" y="0"/>
                    <a:pt x="209" y="0"/>
                    <a:pt x="222" y="6"/>
                  </a:cubicBezTo>
                  <a:cubicBezTo>
                    <a:pt x="238" y="15"/>
                    <a:pt x="243" y="30"/>
                    <a:pt x="243" y="31"/>
                  </a:cubicBezTo>
                  <a:cubicBezTo>
                    <a:pt x="252" y="61"/>
                    <a:pt x="245" y="121"/>
                    <a:pt x="244" y="132"/>
                  </a:cubicBezTo>
                  <a:cubicBezTo>
                    <a:pt x="254" y="176"/>
                    <a:pt x="254" y="176"/>
                    <a:pt x="254" y="176"/>
                  </a:cubicBezTo>
                  <a:cubicBezTo>
                    <a:pt x="239" y="180"/>
                    <a:pt x="239" y="180"/>
                    <a:pt x="239" y="180"/>
                  </a:cubicBezTo>
                  <a:cubicBezTo>
                    <a:pt x="228" y="132"/>
                    <a:pt x="228" y="132"/>
                    <a:pt x="228" y="132"/>
                  </a:cubicBezTo>
                  <a:cubicBezTo>
                    <a:pt x="228" y="131"/>
                    <a:pt x="228" y="131"/>
                    <a:pt x="228" y="131"/>
                  </a:cubicBezTo>
                  <a:cubicBezTo>
                    <a:pt x="228" y="130"/>
                    <a:pt x="236" y="65"/>
                    <a:pt x="228" y="35"/>
                  </a:cubicBezTo>
                  <a:cubicBezTo>
                    <a:pt x="228" y="35"/>
                    <a:pt x="228" y="35"/>
                    <a:pt x="228" y="35"/>
                  </a:cubicBezTo>
                  <a:cubicBezTo>
                    <a:pt x="228" y="35"/>
                    <a:pt x="224" y="26"/>
                    <a:pt x="214" y="20"/>
                  </a:cubicBezTo>
                  <a:cubicBezTo>
                    <a:pt x="205" y="16"/>
                    <a:pt x="194" y="16"/>
                    <a:pt x="180" y="21"/>
                  </a:cubicBezTo>
                  <a:cubicBezTo>
                    <a:pt x="179" y="21"/>
                    <a:pt x="113" y="46"/>
                    <a:pt x="66" y="133"/>
                  </a:cubicBezTo>
                  <a:cubicBezTo>
                    <a:pt x="66" y="134"/>
                    <a:pt x="38" y="182"/>
                    <a:pt x="25" y="281"/>
                  </a:cubicBezTo>
                  <a:cubicBezTo>
                    <a:pt x="25" y="282"/>
                    <a:pt x="16" y="366"/>
                    <a:pt x="20" y="426"/>
                  </a:cubicBezTo>
                  <a:cubicBezTo>
                    <a:pt x="20" y="429"/>
                    <a:pt x="26" y="455"/>
                    <a:pt x="56" y="457"/>
                  </a:cubicBezTo>
                  <a:cubicBezTo>
                    <a:pt x="56" y="457"/>
                    <a:pt x="169" y="461"/>
                    <a:pt x="211" y="432"/>
                  </a:cubicBezTo>
                  <a:cubicBezTo>
                    <a:pt x="214" y="430"/>
                    <a:pt x="231" y="414"/>
                    <a:pt x="235" y="383"/>
                  </a:cubicBezTo>
                  <a:cubicBezTo>
                    <a:pt x="235" y="382"/>
                    <a:pt x="243" y="299"/>
                    <a:pt x="240" y="252"/>
                  </a:cubicBezTo>
                  <a:cubicBezTo>
                    <a:pt x="256" y="243"/>
                    <a:pt x="256" y="243"/>
                    <a:pt x="256" y="243"/>
                  </a:cubicBezTo>
                  <a:cubicBezTo>
                    <a:pt x="259" y="292"/>
                    <a:pt x="251" y="381"/>
                    <a:pt x="251" y="385"/>
                  </a:cubicBezTo>
                  <a:cubicBezTo>
                    <a:pt x="246" y="424"/>
                    <a:pt x="222" y="444"/>
                    <a:pt x="221" y="445"/>
                  </a:cubicBezTo>
                  <a:cubicBezTo>
                    <a:pt x="221" y="445"/>
                    <a:pt x="221" y="445"/>
                    <a:pt x="221" y="445"/>
                  </a:cubicBezTo>
                  <a:cubicBezTo>
                    <a:pt x="185" y="470"/>
                    <a:pt x="107" y="473"/>
                    <a:pt x="72" y="47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6">
              <a:extLst>
                <a:ext uri="{FF2B5EF4-FFF2-40B4-BE49-F238E27FC236}">
                  <a16:creationId xmlns:a16="http://schemas.microsoft.com/office/drawing/2014/main" id="{5EFEB190-B165-4A9A-8755-FF48AC5B4838}"/>
                </a:ext>
              </a:extLst>
            </p:cNvPr>
            <p:cNvSpPr>
              <a:spLocks/>
            </p:cNvSpPr>
            <p:nvPr/>
          </p:nvSpPr>
          <p:spPr bwMode="auto">
            <a:xfrm>
              <a:off x="2964" y="1595"/>
              <a:ext cx="615" cy="1125"/>
            </a:xfrm>
            <a:custGeom>
              <a:avLst/>
              <a:gdLst>
                <a:gd name="T0" fmla="*/ 186 w 259"/>
                <a:gd name="T1" fmla="*/ 473 h 473"/>
                <a:gd name="T2" fmla="*/ 38 w 259"/>
                <a:gd name="T3" fmla="*/ 445 h 473"/>
                <a:gd name="T4" fmla="*/ 37 w 259"/>
                <a:gd name="T5" fmla="*/ 445 h 473"/>
                <a:gd name="T6" fmla="*/ 8 w 259"/>
                <a:gd name="T7" fmla="*/ 385 h 473"/>
                <a:gd name="T8" fmla="*/ 3 w 259"/>
                <a:gd name="T9" fmla="*/ 243 h 473"/>
                <a:gd name="T10" fmla="*/ 19 w 259"/>
                <a:gd name="T11" fmla="*/ 252 h 473"/>
                <a:gd name="T12" fmla="*/ 23 w 259"/>
                <a:gd name="T13" fmla="*/ 383 h 473"/>
                <a:gd name="T14" fmla="*/ 47 w 259"/>
                <a:gd name="T15" fmla="*/ 432 h 473"/>
                <a:gd name="T16" fmla="*/ 203 w 259"/>
                <a:gd name="T17" fmla="*/ 457 h 473"/>
                <a:gd name="T18" fmla="*/ 239 w 259"/>
                <a:gd name="T19" fmla="*/ 426 h 473"/>
                <a:gd name="T20" fmla="*/ 234 w 259"/>
                <a:gd name="T21" fmla="*/ 281 h 473"/>
                <a:gd name="T22" fmla="*/ 193 w 259"/>
                <a:gd name="T23" fmla="*/ 133 h 473"/>
                <a:gd name="T24" fmla="*/ 79 w 259"/>
                <a:gd name="T25" fmla="*/ 21 h 473"/>
                <a:gd name="T26" fmla="*/ 44 w 259"/>
                <a:gd name="T27" fmla="*/ 20 h 473"/>
                <a:gd name="T28" fmla="*/ 30 w 259"/>
                <a:gd name="T29" fmla="*/ 36 h 473"/>
                <a:gd name="T30" fmla="*/ 31 w 259"/>
                <a:gd name="T31" fmla="*/ 131 h 473"/>
                <a:gd name="T32" fmla="*/ 31 w 259"/>
                <a:gd name="T33" fmla="*/ 132 h 473"/>
                <a:gd name="T34" fmla="*/ 20 w 259"/>
                <a:gd name="T35" fmla="*/ 180 h 473"/>
                <a:gd name="T36" fmla="*/ 4 w 259"/>
                <a:gd name="T37" fmla="*/ 176 h 473"/>
                <a:gd name="T38" fmla="*/ 15 w 259"/>
                <a:gd name="T39" fmla="*/ 132 h 473"/>
                <a:gd name="T40" fmla="*/ 15 w 259"/>
                <a:gd name="T41" fmla="*/ 31 h 473"/>
                <a:gd name="T42" fmla="*/ 37 w 259"/>
                <a:gd name="T43" fmla="*/ 6 h 473"/>
                <a:gd name="T44" fmla="*/ 84 w 259"/>
                <a:gd name="T45" fmla="*/ 6 h 473"/>
                <a:gd name="T46" fmla="*/ 207 w 259"/>
                <a:gd name="T47" fmla="*/ 126 h 473"/>
                <a:gd name="T48" fmla="*/ 249 w 259"/>
                <a:gd name="T49" fmla="*/ 279 h 473"/>
                <a:gd name="T50" fmla="*/ 255 w 259"/>
                <a:gd name="T51" fmla="*/ 427 h 473"/>
                <a:gd name="T52" fmla="*/ 255 w 259"/>
                <a:gd name="T53" fmla="*/ 428 h 473"/>
                <a:gd name="T54" fmla="*/ 204 w 259"/>
                <a:gd name="T55" fmla="*/ 473 h 473"/>
                <a:gd name="T56" fmla="*/ 186 w 259"/>
                <a:gd name="T57" fmla="*/ 473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59" h="473">
                  <a:moveTo>
                    <a:pt x="186" y="473"/>
                  </a:moveTo>
                  <a:cubicBezTo>
                    <a:pt x="151" y="473"/>
                    <a:pt x="74" y="470"/>
                    <a:pt x="38" y="445"/>
                  </a:cubicBezTo>
                  <a:cubicBezTo>
                    <a:pt x="37" y="445"/>
                    <a:pt x="37" y="445"/>
                    <a:pt x="37" y="445"/>
                  </a:cubicBezTo>
                  <a:cubicBezTo>
                    <a:pt x="36" y="444"/>
                    <a:pt x="13" y="424"/>
                    <a:pt x="8" y="385"/>
                  </a:cubicBezTo>
                  <a:cubicBezTo>
                    <a:pt x="7" y="381"/>
                    <a:pt x="0" y="292"/>
                    <a:pt x="3" y="243"/>
                  </a:cubicBezTo>
                  <a:cubicBezTo>
                    <a:pt x="19" y="252"/>
                    <a:pt x="19" y="252"/>
                    <a:pt x="19" y="252"/>
                  </a:cubicBezTo>
                  <a:cubicBezTo>
                    <a:pt x="16" y="299"/>
                    <a:pt x="23" y="382"/>
                    <a:pt x="23" y="383"/>
                  </a:cubicBezTo>
                  <a:cubicBezTo>
                    <a:pt x="27" y="414"/>
                    <a:pt x="45" y="430"/>
                    <a:pt x="47" y="432"/>
                  </a:cubicBezTo>
                  <a:cubicBezTo>
                    <a:pt x="89" y="461"/>
                    <a:pt x="202" y="457"/>
                    <a:pt x="203" y="457"/>
                  </a:cubicBezTo>
                  <a:cubicBezTo>
                    <a:pt x="233" y="455"/>
                    <a:pt x="238" y="429"/>
                    <a:pt x="239" y="426"/>
                  </a:cubicBezTo>
                  <a:cubicBezTo>
                    <a:pt x="243" y="366"/>
                    <a:pt x="234" y="282"/>
                    <a:pt x="234" y="281"/>
                  </a:cubicBezTo>
                  <a:cubicBezTo>
                    <a:pt x="221" y="182"/>
                    <a:pt x="193" y="134"/>
                    <a:pt x="193" y="133"/>
                  </a:cubicBezTo>
                  <a:cubicBezTo>
                    <a:pt x="146" y="46"/>
                    <a:pt x="79" y="21"/>
                    <a:pt x="79" y="21"/>
                  </a:cubicBezTo>
                  <a:cubicBezTo>
                    <a:pt x="65" y="16"/>
                    <a:pt x="53" y="16"/>
                    <a:pt x="44" y="20"/>
                  </a:cubicBezTo>
                  <a:cubicBezTo>
                    <a:pt x="34" y="26"/>
                    <a:pt x="30" y="36"/>
                    <a:pt x="30" y="36"/>
                  </a:cubicBezTo>
                  <a:cubicBezTo>
                    <a:pt x="22" y="65"/>
                    <a:pt x="31" y="130"/>
                    <a:pt x="31" y="131"/>
                  </a:cubicBezTo>
                  <a:cubicBezTo>
                    <a:pt x="31" y="132"/>
                    <a:pt x="31" y="132"/>
                    <a:pt x="31" y="132"/>
                  </a:cubicBezTo>
                  <a:cubicBezTo>
                    <a:pt x="20" y="180"/>
                    <a:pt x="20" y="180"/>
                    <a:pt x="20" y="180"/>
                  </a:cubicBezTo>
                  <a:cubicBezTo>
                    <a:pt x="4" y="176"/>
                    <a:pt x="4" y="176"/>
                    <a:pt x="4" y="176"/>
                  </a:cubicBezTo>
                  <a:cubicBezTo>
                    <a:pt x="15" y="132"/>
                    <a:pt x="15" y="132"/>
                    <a:pt x="15" y="132"/>
                  </a:cubicBezTo>
                  <a:cubicBezTo>
                    <a:pt x="13" y="121"/>
                    <a:pt x="7" y="61"/>
                    <a:pt x="15" y="31"/>
                  </a:cubicBezTo>
                  <a:cubicBezTo>
                    <a:pt x="15" y="30"/>
                    <a:pt x="21" y="15"/>
                    <a:pt x="37" y="6"/>
                  </a:cubicBezTo>
                  <a:cubicBezTo>
                    <a:pt x="50" y="0"/>
                    <a:pt x="66" y="0"/>
                    <a:pt x="84" y="6"/>
                  </a:cubicBezTo>
                  <a:cubicBezTo>
                    <a:pt x="87" y="7"/>
                    <a:pt x="157" y="33"/>
                    <a:pt x="207" y="126"/>
                  </a:cubicBezTo>
                  <a:cubicBezTo>
                    <a:pt x="208" y="127"/>
                    <a:pt x="236" y="176"/>
                    <a:pt x="249" y="279"/>
                  </a:cubicBezTo>
                  <a:cubicBezTo>
                    <a:pt x="250" y="283"/>
                    <a:pt x="259" y="366"/>
                    <a:pt x="255" y="427"/>
                  </a:cubicBezTo>
                  <a:cubicBezTo>
                    <a:pt x="255" y="428"/>
                    <a:pt x="255" y="428"/>
                    <a:pt x="255" y="428"/>
                  </a:cubicBezTo>
                  <a:cubicBezTo>
                    <a:pt x="253" y="442"/>
                    <a:pt x="239" y="470"/>
                    <a:pt x="204" y="473"/>
                  </a:cubicBezTo>
                  <a:cubicBezTo>
                    <a:pt x="203" y="473"/>
                    <a:pt x="196" y="473"/>
                    <a:pt x="186" y="47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4" name="Freeform 7">
              <a:extLst>
                <a:ext uri="{FF2B5EF4-FFF2-40B4-BE49-F238E27FC236}">
                  <a16:creationId xmlns:a16="http://schemas.microsoft.com/office/drawing/2014/main" id="{71E20BDE-1892-4552-96EF-228697554770}"/>
                </a:ext>
              </a:extLst>
            </p:cNvPr>
            <p:cNvSpPr>
              <a:spLocks/>
            </p:cNvSpPr>
            <p:nvPr/>
          </p:nvSpPr>
          <p:spPr bwMode="auto">
            <a:xfrm>
              <a:off x="2324" y="1614"/>
              <a:ext cx="1108" cy="978"/>
            </a:xfrm>
            <a:custGeom>
              <a:avLst/>
              <a:gdLst>
                <a:gd name="T0" fmla="*/ 438 w 467"/>
                <a:gd name="T1" fmla="*/ 283 h 411"/>
                <a:gd name="T2" fmla="*/ 438 w 467"/>
                <a:gd name="T3" fmla="*/ 295 h 411"/>
                <a:gd name="T4" fmla="*/ 424 w 467"/>
                <a:gd name="T5" fmla="*/ 359 h 411"/>
                <a:gd name="T6" fmla="*/ 461 w 467"/>
                <a:gd name="T7" fmla="*/ 406 h 411"/>
                <a:gd name="T8" fmla="*/ 407 w 467"/>
                <a:gd name="T9" fmla="*/ 340 h 411"/>
                <a:gd name="T10" fmla="*/ 337 w 467"/>
                <a:gd name="T11" fmla="*/ 370 h 411"/>
                <a:gd name="T12" fmla="*/ 333 w 467"/>
                <a:gd name="T13" fmla="*/ 356 h 411"/>
                <a:gd name="T14" fmla="*/ 401 w 467"/>
                <a:gd name="T15" fmla="*/ 320 h 411"/>
                <a:gd name="T16" fmla="*/ 351 w 467"/>
                <a:gd name="T17" fmla="*/ 283 h 411"/>
                <a:gd name="T18" fmla="*/ 252 w 467"/>
                <a:gd name="T19" fmla="*/ 212 h 411"/>
                <a:gd name="T20" fmla="*/ 233 w 467"/>
                <a:gd name="T21" fmla="*/ 205 h 411"/>
                <a:gd name="T22" fmla="*/ 162 w 467"/>
                <a:gd name="T23" fmla="*/ 239 h 411"/>
                <a:gd name="T24" fmla="*/ 87 w 467"/>
                <a:gd name="T25" fmla="*/ 294 h 411"/>
                <a:gd name="T26" fmla="*/ 102 w 467"/>
                <a:gd name="T27" fmla="*/ 347 h 411"/>
                <a:gd name="T28" fmla="*/ 143 w 467"/>
                <a:gd name="T29" fmla="*/ 367 h 411"/>
                <a:gd name="T30" fmla="*/ 94 w 467"/>
                <a:gd name="T31" fmla="*/ 360 h 411"/>
                <a:gd name="T32" fmla="*/ 18 w 467"/>
                <a:gd name="T33" fmla="*/ 409 h 411"/>
                <a:gd name="T34" fmla="*/ 13 w 467"/>
                <a:gd name="T35" fmla="*/ 396 h 411"/>
                <a:gd name="T36" fmla="*/ 64 w 467"/>
                <a:gd name="T37" fmla="*/ 297 h 411"/>
                <a:gd name="T38" fmla="*/ 20 w 467"/>
                <a:gd name="T39" fmla="*/ 289 h 411"/>
                <a:gd name="T40" fmla="*/ 112 w 467"/>
                <a:gd name="T41" fmla="*/ 264 h 411"/>
                <a:gd name="T42" fmla="*/ 54 w 467"/>
                <a:gd name="T43" fmla="*/ 221 h 411"/>
                <a:gd name="T44" fmla="*/ 0 w 467"/>
                <a:gd name="T45" fmla="*/ 229 h 411"/>
                <a:gd name="T46" fmla="*/ 46 w 467"/>
                <a:gd name="T47" fmla="*/ 212 h 411"/>
                <a:gd name="T48" fmla="*/ 80 w 467"/>
                <a:gd name="T49" fmla="*/ 118 h 411"/>
                <a:gd name="T50" fmla="*/ 90 w 467"/>
                <a:gd name="T51" fmla="*/ 117 h 411"/>
                <a:gd name="T52" fmla="*/ 127 w 467"/>
                <a:gd name="T53" fmla="*/ 247 h 411"/>
                <a:gd name="T54" fmla="*/ 216 w 467"/>
                <a:gd name="T55" fmla="*/ 179 h 411"/>
                <a:gd name="T56" fmla="*/ 211 w 467"/>
                <a:gd name="T57" fmla="*/ 1 h 411"/>
                <a:gd name="T58" fmla="*/ 234 w 467"/>
                <a:gd name="T59" fmla="*/ 0 h 411"/>
                <a:gd name="T60" fmla="*/ 257 w 467"/>
                <a:gd name="T61" fmla="*/ 1 h 411"/>
                <a:gd name="T62" fmla="*/ 252 w 467"/>
                <a:gd name="T63" fmla="*/ 179 h 411"/>
                <a:gd name="T64" fmla="*/ 375 w 467"/>
                <a:gd name="T65" fmla="*/ 197 h 411"/>
                <a:gd name="T66" fmla="*/ 381 w 467"/>
                <a:gd name="T67" fmla="*/ 110 h 411"/>
                <a:gd name="T68" fmla="*/ 389 w 467"/>
                <a:gd name="T69" fmla="*/ 188 h 411"/>
                <a:gd name="T70" fmla="*/ 458 w 467"/>
                <a:gd name="T71" fmla="*/ 224 h 411"/>
                <a:gd name="T72" fmla="*/ 459 w 467"/>
                <a:gd name="T73" fmla="*/ 237 h 411"/>
                <a:gd name="T74" fmla="*/ 389 w 467"/>
                <a:gd name="T75" fmla="*/ 202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67" h="411">
                  <a:moveTo>
                    <a:pt x="355" y="263"/>
                  </a:moveTo>
                  <a:cubicBezTo>
                    <a:pt x="370" y="275"/>
                    <a:pt x="396" y="288"/>
                    <a:pt x="438" y="283"/>
                  </a:cubicBezTo>
                  <a:cubicBezTo>
                    <a:pt x="438" y="283"/>
                    <a:pt x="446" y="282"/>
                    <a:pt x="448" y="289"/>
                  </a:cubicBezTo>
                  <a:cubicBezTo>
                    <a:pt x="448" y="289"/>
                    <a:pt x="448" y="295"/>
                    <a:pt x="438" y="295"/>
                  </a:cubicBezTo>
                  <a:cubicBezTo>
                    <a:pt x="438" y="295"/>
                    <a:pt x="423" y="298"/>
                    <a:pt x="404" y="297"/>
                  </a:cubicBezTo>
                  <a:cubicBezTo>
                    <a:pt x="410" y="305"/>
                    <a:pt x="419" y="322"/>
                    <a:pt x="424" y="359"/>
                  </a:cubicBezTo>
                  <a:cubicBezTo>
                    <a:pt x="424" y="359"/>
                    <a:pt x="431" y="389"/>
                    <a:pt x="455" y="396"/>
                  </a:cubicBezTo>
                  <a:cubicBezTo>
                    <a:pt x="455" y="396"/>
                    <a:pt x="461" y="398"/>
                    <a:pt x="461" y="406"/>
                  </a:cubicBezTo>
                  <a:cubicBezTo>
                    <a:pt x="461" y="406"/>
                    <a:pt x="458" y="411"/>
                    <a:pt x="450" y="409"/>
                  </a:cubicBezTo>
                  <a:cubicBezTo>
                    <a:pt x="450" y="409"/>
                    <a:pt x="417" y="405"/>
                    <a:pt x="407" y="340"/>
                  </a:cubicBezTo>
                  <a:cubicBezTo>
                    <a:pt x="407" y="340"/>
                    <a:pt x="396" y="357"/>
                    <a:pt x="373" y="360"/>
                  </a:cubicBezTo>
                  <a:cubicBezTo>
                    <a:pt x="373" y="360"/>
                    <a:pt x="347" y="363"/>
                    <a:pt x="337" y="370"/>
                  </a:cubicBezTo>
                  <a:cubicBezTo>
                    <a:pt x="337" y="370"/>
                    <a:pt x="327" y="373"/>
                    <a:pt x="324" y="367"/>
                  </a:cubicBezTo>
                  <a:cubicBezTo>
                    <a:pt x="324" y="367"/>
                    <a:pt x="322" y="359"/>
                    <a:pt x="333" y="356"/>
                  </a:cubicBezTo>
                  <a:cubicBezTo>
                    <a:pt x="333" y="356"/>
                    <a:pt x="343" y="350"/>
                    <a:pt x="366" y="347"/>
                  </a:cubicBezTo>
                  <a:cubicBezTo>
                    <a:pt x="366" y="347"/>
                    <a:pt x="391" y="346"/>
                    <a:pt x="401" y="320"/>
                  </a:cubicBezTo>
                  <a:cubicBezTo>
                    <a:pt x="401" y="320"/>
                    <a:pt x="398" y="305"/>
                    <a:pt x="381" y="294"/>
                  </a:cubicBezTo>
                  <a:cubicBezTo>
                    <a:pt x="370" y="292"/>
                    <a:pt x="360" y="289"/>
                    <a:pt x="351" y="283"/>
                  </a:cubicBezTo>
                  <a:cubicBezTo>
                    <a:pt x="351" y="283"/>
                    <a:pt x="322" y="263"/>
                    <a:pt x="306" y="239"/>
                  </a:cubicBezTo>
                  <a:cubicBezTo>
                    <a:pt x="306" y="239"/>
                    <a:pt x="286" y="214"/>
                    <a:pt x="252" y="212"/>
                  </a:cubicBezTo>
                  <a:cubicBezTo>
                    <a:pt x="252" y="212"/>
                    <a:pt x="237" y="209"/>
                    <a:pt x="234" y="205"/>
                  </a:cubicBezTo>
                  <a:cubicBezTo>
                    <a:pt x="233" y="205"/>
                    <a:pt x="233" y="205"/>
                    <a:pt x="233" y="205"/>
                  </a:cubicBezTo>
                  <a:cubicBezTo>
                    <a:pt x="230" y="209"/>
                    <a:pt x="215" y="212"/>
                    <a:pt x="215" y="212"/>
                  </a:cubicBezTo>
                  <a:cubicBezTo>
                    <a:pt x="181" y="214"/>
                    <a:pt x="162" y="239"/>
                    <a:pt x="162" y="239"/>
                  </a:cubicBezTo>
                  <a:cubicBezTo>
                    <a:pt x="146" y="263"/>
                    <a:pt x="117" y="283"/>
                    <a:pt x="117" y="283"/>
                  </a:cubicBezTo>
                  <a:cubicBezTo>
                    <a:pt x="108" y="289"/>
                    <a:pt x="97" y="292"/>
                    <a:pt x="87" y="294"/>
                  </a:cubicBezTo>
                  <a:cubicBezTo>
                    <a:pt x="70" y="305"/>
                    <a:pt x="67" y="320"/>
                    <a:pt x="67" y="320"/>
                  </a:cubicBezTo>
                  <a:cubicBezTo>
                    <a:pt x="77" y="346"/>
                    <a:pt x="102" y="347"/>
                    <a:pt x="102" y="347"/>
                  </a:cubicBezTo>
                  <a:cubicBezTo>
                    <a:pt x="124" y="350"/>
                    <a:pt x="135" y="356"/>
                    <a:pt x="135" y="356"/>
                  </a:cubicBezTo>
                  <a:cubicBezTo>
                    <a:pt x="146" y="359"/>
                    <a:pt x="143" y="367"/>
                    <a:pt x="143" y="367"/>
                  </a:cubicBezTo>
                  <a:cubicBezTo>
                    <a:pt x="140" y="373"/>
                    <a:pt x="131" y="370"/>
                    <a:pt x="131" y="370"/>
                  </a:cubicBezTo>
                  <a:cubicBezTo>
                    <a:pt x="121" y="363"/>
                    <a:pt x="94" y="360"/>
                    <a:pt x="94" y="360"/>
                  </a:cubicBezTo>
                  <a:cubicBezTo>
                    <a:pt x="71" y="357"/>
                    <a:pt x="61" y="340"/>
                    <a:pt x="61" y="340"/>
                  </a:cubicBezTo>
                  <a:cubicBezTo>
                    <a:pt x="51" y="405"/>
                    <a:pt x="18" y="409"/>
                    <a:pt x="18" y="409"/>
                  </a:cubicBezTo>
                  <a:cubicBezTo>
                    <a:pt x="9" y="411"/>
                    <a:pt x="7" y="406"/>
                    <a:pt x="7" y="406"/>
                  </a:cubicBezTo>
                  <a:cubicBezTo>
                    <a:pt x="6" y="398"/>
                    <a:pt x="13" y="396"/>
                    <a:pt x="13" y="396"/>
                  </a:cubicBezTo>
                  <a:cubicBezTo>
                    <a:pt x="37" y="389"/>
                    <a:pt x="43" y="359"/>
                    <a:pt x="43" y="359"/>
                  </a:cubicBezTo>
                  <a:cubicBezTo>
                    <a:pt x="49" y="322"/>
                    <a:pt x="58" y="305"/>
                    <a:pt x="64" y="297"/>
                  </a:cubicBezTo>
                  <a:cubicBezTo>
                    <a:pt x="44" y="298"/>
                    <a:pt x="29" y="295"/>
                    <a:pt x="29" y="295"/>
                  </a:cubicBezTo>
                  <a:cubicBezTo>
                    <a:pt x="19" y="295"/>
                    <a:pt x="20" y="289"/>
                    <a:pt x="20" y="289"/>
                  </a:cubicBezTo>
                  <a:cubicBezTo>
                    <a:pt x="21" y="282"/>
                    <a:pt x="30" y="283"/>
                    <a:pt x="30" y="283"/>
                  </a:cubicBezTo>
                  <a:cubicBezTo>
                    <a:pt x="71" y="288"/>
                    <a:pt x="97" y="275"/>
                    <a:pt x="112" y="264"/>
                  </a:cubicBezTo>
                  <a:cubicBezTo>
                    <a:pt x="102" y="260"/>
                    <a:pt x="77" y="248"/>
                    <a:pt x="77" y="202"/>
                  </a:cubicBezTo>
                  <a:cubicBezTo>
                    <a:pt x="65" y="205"/>
                    <a:pt x="54" y="221"/>
                    <a:pt x="54" y="221"/>
                  </a:cubicBezTo>
                  <a:cubicBezTo>
                    <a:pt x="36" y="242"/>
                    <a:pt x="8" y="237"/>
                    <a:pt x="8" y="237"/>
                  </a:cubicBezTo>
                  <a:cubicBezTo>
                    <a:pt x="0" y="236"/>
                    <a:pt x="0" y="229"/>
                    <a:pt x="0" y="229"/>
                  </a:cubicBezTo>
                  <a:cubicBezTo>
                    <a:pt x="1" y="223"/>
                    <a:pt x="9" y="224"/>
                    <a:pt x="9" y="224"/>
                  </a:cubicBezTo>
                  <a:cubicBezTo>
                    <a:pt x="33" y="230"/>
                    <a:pt x="46" y="212"/>
                    <a:pt x="46" y="212"/>
                  </a:cubicBezTo>
                  <a:cubicBezTo>
                    <a:pt x="58" y="194"/>
                    <a:pt x="70" y="189"/>
                    <a:pt x="77" y="188"/>
                  </a:cubicBezTo>
                  <a:cubicBezTo>
                    <a:pt x="80" y="118"/>
                    <a:pt x="80" y="118"/>
                    <a:pt x="80" y="118"/>
                  </a:cubicBezTo>
                  <a:cubicBezTo>
                    <a:pt x="80" y="118"/>
                    <a:pt x="79" y="111"/>
                    <a:pt x="85" y="110"/>
                  </a:cubicBezTo>
                  <a:cubicBezTo>
                    <a:pt x="85" y="110"/>
                    <a:pt x="90" y="110"/>
                    <a:pt x="90" y="117"/>
                  </a:cubicBezTo>
                  <a:cubicBezTo>
                    <a:pt x="91" y="197"/>
                    <a:pt x="91" y="197"/>
                    <a:pt x="91" y="197"/>
                  </a:cubicBezTo>
                  <a:cubicBezTo>
                    <a:pt x="91" y="197"/>
                    <a:pt x="91" y="244"/>
                    <a:pt x="127" y="247"/>
                  </a:cubicBezTo>
                  <a:cubicBezTo>
                    <a:pt x="127" y="247"/>
                    <a:pt x="127" y="247"/>
                    <a:pt x="127" y="247"/>
                  </a:cubicBezTo>
                  <a:cubicBezTo>
                    <a:pt x="168" y="183"/>
                    <a:pt x="216" y="179"/>
                    <a:pt x="216" y="179"/>
                  </a:cubicBezTo>
                  <a:cubicBezTo>
                    <a:pt x="210" y="1"/>
                    <a:pt x="210" y="1"/>
                    <a:pt x="210" y="1"/>
                  </a:cubicBezTo>
                  <a:cubicBezTo>
                    <a:pt x="211" y="1"/>
                    <a:pt x="211" y="1"/>
                    <a:pt x="211" y="1"/>
                  </a:cubicBezTo>
                  <a:cubicBezTo>
                    <a:pt x="210" y="0"/>
                    <a:pt x="210" y="0"/>
                    <a:pt x="210" y="0"/>
                  </a:cubicBezTo>
                  <a:cubicBezTo>
                    <a:pt x="234" y="0"/>
                    <a:pt x="234" y="0"/>
                    <a:pt x="234" y="0"/>
                  </a:cubicBezTo>
                  <a:cubicBezTo>
                    <a:pt x="257" y="0"/>
                    <a:pt x="257" y="0"/>
                    <a:pt x="257" y="0"/>
                  </a:cubicBezTo>
                  <a:cubicBezTo>
                    <a:pt x="257" y="1"/>
                    <a:pt x="257" y="1"/>
                    <a:pt x="257" y="1"/>
                  </a:cubicBezTo>
                  <a:cubicBezTo>
                    <a:pt x="257" y="1"/>
                    <a:pt x="257" y="1"/>
                    <a:pt x="257" y="1"/>
                  </a:cubicBezTo>
                  <a:cubicBezTo>
                    <a:pt x="252" y="179"/>
                    <a:pt x="252" y="179"/>
                    <a:pt x="252" y="179"/>
                  </a:cubicBezTo>
                  <a:cubicBezTo>
                    <a:pt x="252" y="179"/>
                    <a:pt x="300" y="183"/>
                    <a:pt x="340" y="247"/>
                  </a:cubicBezTo>
                  <a:cubicBezTo>
                    <a:pt x="375" y="243"/>
                    <a:pt x="375" y="197"/>
                    <a:pt x="375" y="197"/>
                  </a:cubicBezTo>
                  <a:cubicBezTo>
                    <a:pt x="376" y="117"/>
                    <a:pt x="376" y="117"/>
                    <a:pt x="376" y="117"/>
                  </a:cubicBezTo>
                  <a:cubicBezTo>
                    <a:pt x="376" y="110"/>
                    <a:pt x="381" y="110"/>
                    <a:pt x="381" y="110"/>
                  </a:cubicBezTo>
                  <a:cubicBezTo>
                    <a:pt x="387" y="111"/>
                    <a:pt x="386" y="118"/>
                    <a:pt x="386" y="118"/>
                  </a:cubicBezTo>
                  <a:cubicBezTo>
                    <a:pt x="389" y="188"/>
                    <a:pt x="389" y="188"/>
                    <a:pt x="389" y="188"/>
                  </a:cubicBezTo>
                  <a:cubicBezTo>
                    <a:pt x="395" y="189"/>
                    <a:pt x="408" y="193"/>
                    <a:pt x="421" y="212"/>
                  </a:cubicBezTo>
                  <a:cubicBezTo>
                    <a:pt x="421" y="212"/>
                    <a:pt x="434" y="230"/>
                    <a:pt x="458" y="224"/>
                  </a:cubicBezTo>
                  <a:cubicBezTo>
                    <a:pt x="458" y="224"/>
                    <a:pt x="466" y="223"/>
                    <a:pt x="467" y="229"/>
                  </a:cubicBezTo>
                  <a:cubicBezTo>
                    <a:pt x="467" y="229"/>
                    <a:pt x="467" y="236"/>
                    <a:pt x="459" y="237"/>
                  </a:cubicBezTo>
                  <a:cubicBezTo>
                    <a:pt x="459" y="237"/>
                    <a:pt x="431" y="242"/>
                    <a:pt x="413" y="221"/>
                  </a:cubicBezTo>
                  <a:cubicBezTo>
                    <a:pt x="413" y="221"/>
                    <a:pt x="401" y="204"/>
                    <a:pt x="389" y="202"/>
                  </a:cubicBezTo>
                  <a:cubicBezTo>
                    <a:pt x="389" y="246"/>
                    <a:pt x="366" y="259"/>
                    <a:pt x="355" y="263"/>
                  </a:cubicBezTo>
                  <a:close/>
                </a:path>
              </a:pathLst>
            </a:custGeom>
            <a:solidFill>
              <a:srgbClr val="1FBF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5" name="Group 26">
            <a:extLst>
              <a:ext uri="{FF2B5EF4-FFF2-40B4-BE49-F238E27FC236}">
                <a16:creationId xmlns:a16="http://schemas.microsoft.com/office/drawing/2014/main" id="{48494B4F-4E72-45A2-B725-3BA92C9328D2}"/>
              </a:ext>
            </a:extLst>
          </p:cNvPr>
          <p:cNvGrpSpPr>
            <a:grpSpLocks noChangeAspect="1"/>
          </p:cNvGrpSpPr>
          <p:nvPr/>
        </p:nvGrpSpPr>
        <p:grpSpPr bwMode="auto">
          <a:xfrm>
            <a:off x="1416533" y="3506691"/>
            <a:ext cx="504505" cy="805686"/>
            <a:chOff x="6226" y="2362"/>
            <a:chExt cx="861" cy="1375"/>
          </a:xfrm>
        </p:grpSpPr>
        <p:sp>
          <p:nvSpPr>
            <p:cNvPr id="86" name="Freeform 27">
              <a:extLst>
                <a:ext uri="{FF2B5EF4-FFF2-40B4-BE49-F238E27FC236}">
                  <a16:creationId xmlns:a16="http://schemas.microsoft.com/office/drawing/2014/main" id="{50AC4688-3307-4D42-8626-47A75A7107FD}"/>
                </a:ext>
              </a:extLst>
            </p:cNvPr>
            <p:cNvSpPr>
              <a:spLocks/>
            </p:cNvSpPr>
            <p:nvPr/>
          </p:nvSpPr>
          <p:spPr bwMode="auto">
            <a:xfrm>
              <a:off x="6297" y="2922"/>
              <a:ext cx="704" cy="231"/>
            </a:xfrm>
            <a:custGeom>
              <a:avLst/>
              <a:gdLst>
                <a:gd name="T0" fmla="*/ 265 w 295"/>
                <a:gd name="T1" fmla="*/ 91 h 97"/>
                <a:gd name="T2" fmla="*/ 260 w 295"/>
                <a:gd name="T3" fmla="*/ 75 h 97"/>
                <a:gd name="T4" fmla="*/ 216 w 295"/>
                <a:gd name="T5" fmla="*/ 54 h 97"/>
                <a:gd name="T6" fmla="*/ 182 w 295"/>
                <a:gd name="T7" fmla="*/ 61 h 97"/>
                <a:gd name="T8" fmla="*/ 147 w 295"/>
                <a:gd name="T9" fmla="*/ 67 h 97"/>
                <a:gd name="T10" fmla="*/ 119 w 295"/>
                <a:gd name="T11" fmla="*/ 63 h 97"/>
                <a:gd name="T12" fmla="*/ 75 w 295"/>
                <a:gd name="T13" fmla="*/ 49 h 97"/>
                <a:gd name="T14" fmla="*/ 35 w 295"/>
                <a:gd name="T15" fmla="*/ 67 h 97"/>
                <a:gd name="T16" fmla="*/ 23 w 295"/>
                <a:gd name="T17" fmla="*/ 97 h 97"/>
                <a:gd name="T18" fmla="*/ 27 w 295"/>
                <a:gd name="T19" fmla="*/ 0 h 97"/>
                <a:gd name="T20" fmla="*/ 40 w 295"/>
                <a:gd name="T21" fmla="*/ 17 h 97"/>
                <a:gd name="T22" fmla="*/ 73 w 295"/>
                <a:gd name="T23" fmla="*/ 28 h 97"/>
                <a:gd name="T24" fmla="*/ 95 w 295"/>
                <a:gd name="T25" fmla="*/ 25 h 97"/>
                <a:gd name="T26" fmla="*/ 96 w 295"/>
                <a:gd name="T27" fmla="*/ 25 h 97"/>
                <a:gd name="T28" fmla="*/ 151 w 295"/>
                <a:gd name="T29" fmla="*/ 13 h 97"/>
                <a:gd name="T30" fmla="*/ 152 w 295"/>
                <a:gd name="T31" fmla="*/ 13 h 97"/>
                <a:gd name="T32" fmla="*/ 153 w 295"/>
                <a:gd name="T33" fmla="*/ 13 h 97"/>
                <a:gd name="T34" fmla="*/ 153 w 295"/>
                <a:gd name="T35" fmla="*/ 13 h 97"/>
                <a:gd name="T36" fmla="*/ 155 w 295"/>
                <a:gd name="T37" fmla="*/ 13 h 97"/>
                <a:gd name="T38" fmla="*/ 156 w 295"/>
                <a:gd name="T39" fmla="*/ 13 h 97"/>
                <a:gd name="T40" fmla="*/ 202 w 295"/>
                <a:gd name="T41" fmla="*/ 23 h 97"/>
                <a:gd name="T42" fmla="*/ 202 w 295"/>
                <a:gd name="T43" fmla="*/ 23 h 97"/>
                <a:gd name="T44" fmla="*/ 230 w 295"/>
                <a:gd name="T45" fmla="*/ 29 h 97"/>
                <a:gd name="T46" fmla="*/ 273 w 295"/>
                <a:gd name="T47" fmla="*/ 4 h 97"/>
                <a:gd name="T48" fmla="*/ 265 w 295"/>
                <a:gd name="T49" fmla="*/ 91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95" h="97">
                  <a:moveTo>
                    <a:pt x="265" y="91"/>
                  </a:moveTo>
                  <a:cubicBezTo>
                    <a:pt x="264" y="81"/>
                    <a:pt x="260" y="76"/>
                    <a:pt x="260" y="75"/>
                  </a:cubicBezTo>
                  <a:cubicBezTo>
                    <a:pt x="250" y="61"/>
                    <a:pt x="235" y="54"/>
                    <a:pt x="216" y="54"/>
                  </a:cubicBezTo>
                  <a:cubicBezTo>
                    <a:pt x="199" y="54"/>
                    <a:pt x="185" y="60"/>
                    <a:pt x="182" y="61"/>
                  </a:cubicBezTo>
                  <a:cubicBezTo>
                    <a:pt x="171" y="65"/>
                    <a:pt x="159" y="67"/>
                    <a:pt x="147" y="67"/>
                  </a:cubicBezTo>
                  <a:cubicBezTo>
                    <a:pt x="132" y="67"/>
                    <a:pt x="121" y="64"/>
                    <a:pt x="119" y="63"/>
                  </a:cubicBezTo>
                  <a:cubicBezTo>
                    <a:pt x="115" y="60"/>
                    <a:pt x="96" y="49"/>
                    <a:pt x="75" y="49"/>
                  </a:cubicBezTo>
                  <a:cubicBezTo>
                    <a:pt x="59" y="49"/>
                    <a:pt x="46" y="55"/>
                    <a:pt x="35" y="67"/>
                  </a:cubicBezTo>
                  <a:cubicBezTo>
                    <a:pt x="34" y="67"/>
                    <a:pt x="24" y="79"/>
                    <a:pt x="23" y="97"/>
                  </a:cubicBezTo>
                  <a:cubicBezTo>
                    <a:pt x="0" y="56"/>
                    <a:pt x="16" y="19"/>
                    <a:pt x="27" y="0"/>
                  </a:cubicBezTo>
                  <a:cubicBezTo>
                    <a:pt x="29" y="5"/>
                    <a:pt x="33" y="11"/>
                    <a:pt x="40" y="17"/>
                  </a:cubicBezTo>
                  <a:cubicBezTo>
                    <a:pt x="47" y="23"/>
                    <a:pt x="58" y="28"/>
                    <a:pt x="73" y="28"/>
                  </a:cubicBezTo>
                  <a:cubicBezTo>
                    <a:pt x="80" y="28"/>
                    <a:pt x="87" y="27"/>
                    <a:pt x="95" y="25"/>
                  </a:cubicBezTo>
                  <a:cubicBezTo>
                    <a:pt x="96" y="25"/>
                    <a:pt x="96" y="25"/>
                    <a:pt x="96" y="25"/>
                  </a:cubicBezTo>
                  <a:cubicBezTo>
                    <a:pt x="96" y="25"/>
                    <a:pt x="122" y="13"/>
                    <a:pt x="151" y="13"/>
                  </a:cubicBezTo>
                  <a:cubicBezTo>
                    <a:pt x="152" y="13"/>
                    <a:pt x="152" y="13"/>
                    <a:pt x="152" y="13"/>
                  </a:cubicBezTo>
                  <a:cubicBezTo>
                    <a:pt x="153" y="13"/>
                    <a:pt x="153" y="13"/>
                    <a:pt x="153" y="13"/>
                  </a:cubicBezTo>
                  <a:cubicBezTo>
                    <a:pt x="153" y="13"/>
                    <a:pt x="153" y="13"/>
                    <a:pt x="153" y="13"/>
                  </a:cubicBezTo>
                  <a:cubicBezTo>
                    <a:pt x="154" y="13"/>
                    <a:pt x="154" y="13"/>
                    <a:pt x="155" y="13"/>
                  </a:cubicBezTo>
                  <a:cubicBezTo>
                    <a:pt x="156" y="13"/>
                    <a:pt x="156" y="13"/>
                    <a:pt x="156" y="13"/>
                  </a:cubicBezTo>
                  <a:cubicBezTo>
                    <a:pt x="183" y="13"/>
                    <a:pt x="202" y="23"/>
                    <a:pt x="202" y="23"/>
                  </a:cubicBezTo>
                  <a:cubicBezTo>
                    <a:pt x="202" y="23"/>
                    <a:pt x="202" y="23"/>
                    <a:pt x="202" y="23"/>
                  </a:cubicBezTo>
                  <a:cubicBezTo>
                    <a:pt x="212" y="27"/>
                    <a:pt x="221" y="29"/>
                    <a:pt x="230" y="29"/>
                  </a:cubicBezTo>
                  <a:cubicBezTo>
                    <a:pt x="255" y="29"/>
                    <a:pt x="268" y="12"/>
                    <a:pt x="273" y="4"/>
                  </a:cubicBezTo>
                  <a:cubicBezTo>
                    <a:pt x="295" y="42"/>
                    <a:pt x="279" y="74"/>
                    <a:pt x="265" y="91"/>
                  </a:cubicBezTo>
                  <a:close/>
                </a:path>
              </a:pathLst>
            </a:custGeom>
            <a:solidFill>
              <a:srgbClr val="1FBFC9"/>
            </a:solidFill>
            <a:ln w="9525">
              <a:solidFill>
                <a:schemeClr val="accent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7" name="Freeform 28">
              <a:extLst>
                <a:ext uri="{FF2B5EF4-FFF2-40B4-BE49-F238E27FC236}">
                  <a16:creationId xmlns:a16="http://schemas.microsoft.com/office/drawing/2014/main" id="{9A2EC8C1-0065-4DDD-8B5C-FF21A1A325A8}"/>
                </a:ext>
              </a:extLst>
            </p:cNvPr>
            <p:cNvSpPr>
              <a:spLocks/>
            </p:cNvSpPr>
            <p:nvPr/>
          </p:nvSpPr>
          <p:spPr bwMode="auto">
            <a:xfrm>
              <a:off x="6324" y="3210"/>
              <a:ext cx="105" cy="489"/>
            </a:xfrm>
            <a:custGeom>
              <a:avLst/>
              <a:gdLst>
                <a:gd name="T0" fmla="*/ 39 w 44"/>
                <a:gd name="T1" fmla="*/ 62 h 206"/>
                <a:gd name="T2" fmla="*/ 39 w 44"/>
                <a:gd name="T3" fmla="*/ 63 h 206"/>
                <a:gd name="T4" fmla="*/ 38 w 44"/>
                <a:gd name="T5" fmla="*/ 206 h 206"/>
                <a:gd name="T6" fmla="*/ 20 w 44"/>
                <a:gd name="T7" fmla="*/ 206 h 206"/>
                <a:gd name="T8" fmla="*/ 18 w 44"/>
                <a:gd name="T9" fmla="*/ 55 h 206"/>
                <a:gd name="T10" fmla="*/ 0 w 44"/>
                <a:gd name="T11" fmla="*/ 24 h 206"/>
                <a:gd name="T12" fmla="*/ 12 w 44"/>
                <a:gd name="T13" fmla="*/ 4 h 206"/>
                <a:gd name="T14" fmla="*/ 16 w 44"/>
                <a:gd name="T15" fmla="*/ 0 h 206"/>
                <a:gd name="T16" fmla="*/ 18 w 44"/>
                <a:gd name="T17" fmla="*/ 4 h 206"/>
                <a:gd name="T18" fmla="*/ 43 w 44"/>
                <a:gd name="T19" fmla="*/ 30 h 206"/>
                <a:gd name="T20" fmla="*/ 39 w 44"/>
                <a:gd name="T21" fmla="*/ 62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 h="206">
                  <a:moveTo>
                    <a:pt x="39" y="62"/>
                  </a:moveTo>
                  <a:cubicBezTo>
                    <a:pt x="39" y="63"/>
                    <a:pt x="39" y="63"/>
                    <a:pt x="39" y="63"/>
                  </a:cubicBezTo>
                  <a:cubicBezTo>
                    <a:pt x="33" y="96"/>
                    <a:pt x="37" y="179"/>
                    <a:pt x="38" y="206"/>
                  </a:cubicBezTo>
                  <a:cubicBezTo>
                    <a:pt x="20" y="206"/>
                    <a:pt x="20" y="206"/>
                    <a:pt x="20" y="206"/>
                  </a:cubicBezTo>
                  <a:cubicBezTo>
                    <a:pt x="18" y="55"/>
                    <a:pt x="18" y="55"/>
                    <a:pt x="18" y="55"/>
                  </a:cubicBezTo>
                  <a:cubicBezTo>
                    <a:pt x="18" y="40"/>
                    <a:pt x="5" y="28"/>
                    <a:pt x="0" y="24"/>
                  </a:cubicBezTo>
                  <a:cubicBezTo>
                    <a:pt x="0" y="21"/>
                    <a:pt x="4" y="13"/>
                    <a:pt x="12" y="4"/>
                  </a:cubicBezTo>
                  <a:cubicBezTo>
                    <a:pt x="14" y="3"/>
                    <a:pt x="15" y="2"/>
                    <a:pt x="16" y="0"/>
                  </a:cubicBezTo>
                  <a:cubicBezTo>
                    <a:pt x="16" y="1"/>
                    <a:pt x="17" y="3"/>
                    <a:pt x="18" y="4"/>
                  </a:cubicBezTo>
                  <a:cubicBezTo>
                    <a:pt x="25" y="18"/>
                    <a:pt x="37" y="27"/>
                    <a:pt x="43" y="30"/>
                  </a:cubicBezTo>
                  <a:cubicBezTo>
                    <a:pt x="44" y="41"/>
                    <a:pt x="41" y="56"/>
                    <a:pt x="39" y="6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29">
              <a:extLst>
                <a:ext uri="{FF2B5EF4-FFF2-40B4-BE49-F238E27FC236}">
                  <a16:creationId xmlns:a16="http://schemas.microsoft.com/office/drawing/2014/main" id="{0B147524-5447-4599-BA37-B0A0414C121E}"/>
                </a:ext>
              </a:extLst>
            </p:cNvPr>
            <p:cNvSpPr>
              <a:spLocks/>
            </p:cNvSpPr>
            <p:nvPr/>
          </p:nvSpPr>
          <p:spPr bwMode="auto">
            <a:xfrm>
              <a:off x="6450" y="3252"/>
              <a:ext cx="10" cy="8"/>
            </a:xfrm>
            <a:custGeom>
              <a:avLst/>
              <a:gdLst>
                <a:gd name="T0" fmla="*/ 3 w 4"/>
                <a:gd name="T1" fmla="*/ 2 h 3"/>
                <a:gd name="T2" fmla="*/ 1 w 4"/>
                <a:gd name="T3" fmla="*/ 0 h 3"/>
                <a:gd name="T4" fmla="*/ 0 w 4"/>
                <a:gd name="T5" fmla="*/ 0 h 3"/>
                <a:gd name="T6" fmla="*/ 2 w 4"/>
                <a:gd name="T7" fmla="*/ 1 h 3"/>
                <a:gd name="T8" fmla="*/ 2 w 4"/>
                <a:gd name="T9" fmla="*/ 2 h 3"/>
                <a:gd name="T10" fmla="*/ 4 w 4"/>
                <a:gd name="T11" fmla="*/ 3 h 3"/>
                <a:gd name="T12" fmla="*/ 3 w 4"/>
                <a:gd name="T13" fmla="*/ 2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3" y="2"/>
                  </a:moveTo>
                  <a:cubicBezTo>
                    <a:pt x="1" y="0"/>
                    <a:pt x="1" y="0"/>
                    <a:pt x="1" y="0"/>
                  </a:cubicBezTo>
                  <a:cubicBezTo>
                    <a:pt x="1" y="0"/>
                    <a:pt x="0" y="0"/>
                    <a:pt x="0" y="0"/>
                  </a:cubicBezTo>
                  <a:cubicBezTo>
                    <a:pt x="0" y="0"/>
                    <a:pt x="1" y="1"/>
                    <a:pt x="2" y="1"/>
                  </a:cubicBezTo>
                  <a:cubicBezTo>
                    <a:pt x="2" y="2"/>
                    <a:pt x="2" y="2"/>
                    <a:pt x="2" y="2"/>
                  </a:cubicBezTo>
                  <a:cubicBezTo>
                    <a:pt x="2" y="2"/>
                    <a:pt x="3" y="2"/>
                    <a:pt x="4" y="3"/>
                  </a:cubicBezTo>
                  <a:lnTo>
                    <a:pt x="3"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30">
              <a:extLst>
                <a:ext uri="{FF2B5EF4-FFF2-40B4-BE49-F238E27FC236}">
                  <a16:creationId xmlns:a16="http://schemas.microsoft.com/office/drawing/2014/main" id="{4DEA23CD-F799-4A4C-A097-60901F97F3E7}"/>
                </a:ext>
              </a:extLst>
            </p:cNvPr>
            <p:cNvSpPr>
              <a:spLocks/>
            </p:cNvSpPr>
            <p:nvPr/>
          </p:nvSpPr>
          <p:spPr bwMode="auto">
            <a:xfrm>
              <a:off x="6390" y="3077"/>
              <a:ext cx="508" cy="622"/>
            </a:xfrm>
            <a:custGeom>
              <a:avLst/>
              <a:gdLst>
                <a:gd name="T0" fmla="*/ 210 w 213"/>
                <a:gd name="T1" fmla="*/ 39 h 262"/>
                <a:gd name="T2" fmla="*/ 208 w 213"/>
                <a:gd name="T3" fmla="*/ 47 h 262"/>
                <a:gd name="T4" fmla="*/ 204 w 213"/>
                <a:gd name="T5" fmla="*/ 55 h 262"/>
                <a:gd name="T6" fmla="*/ 181 w 213"/>
                <a:gd name="T7" fmla="*/ 87 h 262"/>
                <a:gd name="T8" fmla="*/ 145 w 213"/>
                <a:gd name="T9" fmla="*/ 167 h 262"/>
                <a:gd name="T10" fmla="*/ 141 w 213"/>
                <a:gd name="T11" fmla="*/ 262 h 262"/>
                <a:gd name="T12" fmla="*/ 81 w 213"/>
                <a:gd name="T13" fmla="*/ 262 h 262"/>
                <a:gd name="T14" fmla="*/ 71 w 213"/>
                <a:gd name="T15" fmla="*/ 157 h 262"/>
                <a:gd name="T16" fmla="*/ 29 w 213"/>
                <a:gd name="T17" fmla="*/ 77 h 262"/>
                <a:gd name="T18" fmla="*/ 27 w 213"/>
                <a:gd name="T19" fmla="*/ 76 h 262"/>
                <a:gd name="T20" fmla="*/ 27 w 213"/>
                <a:gd name="T21" fmla="*/ 75 h 262"/>
                <a:gd name="T22" fmla="*/ 25 w 213"/>
                <a:gd name="T23" fmla="*/ 74 h 262"/>
                <a:gd name="T24" fmla="*/ 24 w 213"/>
                <a:gd name="T25" fmla="*/ 74 h 262"/>
                <a:gd name="T26" fmla="*/ 10 w 213"/>
                <a:gd name="T27" fmla="*/ 60 h 262"/>
                <a:gd name="T28" fmla="*/ 4 w 213"/>
                <a:gd name="T29" fmla="*/ 52 h 262"/>
                <a:gd name="T30" fmla="*/ 1 w 213"/>
                <a:gd name="T31" fmla="*/ 44 h 262"/>
                <a:gd name="T32" fmla="*/ 0 w 213"/>
                <a:gd name="T33" fmla="*/ 38 h 262"/>
                <a:gd name="T34" fmla="*/ 0 w 213"/>
                <a:gd name="T35" fmla="*/ 34 h 262"/>
                <a:gd name="T36" fmla="*/ 7 w 213"/>
                <a:gd name="T37" fmla="*/ 13 h 262"/>
                <a:gd name="T38" fmla="*/ 36 w 213"/>
                <a:gd name="T39" fmla="*/ 0 h 262"/>
                <a:gd name="T40" fmla="*/ 72 w 213"/>
                <a:gd name="T41" fmla="*/ 12 h 262"/>
                <a:gd name="T42" fmla="*/ 73 w 213"/>
                <a:gd name="T43" fmla="*/ 12 h 262"/>
                <a:gd name="T44" fmla="*/ 108 w 213"/>
                <a:gd name="T45" fmla="*/ 18 h 262"/>
                <a:gd name="T46" fmla="*/ 149 w 213"/>
                <a:gd name="T47" fmla="*/ 11 h 262"/>
                <a:gd name="T48" fmla="*/ 149 w 213"/>
                <a:gd name="T49" fmla="*/ 11 h 262"/>
                <a:gd name="T50" fmla="*/ 177 w 213"/>
                <a:gd name="T51" fmla="*/ 5 h 262"/>
                <a:gd name="T52" fmla="*/ 208 w 213"/>
                <a:gd name="T53" fmla="*/ 20 h 262"/>
                <a:gd name="T54" fmla="*/ 210 w 213"/>
                <a:gd name="T55" fmla="*/ 39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13" h="262">
                  <a:moveTo>
                    <a:pt x="210" y="39"/>
                  </a:moveTo>
                  <a:cubicBezTo>
                    <a:pt x="210" y="42"/>
                    <a:pt x="209" y="44"/>
                    <a:pt x="208" y="47"/>
                  </a:cubicBezTo>
                  <a:cubicBezTo>
                    <a:pt x="207" y="50"/>
                    <a:pt x="206" y="52"/>
                    <a:pt x="204" y="55"/>
                  </a:cubicBezTo>
                  <a:cubicBezTo>
                    <a:pt x="200" y="64"/>
                    <a:pt x="192" y="75"/>
                    <a:pt x="181" y="87"/>
                  </a:cubicBezTo>
                  <a:cubicBezTo>
                    <a:pt x="177" y="91"/>
                    <a:pt x="152" y="114"/>
                    <a:pt x="145" y="167"/>
                  </a:cubicBezTo>
                  <a:cubicBezTo>
                    <a:pt x="141" y="262"/>
                    <a:pt x="141" y="262"/>
                    <a:pt x="141" y="262"/>
                  </a:cubicBezTo>
                  <a:cubicBezTo>
                    <a:pt x="81" y="262"/>
                    <a:pt x="81" y="262"/>
                    <a:pt x="81" y="262"/>
                  </a:cubicBezTo>
                  <a:cubicBezTo>
                    <a:pt x="76" y="183"/>
                    <a:pt x="72" y="160"/>
                    <a:pt x="71" y="157"/>
                  </a:cubicBezTo>
                  <a:cubicBezTo>
                    <a:pt x="65" y="113"/>
                    <a:pt x="36" y="84"/>
                    <a:pt x="29" y="77"/>
                  </a:cubicBezTo>
                  <a:cubicBezTo>
                    <a:pt x="28" y="76"/>
                    <a:pt x="27" y="76"/>
                    <a:pt x="27" y="76"/>
                  </a:cubicBezTo>
                  <a:cubicBezTo>
                    <a:pt x="27" y="75"/>
                    <a:pt x="27" y="75"/>
                    <a:pt x="27" y="75"/>
                  </a:cubicBezTo>
                  <a:cubicBezTo>
                    <a:pt x="26" y="75"/>
                    <a:pt x="25" y="74"/>
                    <a:pt x="25" y="74"/>
                  </a:cubicBezTo>
                  <a:cubicBezTo>
                    <a:pt x="25" y="74"/>
                    <a:pt x="24" y="74"/>
                    <a:pt x="24" y="74"/>
                  </a:cubicBezTo>
                  <a:cubicBezTo>
                    <a:pt x="18" y="69"/>
                    <a:pt x="13" y="64"/>
                    <a:pt x="10" y="60"/>
                  </a:cubicBezTo>
                  <a:cubicBezTo>
                    <a:pt x="8" y="57"/>
                    <a:pt x="6" y="54"/>
                    <a:pt x="4" y="52"/>
                  </a:cubicBezTo>
                  <a:cubicBezTo>
                    <a:pt x="3" y="49"/>
                    <a:pt x="2" y="46"/>
                    <a:pt x="1" y="44"/>
                  </a:cubicBezTo>
                  <a:cubicBezTo>
                    <a:pt x="0" y="42"/>
                    <a:pt x="0" y="40"/>
                    <a:pt x="0" y="38"/>
                  </a:cubicBezTo>
                  <a:cubicBezTo>
                    <a:pt x="0" y="37"/>
                    <a:pt x="0" y="35"/>
                    <a:pt x="0" y="34"/>
                  </a:cubicBezTo>
                  <a:cubicBezTo>
                    <a:pt x="0" y="22"/>
                    <a:pt x="7" y="13"/>
                    <a:pt x="7" y="13"/>
                  </a:cubicBezTo>
                  <a:cubicBezTo>
                    <a:pt x="15" y="4"/>
                    <a:pt x="25" y="0"/>
                    <a:pt x="36" y="0"/>
                  </a:cubicBezTo>
                  <a:cubicBezTo>
                    <a:pt x="55" y="0"/>
                    <a:pt x="72" y="11"/>
                    <a:pt x="72" y="12"/>
                  </a:cubicBezTo>
                  <a:cubicBezTo>
                    <a:pt x="73" y="12"/>
                    <a:pt x="73" y="12"/>
                    <a:pt x="73" y="12"/>
                  </a:cubicBezTo>
                  <a:cubicBezTo>
                    <a:pt x="74" y="13"/>
                    <a:pt x="87" y="18"/>
                    <a:pt x="108" y="18"/>
                  </a:cubicBezTo>
                  <a:cubicBezTo>
                    <a:pt x="122" y="18"/>
                    <a:pt x="135" y="16"/>
                    <a:pt x="149" y="11"/>
                  </a:cubicBezTo>
                  <a:cubicBezTo>
                    <a:pt x="149" y="11"/>
                    <a:pt x="149" y="11"/>
                    <a:pt x="149" y="11"/>
                  </a:cubicBezTo>
                  <a:cubicBezTo>
                    <a:pt x="150" y="11"/>
                    <a:pt x="162" y="5"/>
                    <a:pt x="177" y="5"/>
                  </a:cubicBezTo>
                  <a:cubicBezTo>
                    <a:pt x="191" y="5"/>
                    <a:pt x="201" y="10"/>
                    <a:pt x="208" y="20"/>
                  </a:cubicBezTo>
                  <a:cubicBezTo>
                    <a:pt x="208" y="20"/>
                    <a:pt x="213" y="26"/>
                    <a:pt x="210" y="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31">
              <a:extLst>
                <a:ext uri="{FF2B5EF4-FFF2-40B4-BE49-F238E27FC236}">
                  <a16:creationId xmlns:a16="http://schemas.microsoft.com/office/drawing/2014/main" id="{72E2550F-FEDE-4338-8517-A9A28905DFD2}"/>
                </a:ext>
              </a:extLst>
            </p:cNvPr>
            <p:cNvSpPr>
              <a:spLocks noEditPoints="1"/>
            </p:cNvSpPr>
            <p:nvPr/>
          </p:nvSpPr>
          <p:spPr bwMode="auto">
            <a:xfrm>
              <a:off x="6226" y="2362"/>
              <a:ext cx="861" cy="1375"/>
            </a:xfrm>
            <a:custGeom>
              <a:avLst/>
              <a:gdLst>
                <a:gd name="T0" fmla="*/ 271 w 361"/>
                <a:gd name="T1" fmla="*/ 122 h 579"/>
                <a:gd name="T2" fmla="*/ 245 w 361"/>
                <a:gd name="T3" fmla="*/ 1 h 579"/>
                <a:gd name="T4" fmla="*/ 128 w 361"/>
                <a:gd name="T5" fmla="*/ 1 h 579"/>
                <a:gd name="T6" fmla="*/ 98 w 361"/>
                <a:gd name="T7" fmla="*/ 124 h 579"/>
                <a:gd name="T8" fmla="*/ 44 w 361"/>
                <a:gd name="T9" fmla="*/ 348 h 579"/>
                <a:gd name="T10" fmla="*/ 30 w 361"/>
                <a:gd name="T11" fmla="*/ 393 h 579"/>
                <a:gd name="T12" fmla="*/ 43 w 361"/>
                <a:gd name="T13" fmla="*/ 411 h 579"/>
                <a:gd name="T14" fmla="*/ 45 w 361"/>
                <a:gd name="T15" fmla="*/ 579 h 579"/>
                <a:gd name="T16" fmla="*/ 95 w 361"/>
                <a:gd name="T17" fmla="*/ 571 h 579"/>
                <a:gd name="T18" fmla="*/ 99 w 361"/>
                <a:gd name="T19" fmla="*/ 403 h 579"/>
                <a:gd name="T20" fmla="*/ 125 w 361"/>
                <a:gd name="T21" fmla="*/ 461 h 579"/>
                <a:gd name="T22" fmla="*/ 135 w 361"/>
                <a:gd name="T23" fmla="*/ 579 h 579"/>
                <a:gd name="T24" fmla="*/ 230 w 361"/>
                <a:gd name="T25" fmla="*/ 470 h 579"/>
                <a:gd name="T26" fmla="*/ 261 w 361"/>
                <a:gd name="T27" fmla="*/ 400 h 579"/>
                <a:gd name="T28" fmla="*/ 308 w 361"/>
                <a:gd name="T29" fmla="*/ 219 h 579"/>
                <a:gd name="T30" fmla="*/ 109 w 361"/>
                <a:gd name="T31" fmla="*/ 136 h 579"/>
                <a:gd name="T32" fmla="*/ 144 w 361"/>
                <a:gd name="T33" fmla="*/ 17 h 579"/>
                <a:gd name="T34" fmla="*/ 228 w 361"/>
                <a:gd name="T35" fmla="*/ 17 h 579"/>
                <a:gd name="T36" fmla="*/ 292 w 361"/>
                <a:gd name="T37" fmla="*/ 215 h 579"/>
                <a:gd name="T38" fmla="*/ 290 w 361"/>
                <a:gd name="T39" fmla="*/ 229 h 579"/>
                <a:gd name="T40" fmla="*/ 260 w 361"/>
                <a:gd name="T41" fmla="*/ 249 h 579"/>
                <a:gd name="T42" fmla="*/ 185 w 361"/>
                <a:gd name="T43" fmla="*/ 233 h 579"/>
                <a:gd name="T44" fmla="*/ 181 w 361"/>
                <a:gd name="T45" fmla="*/ 233 h 579"/>
                <a:gd name="T46" fmla="*/ 120 w 361"/>
                <a:gd name="T47" fmla="*/ 246 h 579"/>
                <a:gd name="T48" fmla="*/ 72 w 361"/>
                <a:gd name="T49" fmla="*/ 229 h 579"/>
                <a:gd name="T50" fmla="*/ 70 w 361"/>
                <a:gd name="T51" fmla="*/ 218 h 579"/>
                <a:gd name="T52" fmla="*/ 80 w 361"/>
                <a:gd name="T53" fmla="*/ 419 h 579"/>
                <a:gd name="T54" fmla="*/ 79 w 361"/>
                <a:gd name="T55" fmla="*/ 563 h 579"/>
                <a:gd name="T56" fmla="*/ 59 w 361"/>
                <a:gd name="T57" fmla="*/ 412 h 579"/>
                <a:gd name="T58" fmla="*/ 53 w 361"/>
                <a:gd name="T59" fmla="*/ 361 h 579"/>
                <a:gd name="T60" fmla="*/ 59 w 361"/>
                <a:gd name="T61" fmla="*/ 361 h 579"/>
                <a:gd name="T62" fmla="*/ 80 w 361"/>
                <a:gd name="T63" fmla="*/ 419 h 579"/>
                <a:gd name="T64" fmla="*/ 277 w 361"/>
                <a:gd name="T65" fmla="*/ 348 h 579"/>
                <a:gd name="T66" fmla="*/ 250 w 361"/>
                <a:gd name="T67" fmla="*/ 388 h 579"/>
                <a:gd name="T68" fmla="*/ 210 w 361"/>
                <a:gd name="T69" fmla="*/ 563 h 579"/>
                <a:gd name="T70" fmla="*/ 140 w 361"/>
                <a:gd name="T71" fmla="*/ 458 h 579"/>
                <a:gd name="T72" fmla="*/ 96 w 361"/>
                <a:gd name="T73" fmla="*/ 377 h 579"/>
                <a:gd name="T74" fmla="*/ 94 w 361"/>
                <a:gd name="T75" fmla="*/ 375 h 579"/>
                <a:gd name="T76" fmla="*/ 79 w 361"/>
                <a:gd name="T77" fmla="*/ 361 h 579"/>
                <a:gd name="T78" fmla="*/ 70 w 361"/>
                <a:gd name="T79" fmla="*/ 345 h 579"/>
                <a:gd name="T80" fmla="*/ 69 w 361"/>
                <a:gd name="T81" fmla="*/ 335 h 579"/>
                <a:gd name="T82" fmla="*/ 105 w 361"/>
                <a:gd name="T83" fmla="*/ 301 h 579"/>
                <a:gd name="T84" fmla="*/ 142 w 361"/>
                <a:gd name="T85" fmla="*/ 313 h 579"/>
                <a:gd name="T86" fmla="*/ 218 w 361"/>
                <a:gd name="T87" fmla="*/ 312 h 579"/>
                <a:gd name="T88" fmla="*/ 246 w 361"/>
                <a:gd name="T89" fmla="*/ 306 h 579"/>
                <a:gd name="T90" fmla="*/ 279 w 361"/>
                <a:gd name="T91" fmla="*/ 340 h 579"/>
                <a:gd name="T92" fmla="*/ 290 w 361"/>
                <a:gd name="T93" fmla="*/ 311 h 579"/>
                <a:gd name="T94" fmla="*/ 212 w 361"/>
                <a:gd name="T95" fmla="*/ 297 h 579"/>
                <a:gd name="T96" fmla="*/ 149 w 361"/>
                <a:gd name="T97" fmla="*/ 299 h 579"/>
                <a:gd name="T98" fmla="*/ 65 w 361"/>
                <a:gd name="T99" fmla="*/ 303 h 579"/>
                <a:gd name="T100" fmla="*/ 57 w 361"/>
                <a:gd name="T101" fmla="*/ 236 h 579"/>
                <a:gd name="T102" fmla="*/ 103 w 361"/>
                <a:gd name="T103" fmla="*/ 264 h 579"/>
                <a:gd name="T104" fmla="*/ 126 w 361"/>
                <a:gd name="T105" fmla="*/ 261 h 579"/>
                <a:gd name="T106" fmla="*/ 182 w 361"/>
                <a:gd name="T107" fmla="*/ 249 h 579"/>
                <a:gd name="T108" fmla="*/ 183 w 361"/>
                <a:gd name="T109" fmla="*/ 249 h 579"/>
                <a:gd name="T110" fmla="*/ 186 w 361"/>
                <a:gd name="T111" fmla="*/ 249 h 579"/>
                <a:gd name="T112" fmla="*/ 232 w 361"/>
                <a:gd name="T113" fmla="*/ 259 h 579"/>
                <a:gd name="T114" fmla="*/ 303 w 361"/>
                <a:gd name="T115" fmla="*/ 240 h 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61" h="579">
                  <a:moveTo>
                    <a:pt x="308" y="219"/>
                  </a:moveTo>
                  <a:cubicBezTo>
                    <a:pt x="313" y="170"/>
                    <a:pt x="273" y="124"/>
                    <a:pt x="271" y="122"/>
                  </a:cubicBezTo>
                  <a:cubicBezTo>
                    <a:pt x="239" y="86"/>
                    <a:pt x="245" y="10"/>
                    <a:pt x="245" y="10"/>
                  </a:cubicBezTo>
                  <a:cubicBezTo>
                    <a:pt x="245" y="1"/>
                    <a:pt x="245" y="1"/>
                    <a:pt x="245" y="1"/>
                  </a:cubicBezTo>
                  <a:cubicBezTo>
                    <a:pt x="185" y="0"/>
                    <a:pt x="185" y="0"/>
                    <a:pt x="185" y="0"/>
                  </a:cubicBezTo>
                  <a:cubicBezTo>
                    <a:pt x="128" y="1"/>
                    <a:pt x="128" y="1"/>
                    <a:pt x="128" y="1"/>
                  </a:cubicBezTo>
                  <a:cubicBezTo>
                    <a:pt x="128" y="9"/>
                    <a:pt x="128" y="9"/>
                    <a:pt x="128" y="9"/>
                  </a:cubicBezTo>
                  <a:cubicBezTo>
                    <a:pt x="128" y="10"/>
                    <a:pt x="130" y="89"/>
                    <a:pt x="98" y="124"/>
                  </a:cubicBezTo>
                  <a:cubicBezTo>
                    <a:pt x="93" y="129"/>
                    <a:pt x="54" y="164"/>
                    <a:pt x="54" y="214"/>
                  </a:cubicBezTo>
                  <a:cubicBezTo>
                    <a:pt x="47" y="222"/>
                    <a:pt x="0" y="282"/>
                    <a:pt x="44" y="348"/>
                  </a:cubicBezTo>
                  <a:cubicBezTo>
                    <a:pt x="35" y="357"/>
                    <a:pt x="26" y="370"/>
                    <a:pt x="25" y="380"/>
                  </a:cubicBezTo>
                  <a:cubicBezTo>
                    <a:pt x="25" y="385"/>
                    <a:pt x="26" y="389"/>
                    <a:pt x="30" y="393"/>
                  </a:cubicBezTo>
                  <a:cubicBezTo>
                    <a:pt x="31" y="394"/>
                    <a:pt x="31" y="394"/>
                    <a:pt x="31" y="394"/>
                  </a:cubicBezTo>
                  <a:cubicBezTo>
                    <a:pt x="33" y="395"/>
                    <a:pt x="43" y="404"/>
                    <a:pt x="43" y="411"/>
                  </a:cubicBezTo>
                  <a:cubicBezTo>
                    <a:pt x="43" y="412"/>
                    <a:pt x="43" y="412"/>
                    <a:pt x="43" y="412"/>
                  </a:cubicBezTo>
                  <a:cubicBezTo>
                    <a:pt x="45" y="579"/>
                    <a:pt x="45" y="579"/>
                    <a:pt x="45" y="579"/>
                  </a:cubicBezTo>
                  <a:cubicBezTo>
                    <a:pt x="96" y="579"/>
                    <a:pt x="96" y="579"/>
                    <a:pt x="96" y="579"/>
                  </a:cubicBezTo>
                  <a:cubicBezTo>
                    <a:pt x="95" y="571"/>
                    <a:pt x="95" y="571"/>
                    <a:pt x="95" y="571"/>
                  </a:cubicBezTo>
                  <a:cubicBezTo>
                    <a:pt x="95" y="569"/>
                    <a:pt x="89" y="461"/>
                    <a:pt x="96" y="423"/>
                  </a:cubicBezTo>
                  <a:cubicBezTo>
                    <a:pt x="96" y="420"/>
                    <a:pt x="98" y="413"/>
                    <a:pt x="99" y="403"/>
                  </a:cubicBezTo>
                  <a:cubicBezTo>
                    <a:pt x="109" y="416"/>
                    <a:pt x="121" y="436"/>
                    <a:pt x="125" y="461"/>
                  </a:cubicBezTo>
                  <a:cubicBezTo>
                    <a:pt x="125" y="461"/>
                    <a:pt x="125" y="461"/>
                    <a:pt x="125" y="461"/>
                  </a:cubicBezTo>
                  <a:cubicBezTo>
                    <a:pt x="125" y="461"/>
                    <a:pt x="129" y="485"/>
                    <a:pt x="134" y="571"/>
                  </a:cubicBezTo>
                  <a:cubicBezTo>
                    <a:pt x="135" y="579"/>
                    <a:pt x="135" y="579"/>
                    <a:pt x="135" y="579"/>
                  </a:cubicBezTo>
                  <a:cubicBezTo>
                    <a:pt x="225" y="579"/>
                    <a:pt x="225" y="579"/>
                    <a:pt x="225" y="579"/>
                  </a:cubicBezTo>
                  <a:cubicBezTo>
                    <a:pt x="230" y="470"/>
                    <a:pt x="230" y="470"/>
                    <a:pt x="230" y="470"/>
                  </a:cubicBezTo>
                  <a:cubicBezTo>
                    <a:pt x="237" y="421"/>
                    <a:pt x="260" y="400"/>
                    <a:pt x="260" y="400"/>
                  </a:cubicBezTo>
                  <a:cubicBezTo>
                    <a:pt x="261" y="400"/>
                    <a:pt x="261" y="400"/>
                    <a:pt x="261" y="400"/>
                  </a:cubicBezTo>
                  <a:cubicBezTo>
                    <a:pt x="278" y="382"/>
                    <a:pt x="287" y="366"/>
                    <a:pt x="292" y="353"/>
                  </a:cubicBezTo>
                  <a:cubicBezTo>
                    <a:pt x="301" y="346"/>
                    <a:pt x="361" y="291"/>
                    <a:pt x="308" y="219"/>
                  </a:cubicBezTo>
                  <a:close/>
                  <a:moveTo>
                    <a:pt x="70" y="210"/>
                  </a:moveTo>
                  <a:cubicBezTo>
                    <a:pt x="72" y="168"/>
                    <a:pt x="109" y="137"/>
                    <a:pt x="109" y="136"/>
                  </a:cubicBezTo>
                  <a:cubicBezTo>
                    <a:pt x="110" y="136"/>
                    <a:pt x="110" y="136"/>
                    <a:pt x="110" y="136"/>
                  </a:cubicBezTo>
                  <a:cubicBezTo>
                    <a:pt x="140" y="102"/>
                    <a:pt x="144" y="39"/>
                    <a:pt x="144" y="17"/>
                  </a:cubicBezTo>
                  <a:cubicBezTo>
                    <a:pt x="183" y="16"/>
                    <a:pt x="183" y="16"/>
                    <a:pt x="183" y="16"/>
                  </a:cubicBezTo>
                  <a:cubicBezTo>
                    <a:pt x="228" y="17"/>
                    <a:pt x="228" y="17"/>
                    <a:pt x="228" y="17"/>
                  </a:cubicBezTo>
                  <a:cubicBezTo>
                    <a:pt x="228" y="39"/>
                    <a:pt x="229" y="99"/>
                    <a:pt x="259" y="132"/>
                  </a:cubicBezTo>
                  <a:cubicBezTo>
                    <a:pt x="260" y="133"/>
                    <a:pt x="294" y="173"/>
                    <a:pt x="292" y="215"/>
                  </a:cubicBezTo>
                  <a:cubicBezTo>
                    <a:pt x="292" y="217"/>
                    <a:pt x="292" y="220"/>
                    <a:pt x="292" y="223"/>
                  </a:cubicBezTo>
                  <a:cubicBezTo>
                    <a:pt x="291" y="225"/>
                    <a:pt x="291" y="227"/>
                    <a:pt x="290" y="229"/>
                  </a:cubicBezTo>
                  <a:cubicBezTo>
                    <a:pt x="290" y="230"/>
                    <a:pt x="290" y="230"/>
                    <a:pt x="289" y="231"/>
                  </a:cubicBezTo>
                  <a:cubicBezTo>
                    <a:pt x="287" y="236"/>
                    <a:pt x="278" y="249"/>
                    <a:pt x="260" y="249"/>
                  </a:cubicBezTo>
                  <a:cubicBezTo>
                    <a:pt x="253" y="249"/>
                    <a:pt x="246" y="247"/>
                    <a:pt x="239" y="244"/>
                  </a:cubicBezTo>
                  <a:cubicBezTo>
                    <a:pt x="236" y="243"/>
                    <a:pt x="216" y="233"/>
                    <a:pt x="185" y="233"/>
                  </a:cubicBezTo>
                  <a:cubicBezTo>
                    <a:pt x="184" y="233"/>
                    <a:pt x="183" y="233"/>
                    <a:pt x="183" y="233"/>
                  </a:cubicBezTo>
                  <a:cubicBezTo>
                    <a:pt x="181" y="233"/>
                    <a:pt x="181" y="233"/>
                    <a:pt x="181" y="233"/>
                  </a:cubicBezTo>
                  <a:cubicBezTo>
                    <a:pt x="180" y="233"/>
                    <a:pt x="180" y="233"/>
                    <a:pt x="180" y="233"/>
                  </a:cubicBezTo>
                  <a:cubicBezTo>
                    <a:pt x="150" y="233"/>
                    <a:pt x="125" y="244"/>
                    <a:pt x="120" y="246"/>
                  </a:cubicBezTo>
                  <a:cubicBezTo>
                    <a:pt x="114" y="247"/>
                    <a:pt x="108" y="248"/>
                    <a:pt x="103" y="248"/>
                  </a:cubicBezTo>
                  <a:cubicBezTo>
                    <a:pt x="79" y="248"/>
                    <a:pt x="72" y="231"/>
                    <a:pt x="72" y="229"/>
                  </a:cubicBezTo>
                  <a:cubicBezTo>
                    <a:pt x="72" y="228"/>
                    <a:pt x="71" y="227"/>
                    <a:pt x="71" y="226"/>
                  </a:cubicBezTo>
                  <a:cubicBezTo>
                    <a:pt x="71" y="223"/>
                    <a:pt x="71" y="221"/>
                    <a:pt x="70" y="218"/>
                  </a:cubicBezTo>
                  <a:cubicBezTo>
                    <a:pt x="70" y="215"/>
                    <a:pt x="70" y="213"/>
                    <a:pt x="70" y="210"/>
                  </a:cubicBezTo>
                  <a:close/>
                  <a:moveTo>
                    <a:pt x="80" y="419"/>
                  </a:moveTo>
                  <a:cubicBezTo>
                    <a:pt x="80" y="420"/>
                    <a:pt x="80" y="420"/>
                    <a:pt x="80" y="420"/>
                  </a:cubicBezTo>
                  <a:cubicBezTo>
                    <a:pt x="74" y="453"/>
                    <a:pt x="78" y="536"/>
                    <a:pt x="79" y="563"/>
                  </a:cubicBezTo>
                  <a:cubicBezTo>
                    <a:pt x="61" y="563"/>
                    <a:pt x="61" y="563"/>
                    <a:pt x="61" y="563"/>
                  </a:cubicBezTo>
                  <a:cubicBezTo>
                    <a:pt x="59" y="412"/>
                    <a:pt x="59" y="412"/>
                    <a:pt x="59" y="412"/>
                  </a:cubicBezTo>
                  <a:cubicBezTo>
                    <a:pt x="59" y="397"/>
                    <a:pt x="46" y="385"/>
                    <a:pt x="41" y="381"/>
                  </a:cubicBezTo>
                  <a:cubicBezTo>
                    <a:pt x="41" y="378"/>
                    <a:pt x="45" y="370"/>
                    <a:pt x="53" y="361"/>
                  </a:cubicBezTo>
                  <a:cubicBezTo>
                    <a:pt x="55" y="360"/>
                    <a:pt x="56" y="359"/>
                    <a:pt x="57" y="357"/>
                  </a:cubicBezTo>
                  <a:cubicBezTo>
                    <a:pt x="57" y="358"/>
                    <a:pt x="58" y="360"/>
                    <a:pt x="59" y="361"/>
                  </a:cubicBezTo>
                  <a:cubicBezTo>
                    <a:pt x="66" y="375"/>
                    <a:pt x="78" y="384"/>
                    <a:pt x="84" y="387"/>
                  </a:cubicBezTo>
                  <a:cubicBezTo>
                    <a:pt x="85" y="398"/>
                    <a:pt x="82" y="413"/>
                    <a:pt x="80" y="419"/>
                  </a:cubicBezTo>
                  <a:close/>
                  <a:moveTo>
                    <a:pt x="279" y="340"/>
                  </a:moveTo>
                  <a:cubicBezTo>
                    <a:pt x="279" y="343"/>
                    <a:pt x="278" y="345"/>
                    <a:pt x="277" y="348"/>
                  </a:cubicBezTo>
                  <a:cubicBezTo>
                    <a:pt x="276" y="351"/>
                    <a:pt x="275" y="353"/>
                    <a:pt x="273" y="356"/>
                  </a:cubicBezTo>
                  <a:cubicBezTo>
                    <a:pt x="269" y="365"/>
                    <a:pt x="261" y="376"/>
                    <a:pt x="250" y="388"/>
                  </a:cubicBezTo>
                  <a:cubicBezTo>
                    <a:pt x="246" y="392"/>
                    <a:pt x="221" y="415"/>
                    <a:pt x="214" y="468"/>
                  </a:cubicBezTo>
                  <a:cubicBezTo>
                    <a:pt x="210" y="563"/>
                    <a:pt x="210" y="563"/>
                    <a:pt x="210" y="563"/>
                  </a:cubicBezTo>
                  <a:cubicBezTo>
                    <a:pt x="150" y="563"/>
                    <a:pt x="150" y="563"/>
                    <a:pt x="150" y="563"/>
                  </a:cubicBezTo>
                  <a:cubicBezTo>
                    <a:pt x="145" y="484"/>
                    <a:pt x="141" y="461"/>
                    <a:pt x="140" y="458"/>
                  </a:cubicBezTo>
                  <a:cubicBezTo>
                    <a:pt x="134" y="414"/>
                    <a:pt x="105" y="385"/>
                    <a:pt x="98" y="378"/>
                  </a:cubicBezTo>
                  <a:cubicBezTo>
                    <a:pt x="97" y="377"/>
                    <a:pt x="96" y="377"/>
                    <a:pt x="96" y="377"/>
                  </a:cubicBezTo>
                  <a:cubicBezTo>
                    <a:pt x="96" y="376"/>
                    <a:pt x="96" y="376"/>
                    <a:pt x="96" y="376"/>
                  </a:cubicBezTo>
                  <a:cubicBezTo>
                    <a:pt x="95" y="376"/>
                    <a:pt x="94" y="375"/>
                    <a:pt x="94" y="375"/>
                  </a:cubicBezTo>
                  <a:cubicBezTo>
                    <a:pt x="94" y="375"/>
                    <a:pt x="93" y="375"/>
                    <a:pt x="93" y="375"/>
                  </a:cubicBezTo>
                  <a:cubicBezTo>
                    <a:pt x="87" y="370"/>
                    <a:pt x="82" y="365"/>
                    <a:pt x="79" y="361"/>
                  </a:cubicBezTo>
                  <a:cubicBezTo>
                    <a:pt x="77" y="358"/>
                    <a:pt x="75" y="355"/>
                    <a:pt x="73" y="353"/>
                  </a:cubicBezTo>
                  <a:cubicBezTo>
                    <a:pt x="72" y="350"/>
                    <a:pt x="71" y="347"/>
                    <a:pt x="70" y="345"/>
                  </a:cubicBezTo>
                  <a:cubicBezTo>
                    <a:pt x="69" y="343"/>
                    <a:pt x="69" y="341"/>
                    <a:pt x="69" y="339"/>
                  </a:cubicBezTo>
                  <a:cubicBezTo>
                    <a:pt x="69" y="338"/>
                    <a:pt x="69" y="336"/>
                    <a:pt x="69" y="335"/>
                  </a:cubicBezTo>
                  <a:cubicBezTo>
                    <a:pt x="69" y="323"/>
                    <a:pt x="76" y="314"/>
                    <a:pt x="76" y="314"/>
                  </a:cubicBezTo>
                  <a:cubicBezTo>
                    <a:pt x="84" y="305"/>
                    <a:pt x="94" y="301"/>
                    <a:pt x="105" y="301"/>
                  </a:cubicBezTo>
                  <a:cubicBezTo>
                    <a:pt x="124" y="301"/>
                    <a:pt x="141" y="312"/>
                    <a:pt x="141" y="313"/>
                  </a:cubicBezTo>
                  <a:cubicBezTo>
                    <a:pt x="142" y="313"/>
                    <a:pt x="142" y="313"/>
                    <a:pt x="142" y="313"/>
                  </a:cubicBezTo>
                  <a:cubicBezTo>
                    <a:pt x="143" y="314"/>
                    <a:pt x="156" y="319"/>
                    <a:pt x="177" y="319"/>
                  </a:cubicBezTo>
                  <a:cubicBezTo>
                    <a:pt x="191" y="319"/>
                    <a:pt x="204" y="317"/>
                    <a:pt x="218" y="312"/>
                  </a:cubicBezTo>
                  <a:cubicBezTo>
                    <a:pt x="218" y="312"/>
                    <a:pt x="218" y="312"/>
                    <a:pt x="218" y="312"/>
                  </a:cubicBezTo>
                  <a:cubicBezTo>
                    <a:pt x="219" y="312"/>
                    <a:pt x="231" y="306"/>
                    <a:pt x="246" y="306"/>
                  </a:cubicBezTo>
                  <a:cubicBezTo>
                    <a:pt x="260" y="306"/>
                    <a:pt x="270" y="311"/>
                    <a:pt x="277" y="321"/>
                  </a:cubicBezTo>
                  <a:cubicBezTo>
                    <a:pt x="277" y="321"/>
                    <a:pt x="282" y="327"/>
                    <a:pt x="279" y="340"/>
                  </a:cubicBezTo>
                  <a:close/>
                  <a:moveTo>
                    <a:pt x="295" y="327"/>
                  </a:moveTo>
                  <a:cubicBezTo>
                    <a:pt x="294" y="317"/>
                    <a:pt x="290" y="312"/>
                    <a:pt x="290" y="311"/>
                  </a:cubicBezTo>
                  <a:cubicBezTo>
                    <a:pt x="280" y="297"/>
                    <a:pt x="265" y="290"/>
                    <a:pt x="246" y="290"/>
                  </a:cubicBezTo>
                  <a:cubicBezTo>
                    <a:pt x="229" y="290"/>
                    <a:pt x="215" y="296"/>
                    <a:pt x="212" y="297"/>
                  </a:cubicBezTo>
                  <a:cubicBezTo>
                    <a:pt x="201" y="301"/>
                    <a:pt x="189" y="303"/>
                    <a:pt x="177" y="303"/>
                  </a:cubicBezTo>
                  <a:cubicBezTo>
                    <a:pt x="162" y="303"/>
                    <a:pt x="151" y="300"/>
                    <a:pt x="149" y="299"/>
                  </a:cubicBezTo>
                  <a:cubicBezTo>
                    <a:pt x="145" y="296"/>
                    <a:pt x="126" y="285"/>
                    <a:pt x="105" y="285"/>
                  </a:cubicBezTo>
                  <a:cubicBezTo>
                    <a:pt x="89" y="285"/>
                    <a:pt x="76" y="291"/>
                    <a:pt x="65" y="303"/>
                  </a:cubicBezTo>
                  <a:cubicBezTo>
                    <a:pt x="64" y="303"/>
                    <a:pt x="54" y="315"/>
                    <a:pt x="53" y="333"/>
                  </a:cubicBezTo>
                  <a:cubicBezTo>
                    <a:pt x="30" y="292"/>
                    <a:pt x="46" y="255"/>
                    <a:pt x="57" y="236"/>
                  </a:cubicBezTo>
                  <a:cubicBezTo>
                    <a:pt x="59" y="241"/>
                    <a:pt x="63" y="247"/>
                    <a:pt x="70" y="253"/>
                  </a:cubicBezTo>
                  <a:cubicBezTo>
                    <a:pt x="77" y="259"/>
                    <a:pt x="88" y="264"/>
                    <a:pt x="103" y="264"/>
                  </a:cubicBezTo>
                  <a:cubicBezTo>
                    <a:pt x="110" y="264"/>
                    <a:pt x="117" y="263"/>
                    <a:pt x="125" y="261"/>
                  </a:cubicBezTo>
                  <a:cubicBezTo>
                    <a:pt x="126" y="261"/>
                    <a:pt x="126" y="261"/>
                    <a:pt x="126" y="261"/>
                  </a:cubicBezTo>
                  <a:cubicBezTo>
                    <a:pt x="126" y="261"/>
                    <a:pt x="152" y="249"/>
                    <a:pt x="181" y="249"/>
                  </a:cubicBezTo>
                  <a:cubicBezTo>
                    <a:pt x="182" y="249"/>
                    <a:pt x="182" y="249"/>
                    <a:pt x="182" y="249"/>
                  </a:cubicBezTo>
                  <a:cubicBezTo>
                    <a:pt x="183" y="249"/>
                    <a:pt x="183" y="249"/>
                    <a:pt x="183" y="249"/>
                  </a:cubicBezTo>
                  <a:cubicBezTo>
                    <a:pt x="183" y="249"/>
                    <a:pt x="183" y="249"/>
                    <a:pt x="183" y="249"/>
                  </a:cubicBezTo>
                  <a:cubicBezTo>
                    <a:pt x="184" y="249"/>
                    <a:pt x="184" y="249"/>
                    <a:pt x="185" y="249"/>
                  </a:cubicBezTo>
                  <a:cubicBezTo>
                    <a:pt x="186" y="249"/>
                    <a:pt x="186" y="249"/>
                    <a:pt x="186" y="249"/>
                  </a:cubicBezTo>
                  <a:cubicBezTo>
                    <a:pt x="213" y="249"/>
                    <a:pt x="232" y="259"/>
                    <a:pt x="232" y="259"/>
                  </a:cubicBezTo>
                  <a:cubicBezTo>
                    <a:pt x="232" y="259"/>
                    <a:pt x="232" y="259"/>
                    <a:pt x="232" y="259"/>
                  </a:cubicBezTo>
                  <a:cubicBezTo>
                    <a:pt x="242" y="263"/>
                    <a:pt x="251" y="265"/>
                    <a:pt x="260" y="265"/>
                  </a:cubicBezTo>
                  <a:cubicBezTo>
                    <a:pt x="285" y="265"/>
                    <a:pt x="298" y="248"/>
                    <a:pt x="303" y="240"/>
                  </a:cubicBezTo>
                  <a:cubicBezTo>
                    <a:pt x="325" y="278"/>
                    <a:pt x="309" y="310"/>
                    <a:pt x="295" y="327"/>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91" name="Group 34">
            <a:extLst>
              <a:ext uri="{FF2B5EF4-FFF2-40B4-BE49-F238E27FC236}">
                <a16:creationId xmlns:a16="http://schemas.microsoft.com/office/drawing/2014/main" id="{40D1BB0A-F53C-4378-BB64-C936C4B15025}"/>
              </a:ext>
            </a:extLst>
          </p:cNvPr>
          <p:cNvGrpSpPr>
            <a:grpSpLocks noChangeAspect="1"/>
          </p:cNvGrpSpPr>
          <p:nvPr/>
        </p:nvGrpSpPr>
        <p:grpSpPr bwMode="auto">
          <a:xfrm>
            <a:off x="3331865" y="3553470"/>
            <a:ext cx="458657" cy="773410"/>
            <a:chOff x="2478" y="1506"/>
            <a:chExt cx="800" cy="1349"/>
          </a:xfrm>
        </p:grpSpPr>
        <p:sp>
          <p:nvSpPr>
            <p:cNvPr id="92" name="Freeform 35">
              <a:extLst>
                <a:ext uri="{FF2B5EF4-FFF2-40B4-BE49-F238E27FC236}">
                  <a16:creationId xmlns:a16="http://schemas.microsoft.com/office/drawing/2014/main" id="{F12B31A2-806E-4AF4-B0A3-BA5033B92D42}"/>
                </a:ext>
              </a:extLst>
            </p:cNvPr>
            <p:cNvSpPr>
              <a:spLocks/>
            </p:cNvSpPr>
            <p:nvPr/>
          </p:nvSpPr>
          <p:spPr bwMode="auto">
            <a:xfrm>
              <a:off x="2497" y="1536"/>
              <a:ext cx="762" cy="461"/>
            </a:xfrm>
            <a:custGeom>
              <a:avLst/>
              <a:gdLst>
                <a:gd name="T0" fmla="*/ 320 w 320"/>
                <a:gd name="T1" fmla="*/ 77 h 194"/>
                <a:gd name="T2" fmla="*/ 299 w 320"/>
                <a:gd name="T3" fmla="*/ 106 h 194"/>
                <a:gd name="T4" fmla="*/ 269 w 320"/>
                <a:gd name="T5" fmla="*/ 106 h 194"/>
                <a:gd name="T6" fmla="*/ 269 w 320"/>
                <a:gd name="T7" fmla="*/ 147 h 194"/>
                <a:gd name="T8" fmla="*/ 51 w 320"/>
                <a:gd name="T9" fmla="*/ 147 h 194"/>
                <a:gd name="T10" fmla="*/ 51 w 320"/>
                <a:gd name="T11" fmla="*/ 106 h 194"/>
                <a:gd name="T12" fmla="*/ 20 w 320"/>
                <a:gd name="T13" fmla="*/ 106 h 194"/>
                <a:gd name="T14" fmla="*/ 0 w 320"/>
                <a:gd name="T15" fmla="*/ 77 h 194"/>
                <a:gd name="T16" fmla="*/ 4 w 320"/>
                <a:gd name="T17" fmla="*/ 56 h 194"/>
                <a:gd name="T18" fmla="*/ 20 w 320"/>
                <a:gd name="T19" fmla="*/ 48 h 194"/>
                <a:gd name="T20" fmla="*/ 50 w 320"/>
                <a:gd name="T21" fmla="*/ 48 h 194"/>
                <a:gd name="T22" fmla="*/ 50 w 320"/>
                <a:gd name="T23" fmla="*/ 0 h 194"/>
                <a:gd name="T24" fmla="*/ 269 w 320"/>
                <a:gd name="T25" fmla="*/ 0 h 194"/>
                <a:gd name="T26" fmla="*/ 269 w 320"/>
                <a:gd name="T27" fmla="*/ 48 h 194"/>
                <a:gd name="T28" fmla="*/ 299 w 320"/>
                <a:gd name="T29" fmla="*/ 48 h 194"/>
                <a:gd name="T30" fmla="*/ 320 w 320"/>
                <a:gd name="T31" fmla="*/ 77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0" h="194">
                  <a:moveTo>
                    <a:pt x="320" y="77"/>
                  </a:moveTo>
                  <a:cubicBezTo>
                    <a:pt x="320" y="93"/>
                    <a:pt x="315" y="106"/>
                    <a:pt x="299" y="106"/>
                  </a:cubicBezTo>
                  <a:cubicBezTo>
                    <a:pt x="269" y="106"/>
                    <a:pt x="269" y="106"/>
                    <a:pt x="269" y="106"/>
                  </a:cubicBezTo>
                  <a:cubicBezTo>
                    <a:pt x="269" y="147"/>
                    <a:pt x="269" y="147"/>
                    <a:pt x="269" y="147"/>
                  </a:cubicBezTo>
                  <a:cubicBezTo>
                    <a:pt x="269" y="147"/>
                    <a:pt x="166" y="194"/>
                    <a:pt x="51" y="147"/>
                  </a:cubicBezTo>
                  <a:cubicBezTo>
                    <a:pt x="51" y="106"/>
                    <a:pt x="51" y="106"/>
                    <a:pt x="51" y="106"/>
                  </a:cubicBezTo>
                  <a:cubicBezTo>
                    <a:pt x="20" y="106"/>
                    <a:pt x="20" y="106"/>
                    <a:pt x="20" y="106"/>
                  </a:cubicBezTo>
                  <a:cubicBezTo>
                    <a:pt x="4" y="106"/>
                    <a:pt x="0" y="93"/>
                    <a:pt x="0" y="77"/>
                  </a:cubicBezTo>
                  <a:cubicBezTo>
                    <a:pt x="0" y="69"/>
                    <a:pt x="1" y="62"/>
                    <a:pt x="4" y="56"/>
                  </a:cubicBezTo>
                  <a:cubicBezTo>
                    <a:pt x="7" y="51"/>
                    <a:pt x="12" y="48"/>
                    <a:pt x="20" y="48"/>
                  </a:cubicBezTo>
                  <a:cubicBezTo>
                    <a:pt x="50" y="48"/>
                    <a:pt x="50" y="48"/>
                    <a:pt x="50" y="48"/>
                  </a:cubicBezTo>
                  <a:cubicBezTo>
                    <a:pt x="50" y="0"/>
                    <a:pt x="50" y="0"/>
                    <a:pt x="50" y="0"/>
                  </a:cubicBezTo>
                  <a:cubicBezTo>
                    <a:pt x="50" y="0"/>
                    <a:pt x="173" y="45"/>
                    <a:pt x="269" y="0"/>
                  </a:cubicBezTo>
                  <a:cubicBezTo>
                    <a:pt x="269" y="48"/>
                    <a:pt x="269" y="48"/>
                    <a:pt x="269" y="48"/>
                  </a:cubicBezTo>
                  <a:cubicBezTo>
                    <a:pt x="299" y="48"/>
                    <a:pt x="299" y="48"/>
                    <a:pt x="299" y="48"/>
                  </a:cubicBezTo>
                  <a:cubicBezTo>
                    <a:pt x="315" y="48"/>
                    <a:pt x="320" y="61"/>
                    <a:pt x="320" y="7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3" name="Freeform 36">
              <a:extLst>
                <a:ext uri="{FF2B5EF4-FFF2-40B4-BE49-F238E27FC236}">
                  <a16:creationId xmlns:a16="http://schemas.microsoft.com/office/drawing/2014/main" id="{5E29D190-A382-40E0-98CE-AC24EA3124E7}"/>
                </a:ext>
              </a:extLst>
            </p:cNvPr>
            <p:cNvSpPr>
              <a:spLocks noEditPoints="1"/>
            </p:cNvSpPr>
            <p:nvPr/>
          </p:nvSpPr>
          <p:spPr bwMode="auto">
            <a:xfrm>
              <a:off x="2478" y="1506"/>
              <a:ext cx="800" cy="449"/>
            </a:xfrm>
            <a:custGeom>
              <a:avLst/>
              <a:gdLst>
                <a:gd name="T0" fmla="*/ 166 w 336"/>
                <a:gd name="T1" fmla="*/ 189 h 189"/>
                <a:gd name="T2" fmla="*/ 56 w 336"/>
                <a:gd name="T3" fmla="*/ 167 h 189"/>
                <a:gd name="T4" fmla="*/ 51 w 336"/>
                <a:gd name="T5" fmla="*/ 165 h 189"/>
                <a:gd name="T6" fmla="*/ 51 w 336"/>
                <a:gd name="T7" fmla="*/ 127 h 189"/>
                <a:gd name="T8" fmla="*/ 28 w 336"/>
                <a:gd name="T9" fmla="*/ 127 h 189"/>
                <a:gd name="T10" fmla="*/ 0 w 336"/>
                <a:gd name="T11" fmla="*/ 90 h 189"/>
                <a:gd name="T12" fmla="*/ 5 w 336"/>
                <a:gd name="T13" fmla="*/ 65 h 189"/>
                <a:gd name="T14" fmla="*/ 28 w 336"/>
                <a:gd name="T15" fmla="*/ 53 h 189"/>
                <a:gd name="T16" fmla="*/ 50 w 336"/>
                <a:gd name="T17" fmla="*/ 53 h 189"/>
                <a:gd name="T18" fmla="*/ 50 w 336"/>
                <a:gd name="T19" fmla="*/ 2 h 189"/>
                <a:gd name="T20" fmla="*/ 61 w 336"/>
                <a:gd name="T21" fmla="*/ 5 h 189"/>
                <a:gd name="T22" fmla="*/ 178 w 336"/>
                <a:gd name="T23" fmla="*/ 25 h 189"/>
                <a:gd name="T24" fmla="*/ 274 w 336"/>
                <a:gd name="T25" fmla="*/ 6 h 189"/>
                <a:gd name="T26" fmla="*/ 285 w 336"/>
                <a:gd name="T27" fmla="*/ 0 h 189"/>
                <a:gd name="T28" fmla="*/ 285 w 336"/>
                <a:gd name="T29" fmla="*/ 53 h 189"/>
                <a:gd name="T30" fmla="*/ 307 w 336"/>
                <a:gd name="T31" fmla="*/ 53 h 189"/>
                <a:gd name="T32" fmla="*/ 336 w 336"/>
                <a:gd name="T33" fmla="*/ 90 h 189"/>
                <a:gd name="T34" fmla="*/ 307 w 336"/>
                <a:gd name="T35" fmla="*/ 127 h 189"/>
                <a:gd name="T36" fmla="*/ 285 w 336"/>
                <a:gd name="T37" fmla="*/ 127 h 189"/>
                <a:gd name="T38" fmla="*/ 285 w 336"/>
                <a:gd name="T39" fmla="*/ 165 h 189"/>
                <a:gd name="T40" fmla="*/ 281 w 336"/>
                <a:gd name="T41" fmla="*/ 167 h 189"/>
                <a:gd name="T42" fmla="*/ 166 w 336"/>
                <a:gd name="T43" fmla="*/ 189 h 189"/>
                <a:gd name="T44" fmla="*/ 166 w 336"/>
                <a:gd name="T45" fmla="*/ 189 h 189"/>
                <a:gd name="T46" fmla="*/ 67 w 336"/>
                <a:gd name="T47" fmla="*/ 154 h 189"/>
                <a:gd name="T48" fmla="*/ 166 w 336"/>
                <a:gd name="T49" fmla="*/ 173 h 189"/>
                <a:gd name="T50" fmla="*/ 269 w 336"/>
                <a:gd name="T51" fmla="*/ 154 h 189"/>
                <a:gd name="T52" fmla="*/ 269 w 336"/>
                <a:gd name="T53" fmla="*/ 111 h 189"/>
                <a:gd name="T54" fmla="*/ 307 w 336"/>
                <a:gd name="T55" fmla="*/ 111 h 189"/>
                <a:gd name="T56" fmla="*/ 320 w 336"/>
                <a:gd name="T57" fmla="*/ 90 h 189"/>
                <a:gd name="T58" fmla="*/ 307 w 336"/>
                <a:gd name="T59" fmla="*/ 69 h 189"/>
                <a:gd name="T60" fmla="*/ 269 w 336"/>
                <a:gd name="T61" fmla="*/ 69 h 189"/>
                <a:gd name="T62" fmla="*/ 269 w 336"/>
                <a:gd name="T63" fmla="*/ 25 h 189"/>
                <a:gd name="T64" fmla="*/ 178 w 336"/>
                <a:gd name="T65" fmla="*/ 41 h 189"/>
                <a:gd name="T66" fmla="*/ 66 w 336"/>
                <a:gd name="T67" fmla="*/ 24 h 189"/>
                <a:gd name="T68" fmla="*/ 66 w 336"/>
                <a:gd name="T69" fmla="*/ 69 h 189"/>
                <a:gd name="T70" fmla="*/ 28 w 336"/>
                <a:gd name="T71" fmla="*/ 69 h 189"/>
                <a:gd name="T72" fmla="*/ 19 w 336"/>
                <a:gd name="T73" fmla="*/ 74 h 189"/>
                <a:gd name="T74" fmla="*/ 16 w 336"/>
                <a:gd name="T75" fmla="*/ 90 h 189"/>
                <a:gd name="T76" fmla="*/ 28 w 336"/>
                <a:gd name="T77" fmla="*/ 111 h 189"/>
                <a:gd name="T78" fmla="*/ 67 w 336"/>
                <a:gd name="T79" fmla="*/ 111 h 189"/>
                <a:gd name="T80" fmla="*/ 67 w 336"/>
                <a:gd name="T81" fmla="*/ 154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6" h="189">
                  <a:moveTo>
                    <a:pt x="166" y="189"/>
                  </a:moveTo>
                  <a:cubicBezTo>
                    <a:pt x="128" y="189"/>
                    <a:pt x="91" y="181"/>
                    <a:pt x="56" y="167"/>
                  </a:cubicBezTo>
                  <a:cubicBezTo>
                    <a:pt x="51" y="165"/>
                    <a:pt x="51" y="165"/>
                    <a:pt x="51" y="165"/>
                  </a:cubicBezTo>
                  <a:cubicBezTo>
                    <a:pt x="51" y="127"/>
                    <a:pt x="51" y="127"/>
                    <a:pt x="51" y="127"/>
                  </a:cubicBezTo>
                  <a:cubicBezTo>
                    <a:pt x="28" y="127"/>
                    <a:pt x="28" y="127"/>
                    <a:pt x="28" y="127"/>
                  </a:cubicBezTo>
                  <a:cubicBezTo>
                    <a:pt x="17" y="127"/>
                    <a:pt x="0" y="122"/>
                    <a:pt x="0" y="90"/>
                  </a:cubicBezTo>
                  <a:cubicBezTo>
                    <a:pt x="0" y="79"/>
                    <a:pt x="1" y="71"/>
                    <a:pt x="5" y="65"/>
                  </a:cubicBezTo>
                  <a:cubicBezTo>
                    <a:pt x="8" y="60"/>
                    <a:pt x="15" y="53"/>
                    <a:pt x="28" y="53"/>
                  </a:cubicBezTo>
                  <a:cubicBezTo>
                    <a:pt x="50" y="53"/>
                    <a:pt x="50" y="53"/>
                    <a:pt x="50" y="53"/>
                  </a:cubicBezTo>
                  <a:cubicBezTo>
                    <a:pt x="50" y="2"/>
                    <a:pt x="50" y="2"/>
                    <a:pt x="50" y="2"/>
                  </a:cubicBezTo>
                  <a:cubicBezTo>
                    <a:pt x="61" y="5"/>
                    <a:pt x="61" y="5"/>
                    <a:pt x="61" y="5"/>
                  </a:cubicBezTo>
                  <a:cubicBezTo>
                    <a:pt x="61" y="6"/>
                    <a:pt x="115" y="25"/>
                    <a:pt x="178" y="25"/>
                  </a:cubicBezTo>
                  <a:cubicBezTo>
                    <a:pt x="214" y="25"/>
                    <a:pt x="247" y="18"/>
                    <a:pt x="274" y="6"/>
                  </a:cubicBezTo>
                  <a:cubicBezTo>
                    <a:pt x="285" y="0"/>
                    <a:pt x="285" y="0"/>
                    <a:pt x="285" y="0"/>
                  </a:cubicBezTo>
                  <a:cubicBezTo>
                    <a:pt x="285" y="53"/>
                    <a:pt x="285" y="53"/>
                    <a:pt x="285" y="53"/>
                  </a:cubicBezTo>
                  <a:cubicBezTo>
                    <a:pt x="307" y="53"/>
                    <a:pt x="307" y="53"/>
                    <a:pt x="307" y="53"/>
                  </a:cubicBezTo>
                  <a:cubicBezTo>
                    <a:pt x="318" y="53"/>
                    <a:pt x="336" y="58"/>
                    <a:pt x="336" y="90"/>
                  </a:cubicBezTo>
                  <a:cubicBezTo>
                    <a:pt x="336" y="122"/>
                    <a:pt x="318" y="127"/>
                    <a:pt x="307" y="127"/>
                  </a:cubicBezTo>
                  <a:cubicBezTo>
                    <a:pt x="285" y="127"/>
                    <a:pt x="285" y="127"/>
                    <a:pt x="285" y="127"/>
                  </a:cubicBezTo>
                  <a:cubicBezTo>
                    <a:pt x="285" y="165"/>
                    <a:pt x="285" y="165"/>
                    <a:pt x="285" y="165"/>
                  </a:cubicBezTo>
                  <a:cubicBezTo>
                    <a:pt x="281" y="167"/>
                    <a:pt x="281" y="167"/>
                    <a:pt x="281" y="167"/>
                  </a:cubicBezTo>
                  <a:cubicBezTo>
                    <a:pt x="279" y="168"/>
                    <a:pt x="232" y="189"/>
                    <a:pt x="166" y="189"/>
                  </a:cubicBezTo>
                  <a:cubicBezTo>
                    <a:pt x="166" y="189"/>
                    <a:pt x="166" y="189"/>
                    <a:pt x="166" y="189"/>
                  </a:cubicBezTo>
                  <a:close/>
                  <a:moveTo>
                    <a:pt x="67" y="154"/>
                  </a:moveTo>
                  <a:cubicBezTo>
                    <a:pt x="98" y="166"/>
                    <a:pt x="132" y="173"/>
                    <a:pt x="166" y="173"/>
                  </a:cubicBezTo>
                  <a:cubicBezTo>
                    <a:pt x="217" y="173"/>
                    <a:pt x="256" y="159"/>
                    <a:pt x="269" y="154"/>
                  </a:cubicBezTo>
                  <a:cubicBezTo>
                    <a:pt x="269" y="111"/>
                    <a:pt x="269" y="111"/>
                    <a:pt x="269" y="111"/>
                  </a:cubicBezTo>
                  <a:cubicBezTo>
                    <a:pt x="307" y="111"/>
                    <a:pt x="307" y="111"/>
                    <a:pt x="307" y="111"/>
                  </a:cubicBezTo>
                  <a:cubicBezTo>
                    <a:pt x="311" y="111"/>
                    <a:pt x="320" y="111"/>
                    <a:pt x="320" y="90"/>
                  </a:cubicBezTo>
                  <a:cubicBezTo>
                    <a:pt x="320" y="69"/>
                    <a:pt x="311" y="69"/>
                    <a:pt x="307" y="69"/>
                  </a:cubicBezTo>
                  <a:cubicBezTo>
                    <a:pt x="269" y="69"/>
                    <a:pt x="269" y="69"/>
                    <a:pt x="269" y="69"/>
                  </a:cubicBezTo>
                  <a:cubicBezTo>
                    <a:pt x="269" y="25"/>
                    <a:pt x="269" y="25"/>
                    <a:pt x="269" y="25"/>
                  </a:cubicBezTo>
                  <a:cubicBezTo>
                    <a:pt x="242" y="36"/>
                    <a:pt x="212" y="41"/>
                    <a:pt x="178" y="41"/>
                  </a:cubicBezTo>
                  <a:cubicBezTo>
                    <a:pt x="128" y="41"/>
                    <a:pt x="85" y="30"/>
                    <a:pt x="66" y="24"/>
                  </a:cubicBezTo>
                  <a:cubicBezTo>
                    <a:pt x="66" y="69"/>
                    <a:pt x="66" y="69"/>
                    <a:pt x="66" y="69"/>
                  </a:cubicBezTo>
                  <a:cubicBezTo>
                    <a:pt x="28" y="69"/>
                    <a:pt x="28" y="69"/>
                    <a:pt x="28" y="69"/>
                  </a:cubicBezTo>
                  <a:cubicBezTo>
                    <a:pt x="22" y="69"/>
                    <a:pt x="20" y="71"/>
                    <a:pt x="19" y="74"/>
                  </a:cubicBezTo>
                  <a:cubicBezTo>
                    <a:pt x="17" y="77"/>
                    <a:pt x="16" y="83"/>
                    <a:pt x="16" y="90"/>
                  </a:cubicBezTo>
                  <a:cubicBezTo>
                    <a:pt x="16" y="111"/>
                    <a:pt x="24" y="111"/>
                    <a:pt x="28" y="111"/>
                  </a:cubicBezTo>
                  <a:cubicBezTo>
                    <a:pt x="67" y="111"/>
                    <a:pt x="67" y="111"/>
                    <a:pt x="67" y="111"/>
                  </a:cubicBezTo>
                  <a:lnTo>
                    <a:pt x="67" y="1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37">
              <a:extLst>
                <a:ext uri="{FF2B5EF4-FFF2-40B4-BE49-F238E27FC236}">
                  <a16:creationId xmlns:a16="http://schemas.microsoft.com/office/drawing/2014/main" id="{859A537F-B084-4877-A15A-88BE2B835C40}"/>
                </a:ext>
              </a:extLst>
            </p:cNvPr>
            <p:cNvSpPr>
              <a:spLocks/>
            </p:cNvSpPr>
            <p:nvPr/>
          </p:nvSpPr>
          <p:spPr bwMode="auto">
            <a:xfrm>
              <a:off x="2497" y="1966"/>
              <a:ext cx="762" cy="459"/>
            </a:xfrm>
            <a:custGeom>
              <a:avLst/>
              <a:gdLst>
                <a:gd name="T0" fmla="*/ 320 w 320"/>
                <a:gd name="T1" fmla="*/ 76 h 193"/>
                <a:gd name="T2" fmla="*/ 299 w 320"/>
                <a:gd name="T3" fmla="*/ 105 h 193"/>
                <a:gd name="T4" fmla="*/ 269 w 320"/>
                <a:gd name="T5" fmla="*/ 105 h 193"/>
                <a:gd name="T6" fmla="*/ 269 w 320"/>
                <a:gd name="T7" fmla="*/ 146 h 193"/>
                <a:gd name="T8" fmla="*/ 51 w 320"/>
                <a:gd name="T9" fmla="*/ 146 h 193"/>
                <a:gd name="T10" fmla="*/ 51 w 320"/>
                <a:gd name="T11" fmla="*/ 105 h 193"/>
                <a:gd name="T12" fmla="*/ 20 w 320"/>
                <a:gd name="T13" fmla="*/ 105 h 193"/>
                <a:gd name="T14" fmla="*/ 0 w 320"/>
                <a:gd name="T15" fmla="*/ 76 h 193"/>
                <a:gd name="T16" fmla="*/ 4 w 320"/>
                <a:gd name="T17" fmla="*/ 56 h 193"/>
                <a:gd name="T18" fmla="*/ 20 w 320"/>
                <a:gd name="T19" fmla="*/ 48 h 193"/>
                <a:gd name="T20" fmla="*/ 50 w 320"/>
                <a:gd name="T21" fmla="*/ 48 h 193"/>
                <a:gd name="T22" fmla="*/ 50 w 320"/>
                <a:gd name="T23" fmla="*/ 0 h 193"/>
                <a:gd name="T24" fmla="*/ 269 w 320"/>
                <a:gd name="T25" fmla="*/ 0 h 193"/>
                <a:gd name="T26" fmla="*/ 269 w 320"/>
                <a:gd name="T27" fmla="*/ 48 h 193"/>
                <a:gd name="T28" fmla="*/ 299 w 320"/>
                <a:gd name="T29" fmla="*/ 48 h 193"/>
                <a:gd name="T30" fmla="*/ 320 w 320"/>
                <a:gd name="T31" fmla="*/ 76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0" h="193">
                  <a:moveTo>
                    <a:pt x="320" y="76"/>
                  </a:moveTo>
                  <a:cubicBezTo>
                    <a:pt x="320" y="92"/>
                    <a:pt x="315" y="105"/>
                    <a:pt x="299" y="105"/>
                  </a:cubicBezTo>
                  <a:cubicBezTo>
                    <a:pt x="269" y="105"/>
                    <a:pt x="269" y="105"/>
                    <a:pt x="269" y="105"/>
                  </a:cubicBezTo>
                  <a:cubicBezTo>
                    <a:pt x="269" y="146"/>
                    <a:pt x="269" y="146"/>
                    <a:pt x="269" y="146"/>
                  </a:cubicBezTo>
                  <a:cubicBezTo>
                    <a:pt x="269" y="146"/>
                    <a:pt x="166" y="193"/>
                    <a:pt x="51" y="146"/>
                  </a:cubicBezTo>
                  <a:cubicBezTo>
                    <a:pt x="51" y="105"/>
                    <a:pt x="51" y="105"/>
                    <a:pt x="51" y="105"/>
                  </a:cubicBezTo>
                  <a:cubicBezTo>
                    <a:pt x="20" y="105"/>
                    <a:pt x="20" y="105"/>
                    <a:pt x="20" y="105"/>
                  </a:cubicBezTo>
                  <a:cubicBezTo>
                    <a:pt x="4" y="105"/>
                    <a:pt x="0" y="92"/>
                    <a:pt x="0" y="76"/>
                  </a:cubicBezTo>
                  <a:cubicBezTo>
                    <a:pt x="0" y="68"/>
                    <a:pt x="1" y="61"/>
                    <a:pt x="4" y="56"/>
                  </a:cubicBezTo>
                  <a:cubicBezTo>
                    <a:pt x="7" y="51"/>
                    <a:pt x="12" y="48"/>
                    <a:pt x="20" y="48"/>
                  </a:cubicBezTo>
                  <a:cubicBezTo>
                    <a:pt x="50" y="48"/>
                    <a:pt x="50" y="48"/>
                    <a:pt x="50" y="48"/>
                  </a:cubicBezTo>
                  <a:cubicBezTo>
                    <a:pt x="50" y="0"/>
                    <a:pt x="50" y="0"/>
                    <a:pt x="50" y="0"/>
                  </a:cubicBezTo>
                  <a:cubicBezTo>
                    <a:pt x="50" y="0"/>
                    <a:pt x="173" y="44"/>
                    <a:pt x="269" y="0"/>
                  </a:cubicBezTo>
                  <a:cubicBezTo>
                    <a:pt x="269" y="48"/>
                    <a:pt x="269" y="48"/>
                    <a:pt x="269" y="48"/>
                  </a:cubicBezTo>
                  <a:cubicBezTo>
                    <a:pt x="299" y="48"/>
                    <a:pt x="299" y="48"/>
                    <a:pt x="299" y="48"/>
                  </a:cubicBezTo>
                  <a:cubicBezTo>
                    <a:pt x="315" y="48"/>
                    <a:pt x="320" y="60"/>
                    <a:pt x="320" y="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5" name="Freeform 38">
              <a:extLst>
                <a:ext uri="{FF2B5EF4-FFF2-40B4-BE49-F238E27FC236}">
                  <a16:creationId xmlns:a16="http://schemas.microsoft.com/office/drawing/2014/main" id="{E3B3E893-8E04-4838-BCA8-79D076CC31F7}"/>
                </a:ext>
              </a:extLst>
            </p:cNvPr>
            <p:cNvSpPr>
              <a:spLocks noEditPoints="1"/>
            </p:cNvSpPr>
            <p:nvPr/>
          </p:nvSpPr>
          <p:spPr bwMode="auto">
            <a:xfrm>
              <a:off x="2478" y="1936"/>
              <a:ext cx="800" cy="446"/>
            </a:xfrm>
            <a:custGeom>
              <a:avLst/>
              <a:gdLst>
                <a:gd name="T0" fmla="*/ 166 w 336"/>
                <a:gd name="T1" fmla="*/ 188 h 188"/>
                <a:gd name="T2" fmla="*/ 56 w 336"/>
                <a:gd name="T3" fmla="*/ 166 h 188"/>
                <a:gd name="T4" fmla="*/ 51 w 336"/>
                <a:gd name="T5" fmla="*/ 164 h 188"/>
                <a:gd name="T6" fmla="*/ 51 w 336"/>
                <a:gd name="T7" fmla="*/ 126 h 188"/>
                <a:gd name="T8" fmla="*/ 28 w 336"/>
                <a:gd name="T9" fmla="*/ 126 h 188"/>
                <a:gd name="T10" fmla="*/ 0 w 336"/>
                <a:gd name="T11" fmla="*/ 89 h 188"/>
                <a:gd name="T12" fmla="*/ 5 w 336"/>
                <a:gd name="T13" fmla="*/ 65 h 188"/>
                <a:gd name="T14" fmla="*/ 28 w 336"/>
                <a:gd name="T15" fmla="*/ 53 h 188"/>
                <a:gd name="T16" fmla="*/ 50 w 336"/>
                <a:gd name="T17" fmla="*/ 53 h 188"/>
                <a:gd name="T18" fmla="*/ 50 w 336"/>
                <a:gd name="T19" fmla="*/ 1 h 188"/>
                <a:gd name="T20" fmla="*/ 61 w 336"/>
                <a:gd name="T21" fmla="*/ 5 h 188"/>
                <a:gd name="T22" fmla="*/ 178 w 336"/>
                <a:gd name="T23" fmla="*/ 24 h 188"/>
                <a:gd name="T24" fmla="*/ 274 w 336"/>
                <a:gd name="T25" fmla="*/ 5 h 188"/>
                <a:gd name="T26" fmla="*/ 285 w 336"/>
                <a:gd name="T27" fmla="*/ 0 h 188"/>
                <a:gd name="T28" fmla="*/ 285 w 336"/>
                <a:gd name="T29" fmla="*/ 53 h 188"/>
                <a:gd name="T30" fmla="*/ 307 w 336"/>
                <a:gd name="T31" fmla="*/ 53 h 188"/>
                <a:gd name="T32" fmla="*/ 336 w 336"/>
                <a:gd name="T33" fmla="*/ 89 h 188"/>
                <a:gd name="T34" fmla="*/ 307 w 336"/>
                <a:gd name="T35" fmla="*/ 126 h 188"/>
                <a:gd name="T36" fmla="*/ 285 w 336"/>
                <a:gd name="T37" fmla="*/ 126 h 188"/>
                <a:gd name="T38" fmla="*/ 285 w 336"/>
                <a:gd name="T39" fmla="*/ 164 h 188"/>
                <a:gd name="T40" fmla="*/ 281 w 336"/>
                <a:gd name="T41" fmla="*/ 166 h 188"/>
                <a:gd name="T42" fmla="*/ 166 w 336"/>
                <a:gd name="T43" fmla="*/ 188 h 188"/>
                <a:gd name="T44" fmla="*/ 166 w 336"/>
                <a:gd name="T45" fmla="*/ 188 h 188"/>
                <a:gd name="T46" fmla="*/ 67 w 336"/>
                <a:gd name="T47" fmla="*/ 154 h 188"/>
                <a:gd name="T48" fmla="*/ 166 w 336"/>
                <a:gd name="T49" fmla="*/ 172 h 188"/>
                <a:gd name="T50" fmla="*/ 269 w 336"/>
                <a:gd name="T51" fmla="*/ 154 h 188"/>
                <a:gd name="T52" fmla="*/ 269 w 336"/>
                <a:gd name="T53" fmla="*/ 110 h 188"/>
                <a:gd name="T54" fmla="*/ 307 w 336"/>
                <a:gd name="T55" fmla="*/ 110 h 188"/>
                <a:gd name="T56" fmla="*/ 320 w 336"/>
                <a:gd name="T57" fmla="*/ 89 h 188"/>
                <a:gd name="T58" fmla="*/ 307 w 336"/>
                <a:gd name="T59" fmla="*/ 69 h 188"/>
                <a:gd name="T60" fmla="*/ 269 w 336"/>
                <a:gd name="T61" fmla="*/ 69 h 188"/>
                <a:gd name="T62" fmla="*/ 269 w 336"/>
                <a:gd name="T63" fmla="*/ 25 h 188"/>
                <a:gd name="T64" fmla="*/ 178 w 336"/>
                <a:gd name="T65" fmla="*/ 40 h 188"/>
                <a:gd name="T66" fmla="*/ 66 w 336"/>
                <a:gd name="T67" fmla="*/ 24 h 188"/>
                <a:gd name="T68" fmla="*/ 66 w 336"/>
                <a:gd name="T69" fmla="*/ 69 h 188"/>
                <a:gd name="T70" fmla="*/ 28 w 336"/>
                <a:gd name="T71" fmla="*/ 69 h 188"/>
                <a:gd name="T72" fmla="*/ 19 w 336"/>
                <a:gd name="T73" fmla="*/ 73 h 188"/>
                <a:gd name="T74" fmla="*/ 16 w 336"/>
                <a:gd name="T75" fmla="*/ 89 h 188"/>
                <a:gd name="T76" fmla="*/ 28 w 336"/>
                <a:gd name="T77" fmla="*/ 110 h 188"/>
                <a:gd name="T78" fmla="*/ 67 w 336"/>
                <a:gd name="T79" fmla="*/ 110 h 188"/>
                <a:gd name="T80" fmla="*/ 67 w 336"/>
                <a:gd name="T81" fmla="*/ 15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6" h="188">
                  <a:moveTo>
                    <a:pt x="166" y="188"/>
                  </a:moveTo>
                  <a:cubicBezTo>
                    <a:pt x="128" y="188"/>
                    <a:pt x="91" y="181"/>
                    <a:pt x="56" y="166"/>
                  </a:cubicBezTo>
                  <a:cubicBezTo>
                    <a:pt x="51" y="164"/>
                    <a:pt x="51" y="164"/>
                    <a:pt x="51" y="164"/>
                  </a:cubicBezTo>
                  <a:cubicBezTo>
                    <a:pt x="51" y="126"/>
                    <a:pt x="51" y="126"/>
                    <a:pt x="51" y="126"/>
                  </a:cubicBezTo>
                  <a:cubicBezTo>
                    <a:pt x="28" y="126"/>
                    <a:pt x="28" y="126"/>
                    <a:pt x="28" y="126"/>
                  </a:cubicBezTo>
                  <a:cubicBezTo>
                    <a:pt x="17" y="126"/>
                    <a:pt x="0" y="121"/>
                    <a:pt x="0" y="89"/>
                  </a:cubicBezTo>
                  <a:cubicBezTo>
                    <a:pt x="0" y="79"/>
                    <a:pt x="1" y="71"/>
                    <a:pt x="5" y="65"/>
                  </a:cubicBezTo>
                  <a:cubicBezTo>
                    <a:pt x="8" y="59"/>
                    <a:pt x="15" y="53"/>
                    <a:pt x="28" y="53"/>
                  </a:cubicBezTo>
                  <a:cubicBezTo>
                    <a:pt x="50" y="53"/>
                    <a:pt x="50" y="53"/>
                    <a:pt x="50" y="53"/>
                  </a:cubicBezTo>
                  <a:cubicBezTo>
                    <a:pt x="50" y="1"/>
                    <a:pt x="50" y="1"/>
                    <a:pt x="50" y="1"/>
                  </a:cubicBezTo>
                  <a:cubicBezTo>
                    <a:pt x="61" y="5"/>
                    <a:pt x="61" y="5"/>
                    <a:pt x="61" y="5"/>
                  </a:cubicBezTo>
                  <a:cubicBezTo>
                    <a:pt x="61" y="5"/>
                    <a:pt x="115" y="24"/>
                    <a:pt x="178" y="24"/>
                  </a:cubicBezTo>
                  <a:cubicBezTo>
                    <a:pt x="214" y="24"/>
                    <a:pt x="247" y="18"/>
                    <a:pt x="274" y="5"/>
                  </a:cubicBezTo>
                  <a:cubicBezTo>
                    <a:pt x="285" y="0"/>
                    <a:pt x="285" y="0"/>
                    <a:pt x="285" y="0"/>
                  </a:cubicBezTo>
                  <a:cubicBezTo>
                    <a:pt x="285" y="53"/>
                    <a:pt x="285" y="53"/>
                    <a:pt x="285" y="53"/>
                  </a:cubicBezTo>
                  <a:cubicBezTo>
                    <a:pt x="307" y="53"/>
                    <a:pt x="307" y="53"/>
                    <a:pt x="307" y="53"/>
                  </a:cubicBezTo>
                  <a:cubicBezTo>
                    <a:pt x="318" y="53"/>
                    <a:pt x="336" y="57"/>
                    <a:pt x="336" y="89"/>
                  </a:cubicBezTo>
                  <a:cubicBezTo>
                    <a:pt x="336" y="121"/>
                    <a:pt x="318" y="126"/>
                    <a:pt x="307" y="126"/>
                  </a:cubicBezTo>
                  <a:cubicBezTo>
                    <a:pt x="285" y="126"/>
                    <a:pt x="285" y="126"/>
                    <a:pt x="285" y="126"/>
                  </a:cubicBezTo>
                  <a:cubicBezTo>
                    <a:pt x="285" y="164"/>
                    <a:pt x="285" y="164"/>
                    <a:pt x="285" y="164"/>
                  </a:cubicBezTo>
                  <a:cubicBezTo>
                    <a:pt x="281" y="166"/>
                    <a:pt x="281" y="166"/>
                    <a:pt x="281" y="166"/>
                  </a:cubicBezTo>
                  <a:cubicBezTo>
                    <a:pt x="279" y="167"/>
                    <a:pt x="232" y="188"/>
                    <a:pt x="166" y="188"/>
                  </a:cubicBezTo>
                  <a:cubicBezTo>
                    <a:pt x="166" y="188"/>
                    <a:pt x="166" y="188"/>
                    <a:pt x="166" y="188"/>
                  </a:cubicBezTo>
                  <a:close/>
                  <a:moveTo>
                    <a:pt x="67" y="154"/>
                  </a:moveTo>
                  <a:cubicBezTo>
                    <a:pt x="98" y="166"/>
                    <a:pt x="132" y="172"/>
                    <a:pt x="166" y="172"/>
                  </a:cubicBezTo>
                  <a:cubicBezTo>
                    <a:pt x="217" y="172"/>
                    <a:pt x="256" y="159"/>
                    <a:pt x="269" y="154"/>
                  </a:cubicBezTo>
                  <a:cubicBezTo>
                    <a:pt x="269" y="110"/>
                    <a:pt x="269" y="110"/>
                    <a:pt x="269" y="110"/>
                  </a:cubicBezTo>
                  <a:cubicBezTo>
                    <a:pt x="307" y="110"/>
                    <a:pt x="307" y="110"/>
                    <a:pt x="307" y="110"/>
                  </a:cubicBezTo>
                  <a:cubicBezTo>
                    <a:pt x="311" y="110"/>
                    <a:pt x="320" y="110"/>
                    <a:pt x="320" y="89"/>
                  </a:cubicBezTo>
                  <a:cubicBezTo>
                    <a:pt x="320" y="69"/>
                    <a:pt x="311" y="69"/>
                    <a:pt x="307" y="69"/>
                  </a:cubicBezTo>
                  <a:cubicBezTo>
                    <a:pt x="269" y="69"/>
                    <a:pt x="269" y="69"/>
                    <a:pt x="269" y="69"/>
                  </a:cubicBezTo>
                  <a:cubicBezTo>
                    <a:pt x="269" y="25"/>
                    <a:pt x="269" y="25"/>
                    <a:pt x="269" y="25"/>
                  </a:cubicBezTo>
                  <a:cubicBezTo>
                    <a:pt x="242" y="35"/>
                    <a:pt x="212" y="40"/>
                    <a:pt x="178" y="40"/>
                  </a:cubicBezTo>
                  <a:cubicBezTo>
                    <a:pt x="128" y="40"/>
                    <a:pt x="85" y="29"/>
                    <a:pt x="66" y="24"/>
                  </a:cubicBezTo>
                  <a:cubicBezTo>
                    <a:pt x="66" y="69"/>
                    <a:pt x="66" y="69"/>
                    <a:pt x="66" y="69"/>
                  </a:cubicBezTo>
                  <a:cubicBezTo>
                    <a:pt x="28" y="69"/>
                    <a:pt x="28" y="69"/>
                    <a:pt x="28" y="69"/>
                  </a:cubicBezTo>
                  <a:cubicBezTo>
                    <a:pt x="22" y="69"/>
                    <a:pt x="20" y="71"/>
                    <a:pt x="19" y="73"/>
                  </a:cubicBezTo>
                  <a:cubicBezTo>
                    <a:pt x="17" y="76"/>
                    <a:pt x="16" y="82"/>
                    <a:pt x="16" y="89"/>
                  </a:cubicBezTo>
                  <a:cubicBezTo>
                    <a:pt x="16" y="110"/>
                    <a:pt x="24" y="110"/>
                    <a:pt x="28" y="110"/>
                  </a:cubicBezTo>
                  <a:cubicBezTo>
                    <a:pt x="67" y="110"/>
                    <a:pt x="67" y="110"/>
                    <a:pt x="67" y="110"/>
                  </a:cubicBezTo>
                  <a:lnTo>
                    <a:pt x="67" y="1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6" name="Freeform 39">
              <a:extLst>
                <a:ext uri="{FF2B5EF4-FFF2-40B4-BE49-F238E27FC236}">
                  <a16:creationId xmlns:a16="http://schemas.microsoft.com/office/drawing/2014/main" id="{AED8EA28-E9AC-41E6-A37B-6198FE886937}"/>
                </a:ext>
              </a:extLst>
            </p:cNvPr>
            <p:cNvSpPr>
              <a:spLocks/>
            </p:cNvSpPr>
            <p:nvPr/>
          </p:nvSpPr>
          <p:spPr bwMode="auto">
            <a:xfrm>
              <a:off x="2497" y="2394"/>
              <a:ext cx="762" cy="461"/>
            </a:xfrm>
            <a:custGeom>
              <a:avLst/>
              <a:gdLst>
                <a:gd name="T0" fmla="*/ 320 w 320"/>
                <a:gd name="T1" fmla="*/ 77 h 194"/>
                <a:gd name="T2" fmla="*/ 299 w 320"/>
                <a:gd name="T3" fmla="*/ 106 h 194"/>
                <a:gd name="T4" fmla="*/ 269 w 320"/>
                <a:gd name="T5" fmla="*/ 106 h 194"/>
                <a:gd name="T6" fmla="*/ 269 w 320"/>
                <a:gd name="T7" fmla="*/ 147 h 194"/>
                <a:gd name="T8" fmla="*/ 51 w 320"/>
                <a:gd name="T9" fmla="*/ 147 h 194"/>
                <a:gd name="T10" fmla="*/ 51 w 320"/>
                <a:gd name="T11" fmla="*/ 106 h 194"/>
                <a:gd name="T12" fmla="*/ 20 w 320"/>
                <a:gd name="T13" fmla="*/ 106 h 194"/>
                <a:gd name="T14" fmla="*/ 0 w 320"/>
                <a:gd name="T15" fmla="*/ 77 h 194"/>
                <a:gd name="T16" fmla="*/ 4 w 320"/>
                <a:gd name="T17" fmla="*/ 56 h 194"/>
                <a:gd name="T18" fmla="*/ 20 w 320"/>
                <a:gd name="T19" fmla="*/ 48 h 194"/>
                <a:gd name="T20" fmla="*/ 50 w 320"/>
                <a:gd name="T21" fmla="*/ 48 h 194"/>
                <a:gd name="T22" fmla="*/ 50 w 320"/>
                <a:gd name="T23" fmla="*/ 0 h 194"/>
                <a:gd name="T24" fmla="*/ 269 w 320"/>
                <a:gd name="T25" fmla="*/ 0 h 194"/>
                <a:gd name="T26" fmla="*/ 269 w 320"/>
                <a:gd name="T27" fmla="*/ 48 h 194"/>
                <a:gd name="T28" fmla="*/ 299 w 320"/>
                <a:gd name="T29" fmla="*/ 48 h 194"/>
                <a:gd name="T30" fmla="*/ 320 w 320"/>
                <a:gd name="T31" fmla="*/ 77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0" h="194">
                  <a:moveTo>
                    <a:pt x="320" y="77"/>
                  </a:moveTo>
                  <a:cubicBezTo>
                    <a:pt x="320" y="93"/>
                    <a:pt x="315" y="106"/>
                    <a:pt x="299" y="106"/>
                  </a:cubicBezTo>
                  <a:cubicBezTo>
                    <a:pt x="269" y="106"/>
                    <a:pt x="269" y="106"/>
                    <a:pt x="269" y="106"/>
                  </a:cubicBezTo>
                  <a:cubicBezTo>
                    <a:pt x="269" y="147"/>
                    <a:pt x="269" y="147"/>
                    <a:pt x="269" y="147"/>
                  </a:cubicBezTo>
                  <a:cubicBezTo>
                    <a:pt x="269" y="147"/>
                    <a:pt x="166" y="194"/>
                    <a:pt x="51" y="147"/>
                  </a:cubicBezTo>
                  <a:cubicBezTo>
                    <a:pt x="51" y="106"/>
                    <a:pt x="51" y="106"/>
                    <a:pt x="51" y="106"/>
                  </a:cubicBezTo>
                  <a:cubicBezTo>
                    <a:pt x="20" y="106"/>
                    <a:pt x="20" y="106"/>
                    <a:pt x="20" y="106"/>
                  </a:cubicBezTo>
                  <a:cubicBezTo>
                    <a:pt x="4" y="106"/>
                    <a:pt x="0" y="93"/>
                    <a:pt x="0" y="77"/>
                  </a:cubicBezTo>
                  <a:cubicBezTo>
                    <a:pt x="0" y="69"/>
                    <a:pt x="1" y="62"/>
                    <a:pt x="4" y="56"/>
                  </a:cubicBezTo>
                  <a:cubicBezTo>
                    <a:pt x="7" y="51"/>
                    <a:pt x="12" y="48"/>
                    <a:pt x="20" y="48"/>
                  </a:cubicBezTo>
                  <a:cubicBezTo>
                    <a:pt x="50" y="48"/>
                    <a:pt x="50" y="48"/>
                    <a:pt x="50" y="48"/>
                  </a:cubicBezTo>
                  <a:cubicBezTo>
                    <a:pt x="50" y="0"/>
                    <a:pt x="50" y="0"/>
                    <a:pt x="50" y="0"/>
                  </a:cubicBezTo>
                  <a:cubicBezTo>
                    <a:pt x="50" y="0"/>
                    <a:pt x="173" y="45"/>
                    <a:pt x="269" y="0"/>
                  </a:cubicBezTo>
                  <a:cubicBezTo>
                    <a:pt x="269" y="48"/>
                    <a:pt x="269" y="48"/>
                    <a:pt x="269" y="48"/>
                  </a:cubicBezTo>
                  <a:cubicBezTo>
                    <a:pt x="299" y="48"/>
                    <a:pt x="299" y="48"/>
                    <a:pt x="299" y="48"/>
                  </a:cubicBezTo>
                  <a:cubicBezTo>
                    <a:pt x="315" y="48"/>
                    <a:pt x="320" y="61"/>
                    <a:pt x="320" y="7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7" name="Freeform 40">
              <a:extLst>
                <a:ext uri="{FF2B5EF4-FFF2-40B4-BE49-F238E27FC236}">
                  <a16:creationId xmlns:a16="http://schemas.microsoft.com/office/drawing/2014/main" id="{16230C87-848C-4E46-949A-E524DFF812B8}"/>
                </a:ext>
              </a:extLst>
            </p:cNvPr>
            <p:cNvSpPr>
              <a:spLocks noEditPoints="1"/>
            </p:cNvSpPr>
            <p:nvPr/>
          </p:nvSpPr>
          <p:spPr bwMode="auto">
            <a:xfrm>
              <a:off x="2478" y="2363"/>
              <a:ext cx="800" cy="449"/>
            </a:xfrm>
            <a:custGeom>
              <a:avLst/>
              <a:gdLst>
                <a:gd name="T0" fmla="*/ 166 w 336"/>
                <a:gd name="T1" fmla="*/ 189 h 189"/>
                <a:gd name="T2" fmla="*/ 56 w 336"/>
                <a:gd name="T3" fmla="*/ 167 h 189"/>
                <a:gd name="T4" fmla="*/ 51 w 336"/>
                <a:gd name="T5" fmla="*/ 165 h 189"/>
                <a:gd name="T6" fmla="*/ 51 w 336"/>
                <a:gd name="T7" fmla="*/ 127 h 189"/>
                <a:gd name="T8" fmla="*/ 28 w 336"/>
                <a:gd name="T9" fmla="*/ 127 h 189"/>
                <a:gd name="T10" fmla="*/ 0 w 336"/>
                <a:gd name="T11" fmla="*/ 90 h 189"/>
                <a:gd name="T12" fmla="*/ 5 w 336"/>
                <a:gd name="T13" fmla="*/ 65 h 189"/>
                <a:gd name="T14" fmla="*/ 28 w 336"/>
                <a:gd name="T15" fmla="*/ 53 h 189"/>
                <a:gd name="T16" fmla="*/ 50 w 336"/>
                <a:gd name="T17" fmla="*/ 53 h 189"/>
                <a:gd name="T18" fmla="*/ 50 w 336"/>
                <a:gd name="T19" fmla="*/ 2 h 189"/>
                <a:gd name="T20" fmla="*/ 61 w 336"/>
                <a:gd name="T21" fmla="*/ 5 h 189"/>
                <a:gd name="T22" fmla="*/ 178 w 336"/>
                <a:gd name="T23" fmla="*/ 25 h 189"/>
                <a:gd name="T24" fmla="*/ 274 w 336"/>
                <a:gd name="T25" fmla="*/ 6 h 189"/>
                <a:gd name="T26" fmla="*/ 285 w 336"/>
                <a:gd name="T27" fmla="*/ 0 h 189"/>
                <a:gd name="T28" fmla="*/ 285 w 336"/>
                <a:gd name="T29" fmla="*/ 53 h 189"/>
                <a:gd name="T30" fmla="*/ 307 w 336"/>
                <a:gd name="T31" fmla="*/ 53 h 189"/>
                <a:gd name="T32" fmla="*/ 336 w 336"/>
                <a:gd name="T33" fmla="*/ 90 h 189"/>
                <a:gd name="T34" fmla="*/ 307 w 336"/>
                <a:gd name="T35" fmla="*/ 127 h 189"/>
                <a:gd name="T36" fmla="*/ 285 w 336"/>
                <a:gd name="T37" fmla="*/ 127 h 189"/>
                <a:gd name="T38" fmla="*/ 285 w 336"/>
                <a:gd name="T39" fmla="*/ 165 h 189"/>
                <a:gd name="T40" fmla="*/ 281 w 336"/>
                <a:gd name="T41" fmla="*/ 167 h 189"/>
                <a:gd name="T42" fmla="*/ 166 w 336"/>
                <a:gd name="T43" fmla="*/ 189 h 189"/>
                <a:gd name="T44" fmla="*/ 166 w 336"/>
                <a:gd name="T45" fmla="*/ 189 h 189"/>
                <a:gd name="T46" fmla="*/ 67 w 336"/>
                <a:gd name="T47" fmla="*/ 154 h 189"/>
                <a:gd name="T48" fmla="*/ 166 w 336"/>
                <a:gd name="T49" fmla="*/ 173 h 189"/>
                <a:gd name="T50" fmla="*/ 269 w 336"/>
                <a:gd name="T51" fmla="*/ 154 h 189"/>
                <a:gd name="T52" fmla="*/ 269 w 336"/>
                <a:gd name="T53" fmla="*/ 111 h 189"/>
                <a:gd name="T54" fmla="*/ 307 w 336"/>
                <a:gd name="T55" fmla="*/ 111 h 189"/>
                <a:gd name="T56" fmla="*/ 320 w 336"/>
                <a:gd name="T57" fmla="*/ 90 h 189"/>
                <a:gd name="T58" fmla="*/ 307 w 336"/>
                <a:gd name="T59" fmla="*/ 69 h 189"/>
                <a:gd name="T60" fmla="*/ 269 w 336"/>
                <a:gd name="T61" fmla="*/ 69 h 189"/>
                <a:gd name="T62" fmla="*/ 269 w 336"/>
                <a:gd name="T63" fmla="*/ 25 h 189"/>
                <a:gd name="T64" fmla="*/ 178 w 336"/>
                <a:gd name="T65" fmla="*/ 41 h 189"/>
                <a:gd name="T66" fmla="*/ 66 w 336"/>
                <a:gd name="T67" fmla="*/ 24 h 189"/>
                <a:gd name="T68" fmla="*/ 66 w 336"/>
                <a:gd name="T69" fmla="*/ 69 h 189"/>
                <a:gd name="T70" fmla="*/ 28 w 336"/>
                <a:gd name="T71" fmla="*/ 69 h 189"/>
                <a:gd name="T72" fmla="*/ 19 w 336"/>
                <a:gd name="T73" fmla="*/ 74 h 189"/>
                <a:gd name="T74" fmla="*/ 16 w 336"/>
                <a:gd name="T75" fmla="*/ 90 h 189"/>
                <a:gd name="T76" fmla="*/ 28 w 336"/>
                <a:gd name="T77" fmla="*/ 111 h 189"/>
                <a:gd name="T78" fmla="*/ 67 w 336"/>
                <a:gd name="T79" fmla="*/ 111 h 189"/>
                <a:gd name="T80" fmla="*/ 67 w 336"/>
                <a:gd name="T81" fmla="*/ 154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6" h="189">
                  <a:moveTo>
                    <a:pt x="166" y="189"/>
                  </a:moveTo>
                  <a:cubicBezTo>
                    <a:pt x="128" y="189"/>
                    <a:pt x="91" y="181"/>
                    <a:pt x="56" y="167"/>
                  </a:cubicBezTo>
                  <a:cubicBezTo>
                    <a:pt x="51" y="165"/>
                    <a:pt x="51" y="165"/>
                    <a:pt x="51" y="165"/>
                  </a:cubicBezTo>
                  <a:cubicBezTo>
                    <a:pt x="51" y="127"/>
                    <a:pt x="51" y="127"/>
                    <a:pt x="51" y="127"/>
                  </a:cubicBezTo>
                  <a:cubicBezTo>
                    <a:pt x="28" y="127"/>
                    <a:pt x="28" y="127"/>
                    <a:pt x="28" y="127"/>
                  </a:cubicBezTo>
                  <a:cubicBezTo>
                    <a:pt x="17" y="127"/>
                    <a:pt x="0" y="122"/>
                    <a:pt x="0" y="90"/>
                  </a:cubicBezTo>
                  <a:cubicBezTo>
                    <a:pt x="0" y="79"/>
                    <a:pt x="1" y="71"/>
                    <a:pt x="5" y="65"/>
                  </a:cubicBezTo>
                  <a:cubicBezTo>
                    <a:pt x="8" y="60"/>
                    <a:pt x="15" y="53"/>
                    <a:pt x="28" y="53"/>
                  </a:cubicBezTo>
                  <a:cubicBezTo>
                    <a:pt x="50" y="53"/>
                    <a:pt x="50" y="53"/>
                    <a:pt x="50" y="53"/>
                  </a:cubicBezTo>
                  <a:cubicBezTo>
                    <a:pt x="50" y="2"/>
                    <a:pt x="50" y="2"/>
                    <a:pt x="50" y="2"/>
                  </a:cubicBezTo>
                  <a:cubicBezTo>
                    <a:pt x="61" y="5"/>
                    <a:pt x="61" y="5"/>
                    <a:pt x="61" y="5"/>
                  </a:cubicBezTo>
                  <a:cubicBezTo>
                    <a:pt x="61" y="6"/>
                    <a:pt x="115" y="25"/>
                    <a:pt x="178" y="25"/>
                  </a:cubicBezTo>
                  <a:cubicBezTo>
                    <a:pt x="214" y="25"/>
                    <a:pt x="247" y="18"/>
                    <a:pt x="274" y="6"/>
                  </a:cubicBezTo>
                  <a:cubicBezTo>
                    <a:pt x="285" y="0"/>
                    <a:pt x="285" y="0"/>
                    <a:pt x="285" y="0"/>
                  </a:cubicBezTo>
                  <a:cubicBezTo>
                    <a:pt x="285" y="53"/>
                    <a:pt x="285" y="53"/>
                    <a:pt x="285" y="53"/>
                  </a:cubicBezTo>
                  <a:cubicBezTo>
                    <a:pt x="307" y="53"/>
                    <a:pt x="307" y="53"/>
                    <a:pt x="307" y="53"/>
                  </a:cubicBezTo>
                  <a:cubicBezTo>
                    <a:pt x="318" y="53"/>
                    <a:pt x="336" y="58"/>
                    <a:pt x="336" y="90"/>
                  </a:cubicBezTo>
                  <a:cubicBezTo>
                    <a:pt x="336" y="122"/>
                    <a:pt x="318" y="127"/>
                    <a:pt x="307" y="127"/>
                  </a:cubicBezTo>
                  <a:cubicBezTo>
                    <a:pt x="285" y="127"/>
                    <a:pt x="285" y="127"/>
                    <a:pt x="285" y="127"/>
                  </a:cubicBezTo>
                  <a:cubicBezTo>
                    <a:pt x="285" y="165"/>
                    <a:pt x="285" y="165"/>
                    <a:pt x="285" y="165"/>
                  </a:cubicBezTo>
                  <a:cubicBezTo>
                    <a:pt x="281" y="167"/>
                    <a:pt x="281" y="167"/>
                    <a:pt x="281" y="167"/>
                  </a:cubicBezTo>
                  <a:cubicBezTo>
                    <a:pt x="279" y="168"/>
                    <a:pt x="232" y="189"/>
                    <a:pt x="166" y="189"/>
                  </a:cubicBezTo>
                  <a:cubicBezTo>
                    <a:pt x="166" y="189"/>
                    <a:pt x="166" y="189"/>
                    <a:pt x="166" y="189"/>
                  </a:cubicBezTo>
                  <a:close/>
                  <a:moveTo>
                    <a:pt x="67" y="154"/>
                  </a:moveTo>
                  <a:cubicBezTo>
                    <a:pt x="98" y="166"/>
                    <a:pt x="132" y="173"/>
                    <a:pt x="166" y="173"/>
                  </a:cubicBezTo>
                  <a:cubicBezTo>
                    <a:pt x="217" y="173"/>
                    <a:pt x="256" y="159"/>
                    <a:pt x="269" y="154"/>
                  </a:cubicBezTo>
                  <a:cubicBezTo>
                    <a:pt x="269" y="111"/>
                    <a:pt x="269" y="111"/>
                    <a:pt x="269" y="111"/>
                  </a:cubicBezTo>
                  <a:cubicBezTo>
                    <a:pt x="307" y="111"/>
                    <a:pt x="307" y="111"/>
                    <a:pt x="307" y="111"/>
                  </a:cubicBezTo>
                  <a:cubicBezTo>
                    <a:pt x="311" y="111"/>
                    <a:pt x="320" y="111"/>
                    <a:pt x="320" y="90"/>
                  </a:cubicBezTo>
                  <a:cubicBezTo>
                    <a:pt x="320" y="69"/>
                    <a:pt x="311" y="69"/>
                    <a:pt x="307" y="69"/>
                  </a:cubicBezTo>
                  <a:cubicBezTo>
                    <a:pt x="269" y="69"/>
                    <a:pt x="269" y="69"/>
                    <a:pt x="269" y="69"/>
                  </a:cubicBezTo>
                  <a:cubicBezTo>
                    <a:pt x="269" y="25"/>
                    <a:pt x="269" y="25"/>
                    <a:pt x="269" y="25"/>
                  </a:cubicBezTo>
                  <a:cubicBezTo>
                    <a:pt x="242" y="36"/>
                    <a:pt x="212" y="41"/>
                    <a:pt x="178" y="41"/>
                  </a:cubicBezTo>
                  <a:cubicBezTo>
                    <a:pt x="128" y="41"/>
                    <a:pt x="85" y="30"/>
                    <a:pt x="66" y="24"/>
                  </a:cubicBezTo>
                  <a:cubicBezTo>
                    <a:pt x="66" y="69"/>
                    <a:pt x="66" y="69"/>
                    <a:pt x="66" y="69"/>
                  </a:cubicBezTo>
                  <a:cubicBezTo>
                    <a:pt x="28" y="69"/>
                    <a:pt x="28" y="69"/>
                    <a:pt x="28" y="69"/>
                  </a:cubicBezTo>
                  <a:cubicBezTo>
                    <a:pt x="22" y="69"/>
                    <a:pt x="20" y="71"/>
                    <a:pt x="19" y="74"/>
                  </a:cubicBezTo>
                  <a:cubicBezTo>
                    <a:pt x="17" y="77"/>
                    <a:pt x="16" y="83"/>
                    <a:pt x="16" y="90"/>
                  </a:cubicBezTo>
                  <a:cubicBezTo>
                    <a:pt x="16" y="111"/>
                    <a:pt x="24" y="111"/>
                    <a:pt x="28" y="111"/>
                  </a:cubicBezTo>
                  <a:cubicBezTo>
                    <a:pt x="67" y="111"/>
                    <a:pt x="67" y="111"/>
                    <a:pt x="67" y="111"/>
                  </a:cubicBezTo>
                  <a:lnTo>
                    <a:pt x="67" y="1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8" name="Freeform 41">
              <a:extLst>
                <a:ext uri="{FF2B5EF4-FFF2-40B4-BE49-F238E27FC236}">
                  <a16:creationId xmlns:a16="http://schemas.microsoft.com/office/drawing/2014/main" id="{263872B9-548E-4713-8161-2ED98FD472CD}"/>
                </a:ext>
              </a:extLst>
            </p:cNvPr>
            <p:cNvSpPr>
              <a:spLocks/>
            </p:cNvSpPr>
            <p:nvPr/>
          </p:nvSpPr>
          <p:spPr bwMode="auto">
            <a:xfrm>
              <a:off x="2692" y="2064"/>
              <a:ext cx="67" cy="214"/>
            </a:xfrm>
            <a:custGeom>
              <a:avLst/>
              <a:gdLst>
                <a:gd name="T0" fmla="*/ 67 w 67"/>
                <a:gd name="T1" fmla="*/ 214 h 214"/>
                <a:gd name="T2" fmla="*/ 0 w 67"/>
                <a:gd name="T3" fmla="*/ 204 h 214"/>
                <a:gd name="T4" fmla="*/ 0 w 67"/>
                <a:gd name="T5" fmla="*/ 0 h 214"/>
                <a:gd name="T6" fmla="*/ 67 w 67"/>
                <a:gd name="T7" fmla="*/ 9 h 214"/>
                <a:gd name="T8" fmla="*/ 67 w 67"/>
                <a:gd name="T9" fmla="*/ 214 h 214"/>
              </a:gdLst>
              <a:ahLst/>
              <a:cxnLst>
                <a:cxn ang="0">
                  <a:pos x="T0" y="T1"/>
                </a:cxn>
                <a:cxn ang="0">
                  <a:pos x="T2" y="T3"/>
                </a:cxn>
                <a:cxn ang="0">
                  <a:pos x="T4" y="T5"/>
                </a:cxn>
                <a:cxn ang="0">
                  <a:pos x="T6" y="T7"/>
                </a:cxn>
                <a:cxn ang="0">
                  <a:pos x="T8" y="T9"/>
                </a:cxn>
              </a:cxnLst>
              <a:rect l="0" t="0" r="r" b="b"/>
              <a:pathLst>
                <a:path w="67" h="214">
                  <a:moveTo>
                    <a:pt x="67" y="214"/>
                  </a:moveTo>
                  <a:lnTo>
                    <a:pt x="0" y="204"/>
                  </a:lnTo>
                  <a:lnTo>
                    <a:pt x="0" y="0"/>
                  </a:lnTo>
                  <a:lnTo>
                    <a:pt x="67" y="9"/>
                  </a:lnTo>
                  <a:lnTo>
                    <a:pt x="67" y="214"/>
                  </a:lnTo>
                  <a:close/>
                </a:path>
              </a:pathLst>
            </a:custGeom>
            <a:solidFill>
              <a:srgbClr val="1FBF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9" name="Freeform 42">
              <a:extLst>
                <a:ext uri="{FF2B5EF4-FFF2-40B4-BE49-F238E27FC236}">
                  <a16:creationId xmlns:a16="http://schemas.microsoft.com/office/drawing/2014/main" id="{EB873CD8-62D2-4A0C-AD23-EEDE77892657}"/>
                </a:ext>
              </a:extLst>
            </p:cNvPr>
            <p:cNvSpPr>
              <a:spLocks/>
            </p:cNvSpPr>
            <p:nvPr/>
          </p:nvSpPr>
          <p:spPr bwMode="auto">
            <a:xfrm>
              <a:off x="2692" y="1629"/>
              <a:ext cx="67" cy="214"/>
            </a:xfrm>
            <a:custGeom>
              <a:avLst/>
              <a:gdLst>
                <a:gd name="T0" fmla="*/ 67 w 67"/>
                <a:gd name="T1" fmla="*/ 214 h 214"/>
                <a:gd name="T2" fmla="*/ 0 w 67"/>
                <a:gd name="T3" fmla="*/ 204 h 214"/>
                <a:gd name="T4" fmla="*/ 0 w 67"/>
                <a:gd name="T5" fmla="*/ 0 h 214"/>
                <a:gd name="T6" fmla="*/ 67 w 67"/>
                <a:gd name="T7" fmla="*/ 10 h 214"/>
                <a:gd name="T8" fmla="*/ 67 w 67"/>
                <a:gd name="T9" fmla="*/ 214 h 214"/>
              </a:gdLst>
              <a:ahLst/>
              <a:cxnLst>
                <a:cxn ang="0">
                  <a:pos x="T0" y="T1"/>
                </a:cxn>
                <a:cxn ang="0">
                  <a:pos x="T2" y="T3"/>
                </a:cxn>
                <a:cxn ang="0">
                  <a:pos x="T4" y="T5"/>
                </a:cxn>
                <a:cxn ang="0">
                  <a:pos x="T6" y="T7"/>
                </a:cxn>
                <a:cxn ang="0">
                  <a:pos x="T8" y="T9"/>
                </a:cxn>
              </a:cxnLst>
              <a:rect l="0" t="0" r="r" b="b"/>
              <a:pathLst>
                <a:path w="67" h="214">
                  <a:moveTo>
                    <a:pt x="67" y="214"/>
                  </a:moveTo>
                  <a:lnTo>
                    <a:pt x="0" y="204"/>
                  </a:lnTo>
                  <a:lnTo>
                    <a:pt x="0" y="0"/>
                  </a:lnTo>
                  <a:lnTo>
                    <a:pt x="67" y="10"/>
                  </a:lnTo>
                  <a:lnTo>
                    <a:pt x="67" y="214"/>
                  </a:lnTo>
                  <a:close/>
                </a:path>
              </a:pathLst>
            </a:custGeom>
            <a:solidFill>
              <a:srgbClr val="1FBF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0" name="Freeform 43">
              <a:extLst>
                <a:ext uri="{FF2B5EF4-FFF2-40B4-BE49-F238E27FC236}">
                  <a16:creationId xmlns:a16="http://schemas.microsoft.com/office/drawing/2014/main" id="{8420731B-F517-4023-817C-FBCD8C5238B7}"/>
                </a:ext>
              </a:extLst>
            </p:cNvPr>
            <p:cNvSpPr>
              <a:spLocks/>
            </p:cNvSpPr>
            <p:nvPr/>
          </p:nvSpPr>
          <p:spPr bwMode="auto">
            <a:xfrm>
              <a:off x="2692" y="2499"/>
              <a:ext cx="67" cy="213"/>
            </a:xfrm>
            <a:custGeom>
              <a:avLst/>
              <a:gdLst>
                <a:gd name="T0" fmla="*/ 67 w 67"/>
                <a:gd name="T1" fmla="*/ 213 h 213"/>
                <a:gd name="T2" fmla="*/ 0 w 67"/>
                <a:gd name="T3" fmla="*/ 204 h 213"/>
                <a:gd name="T4" fmla="*/ 0 w 67"/>
                <a:gd name="T5" fmla="*/ 0 h 213"/>
                <a:gd name="T6" fmla="*/ 67 w 67"/>
                <a:gd name="T7" fmla="*/ 9 h 213"/>
                <a:gd name="T8" fmla="*/ 67 w 67"/>
                <a:gd name="T9" fmla="*/ 213 h 213"/>
              </a:gdLst>
              <a:ahLst/>
              <a:cxnLst>
                <a:cxn ang="0">
                  <a:pos x="T0" y="T1"/>
                </a:cxn>
                <a:cxn ang="0">
                  <a:pos x="T2" y="T3"/>
                </a:cxn>
                <a:cxn ang="0">
                  <a:pos x="T4" y="T5"/>
                </a:cxn>
                <a:cxn ang="0">
                  <a:pos x="T6" y="T7"/>
                </a:cxn>
                <a:cxn ang="0">
                  <a:pos x="T8" y="T9"/>
                </a:cxn>
              </a:cxnLst>
              <a:rect l="0" t="0" r="r" b="b"/>
              <a:pathLst>
                <a:path w="67" h="213">
                  <a:moveTo>
                    <a:pt x="67" y="213"/>
                  </a:moveTo>
                  <a:lnTo>
                    <a:pt x="0" y="204"/>
                  </a:lnTo>
                  <a:lnTo>
                    <a:pt x="0" y="0"/>
                  </a:lnTo>
                  <a:lnTo>
                    <a:pt x="67" y="9"/>
                  </a:lnTo>
                  <a:lnTo>
                    <a:pt x="67" y="213"/>
                  </a:lnTo>
                  <a:close/>
                </a:path>
              </a:pathLst>
            </a:custGeom>
            <a:solidFill>
              <a:srgbClr val="1FBF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1" name="Group 46">
            <a:extLst>
              <a:ext uri="{FF2B5EF4-FFF2-40B4-BE49-F238E27FC236}">
                <a16:creationId xmlns:a16="http://schemas.microsoft.com/office/drawing/2014/main" id="{029B8A17-4B12-4644-A614-0E0A3A12FA85}"/>
              </a:ext>
            </a:extLst>
          </p:cNvPr>
          <p:cNvGrpSpPr>
            <a:grpSpLocks noChangeAspect="1"/>
          </p:cNvGrpSpPr>
          <p:nvPr/>
        </p:nvGrpSpPr>
        <p:grpSpPr bwMode="auto">
          <a:xfrm>
            <a:off x="9004104" y="3526355"/>
            <a:ext cx="766358" cy="766358"/>
            <a:chOff x="-1203" y="2326"/>
            <a:chExt cx="1234" cy="1234"/>
          </a:xfrm>
        </p:grpSpPr>
        <p:sp>
          <p:nvSpPr>
            <p:cNvPr id="102" name="Freeform 47">
              <a:extLst>
                <a:ext uri="{FF2B5EF4-FFF2-40B4-BE49-F238E27FC236}">
                  <a16:creationId xmlns:a16="http://schemas.microsoft.com/office/drawing/2014/main" id="{90CFADBC-07EB-43DE-BE58-AEB891F11292}"/>
                </a:ext>
              </a:extLst>
            </p:cNvPr>
            <p:cNvSpPr>
              <a:spLocks noEditPoints="1"/>
            </p:cNvSpPr>
            <p:nvPr/>
          </p:nvSpPr>
          <p:spPr bwMode="auto">
            <a:xfrm>
              <a:off x="-1203" y="2326"/>
              <a:ext cx="1234" cy="1234"/>
            </a:xfrm>
            <a:custGeom>
              <a:avLst/>
              <a:gdLst>
                <a:gd name="T0" fmla="*/ 12 w 519"/>
                <a:gd name="T1" fmla="*/ 512 h 519"/>
                <a:gd name="T2" fmla="*/ 10 w 519"/>
                <a:gd name="T3" fmla="*/ 511 h 519"/>
                <a:gd name="T4" fmla="*/ 10 w 519"/>
                <a:gd name="T5" fmla="*/ 411 h 519"/>
                <a:gd name="T6" fmla="*/ 112 w 519"/>
                <a:gd name="T7" fmla="*/ 325 h 519"/>
                <a:gd name="T8" fmla="*/ 186 w 519"/>
                <a:gd name="T9" fmla="*/ 341 h 519"/>
                <a:gd name="T10" fmla="*/ 265 w 519"/>
                <a:gd name="T11" fmla="*/ 317 h 519"/>
                <a:gd name="T12" fmla="*/ 275 w 519"/>
                <a:gd name="T13" fmla="*/ 240 h 519"/>
                <a:gd name="T14" fmla="*/ 208 w 519"/>
                <a:gd name="T15" fmla="*/ 86 h 519"/>
                <a:gd name="T16" fmla="*/ 236 w 519"/>
                <a:gd name="T17" fmla="*/ 0 h 519"/>
                <a:gd name="T18" fmla="*/ 263 w 519"/>
                <a:gd name="T19" fmla="*/ 18 h 519"/>
                <a:gd name="T20" fmla="*/ 263 w 519"/>
                <a:gd name="T21" fmla="*/ 19 h 519"/>
                <a:gd name="T22" fmla="*/ 291 w 519"/>
                <a:gd name="T23" fmla="*/ 92 h 519"/>
                <a:gd name="T24" fmla="*/ 310 w 519"/>
                <a:gd name="T25" fmla="*/ 87 h 519"/>
                <a:gd name="T26" fmla="*/ 367 w 519"/>
                <a:gd name="T27" fmla="*/ 77 h 519"/>
                <a:gd name="T28" fmla="*/ 503 w 519"/>
                <a:gd name="T29" fmla="*/ 266 h 519"/>
                <a:gd name="T30" fmla="*/ 280 w 519"/>
                <a:gd name="T31" fmla="*/ 469 h 519"/>
                <a:gd name="T32" fmla="*/ 263 w 519"/>
                <a:gd name="T33" fmla="*/ 469 h 519"/>
                <a:gd name="T34" fmla="*/ 154 w 519"/>
                <a:gd name="T35" fmla="*/ 432 h 519"/>
                <a:gd name="T36" fmla="*/ 104 w 519"/>
                <a:gd name="T37" fmla="*/ 413 h 519"/>
                <a:gd name="T38" fmla="*/ 103 w 519"/>
                <a:gd name="T39" fmla="*/ 413 h 519"/>
                <a:gd name="T40" fmla="*/ 61 w 519"/>
                <a:gd name="T41" fmla="*/ 494 h 519"/>
                <a:gd name="T42" fmla="*/ 49 w 519"/>
                <a:gd name="T43" fmla="*/ 515 h 519"/>
                <a:gd name="T44" fmla="*/ 21 w 519"/>
                <a:gd name="T45" fmla="*/ 499 h 519"/>
                <a:gd name="T46" fmla="*/ 41 w 519"/>
                <a:gd name="T47" fmla="*/ 501 h 519"/>
                <a:gd name="T48" fmla="*/ 45 w 519"/>
                <a:gd name="T49" fmla="*/ 493 h 519"/>
                <a:gd name="T50" fmla="*/ 50 w 519"/>
                <a:gd name="T51" fmla="*/ 449 h 519"/>
                <a:gd name="T52" fmla="*/ 105 w 519"/>
                <a:gd name="T53" fmla="*/ 397 h 519"/>
                <a:gd name="T54" fmla="*/ 164 w 519"/>
                <a:gd name="T55" fmla="*/ 419 h 519"/>
                <a:gd name="T56" fmla="*/ 280 w 519"/>
                <a:gd name="T57" fmla="*/ 453 h 519"/>
                <a:gd name="T58" fmla="*/ 406 w 519"/>
                <a:gd name="T59" fmla="*/ 406 h 519"/>
                <a:gd name="T60" fmla="*/ 458 w 519"/>
                <a:gd name="T61" fmla="*/ 139 h 519"/>
                <a:gd name="T62" fmla="*/ 367 w 519"/>
                <a:gd name="T63" fmla="*/ 93 h 519"/>
                <a:gd name="T64" fmla="*/ 365 w 519"/>
                <a:gd name="T65" fmla="*/ 93 h 519"/>
                <a:gd name="T66" fmla="*/ 314 w 519"/>
                <a:gd name="T67" fmla="*/ 103 h 519"/>
                <a:gd name="T68" fmla="*/ 306 w 519"/>
                <a:gd name="T69" fmla="*/ 106 h 519"/>
                <a:gd name="T70" fmla="*/ 251 w 519"/>
                <a:gd name="T71" fmla="*/ 73 h 519"/>
                <a:gd name="T72" fmla="*/ 247 w 519"/>
                <a:gd name="T73" fmla="*/ 20 h 519"/>
                <a:gd name="T74" fmla="*/ 236 w 519"/>
                <a:gd name="T75" fmla="*/ 16 h 519"/>
                <a:gd name="T76" fmla="*/ 224 w 519"/>
                <a:gd name="T77" fmla="*/ 83 h 519"/>
                <a:gd name="T78" fmla="*/ 291 w 519"/>
                <a:gd name="T79" fmla="*/ 237 h 519"/>
                <a:gd name="T80" fmla="*/ 279 w 519"/>
                <a:gd name="T81" fmla="*/ 324 h 519"/>
                <a:gd name="T82" fmla="*/ 211 w 519"/>
                <a:gd name="T83" fmla="*/ 360 h 519"/>
                <a:gd name="T84" fmla="*/ 181 w 519"/>
                <a:gd name="T85" fmla="*/ 356 h 519"/>
                <a:gd name="T86" fmla="*/ 111 w 519"/>
                <a:gd name="T87" fmla="*/ 341 h 519"/>
                <a:gd name="T88" fmla="*/ 17 w 519"/>
                <a:gd name="T89" fmla="*/ 489 h 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19" h="519">
                  <a:moveTo>
                    <a:pt x="34" y="519"/>
                  </a:moveTo>
                  <a:cubicBezTo>
                    <a:pt x="23" y="519"/>
                    <a:pt x="13" y="513"/>
                    <a:pt x="12" y="512"/>
                  </a:cubicBezTo>
                  <a:cubicBezTo>
                    <a:pt x="10" y="512"/>
                    <a:pt x="10" y="512"/>
                    <a:pt x="10" y="512"/>
                  </a:cubicBezTo>
                  <a:cubicBezTo>
                    <a:pt x="10" y="511"/>
                    <a:pt x="10" y="511"/>
                    <a:pt x="10" y="511"/>
                  </a:cubicBezTo>
                  <a:cubicBezTo>
                    <a:pt x="4" y="504"/>
                    <a:pt x="1" y="497"/>
                    <a:pt x="1" y="490"/>
                  </a:cubicBezTo>
                  <a:cubicBezTo>
                    <a:pt x="1" y="489"/>
                    <a:pt x="0" y="459"/>
                    <a:pt x="10" y="411"/>
                  </a:cubicBezTo>
                  <a:cubicBezTo>
                    <a:pt x="10" y="411"/>
                    <a:pt x="28" y="325"/>
                    <a:pt x="111" y="325"/>
                  </a:cubicBezTo>
                  <a:cubicBezTo>
                    <a:pt x="112" y="325"/>
                    <a:pt x="112" y="325"/>
                    <a:pt x="112" y="325"/>
                  </a:cubicBezTo>
                  <a:cubicBezTo>
                    <a:pt x="112" y="325"/>
                    <a:pt x="112" y="325"/>
                    <a:pt x="113" y="325"/>
                  </a:cubicBezTo>
                  <a:cubicBezTo>
                    <a:pt x="121" y="325"/>
                    <a:pt x="149" y="327"/>
                    <a:pt x="186" y="341"/>
                  </a:cubicBezTo>
                  <a:cubicBezTo>
                    <a:pt x="191" y="342"/>
                    <a:pt x="200" y="344"/>
                    <a:pt x="211" y="344"/>
                  </a:cubicBezTo>
                  <a:cubicBezTo>
                    <a:pt x="236" y="344"/>
                    <a:pt x="254" y="335"/>
                    <a:pt x="265" y="317"/>
                  </a:cubicBezTo>
                  <a:cubicBezTo>
                    <a:pt x="265" y="316"/>
                    <a:pt x="265" y="316"/>
                    <a:pt x="265" y="316"/>
                  </a:cubicBezTo>
                  <a:cubicBezTo>
                    <a:pt x="276" y="296"/>
                    <a:pt x="279" y="270"/>
                    <a:pt x="275" y="240"/>
                  </a:cubicBezTo>
                  <a:cubicBezTo>
                    <a:pt x="274" y="237"/>
                    <a:pt x="267" y="208"/>
                    <a:pt x="244" y="173"/>
                  </a:cubicBezTo>
                  <a:cubicBezTo>
                    <a:pt x="242" y="171"/>
                    <a:pt x="214" y="125"/>
                    <a:pt x="208" y="86"/>
                  </a:cubicBezTo>
                  <a:cubicBezTo>
                    <a:pt x="208" y="84"/>
                    <a:pt x="203" y="46"/>
                    <a:pt x="206" y="15"/>
                  </a:cubicBezTo>
                  <a:cubicBezTo>
                    <a:pt x="207" y="11"/>
                    <a:pt x="210" y="0"/>
                    <a:pt x="236" y="0"/>
                  </a:cubicBezTo>
                  <a:cubicBezTo>
                    <a:pt x="236" y="0"/>
                    <a:pt x="236" y="0"/>
                    <a:pt x="237" y="0"/>
                  </a:cubicBezTo>
                  <a:cubicBezTo>
                    <a:pt x="251" y="0"/>
                    <a:pt x="261" y="7"/>
                    <a:pt x="263" y="18"/>
                  </a:cubicBezTo>
                  <a:cubicBezTo>
                    <a:pt x="263" y="18"/>
                    <a:pt x="263" y="18"/>
                    <a:pt x="263" y="18"/>
                  </a:cubicBezTo>
                  <a:cubicBezTo>
                    <a:pt x="263" y="19"/>
                    <a:pt x="263" y="19"/>
                    <a:pt x="263" y="19"/>
                  </a:cubicBezTo>
                  <a:cubicBezTo>
                    <a:pt x="263" y="20"/>
                    <a:pt x="262" y="42"/>
                    <a:pt x="266" y="69"/>
                  </a:cubicBezTo>
                  <a:cubicBezTo>
                    <a:pt x="269" y="78"/>
                    <a:pt x="275" y="92"/>
                    <a:pt x="291" y="92"/>
                  </a:cubicBezTo>
                  <a:cubicBezTo>
                    <a:pt x="296" y="92"/>
                    <a:pt x="302" y="90"/>
                    <a:pt x="308" y="88"/>
                  </a:cubicBezTo>
                  <a:cubicBezTo>
                    <a:pt x="310" y="87"/>
                    <a:pt x="310" y="87"/>
                    <a:pt x="310" y="87"/>
                  </a:cubicBezTo>
                  <a:cubicBezTo>
                    <a:pt x="328" y="79"/>
                    <a:pt x="346" y="75"/>
                    <a:pt x="365" y="77"/>
                  </a:cubicBezTo>
                  <a:cubicBezTo>
                    <a:pt x="366" y="77"/>
                    <a:pt x="366" y="77"/>
                    <a:pt x="367" y="77"/>
                  </a:cubicBezTo>
                  <a:cubicBezTo>
                    <a:pt x="378" y="77"/>
                    <a:pt x="432" y="79"/>
                    <a:pt x="470" y="129"/>
                  </a:cubicBezTo>
                  <a:cubicBezTo>
                    <a:pt x="475" y="134"/>
                    <a:pt x="519" y="186"/>
                    <a:pt x="503" y="266"/>
                  </a:cubicBezTo>
                  <a:cubicBezTo>
                    <a:pt x="502" y="270"/>
                    <a:pt x="479" y="372"/>
                    <a:pt x="416" y="418"/>
                  </a:cubicBezTo>
                  <a:cubicBezTo>
                    <a:pt x="411" y="422"/>
                    <a:pt x="354" y="469"/>
                    <a:pt x="280" y="469"/>
                  </a:cubicBezTo>
                  <a:cubicBezTo>
                    <a:pt x="280" y="469"/>
                    <a:pt x="280" y="469"/>
                    <a:pt x="280" y="469"/>
                  </a:cubicBezTo>
                  <a:cubicBezTo>
                    <a:pt x="274" y="469"/>
                    <a:pt x="268" y="469"/>
                    <a:pt x="263" y="469"/>
                  </a:cubicBezTo>
                  <a:cubicBezTo>
                    <a:pt x="260" y="468"/>
                    <a:pt x="204" y="463"/>
                    <a:pt x="155" y="432"/>
                  </a:cubicBezTo>
                  <a:cubicBezTo>
                    <a:pt x="154" y="432"/>
                    <a:pt x="154" y="432"/>
                    <a:pt x="154" y="432"/>
                  </a:cubicBezTo>
                  <a:cubicBezTo>
                    <a:pt x="154" y="432"/>
                    <a:pt x="130" y="413"/>
                    <a:pt x="106" y="413"/>
                  </a:cubicBezTo>
                  <a:cubicBezTo>
                    <a:pt x="104" y="413"/>
                    <a:pt x="104" y="413"/>
                    <a:pt x="104" y="413"/>
                  </a:cubicBezTo>
                  <a:cubicBezTo>
                    <a:pt x="104" y="413"/>
                    <a:pt x="104" y="413"/>
                    <a:pt x="104" y="413"/>
                  </a:cubicBezTo>
                  <a:cubicBezTo>
                    <a:pt x="104" y="413"/>
                    <a:pt x="103" y="413"/>
                    <a:pt x="103" y="413"/>
                  </a:cubicBezTo>
                  <a:cubicBezTo>
                    <a:pt x="97" y="413"/>
                    <a:pt x="75" y="416"/>
                    <a:pt x="65" y="453"/>
                  </a:cubicBezTo>
                  <a:cubicBezTo>
                    <a:pt x="65" y="456"/>
                    <a:pt x="63" y="473"/>
                    <a:pt x="61" y="494"/>
                  </a:cubicBezTo>
                  <a:cubicBezTo>
                    <a:pt x="61" y="495"/>
                    <a:pt x="61" y="495"/>
                    <a:pt x="61" y="495"/>
                  </a:cubicBezTo>
                  <a:cubicBezTo>
                    <a:pt x="58" y="509"/>
                    <a:pt x="53" y="514"/>
                    <a:pt x="49" y="515"/>
                  </a:cubicBezTo>
                  <a:cubicBezTo>
                    <a:pt x="45" y="517"/>
                    <a:pt x="40" y="519"/>
                    <a:pt x="34" y="519"/>
                  </a:cubicBezTo>
                  <a:close/>
                  <a:moveTo>
                    <a:pt x="21" y="499"/>
                  </a:moveTo>
                  <a:cubicBezTo>
                    <a:pt x="24" y="501"/>
                    <a:pt x="29" y="503"/>
                    <a:pt x="34" y="503"/>
                  </a:cubicBezTo>
                  <a:cubicBezTo>
                    <a:pt x="37" y="503"/>
                    <a:pt x="39" y="502"/>
                    <a:pt x="41" y="501"/>
                  </a:cubicBezTo>
                  <a:cubicBezTo>
                    <a:pt x="43" y="500"/>
                    <a:pt x="43" y="500"/>
                    <a:pt x="43" y="500"/>
                  </a:cubicBezTo>
                  <a:cubicBezTo>
                    <a:pt x="43" y="499"/>
                    <a:pt x="44" y="497"/>
                    <a:pt x="45" y="493"/>
                  </a:cubicBezTo>
                  <a:cubicBezTo>
                    <a:pt x="47" y="469"/>
                    <a:pt x="50" y="451"/>
                    <a:pt x="50" y="450"/>
                  </a:cubicBezTo>
                  <a:cubicBezTo>
                    <a:pt x="50" y="449"/>
                    <a:pt x="50" y="449"/>
                    <a:pt x="50" y="449"/>
                  </a:cubicBezTo>
                  <a:cubicBezTo>
                    <a:pt x="62" y="400"/>
                    <a:pt x="96" y="397"/>
                    <a:pt x="103" y="397"/>
                  </a:cubicBezTo>
                  <a:cubicBezTo>
                    <a:pt x="104" y="397"/>
                    <a:pt x="104" y="397"/>
                    <a:pt x="105" y="397"/>
                  </a:cubicBezTo>
                  <a:cubicBezTo>
                    <a:pt x="106" y="397"/>
                    <a:pt x="106" y="397"/>
                    <a:pt x="106" y="397"/>
                  </a:cubicBezTo>
                  <a:cubicBezTo>
                    <a:pt x="134" y="397"/>
                    <a:pt x="160" y="416"/>
                    <a:pt x="164" y="419"/>
                  </a:cubicBezTo>
                  <a:cubicBezTo>
                    <a:pt x="210" y="447"/>
                    <a:pt x="264" y="453"/>
                    <a:pt x="264" y="453"/>
                  </a:cubicBezTo>
                  <a:cubicBezTo>
                    <a:pt x="269" y="453"/>
                    <a:pt x="275" y="453"/>
                    <a:pt x="280" y="453"/>
                  </a:cubicBezTo>
                  <a:cubicBezTo>
                    <a:pt x="350" y="453"/>
                    <a:pt x="405" y="406"/>
                    <a:pt x="406" y="406"/>
                  </a:cubicBezTo>
                  <a:cubicBezTo>
                    <a:pt x="406" y="406"/>
                    <a:pt x="406" y="406"/>
                    <a:pt x="406" y="406"/>
                  </a:cubicBezTo>
                  <a:cubicBezTo>
                    <a:pt x="465" y="363"/>
                    <a:pt x="487" y="263"/>
                    <a:pt x="487" y="262"/>
                  </a:cubicBezTo>
                  <a:cubicBezTo>
                    <a:pt x="502" y="189"/>
                    <a:pt x="459" y="140"/>
                    <a:pt x="458" y="139"/>
                  </a:cubicBezTo>
                  <a:cubicBezTo>
                    <a:pt x="458" y="139"/>
                    <a:pt x="458" y="139"/>
                    <a:pt x="458" y="139"/>
                  </a:cubicBezTo>
                  <a:cubicBezTo>
                    <a:pt x="424" y="95"/>
                    <a:pt x="377" y="93"/>
                    <a:pt x="367" y="93"/>
                  </a:cubicBezTo>
                  <a:cubicBezTo>
                    <a:pt x="366" y="93"/>
                    <a:pt x="366" y="93"/>
                    <a:pt x="365" y="93"/>
                  </a:cubicBezTo>
                  <a:cubicBezTo>
                    <a:pt x="365" y="93"/>
                    <a:pt x="365" y="93"/>
                    <a:pt x="365" y="93"/>
                  </a:cubicBezTo>
                  <a:cubicBezTo>
                    <a:pt x="364" y="93"/>
                    <a:pt x="364" y="93"/>
                    <a:pt x="364" y="93"/>
                  </a:cubicBezTo>
                  <a:cubicBezTo>
                    <a:pt x="347" y="91"/>
                    <a:pt x="330" y="95"/>
                    <a:pt x="314" y="103"/>
                  </a:cubicBezTo>
                  <a:cubicBezTo>
                    <a:pt x="306" y="107"/>
                    <a:pt x="306" y="107"/>
                    <a:pt x="306" y="107"/>
                  </a:cubicBezTo>
                  <a:cubicBezTo>
                    <a:pt x="306" y="106"/>
                    <a:pt x="306" y="106"/>
                    <a:pt x="306" y="106"/>
                  </a:cubicBezTo>
                  <a:cubicBezTo>
                    <a:pt x="301" y="107"/>
                    <a:pt x="296" y="108"/>
                    <a:pt x="291" y="108"/>
                  </a:cubicBezTo>
                  <a:cubicBezTo>
                    <a:pt x="272" y="108"/>
                    <a:pt x="257" y="95"/>
                    <a:pt x="251" y="73"/>
                  </a:cubicBezTo>
                  <a:cubicBezTo>
                    <a:pt x="250" y="72"/>
                    <a:pt x="250" y="72"/>
                    <a:pt x="250" y="72"/>
                  </a:cubicBezTo>
                  <a:cubicBezTo>
                    <a:pt x="246" y="46"/>
                    <a:pt x="247" y="25"/>
                    <a:pt x="247" y="20"/>
                  </a:cubicBezTo>
                  <a:cubicBezTo>
                    <a:pt x="246" y="16"/>
                    <a:pt x="237" y="16"/>
                    <a:pt x="237" y="16"/>
                  </a:cubicBezTo>
                  <a:cubicBezTo>
                    <a:pt x="236" y="16"/>
                    <a:pt x="236" y="16"/>
                    <a:pt x="236" y="16"/>
                  </a:cubicBezTo>
                  <a:cubicBezTo>
                    <a:pt x="227" y="16"/>
                    <a:pt x="223" y="17"/>
                    <a:pt x="222" y="18"/>
                  </a:cubicBezTo>
                  <a:cubicBezTo>
                    <a:pt x="219" y="47"/>
                    <a:pt x="224" y="83"/>
                    <a:pt x="224" y="83"/>
                  </a:cubicBezTo>
                  <a:cubicBezTo>
                    <a:pt x="229" y="119"/>
                    <a:pt x="257" y="164"/>
                    <a:pt x="257" y="165"/>
                  </a:cubicBezTo>
                  <a:cubicBezTo>
                    <a:pt x="283" y="204"/>
                    <a:pt x="291" y="235"/>
                    <a:pt x="291" y="237"/>
                  </a:cubicBezTo>
                  <a:cubicBezTo>
                    <a:pt x="291" y="237"/>
                    <a:pt x="291" y="237"/>
                    <a:pt x="291" y="237"/>
                  </a:cubicBezTo>
                  <a:cubicBezTo>
                    <a:pt x="296" y="271"/>
                    <a:pt x="292" y="301"/>
                    <a:pt x="279" y="324"/>
                  </a:cubicBezTo>
                  <a:cubicBezTo>
                    <a:pt x="279" y="324"/>
                    <a:pt x="279" y="325"/>
                    <a:pt x="279" y="325"/>
                  </a:cubicBezTo>
                  <a:cubicBezTo>
                    <a:pt x="265" y="348"/>
                    <a:pt x="241" y="360"/>
                    <a:pt x="211" y="360"/>
                  </a:cubicBezTo>
                  <a:cubicBezTo>
                    <a:pt x="198" y="360"/>
                    <a:pt x="187" y="358"/>
                    <a:pt x="182" y="356"/>
                  </a:cubicBezTo>
                  <a:cubicBezTo>
                    <a:pt x="181" y="356"/>
                    <a:pt x="181" y="356"/>
                    <a:pt x="181" y="356"/>
                  </a:cubicBezTo>
                  <a:cubicBezTo>
                    <a:pt x="146" y="342"/>
                    <a:pt x="118" y="341"/>
                    <a:pt x="113" y="341"/>
                  </a:cubicBezTo>
                  <a:cubicBezTo>
                    <a:pt x="111" y="341"/>
                    <a:pt x="111" y="341"/>
                    <a:pt x="111" y="341"/>
                  </a:cubicBezTo>
                  <a:cubicBezTo>
                    <a:pt x="41" y="341"/>
                    <a:pt x="27" y="412"/>
                    <a:pt x="26" y="415"/>
                  </a:cubicBezTo>
                  <a:cubicBezTo>
                    <a:pt x="17" y="461"/>
                    <a:pt x="17" y="489"/>
                    <a:pt x="17" y="489"/>
                  </a:cubicBezTo>
                  <a:cubicBezTo>
                    <a:pt x="17" y="493"/>
                    <a:pt x="19" y="497"/>
                    <a:pt x="21" y="49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 name="Freeform 48">
              <a:extLst>
                <a:ext uri="{FF2B5EF4-FFF2-40B4-BE49-F238E27FC236}">
                  <a16:creationId xmlns:a16="http://schemas.microsoft.com/office/drawing/2014/main" id="{04105618-D700-4AD4-81D6-9988D61C7302}"/>
                </a:ext>
              </a:extLst>
            </p:cNvPr>
            <p:cNvSpPr>
              <a:spLocks/>
            </p:cNvSpPr>
            <p:nvPr/>
          </p:nvSpPr>
          <p:spPr bwMode="auto">
            <a:xfrm>
              <a:off x="-1136" y="2970"/>
              <a:ext cx="1034" cy="516"/>
            </a:xfrm>
            <a:custGeom>
              <a:avLst/>
              <a:gdLst>
                <a:gd name="T0" fmla="*/ 435 w 435"/>
                <a:gd name="T1" fmla="*/ 0 h 217"/>
                <a:gd name="T2" fmla="*/ 332 w 435"/>
                <a:gd name="T3" fmla="*/ 145 h 217"/>
                <a:gd name="T4" fmla="*/ 232 w 435"/>
                <a:gd name="T5" fmla="*/ 165 h 217"/>
                <a:gd name="T6" fmla="*/ 225 w 435"/>
                <a:gd name="T7" fmla="*/ 163 h 217"/>
                <a:gd name="T8" fmla="*/ 223 w 435"/>
                <a:gd name="T9" fmla="*/ 163 h 217"/>
                <a:gd name="T10" fmla="*/ 223 w 435"/>
                <a:gd name="T11" fmla="*/ 163 h 217"/>
                <a:gd name="T12" fmla="*/ 111 w 435"/>
                <a:gd name="T13" fmla="*/ 119 h 217"/>
                <a:gd name="T14" fmla="*/ 40 w 435"/>
                <a:gd name="T15" fmla="*/ 125 h 217"/>
                <a:gd name="T16" fmla="*/ 8 w 435"/>
                <a:gd name="T17" fmla="*/ 217 h 217"/>
                <a:gd name="T18" fmla="*/ 0 w 435"/>
                <a:gd name="T19" fmla="*/ 215 h 217"/>
                <a:gd name="T20" fmla="*/ 26 w 435"/>
                <a:gd name="T21" fmla="*/ 110 h 217"/>
                <a:gd name="T22" fmla="*/ 125 w 435"/>
                <a:gd name="T23" fmla="*/ 87 h 217"/>
                <a:gd name="T24" fmla="*/ 178 w 435"/>
                <a:gd name="T25" fmla="*/ 101 h 217"/>
                <a:gd name="T26" fmla="*/ 275 w 435"/>
                <a:gd name="T27" fmla="*/ 51 h 217"/>
                <a:gd name="T28" fmla="*/ 280 w 435"/>
                <a:gd name="T29" fmla="*/ 42 h 217"/>
                <a:gd name="T30" fmla="*/ 280 w 435"/>
                <a:gd name="T31" fmla="*/ 42 h 217"/>
                <a:gd name="T32" fmla="*/ 286 w 435"/>
                <a:gd name="T33" fmla="*/ 0 h 217"/>
                <a:gd name="T34" fmla="*/ 435 w 435"/>
                <a:gd name="T35"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5" h="217">
                  <a:moveTo>
                    <a:pt x="435" y="0"/>
                  </a:moveTo>
                  <a:cubicBezTo>
                    <a:pt x="424" y="73"/>
                    <a:pt x="387" y="113"/>
                    <a:pt x="332" y="145"/>
                  </a:cubicBezTo>
                  <a:cubicBezTo>
                    <a:pt x="285" y="168"/>
                    <a:pt x="248" y="167"/>
                    <a:pt x="232" y="165"/>
                  </a:cubicBezTo>
                  <a:cubicBezTo>
                    <a:pt x="230" y="164"/>
                    <a:pt x="227" y="164"/>
                    <a:pt x="225" y="163"/>
                  </a:cubicBezTo>
                  <a:cubicBezTo>
                    <a:pt x="224" y="163"/>
                    <a:pt x="223" y="163"/>
                    <a:pt x="223" y="163"/>
                  </a:cubicBezTo>
                  <a:cubicBezTo>
                    <a:pt x="223" y="163"/>
                    <a:pt x="223" y="163"/>
                    <a:pt x="223" y="163"/>
                  </a:cubicBezTo>
                  <a:cubicBezTo>
                    <a:pt x="167" y="151"/>
                    <a:pt x="111" y="119"/>
                    <a:pt x="111" y="119"/>
                  </a:cubicBezTo>
                  <a:cubicBezTo>
                    <a:pt x="70" y="101"/>
                    <a:pt x="40" y="125"/>
                    <a:pt x="40" y="125"/>
                  </a:cubicBezTo>
                  <a:cubicBezTo>
                    <a:pt x="14" y="141"/>
                    <a:pt x="8" y="217"/>
                    <a:pt x="8" y="217"/>
                  </a:cubicBezTo>
                  <a:cubicBezTo>
                    <a:pt x="0" y="215"/>
                    <a:pt x="0" y="215"/>
                    <a:pt x="0" y="215"/>
                  </a:cubicBezTo>
                  <a:cubicBezTo>
                    <a:pt x="0" y="137"/>
                    <a:pt x="26" y="110"/>
                    <a:pt x="26" y="110"/>
                  </a:cubicBezTo>
                  <a:cubicBezTo>
                    <a:pt x="61" y="67"/>
                    <a:pt x="125" y="87"/>
                    <a:pt x="125" y="87"/>
                  </a:cubicBezTo>
                  <a:cubicBezTo>
                    <a:pt x="144" y="95"/>
                    <a:pt x="178" y="101"/>
                    <a:pt x="178" y="101"/>
                  </a:cubicBezTo>
                  <a:cubicBezTo>
                    <a:pt x="233" y="108"/>
                    <a:pt x="261" y="79"/>
                    <a:pt x="275" y="51"/>
                  </a:cubicBezTo>
                  <a:cubicBezTo>
                    <a:pt x="277" y="49"/>
                    <a:pt x="279" y="45"/>
                    <a:pt x="280" y="42"/>
                  </a:cubicBezTo>
                  <a:cubicBezTo>
                    <a:pt x="280" y="42"/>
                    <a:pt x="280" y="42"/>
                    <a:pt x="280" y="42"/>
                  </a:cubicBezTo>
                  <a:cubicBezTo>
                    <a:pt x="286" y="24"/>
                    <a:pt x="286" y="0"/>
                    <a:pt x="286" y="0"/>
                  </a:cubicBezTo>
                  <a:lnTo>
                    <a:pt x="435" y="0"/>
                  </a:lnTo>
                  <a:close/>
                </a:path>
              </a:pathLst>
            </a:custGeom>
            <a:solidFill>
              <a:srgbClr val="1FBF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4" name="Group 103">
            <a:extLst>
              <a:ext uri="{FF2B5EF4-FFF2-40B4-BE49-F238E27FC236}">
                <a16:creationId xmlns:a16="http://schemas.microsoft.com/office/drawing/2014/main" id="{9ADED887-6076-4E79-8514-D694D010B6FB}"/>
              </a:ext>
            </a:extLst>
          </p:cNvPr>
          <p:cNvGrpSpPr/>
          <p:nvPr/>
        </p:nvGrpSpPr>
        <p:grpSpPr>
          <a:xfrm>
            <a:off x="5126975" y="3572622"/>
            <a:ext cx="752576" cy="707684"/>
            <a:chOff x="5031310" y="3096168"/>
            <a:chExt cx="832373" cy="782722"/>
          </a:xfrm>
        </p:grpSpPr>
        <p:sp>
          <p:nvSpPr>
            <p:cNvPr id="105" name="Freeform 182">
              <a:extLst>
                <a:ext uri="{FF2B5EF4-FFF2-40B4-BE49-F238E27FC236}">
                  <a16:creationId xmlns:a16="http://schemas.microsoft.com/office/drawing/2014/main" id="{EC376420-A6A5-4053-8A67-0632A979C436}"/>
                </a:ext>
              </a:extLst>
            </p:cNvPr>
            <p:cNvSpPr>
              <a:spLocks/>
            </p:cNvSpPr>
            <p:nvPr/>
          </p:nvSpPr>
          <p:spPr bwMode="auto">
            <a:xfrm>
              <a:off x="5031310" y="3096168"/>
              <a:ext cx="832373" cy="319806"/>
            </a:xfrm>
            <a:custGeom>
              <a:avLst/>
              <a:gdLst>
                <a:gd name="T0" fmla="*/ 22 w 474"/>
                <a:gd name="T1" fmla="*/ 182 h 182"/>
                <a:gd name="T2" fmla="*/ 20 w 474"/>
                <a:gd name="T3" fmla="*/ 114 h 182"/>
                <a:gd name="T4" fmla="*/ 105 w 474"/>
                <a:gd name="T5" fmla="*/ 17 h 182"/>
                <a:gd name="T6" fmla="*/ 131 w 474"/>
                <a:gd name="T7" fmla="*/ 14 h 182"/>
                <a:gd name="T8" fmla="*/ 232 w 474"/>
                <a:gd name="T9" fmla="*/ 57 h 182"/>
                <a:gd name="T10" fmla="*/ 236 w 474"/>
                <a:gd name="T11" fmla="*/ 62 h 182"/>
                <a:gd name="T12" fmla="*/ 241 w 474"/>
                <a:gd name="T13" fmla="*/ 57 h 182"/>
                <a:gd name="T14" fmla="*/ 341 w 474"/>
                <a:gd name="T15" fmla="*/ 14 h 182"/>
                <a:gd name="T16" fmla="*/ 376 w 474"/>
                <a:gd name="T17" fmla="*/ 19 h 182"/>
                <a:gd name="T18" fmla="*/ 455 w 474"/>
                <a:gd name="T19" fmla="*/ 113 h 182"/>
                <a:gd name="T20" fmla="*/ 453 w 474"/>
                <a:gd name="T21" fmla="*/ 182 h 182"/>
                <a:gd name="T22" fmla="*/ 467 w 474"/>
                <a:gd name="T23" fmla="*/ 182 h 182"/>
                <a:gd name="T24" fmla="*/ 469 w 474"/>
                <a:gd name="T25" fmla="*/ 111 h 182"/>
                <a:gd name="T26" fmla="*/ 381 w 474"/>
                <a:gd name="T27" fmla="*/ 6 h 182"/>
                <a:gd name="T28" fmla="*/ 341 w 474"/>
                <a:gd name="T29" fmla="*/ 0 h 182"/>
                <a:gd name="T30" fmla="*/ 236 w 474"/>
                <a:gd name="T31" fmla="*/ 43 h 182"/>
                <a:gd name="T32" fmla="*/ 131 w 474"/>
                <a:gd name="T33" fmla="*/ 0 h 182"/>
                <a:gd name="T34" fmla="*/ 102 w 474"/>
                <a:gd name="T35" fmla="*/ 4 h 182"/>
                <a:gd name="T36" fmla="*/ 6 w 474"/>
                <a:gd name="T37" fmla="*/ 111 h 182"/>
                <a:gd name="T38" fmla="*/ 8 w 474"/>
                <a:gd name="T39" fmla="*/ 182 h 182"/>
                <a:gd name="T40" fmla="*/ 22 w 474"/>
                <a:gd name="T41" fmla="*/ 182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74" h="182">
                  <a:moveTo>
                    <a:pt x="22" y="182"/>
                  </a:moveTo>
                  <a:cubicBezTo>
                    <a:pt x="14" y="147"/>
                    <a:pt x="20" y="114"/>
                    <a:pt x="20" y="114"/>
                  </a:cubicBezTo>
                  <a:cubicBezTo>
                    <a:pt x="36" y="33"/>
                    <a:pt x="102" y="18"/>
                    <a:pt x="105" y="17"/>
                  </a:cubicBezTo>
                  <a:cubicBezTo>
                    <a:pt x="113" y="15"/>
                    <a:pt x="122" y="14"/>
                    <a:pt x="131" y="14"/>
                  </a:cubicBezTo>
                  <a:cubicBezTo>
                    <a:pt x="188" y="14"/>
                    <a:pt x="231" y="57"/>
                    <a:pt x="232" y="57"/>
                  </a:cubicBezTo>
                  <a:cubicBezTo>
                    <a:pt x="236" y="62"/>
                    <a:pt x="236" y="62"/>
                    <a:pt x="236" y="62"/>
                  </a:cubicBezTo>
                  <a:cubicBezTo>
                    <a:pt x="241" y="57"/>
                    <a:pt x="241" y="57"/>
                    <a:pt x="241" y="57"/>
                  </a:cubicBezTo>
                  <a:cubicBezTo>
                    <a:pt x="279" y="21"/>
                    <a:pt x="316" y="14"/>
                    <a:pt x="341" y="14"/>
                  </a:cubicBezTo>
                  <a:cubicBezTo>
                    <a:pt x="362" y="14"/>
                    <a:pt x="375" y="19"/>
                    <a:pt x="376" y="19"/>
                  </a:cubicBezTo>
                  <a:cubicBezTo>
                    <a:pt x="442" y="43"/>
                    <a:pt x="455" y="112"/>
                    <a:pt x="455" y="113"/>
                  </a:cubicBezTo>
                  <a:cubicBezTo>
                    <a:pt x="461" y="140"/>
                    <a:pt x="458" y="163"/>
                    <a:pt x="453" y="182"/>
                  </a:cubicBezTo>
                  <a:cubicBezTo>
                    <a:pt x="467" y="182"/>
                    <a:pt x="467" y="182"/>
                    <a:pt x="467" y="182"/>
                  </a:cubicBezTo>
                  <a:cubicBezTo>
                    <a:pt x="472" y="162"/>
                    <a:pt x="474" y="138"/>
                    <a:pt x="469" y="111"/>
                  </a:cubicBezTo>
                  <a:cubicBezTo>
                    <a:pt x="468" y="107"/>
                    <a:pt x="454" y="32"/>
                    <a:pt x="381" y="6"/>
                  </a:cubicBezTo>
                  <a:cubicBezTo>
                    <a:pt x="380" y="6"/>
                    <a:pt x="365" y="0"/>
                    <a:pt x="341" y="0"/>
                  </a:cubicBezTo>
                  <a:cubicBezTo>
                    <a:pt x="315" y="0"/>
                    <a:pt x="276" y="8"/>
                    <a:pt x="236" y="43"/>
                  </a:cubicBezTo>
                  <a:cubicBezTo>
                    <a:pt x="223" y="31"/>
                    <a:pt x="182" y="0"/>
                    <a:pt x="131" y="0"/>
                  </a:cubicBezTo>
                  <a:cubicBezTo>
                    <a:pt x="121" y="0"/>
                    <a:pt x="111" y="2"/>
                    <a:pt x="102" y="4"/>
                  </a:cubicBezTo>
                  <a:cubicBezTo>
                    <a:pt x="101" y="4"/>
                    <a:pt x="24" y="21"/>
                    <a:pt x="6" y="111"/>
                  </a:cubicBezTo>
                  <a:cubicBezTo>
                    <a:pt x="6" y="113"/>
                    <a:pt x="0" y="146"/>
                    <a:pt x="8" y="182"/>
                  </a:cubicBezTo>
                  <a:lnTo>
                    <a:pt x="22" y="1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6" name="Freeform 183">
              <a:extLst>
                <a:ext uri="{FF2B5EF4-FFF2-40B4-BE49-F238E27FC236}">
                  <a16:creationId xmlns:a16="http://schemas.microsoft.com/office/drawing/2014/main" id="{7D598025-0F14-4EED-8847-67B7FE1CAE43}"/>
                </a:ext>
              </a:extLst>
            </p:cNvPr>
            <p:cNvSpPr>
              <a:spLocks/>
            </p:cNvSpPr>
            <p:nvPr/>
          </p:nvSpPr>
          <p:spPr bwMode="auto">
            <a:xfrm>
              <a:off x="5121849" y="3556163"/>
              <a:ext cx="643994" cy="322727"/>
            </a:xfrm>
            <a:custGeom>
              <a:avLst/>
              <a:gdLst>
                <a:gd name="T0" fmla="*/ 351 w 367"/>
                <a:gd name="T1" fmla="*/ 2 h 184"/>
                <a:gd name="T2" fmla="*/ 351 w 367"/>
                <a:gd name="T3" fmla="*/ 0 h 184"/>
                <a:gd name="T4" fmla="*/ 184 w 367"/>
                <a:gd name="T5" fmla="*/ 165 h 184"/>
                <a:gd name="T6" fmla="*/ 18 w 367"/>
                <a:gd name="T7" fmla="*/ 2 h 184"/>
                <a:gd name="T8" fmla="*/ 0 w 367"/>
                <a:gd name="T9" fmla="*/ 2 h 184"/>
                <a:gd name="T10" fmla="*/ 180 w 367"/>
                <a:gd name="T11" fmla="*/ 180 h 184"/>
                <a:gd name="T12" fmla="*/ 185 w 367"/>
                <a:gd name="T13" fmla="*/ 184 h 184"/>
                <a:gd name="T14" fmla="*/ 189 w 367"/>
                <a:gd name="T15" fmla="*/ 180 h 184"/>
                <a:gd name="T16" fmla="*/ 367 w 367"/>
                <a:gd name="T17" fmla="*/ 2 h 184"/>
                <a:gd name="T18" fmla="*/ 351 w 367"/>
                <a:gd name="T19" fmla="*/ 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7" h="184">
                  <a:moveTo>
                    <a:pt x="351" y="2"/>
                  </a:moveTo>
                  <a:cubicBezTo>
                    <a:pt x="351" y="0"/>
                    <a:pt x="351" y="0"/>
                    <a:pt x="351" y="0"/>
                  </a:cubicBezTo>
                  <a:cubicBezTo>
                    <a:pt x="289" y="70"/>
                    <a:pt x="204" y="147"/>
                    <a:pt x="184" y="165"/>
                  </a:cubicBezTo>
                  <a:cubicBezTo>
                    <a:pt x="99" y="93"/>
                    <a:pt x="45" y="34"/>
                    <a:pt x="18" y="2"/>
                  </a:cubicBezTo>
                  <a:cubicBezTo>
                    <a:pt x="0" y="2"/>
                    <a:pt x="0" y="2"/>
                    <a:pt x="0" y="2"/>
                  </a:cubicBezTo>
                  <a:cubicBezTo>
                    <a:pt x="25" y="32"/>
                    <a:pt x="82" y="98"/>
                    <a:pt x="180" y="180"/>
                  </a:cubicBezTo>
                  <a:cubicBezTo>
                    <a:pt x="185" y="184"/>
                    <a:pt x="185" y="184"/>
                    <a:pt x="185" y="184"/>
                  </a:cubicBezTo>
                  <a:cubicBezTo>
                    <a:pt x="189" y="180"/>
                    <a:pt x="189" y="180"/>
                    <a:pt x="189" y="180"/>
                  </a:cubicBezTo>
                  <a:cubicBezTo>
                    <a:pt x="190" y="179"/>
                    <a:pt x="296" y="84"/>
                    <a:pt x="367" y="2"/>
                  </a:cubicBezTo>
                  <a:lnTo>
                    <a:pt x="351"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7" name="Freeform 184">
              <a:extLst>
                <a:ext uri="{FF2B5EF4-FFF2-40B4-BE49-F238E27FC236}">
                  <a16:creationId xmlns:a16="http://schemas.microsoft.com/office/drawing/2014/main" id="{47077479-2E8D-4501-B39F-23F11CA74BBE}"/>
                </a:ext>
              </a:extLst>
            </p:cNvPr>
            <p:cNvSpPr>
              <a:spLocks/>
            </p:cNvSpPr>
            <p:nvPr/>
          </p:nvSpPr>
          <p:spPr bwMode="auto">
            <a:xfrm>
              <a:off x="5031310" y="3234896"/>
              <a:ext cx="816309" cy="483360"/>
            </a:xfrm>
            <a:custGeom>
              <a:avLst/>
              <a:gdLst>
                <a:gd name="T0" fmla="*/ 307 w 559"/>
                <a:gd name="T1" fmla="*/ 331 h 331"/>
                <a:gd name="T2" fmla="*/ 270 w 559"/>
                <a:gd name="T3" fmla="*/ 103 h 331"/>
                <a:gd name="T4" fmla="*/ 228 w 559"/>
                <a:gd name="T5" fmla="*/ 239 h 331"/>
                <a:gd name="T6" fmla="*/ 188 w 559"/>
                <a:gd name="T7" fmla="*/ 149 h 331"/>
                <a:gd name="T8" fmla="*/ 168 w 559"/>
                <a:gd name="T9" fmla="*/ 185 h 331"/>
                <a:gd name="T10" fmla="*/ 0 w 559"/>
                <a:gd name="T11" fmla="*/ 185 h 331"/>
                <a:gd name="T12" fmla="*/ 0 w 559"/>
                <a:gd name="T13" fmla="*/ 161 h 331"/>
                <a:gd name="T14" fmla="*/ 154 w 559"/>
                <a:gd name="T15" fmla="*/ 161 h 331"/>
                <a:gd name="T16" fmla="*/ 191 w 559"/>
                <a:gd name="T17" fmla="*/ 95 h 331"/>
                <a:gd name="T18" fmla="*/ 225 w 559"/>
                <a:gd name="T19" fmla="*/ 172 h 331"/>
                <a:gd name="T20" fmla="*/ 277 w 559"/>
                <a:gd name="T21" fmla="*/ 0 h 331"/>
                <a:gd name="T22" fmla="*/ 316 w 559"/>
                <a:gd name="T23" fmla="*/ 234 h 331"/>
                <a:gd name="T24" fmla="*/ 358 w 559"/>
                <a:gd name="T25" fmla="*/ 113 h 331"/>
                <a:gd name="T26" fmla="*/ 392 w 559"/>
                <a:gd name="T27" fmla="*/ 161 h 331"/>
                <a:gd name="T28" fmla="*/ 559 w 559"/>
                <a:gd name="T29" fmla="*/ 161 h 331"/>
                <a:gd name="T30" fmla="*/ 559 w 559"/>
                <a:gd name="T31" fmla="*/ 185 h 331"/>
                <a:gd name="T32" fmla="*/ 378 w 559"/>
                <a:gd name="T33" fmla="*/ 185 h 331"/>
                <a:gd name="T34" fmla="*/ 365 w 559"/>
                <a:gd name="T35" fmla="*/ 165 h 331"/>
                <a:gd name="T36" fmla="*/ 307 w 559"/>
                <a:gd name="T37" fmla="*/ 331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59" h="331">
                  <a:moveTo>
                    <a:pt x="307" y="331"/>
                  </a:moveTo>
                  <a:lnTo>
                    <a:pt x="270" y="103"/>
                  </a:lnTo>
                  <a:lnTo>
                    <a:pt x="228" y="239"/>
                  </a:lnTo>
                  <a:lnTo>
                    <a:pt x="188" y="149"/>
                  </a:lnTo>
                  <a:lnTo>
                    <a:pt x="168" y="185"/>
                  </a:lnTo>
                  <a:lnTo>
                    <a:pt x="0" y="185"/>
                  </a:lnTo>
                  <a:lnTo>
                    <a:pt x="0" y="161"/>
                  </a:lnTo>
                  <a:lnTo>
                    <a:pt x="154" y="161"/>
                  </a:lnTo>
                  <a:lnTo>
                    <a:pt x="191" y="95"/>
                  </a:lnTo>
                  <a:lnTo>
                    <a:pt x="225" y="172"/>
                  </a:lnTo>
                  <a:lnTo>
                    <a:pt x="277" y="0"/>
                  </a:lnTo>
                  <a:lnTo>
                    <a:pt x="316" y="234"/>
                  </a:lnTo>
                  <a:lnTo>
                    <a:pt x="358" y="113"/>
                  </a:lnTo>
                  <a:lnTo>
                    <a:pt x="392" y="161"/>
                  </a:lnTo>
                  <a:lnTo>
                    <a:pt x="559" y="161"/>
                  </a:lnTo>
                  <a:lnTo>
                    <a:pt x="559" y="185"/>
                  </a:lnTo>
                  <a:lnTo>
                    <a:pt x="378" y="185"/>
                  </a:lnTo>
                  <a:lnTo>
                    <a:pt x="365" y="165"/>
                  </a:lnTo>
                  <a:lnTo>
                    <a:pt x="307" y="331"/>
                  </a:lnTo>
                  <a:close/>
                </a:path>
              </a:pathLst>
            </a:custGeom>
            <a:solidFill>
              <a:srgbClr val="1FBF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13" name="Group 209">
            <a:extLst>
              <a:ext uri="{FF2B5EF4-FFF2-40B4-BE49-F238E27FC236}">
                <a16:creationId xmlns:a16="http://schemas.microsoft.com/office/drawing/2014/main" id="{BF57C1FF-E0F5-4542-9ADC-2F8652E527C9}"/>
              </a:ext>
            </a:extLst>
          </p:cNvPr>
          <p:cNvGrpSpPr>
            <a:grpSpLocks noChangeAspect="1"/>
          </p:cNvGrpSpPr>
          <p:nvPr/>
        </p:nvGrpSpPr>
        <p:grpSpPr bwMode="auto">
          <a:xfrm>
            <a:off x="6243959" y="4856971"/>
            <a:ext cx="465955" cy="712238"/>
            <a:chOff x="4545" y="420"/>
            <a:chExt cx="893" cy="1365"/>
          </a:xfrm>
        </p:grpSpPr>
        <p:sp>
          <p:nvSpPr>
            <p:cNvPr id="114" name="Freeform 210">
              <a:extLst>
                <a:ext uri="{FF2B5EF4-FFF2-40B4-BE49-F238E27FC236}">
                  <a16:creationId xmlns:a16="http://schemas.microsoft.com/office/drawing/2014/main" id="{258B9D74-853D-4D1D-8133-F9C6386DE0DE}"/>
                </a:ext>
              </a:extLst>
            </p:cNvPr>
            <p:cNvSpPr>
              <a:spLocks/>
            </p:cNvSpPr>
            <p:nvPr/>
          </p:nvSpPr>
          <p:spPr bwMode="auto">
            <a:xfrm>
              <a:off x="4565" y="420"/>
              <a:ext cx="873" cy="1365"/>
            </a:xfrm>
            <a:custGeom>
              <a:avLst/>
              <a:gdLst>
                <a:gd name="T0" fmla="*/ 318 w 367"/>
                <a:gd name="T1" fmla="*/ 0 h 575"/>
                <a:gd name="T2" fmla="*/ 253 w 367"/>
                <a:gd name="T3" fmla="*/ 201 h 575"/>
                <a:gd name="T4" fmla="*/ 172 w 367"/>
                <a:gd name="T5" fmla="*/ 272 h 575"/>
                <a:gd name="T6" fmla="*/ 20 w 367"/>
                <a:gd name="T7" fmla="*/ 444 h 575"/>
                <a:gd name="T8" fmla="*/ 0 w 367"/>
                <a:gd name="T9" fmla="*/ 575 h 575"/>
                <a:gd name="T10" fmla="*/ 40 w 367"/>
                <a:gd name="T11" fmla="*/ 575 h 575"/>
                <a:gd name="T12" fmla="*/ 57 w 367"/>
                <a:gd name="T13" fmla="*/ 457 h 575"/>
                <a:gd name="T14" fmla="*/ 193 w 367"/>
                <a:gd name="T15" fmla="*/ 306 h 575"/>
                <a:gd name="T16" fmla="*/ 194 w 367"/>
                <a:gd name="T17" fmla="*/ 305 h 575"/>
                <a:gd name="T18" fmla="*/ 283 w 367"/>
                <a:gd name="T19" fmla="*/ 227 h 575"/>
                <a:gd name="T20" fmla="*/ 358 w 367"/>
                <a:gd name="T21" fmla="*/ 0 h 575"/>
                <a:gd name="T22" fmla="*/ 318 w 367"/>
                <a:gd name="T23" fmla="*/ 0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7" h="575">
                  <a:moveTo>
                    <a:pt x="318" y="0"/>
                  </a:moveTo>
                  <a:cubicBezTo>
                    <a:pt x="320" y="13"/>
                    <a:pt x="334" y="111"/>
                    <a:pt x="253" y="201"/>
                  </a:cubicBezTo>
                  <a:cubicBezTo>
                    <a:pt x="252" y="201"/>
                    <a:pt x="219" y="239"/>
                    <a:pt x="172" y="272"/>
                  </a:cubicBezTo>
                  <a:cubicBezTo>
                    <a:pt x="163" y="278"/>
                    <a:pt x="54" y="348"/>
                    <a:pt x="20" y="444"/>
                  </a:cubicBezTo>
                  <a:cubicBezTo>
                    <a:pt x="19" y="446"/>
                    <a:pt x="0" y="502"/>
                    <a:pt x="0" y="575"/>
                  </a:cubicBezTo>
                  <a:cubicBezTo>
                    <a:pt x="40" y="575"/>
                    <a:pt x="40" y="575"/>
                    <a:pt x="40" y="575"/>
                  </a:cubicBezTo>
                  <a:cubicBezTo>
                    <a:pt x="40" y="509"/>
                    <a:pt x="57" y="457"/>
                    <a:pt x="57" y="457"/>
                  </a:cubicBezTo>
                  <a:cubicBezTo>
                    <a:pt x="88" y="373"/>
                    <a:pt x="192" y="306"/>
                    <a:pt x="193" y="306"/>
                  </a:cubicBezTo>
                  <a:cubicBezTo>
                    <a:pt x="194" y="305"/>
                    <a:pt x="194" y="305"/>
                    <a:pt x="194" y="305"/>
                  </a:cubicBezTo>
                  <a:cubicBezTo>
                    <a:pt x="246" y="269"/>
                    <a:pt x="281" y="229"/>
                    <a:pt x="283" y="227"/>
                  </a:cubicBezTo>
                  <a:cubicBezTo>
                    <a:pt x="367" y="134"/>
                    <a:pt x="362" y="32"/>
                    <a:pt x="358" y="0"/>
                  </a:cubicBezTo>
                  <a:lnTo>
                    <a:pt x="318"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5" name="Freeform 211">
              <a:extLst>
                <a:ext uri="{FF2B5EF4-FFF2-40B4-BE49-F238E27FC236}">
                  <a16:creationId xmlns:a16="http://schemas.microsoft.com/office/drawing/2014/main" id="{606665DB-7464-4A50-9A9B-6E52363A4399}"/>
                </a:ext>
              </a:extLst>
            </p:cNvPr>
            <p:cNvSpPr>
              <a:spLocks/>
            </p:cNvSpPr>
            <p:nvPr/>
          </p:nvSpPr>
          <p:spPr bwMode="auto">
            <a:xfrm>
              <a:off x="4545" y="420"/>
              <a:ext cx="393" cy="646"/>
            </a:xfrm>
            <a:custGeom>
              <a:avLst/>
              <a:gdLst>
                <a:gd name="T0" fmla="*/ 115 w 165"/>
                <a:gd name="T1" fmla="*/ 201 h 272"/>
                <a:gd name="T2" fmla="*/ 50 w 165"/>
                <a:gd name="T3" fmla="*/ 0 h 272"/>
                <a:gd name="T4" fmla="*/ 10 w 165"/>
                <a:gd name="T5" fmla="*/ 0 h 272"/>
                <a:gd name="T6" fmla="*/ 85 w 165"/>
                <a:gd name="T7" fmla="*/ 227 h 272"/>
                <a:gd name="T8" fmla="*/ 131 w 165"/>
                <a:gd name="T9" fmla="*/ 272 h 272"/>
                <a:gd name="T10" fmla="*/ 164 w 165"/>
                <a:gd name="T11" fmla="*/ 249 h 272"/>
                <a:gd name="T12" fmla="*/ 165 w 165"/>
                <a:gd name="T13" fmla="*/ 248 h 272"/>
                <a:gd name="T14" fmla="*/ 115 w 165"/>
                <a:gd name="T15" fmla="*/ 201 h 2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5" h="272">
                  <a:moveTo>
                    <a:pt x="115" y="201"/>
                  </a:moveTo>
                  <a:cubicBezTo>
                    <a:pt x="34" y="111"/>
                    <a:pt x="48" y="13"/>
                    <a:pt x="50" y="0"/>
                  </a:cubicBezTo>
                  <a:cubicBezTo>
                    <a:pt x="10" y="0"/>
                    <a:pt x="10" y="0"/>
                    <a:pt x="10" y="0"/>
                  </a:cubicBezTo>
                  <a:cubicBezTo>
                    <a:pt x="6" y="32"/>
                    <a:pt x="0" y="134"/>
                    <a:pt x="85" y="227"/>
                  </a:cubicBezTo>
                  <a:cubicBezTo>
                    <a:pt x="86" y="228"/>
                    <a:pt x="103" y="248"/>
                    <a:pt x="131" y="272"/>
                  </a:cubicBezTo>
                  <a:cubicBezTo>
                    <a:pt x="148" y="260"/>
                    <a:pt x="160" y="251"/>
                    <a:pt x="164" y="249"/>
                  </a:cubicBezTo>
                  <a:cubicBezTo>
                    <a:pt x="164" y="249"/>
                    <a:pt x="165" y="249"/>
                    <a:pt x="165" y="248"/>
                  </a:cubicBezTo>
                  <a:cubicBezTo>
                    <a:pt x="135" y="223"/>
                    <a:pt x="115" y="201"/>
                    <a:pt x="115" y="20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6" name="Freeform 212">
              <a:extLst>
                <a:ext uri="{FF2B5EF4-FFF2-40B4-BE49-F238E27FC236}">
                  <a16:creationId xmlns:a16="http://schemas.microsoft.com/office/drawing/2014/main" id="{74EF2772-3915-4EE5-BB03-882E197C1381}"/>
                </a:ext>
              </a:extLst>
            </p:cNvPr>
            <p:cNvSpPr>
              <a:spLocks/>
            </p:cNvSpPr>
            <p:nvPr/>
          </p:nvSpPr>
          <p:spPr bwMode="auto">
            <a:xfrm>
              <a:off x="5048" y="1152"/>
              <a:ext cx="374" cy="633"/>
            </a:xfrm>
            <a:custGeom>
              <a:avLst/>
              <a:gdLst>
                <a:gd name="T0" fmla="*/ 34 w 157"/>
                <a:gd name="T1" fmla="*/ 0 h 267"/>
                <a:gd name="T2" fmla="*/ 7 w 157"/>
                <a:gd name="T3" fmla="*/ 20 h 267"/>
                <a:gd name="T4" fmla="*/ 5 w 157"/>
                <a:gd name="T5" fmla="*/ 22 h 267"/>
                <a:gd name="T6" fmla="*/ 0 w 157"/>
                <a:gd name="T7" fmla="*/ 25 h 267"/>
                <a:gd name="T8" fmla="*/ 99 w 157"/>
                <a:gd name="T9" fmla="*/ 149 h 267"/>
                <a:gd name="T10" fmla="*/ 117 w 157"/>
                <a:gd name="T11" fmla="*/ 267 h 267"/>
                <a:gd name="T12" fmla="*/ 157 w 157"/>
                <a:gd name="T13" fmla="*/ 267 h 267"/>
                <a:gd name="T14" fmla="*/ 137 w 157"/>
                <a:gd name="T15" fmla="*/ 136 h 267"/>
                <a:gd name="T16" fmla="*/ 34 w 157"/>
                <a:gd name="T17" fmla="*/ 0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7" h="267">
                  <a:moveTo>
                    <a:pt x="34" y="0"/>
                  </a:moveTo>
                  <a:cubicBezTo>
                    <a:pt x="25" y="7"/>
                    <a:pt x="17" y="14"/>
                    <a:pt x="7" y="20"/>
                  </a:cubicBezTo>
                  <a:cubicBezTo>
                    <a:pt x="5" y="22"/>
                    <a:pt x="5" y="22"/>
                    <a:pt x="5" y="22"/>
                  </a:cubicBezTo>
                  <a:cubicBezTo>
                    <a:pt x="4" y="22"/>
                    <a:pt x="2" y="24"/>
                    <a:pt x="0" y="25"/>
                  </a:cubicBezTo>
                  <a:cubicBezTo>
                    <a:pt x="34" y="52"/>
                    <a:pt x="81" y="97"/>
                    <a:pt x="99" y="149"/>
                  </a:cubicBezTo>
                  <a:cubicBezTo>
                    <a:pt x="100" y="149"/>
                    <a:pt x="117" y="201"/>
                    <a:pt x="117" y="267"/>
                  </a:cubicBezTo>
                  <a:cubicBezTo>
                    <a:pt x="157" y="267"/>
                    <a:pt x="157" y="267"/>
                    <a:pt x="157" y="267"/>
                  </a:cubicBezTo>
                  <a:cubicBezTo>
                    <a:pt x="157" y="194"/>
                    <a:pt x="138" y="138"/>
                    <a:pt x="137" y="136"/>
                  </a:cubicBezTo>
                  <a:cubicBezTo>
                    <a:pt x="117" y="79"/>
                    <a:pt x="70" y="31"/>
                    <a:pt x="3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7" name="Rectangle 213">
              <a:extLst>
                <a:ext uri="{FF2B5EF4-FFF2-40B4-BE49-F238E27FC236}">
                  <a16:creationId xmlns:a16="http://schemas.microsoft.com/office/drawing/2014/main" id="{DD42D97F-6C7E-4A28-8BCF-67EB57731BF4}"/>
                </a:ext>
              </a:extLst>
            </p:cNvPr>
            <p:cNvSpPr>
              <a:spLocks noChangeArrowheads="1"/>
            </p:cNvSpPr>
            <p:nvPr/>
          </p:nvSpPr>
          <p:spPr bwMode="auto">
            <a:xfrm>
              <a:off x="4857" y="1361"/>
              <a:ext cx="262" cy="56"/>
            </a:xfrm>
            <a:prstGeom prst="rect">
              <a:avLst/>
            </a:prstGeom>
            <a:solidFill>
              <a:srgbClr val="1FBF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8" name="Rectangle 214">
              <a:extLst>
                <a:ext uri="{FF2B5EF4-FFF2-40B4-BE49-F238E27FC236}">
                  <a16:creationId xmlns:a16="http://schemas.microsoft.com/office/drawing/2014/main" id="{8F740D7F-BFDE-4A35-A09A-518E65645FF8}"/>
                </a:ext>
              </a:extLst>
            </p:cNvPr>
            <p:cNvSpPr>
              <a:spLocks noChangeArrowheads="1"/>
            </p:cNvSpPr>
            <p:nvPr/>
          </p:nvSpPr>
          <p:spPr bwMode="auto">
            <a:xfrm>
              <a:off x="4779" y="1512"/>
              <a:ext cx="419" cy="57"/>
            </a:xfrm>
            <a:prstGeom prst="rect">
              <a:avLst/>
            </a:prstGeom>
            <a:solidFill>
              <a:srgbClr val="1FBF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9" name="Rectangle 215">
              <a:extLst>
                <a:ext uri="{FF2B5EF4-FFF2-40B4-BE49-F238E27FC236}">
                  <a16:creationId xmlns:a16="http://schemas.microsoft.com/office/drawing/2014/main" id="{F32B7910-661E-446A-AF6A-1DDFD16B83EF}"/>
                </a:ext>
              </a:extLst>
            </p:cNvPr>
            <p:cNvSpPr>
              <a:spLocks noChangeArrowheads="1"/>
            </p:cNvSpPr>
            <p:nvPr/>
          </p:nvSpPr>
          <p:spPr bwMode="auto">
            <a:xfrm>
              <a:off x="4726" y="1686"/>
              <a:ext cx="524" cy="57"/>
            </a:xfrm>
            <a:prstGeom prst="rect">
              <a:avLst/>
            </a:prstGeom>
            <a:solidFill>
              <a:srgbClr val="1FBF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0" name="Rectangle 216">
              <a:extLst>
                <a:ext uri="{FF2B5EF4-FFF2-40B4-BE49-F238E27FC236}">
                  <a16:creationId xmlns:a16="http://schemas.microsoft.com/office/drawing/2014/main" id="{E6C0B0B8-809A-4458-85F9-50D12B29CFAE}"/>
                </a:ext>
              </a:extLst>
            </p:cNvPr>
            <p:cNvSpPr>
              <a:spLocks noChangeArrowheads="1"/>
            </p:cNvSpPr>
            <p:nvPr/>
          </p:nvSpPr>
          <p:spPr bwMode="auto">
            <a:xfrm>
              <a:off x="4857" y="788"/>
              <a:ext cx="262" cy="57"/>
            </a:xfrm>
            <a:prstGeom prst="rect">
              <a:avLst/>
            </a:prstGeom>
            <a:solidFill>
              <a:srgbClr val="1FBF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1" name="Rectangle 217">
              <a:extLst>
                <a:ext uri="{FF2B5EF4-FFF2-40B4-BE49-F238E27FC236}">
                  <a16:creationId xmlns:a16="http://schemas.microsoft.com/office/drawing/2014/main" id="{BC21A22A-5F61-4743-B8DB-9E6A927FFA05}"/>
                </a:ext>
              </a:extLst>
            </p:cNvPr>
            <p:cNvSpPr>
              <a:spLocks noChangeArrowheads="1"/>
            </p:cNvSpPr>
            <p:nvPr/>
          </p:nvSpPr>
          <p:spPr bwMode="auto">
            <a:xfrm>
              <a:off x="4779" y="637"/>
              <a:ext cx="419" cy="56"/>
            </a:xfrm>
            <a:prstGeom prst="rect">
              <a:avLst/>
            </a:prstGeom>
            <a:solidFill>
              <a:srgbClr val="1FBF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2" name="Rectangle 218">
              <a:extLst>
                <a:ext uri="{FF2B5EF4-FFF2-40B4-BE49-F238E27FC236}">
                  <a16:creationId xmlns:a16="http://schemas.microsoft.com/office/drawing/2014/main" id="{AD2E9B37-DBE7-481C-8F4B-AB3C3531931A}"/>
                </a:ext>
              </a:extLst>
            </p:cNvPr>
            <p:cNvSpPr>
              <a:spLocks noChangeArrowheads="1"/>
            </p:cNvSpPr>
            <p:nvPr/>
          </p:nvSpPr>
          <p:spPr bwMode="auto">
            <a:xfrm>
              <a:off x="4726" y="463"/>
              <a:ext cx="524" cy="57"/>
            </a:xfrm>
            <a:prstGeom prst="rect">
              <a:avLst/>
            </a:prstGeom>
            <a:solidFill>
              <a:srgbClr val="1FBF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23" name="Group 122">
            <a:extLst>
              <a:ext uri="{FF2B5EF4-FFF2-40B4-BE49-F238E27FC236}">
                <a16:creationId xmlns:a16="http://schemas.microsoft.com/office/drawing/2014/main" id="{CC234F01-99F6-40D8-ADEE-9B9C53696EEB}"/>
              </a:ext>
            </a:extLst>
          </p:cNvPr>
          <p:cNvGrpSpPr/>
          <p:nvPr/>
        </p:nvGrpSpPr>
        <p:grpSpPr>
          <a:xfrm rot="20581535">
            <a:off x="4190190" y="4820544"/>
            <a:ext cx="740446" cy="830097"/>
            <a:chOff x="2595563" y="808720"/>
            <a:chExt cx="708025" cy="793750"/>
          </a:xfrm>
        </p:grpSpPr>
        <p:sp>
          <p:nvSpPr>
            <p:cNvPr id="124" name="Oval 77">
              <a:extLst>
                <a:ext uri="{FF2B5EF4-FFF2-40B4-BE49-F238E27FC236}">
                  <a16:creationId xmlns:a16="http://schemas.microsoft.com/office/drawing/2014/main" id="{1049E4BB-CD89-48FA-BB36-A5257BDC4E3F}"/>
                </a:ext>
              </a:extLst>
            </p:cNvPr>
            <p:cNvSpPr>
              <a:spLocks noChangeArrowheads="1"/>
            </p:cNvSpPr>
            <p:nvPr/>
          </p:nvSpPr>
          <p:spPr bwMode="auto">
            <a:xfrm>
              <a:off x="3167063" y="943658"/>
              <a:ext cx="115888" cy="117475"/>
            </a:xfrm>
            <a:prstGeom prst="ellipse">
              <a:avLst/>
            </a:prstGeom>
            <a:solidFill>
              <a:srgbClr val="CAD4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5" name="Freeform 78">
              <a:extLst>
                <a:ext uri="{FF2B5EF4-FFF2-40B4-BE49-F238E27FC236}">
                  <a16:creationId xmlns:a16="http://schemas.microsoft.com/office/drawing/2014/main" id="{CD98E34E-A090-45A5-A3E5-8A8DE77B3EBA}"/>
                </a:ext>
              </a:extLst>
            </p:cNvPr>
            <p:cNvSpPr>
              <a:spLocks/>
            </p:cNvSpPr>
            <p:nvPr/>
          </p:nvSpPr>
          <p:spPr bwMode="auto">
            <a:xfrm>
              <a:off x="2595563" y="808720"/>
              <a:ext cx="708025" cy="793750"/>
            </a:xfrm>
            <a:custGeom>
              <a:avLst/>
              <a:gdLst>
                <a:gd name="T0" fmla="*/ 378 w 472"/>
                <a:gd name="T1" fmla="*/ 160 h 529"/>
                <a:gd name="T2" fmla="*/ 331 w 472"/>
                <a:gd name="T3" fmla="*/ 186 h 529"/>
                <a:gd name="T4" fmla="*/ 340 w 472"/>
                <a:gd name="T5" fmla="*/ 227 h 529"/>
                <a:gd name="T6" fmla="*/ 332 w 472"/>
                <a:gd name="T7" fmla="*/ 264 h 529"/>
                <a:gd name="T8" fmla="*/ 381 w 472"/>
                <a:gd name="T9" fmla="*/ 289 h 529"/>
                <a:gd name="T10" fmla="*/ 402 w 472"/>
                <a:gd name="T11" fmla="*/ 280 h 529"/>
                <a:gd name="T12" fmla="*/ 430 w 472"/>
                <a:gd name="T13" fmla="*/ 308 h 529"/>
                <a:gd name="T14" fmla="*/ 402 w 472"/>
                <a:gd name="T15" fmla="*/ 335 h 529"/>
                <a:gd name="T16" fmla="*/ 375 w 472"/>
                <a:gd name="T17" fmla="*/ 308 h 529"/>
                <a:gd name="T18" fmla="*/ 375 w 472"/>
                <a:gd name="T19" fmla="*/ 301 h 529"/>
                <a:gd name="T20" fmla="*/ 326 w 472"/>
                <a:gd name="T21" fmla="*/ 276 h 529"/>
                <a:gd name="T22" fmla="*/ 266 w 472"/>
                <a:gd name="T23" fmla="*/ 321 h 529"/>
                <a:gd name="T24" fmla="*/ 275 w 472"/>
                <a:gd name="T25" fmla="*/ 381 h 529"/>
                <a:gd name="T26" fmla="*/ 281 w 472"/>
                <a:gd name="T27" fmla="*/ 381 h 529"/>
                <a:gd name="T28" fmla="*/ 355 w 472"/>
                <a:gd name="T29" fmla="*/ 455 h 529"/>
                <a:gd name="T30" fmla="*/ 281 w 472"/>
                <a:gd name="T31" fmla="*/ 529 h 529"/>
                <a:gd name="T32" fmla="*/ 207 w 472"/>
                <a:gd name="T33" fmla="*/ 455 h 529"/>
                <a:gd name="T34" fmla="*/ 262 w 472"/>
                <a:gd name="T35" fmla="*/ 383 h 529"/>
                <a:gd name="T36" fmla="*/ 252 w 472"/>
                <a:gd name="T37" fmla="*/ 323 h 529"/>
                <a:gd name="T38" fmla="*/ 243 w 472"/>
                <a:gd name="T39" fmla="*/ 323 h 529"/>
                <a:gd name="T40" fmla="*/ 179 w 472"/>
                <a:gd name="T41" fmla="*/ 298 h 529"/>
                <a:gd name="T42" fmla="*/ 135 w 472"/>
                <a:gd name="T43" fmla="*/ 340 h 529"/>
                <a:gd name="T44" fmla="*/ 142 w 472"/>
                <a:gd name="T45" fmla="*/ 361 h 529"/>
                <a:gd name="T46" fmla="*/ 104 w 472"/>
                <a:gd name="T47" fmla="*/ 398 h 529"/>
                <a:gd name="T48" fmla="*/ 67 w 472"/>
                <a:gd name="T49" fmla="*/ 361 h 529"/>
                <a:gd name="T50" fmla="*/ 104 w 472"/>
                <a:gd name="T51" fmla="*/ 323 h 529"/>
                <a:gd name="T52" fmla="*/ 126 w 472"/>
                <a:gd name="T53" fmla="*/ 330 h 529"/>
                <a:gd name="T54" fmla="*/ 169 w 472"/>
                <a:gd name="T55" fmla="*/ 289 h 529"/>
                <a:gd name="T56" fmla="*/ 147 w 472"/>
                <a:gd name="T57" fmla="*/ 227 h 529"/>
                <a:gd name="T58" fmla="*/ 147 w 472"/>
                <a:gd name="T59" fmla="*/ 222 h 529"/>
                <a:gd name="T60" fmla="*/ 79 w 472"/>
                <a:gd name="T61" fmla="*/ 213 h 529"/>
                <a:gd name="T62" fmla="*/ 40 w 472"/>
                <a:gd name="T63" fmla="*/ 242 h 529"/>
                <a:gd name="T64" fmla="*/ 0 w 472"/>
                <a:gd name="T65" fmla="*/ 202 h 529"/>
                <a:gd name="T66" fmla="*/ 40 w 472"/>
                <a:gd name="T67" fmla="*/ 162 h 529"/>
                <a:gd name="T68" fmla="*/ 80 w 472"/>
                <a:gd name="T69" fmla="*/ 200 h 529"/>
                <a:gd name="T70" fmla="*/ 149 w 472"/>
                <a:gd name="T71" fmla="*/ 208 h 529"/>
                <a:gd name="T72" fmla="*/ 182 w 472"/>
                <a:gd name="T73" fmla="*/ 152 h 529"/>
                <a:gd name="T74" fmla="*/ 144 w 472"/>
                <a:gd name="T75" fmla="*/ 98 h 529"/>
                <a:gd name="T76" fmla="*/ 119 w 472"/>
                <a:gd name="T77" fmla="*/ 104 h 529"/>
                <a:gd name="T78" fmla="*/ 67 w 472"/>
                <a:gd name="T79" fmla="*/ 52 h 529"/>
                <a:gd name="T80" fmla="*/ 119 w 472"/>
                <a:gd name="T81" fmla="*/ 0 h 529"/>
                <a:gd name="T82" fmla="*/ 171 w 472"/>
                <a:gd name="T83" fmla="*/ 52 h 529"/>
                <a:gd name="T84" fmla="*/ 155 w 472"/>
                <a:gd name="T85" fmla="*/ 91 h 529"/>
                <a:gd name="T86" fmla="*/ 193 w 472"/>
                <a:gd name="T87" fmla="*/ 144 h 529"/>
                <a:gd name="T88" fmla="*/ 243 w 472"/>
                <a:gd name="T89" fmla="*/ 130 h 529"/>
                <a:gd name="T90" fmla="*/ 325 w 472"/>
                <a:gd name="T91" fmla="*/ 174 h 529"/>
                <a:gd name="T92" fmla="*/ 372 w 472"/>
                <a:gd name="T93" fmla="*/ 148 h 529"/>
                <a:gd name="T94" fmla="*/ 368 w 472"/>
                <a:gd name="T95" fmla="*/ 129 h 529"/>
                <a:gd name="T96" fmla="*/ 420 w 472"/>
                <a:gd name="T97" fmla="*/ 77 h 529"/>
                <a:gd name="T98" fmla="*/ 472 w 472"/>
                <a:gd name="T99" fmla="*/ 129 h 529"/>
                <a:gd name="T100" fmla="*/ 420 w 472"/>
                <a:gd name="T101" fmla="*/ 181 h 529"/>
                <a:gd name="T102" fmla="*/ 378 w 472"/>
                <a:gd name="T103" fmla="*/ 160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72" h="529">
                  <a:moveTo>
                    <a:pt x="378" y="160"/>
                  </a:moveTo>
                  <a:cubicBezTo>
                    <a:pt x="331" y="186"/>
                    <a:pt x="331" y="186"/>
                    <a:pt x="331" y="186"/>
                  </a:cubicBezTo>
                  <a:cubicBezTo>
                    <a:pt x="337" y="198"/>
                    <a:pt x="340" y="212"/>
                    <a:pt x="340" y="227"/>
                  </a:cubicBezTo>
                  <a:cubicBezTo>
                    <a:pt x="340" y="240"/>
                    <a:pt x="337" y="253"/>
                    <a:pt x="332" y="264"/>
                  </a:cubicBezTo>
                  <a:cubicBezTo>
                    <a:pt x="381" y="289"/>
                    <a:pt x="381" y="289"/>
                    <a:pt x="381" y="289"/>
                  </a:cubicBezTo>
                  <a:cubicBezTo>
                    <a:pt x="387" y="284"/>
                    <a:pt x="394" y="280"/>
                    <a:pt x="402" y="280"/>
                  </a:cubicBezTo>
                  <a:cubicBezTo>
                    <a:pt x="418" y="280"/>
                    <a:pt x="430" y="292"/>
                    <a:pt x="430" y="308"/>
                  </a:cubicBezTo>
                  <a:cubicBezTo>
                    <a:pt x="430" y="323"/>
                    <a:pt x="418" y="335"/>
                    <a:pt x="402" y="335"/>
                  </a:cubicBezTo>
                  <a:cubicBezTo>
                    <a:pt x="387" y="335"/>
                    <a:pt x="375" y="323"/>
                    <a:pt x="375" y="308"/>
                  </a:cubicBezTo>
                  <a:cubicBezTo>
                    <a:pt x="375" y="305"/>
                    <a:pt x="375" y="303"/>
                    <a:pt x="375" y="301"/>
                  </a:cubicBezTo>
                  <a:cubicBezTo>
                    <a:pt x="326" y="276"/>
                    <a:pt x="326" y="276"/>
                    <a:pt x="326" y="276"/>
                  </a:cubicBezTo>
                  <a:cubicBezTo>
                    <a:pt x="313" y="298"/>
                    <a:pt x="291" y="315"/>
                    <a:pt x="266" y="321"/>
                  </a:cubicBezTo>
                  <a:cubicBezTo>
                    <a:pt x="275" y="381"/>
                    <a:pt x="275" y="381"/>
                    <a:pt x="275" y="381"/>
                  </a:cubicBezTo>
                  <a:cubicBezTo>
                    <a:pt x="277" y="381"/>
                    <a:pt x="279" y="381"/>
                    <a:pt x="281" y="381"/>
                  </a:cubicBezTo>
                  <a:cubicBezTo>
                    <a:pt x="322" y="381"/>
                    <a:pt x="355" y="414"/>
                    <a:pt x="355" y="455"/>
                  </a:cubicBezTo>
                  <a:cubicBezTo>
                    <a:pt x="355" y="496"/>
                    <a:pt x="322" y="529"/>
                    <a:pt x="281" y="529"/>
                  </a:cubicBezTo>
                  <a:cubicBezTo>
                    <a:pt x="240" y="529"/>
                    <a:pt x="207" y="496"/>
                    <a:pt x="207" y="455"/>
                  </a:cubicBezTo>
                  <a:cubicBezTo>
                    <a:pt x="207" y="421"/>
                    <a:pt x="230" y="391"/>
                    <a:pt x="262" y="383"/>
                  </a:cubicBezTo>
                  <a:cubicBezTo>
                    <a:pt x="252" y="323"/>
                    <a:pt x="252" y="323"/>
                    <a:pt x="252" y="323"/>
                  </a:cubicBezTo>
                  <a:cubicBezTo>
                    <a:pt x="249" y="323"/>
                    <a:pt x="246" y="323"/>
                    <a:pt x="243" y="323"/>
                  </a:cubicBezTo>
                  <a:cubicBezTo>
                    <a:pt x="218" y="323"/>
                    <a:pt x="196" y="314"/>
                    <a:pt x="179" y="298"/>
                  </a:cubicBezTo>
                  <a:cubicBezTo>
                    <a:pt x="135" y="340"/>
                    <a:pt x="135" y="340"/>
                    <a:pt x="135" y="340"/>
                  </a:cubicBezTo>
                  <a:cubicBezTo>
                    <a:pt x="139" y="346"/>
                    <a:pt x="142" y="353"/>
                    <a:pt x="142" y="361"/>
                  </a:cubicBezTo>
                  <a:cubicBezTo>
                    <a:pt x="142" y="381"/>
                    <a:pt x="125" y="398"/>
                    <a:pt x="104" y="398"/>
                  </a:cubicBezTo>
                  <a:cubicBezTo>
                    <a:pt x="84" y="398"/>
                    <a:pt x="67" y="381"/>
                    <a:pt x="67" y="361"/>
                  </a:cubicBezTo>
                  <a:cubicBezTo>
                    <a:pt x="67" y="340"/>
                    <a:pt x="84" y="323"/>
                    <a:pt x="104" y="323"/>
                  </a:cubicBezTo>
                  <a:cubicBezTo>
                    <a:pt x="112" y="323"/>
                    <a:pt x="120" y="326"/>
                    <a:pt x="126" y="330"/>
                  </a:cubicBezTo>
                  <a:cubicBezTo>
                    <a:pt x="169" y="289"/>
                    <a:pt x="169" y="289"/>
                    <a:pt x="169" y="289"/>
                  </a:cubicBezTo>
                  <a:cubicBezTo>
                    <a:pt x="155" y="272"/>
                    <a:pt x="147" y="250"/>
                    <a:pt x="147" y="227"/>
                  </a:cubicBezTo>
                  <a:cubicBezTo>
                    <a:pt x="147" y="225"/>
                    <a:pt x="147" y="223"/>
                    <a:pt x="147" y="222"/>
                  </a:cubicBezTo>
                  <a:cubicBezTo>
                    <a:pt x="79" y="213"/>
                    <a:pt x="79" y="213"/>
                    <a:pt x="79" y="213"/>
                  </a:cubicBezTo>
                  <a:cubicBezTo>
                    <a:pt x="74" y="230"/>
                    <a:pt x="58" y="242"/>
                    <a:pt x="40" y="242"/>
                  </a:cubicBezTo>
                  <a:cubicBezTo>
                    <a:pt x="18" y="242"/>
                    <a:pt x="0" y="224"/>
                    <a:pt x="0" y="202"/>
                  </a:cubicBezTo>
                  <a:cubicBezTo>
                    <a:pt x="0" y="180"/>
                    <a:pt x="18" y="162"/>
                    <a:pt x="40" y="162"/>
                  </a:cubicBezTo>
                  <a:cubicBezTo>
                    <a:pt x="62" y="162"/>
                    <a:pt x="80" y="179"/>
                    <a:pt x="80" y="200"/>
                  </a:cubicBezTo>
                  <a:cubicBezTo>
                    <a:pt x="149" y="208"/>
                    <a:pt x="149" y="208"/>
                    <a:pt x="149" y="208"/>
                  </a:cubicBezTo>
                  <a:cubicBezTo>
                    <a:pt x="153" y="186"/>
                    <a:pt x="165" y="166"/>
                    <a:pt x="182" y="152"/>
                  </a:cubicBezTo>
                  <a:cubicBezTo>
                    <a:pt x="144" y="98"/>
                    <a:pt x="144" y="98"/>
                    <a:pt x="144" y="98"/>
                  </a:cubicBezTo>
                  <a:cubicBezTo>
                    <a:pt x="136" y="102"/>
                    <a:pt x="128" y="104"/>
                    <a:pt x="119" y="104"/>
                  </a:cubicBezTo>
                  <a:cubicBezTo>
                    <a:pt x="90" y="104"/>
                    <a:pt x="67" y="81"/>
                    <a:pt x="67" y="52"/>
                  </a:cubicBezTo>
                  <a:cubicBezTo>
                    <a:pt x="67" y="23"/>
                    <a:pt x="90" y="0"/>
                    <a:pt x="119" y="0"/>
                  </a:cubicBezTo>
                  <a:cubicBezTo>
                    <a:pt x="148" y="0"/>
                    <a:pt x="171" y="23"/>
                    <a:pt x="171" y="52"/>
                  </a:cubicBezTo>
                  <a:cubicBezTo>
                    <a:pt x="171" y="67"/>
                    <a:pt x="165" y="81"/>
                    <a:pt x="155" y="91"/>
                  </a:cubicBezTo>
                  <a:cubicBezTo>
                    <a:pt x="193" y="144"/>
                    <a:pt x="193" y="144"/>
                    <a:pt x="193" y="144"/>
                  </a:cubicBezTo>
                  <a:cubicBezTo>
                    <a:pt x="208" y="135"/>
                    <a:pt x="225" y="130"/>
                    <a:pt x="243" y="130"/>
                  </a:cubicBezTo>
                  <a:cubicBezTo>
                    <a:pt x="277" y="130"/>
                    <a:pt x="307" y="148"/>
                    <a:pt x="325" y="174"/>
                  </a:cubicBezTo>
                  <a:cubicBezTo>
                    <a:pt x="372" y="148"/>
                    <a:pt x="372" y="148"/>
                    <a:pt x="372" y="148"/>
                  </a:cubicBezTo>
                  <a:cubicBezTo>
                    <a:pt x="369" y="142"/>
                    <a:pt x="368" y="136"/>
                    <a:pt x="368" y="129"/>
                  </a:cubicBezTo>
                  <a:cubicBezTo>
                    <a:pt x="368" y="100"/>
                    <a:pt x="391" y="77"/>
                    <a:pt x="420" y="77"/>
                  </a:cubicBezTo>
                  <a:cubicBezTo>
                    <a:pt x="449" y="77"/>
                    <a:pt x="472" y="100"/>
                    <a:pt x="472" y="129"/>
                  </a:cubicBezTo>
                  <a:cubicBezTo>
                    <a:pt x="472" y="158"/>
                    <a:pt x="449" y="181"/>
                    <a:pt x="420" y="181"/>
                  </a:cubicBezTo>
                  <a:cubicBezTo>
                    <a:pt x="403" y="181"/>
                    <a:pt x="388" y="173"/>
                    <a:pt x="378" y="16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6" name="Oval 79">
              <a:extLst>
                <a:ext uri="{FF2B5EF4-FFF2-40B4-BE49-F238E27FC236}">
                  <a16:creationId xmlns:a16="http://schemas.microsoft.com/office/drawing/2014/main" id="{813ED317-B9FE-4DC2-8927-7083B8BBD3A6}"/>
                </a:ext>
              </a:extLst>
            </p:cNvPr>
            <p:cNvSpPr>
              <a:spLocks noChangeArrowheads="1"/>
            </p:cNvSpPr>
            <p:nvPr/>
          </p:nvSpPr>
          <p:spPr bwMode="auto">
            <a:xfrm>
              <a:off x="2614613" y="1070658"/>
              <a:ext cx="80963" cy="80963"/>
            </a:xfrm>
            <a:prstGeom prst="ellipse">
              <a:avLst/>
            </a:prstGeom>
            <a:solidFill>
              <a:srgbClr val="1FBF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7" name="Oval 80">
              <a:extLst>
                <a:ext uri="{FF2B5EF4-FFF2-40B4-BE49-F238E27FC236}">
                  <a16:creationId xmlns:a16="http://schemas.microsoft.com/office/drawing/2014/main" id="{5F55430D-40C8-4226-A29B-1CBAD4B482F7}"/>
                </a:ext>
              </a:extLst>
            </p:cNvPr>
            <p:cNvSpPr>
              <a:spLocks noChangeArrowheads="1"/>
            </p:cNvSpPr>
            <p:nvPr/>
          </p:nvSpPr>
          <p:spPr bwMode="auto">
            <a:xfrm>
              <a:off x="2833688" y="1023033"/>
              <a:ext cx="252413" cy="252413"/>
            </a:xfrm>
            <a:prstGeom prst="ellipse">
              <a:avLst/>
            </a:prstGeom>
            <a:solidFill>
              <a:srgbClr val="1FBF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8" name="Oval 81">
              <a:extLst>
                <a:ext uri="{FF2B5EF4-FFF2-40B4-BE49-F238E27FC236}">
                  <a16:creationId xmlns:a16="http://schemas.microsoft.com/office/drawing/2014/main" id="{3972D36D-D1E1-4301-86D3-7DC194C64C08}"/>
                </a:ext>
              </a:extLst>
            </p:cNvPr>
            <p:cNvSpPr>
              <a:spLocks noChangeArrowheads="1"/>
            </p:cNvSpPr>
            <p:nvPr/>
          </p:nvSpPr>
          <p:spPr bwMode="auto">
            <a:xfrm>
              <a:off x="2924176" y="1399270"/>
              <a:ext cx="182563" cy="18256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29" name="Group 128">
            <a:extLst>
              <a:ext uri="{FF2B5EF4-FFF2-40B4-BE49-F238E27FC236}">
                <a16:creationId xmlns:a16="http://schemas.microsoft.com/office/drawing/2014/main" id="{888BB741-BE05-499B-B912-0EAA7C7E5734}"/>
              </a:ext>
            </a:extLst>
          </p:cNvPr>
          <p:cNvGrpSpPr/>
          <p:nvPr/>
        </p:nvGrpSpPr>
        <p:grpSpPr>
          <a:xfrm>
            <a:off x="10171262" y="4887206"/>
            <a:ext cx="293843" cy="685632"/>
            <a:chOff x="4251325" y="419100"/>
            <a:chExt cx="342900" cy="800099"/>
          </a:xfrm>
        </p:grpSpPr>
        <p:sp>
          <p:nvSpPr>
            <p:cNvPr id="130" name="Freeform 5">
              <a:extLst>
                <a:ext uri="{FF2B5EF4-FFF2-40B4-BE49-F238E27FC236}">
                  <a16:creationId xmlns:a16="http://schemas.microsoft.com/office/drawing/2014/main" id="{3B55CFD3-9C66-411B-9013-FBD5555226AF}"/>
                </a:ext>
              </a:extLst>
            </p:cNvPr>
            <p:cNvSpPr>
              <a:spLocks/>
            </p:cNvSpPr>
            <p:nvPr/>
          </p:nvSpPr>
          <p:spPr bwMode="auto">
            <a:xfrm>
              <a:off x="4268788" y="433387"/>
              <a:ext cx="306387" cy="373062"/>
            </a:xfrm>
            <a:custGeom>
              <a:avLst/>
              <a:gdLst>
                <a:gd name="T0" fmla="*/ 0 w 218"/>
                <a:gd name="T1" fmla="*/ 265 h 265"/>
                <a:gd name="T2" fmla="*/ 218 w 218"/>
                <a:gd name="T3" fmla="*/ 265 h 265"/>
                <a:gd name="T4" fmla="*/ 218 w 218"/>
                <a:gd name="T5" fmla="*/ 97 h 265"/>
                <a:gd name="T6" fmla="*/ 109 w 218"/>
                <a:gd name="T7" fmla="*/ 0 h 265"/>
                <a:gd name="T8" fmla="*/ 0 w 218"/>
                <a:gd name="T9" fmla="*/ 97 h 265"/>
                <a:gd name="T10" fmla="*/ 0 w 218"/>
                <a:gd name="T11" fmla="*/ 265 h 265"/>
              </a:gdLst>
              <a:ahLst/>
              <a:cxnLst>
                <a:cxn ang="0">
                  <a:pos x="T0" y="T1"/>
                </a:cxn>
                <a:cxn ang="0">
                  <a:pos x="T2" y="T3"/>
                </a:cxn>
                <a:cxn ang="0">
                  <a:pos x="T4" y="T5"/>
                </a:cxn>
                <a:cxn ang="0">
                  <a:pos x="T6" y="T7"/>
                </a:cxn>
                <a:cxn ang="0">
                  <a:pos x="T8" y="T9"/>
                </a:cxn>
                <a:cxn ang="0">
                  <a:pos x="T10" y="T11"/>
                </a:cxn>
              </a:cxnLst>
              <a:rect l="0" t="0" r="r" b="b"/>
              <a:pathLst>
                <a:path w="218" h="265">
                  <a:moveTo>
                    <a:pt x="0" y="265"/>
                  </a:moveTo>
                  <a:cubicBezTo>
                    <a:pt x="218" y="265"/>
                    <a:pt x="218" y="265"/>
                    <a:pt x="218" y="265"/>
                  </a:cubicBezTo>
                  <a:cubicBezTo>
                    <a:pt x="218" y="97"/>
                    <a:pt x="218" y="97"/>
                    <a:pt x="218" y="97"/>
                  </a:cubicBezTo>
                  <a:cubicBezTo>
                    <a:pt x="218" y="97"/>
                    <a:pt x="210" y="0"/>
                    <a:pt x="109" y="0"/>
                  </a:cubicBezTo>
                  <a:cubicBezTo>
                    <a:pt x="8" y="0"/>
                    <a:pt x="0" y="97"/>
                    <a:pt x="0" y="97"/>
                  </a:cubicBezTo>
                  <a:lnTo>
                    <a:pt x="0" y="265"/>
                  </a:lnTo>
                  <a:close/>
                </a:path>
              </a:pathLst>
            </a:custGeom>
            <a:solidFill>
              <a:srgbClr val="1FBF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1" name="Freeform 15">
              <a:extLst>
                <a:ext uri="{FF2B5EF4-FFF2-40B4-BE49-F238E27FC236}">
                  <a16:creationId xmlns:a16="http://schemas.microsoft.com/office/drawing/2014/main" id="{CDCA908D-A640-4DF2-A465-A82CDF2824D9}"/>
                </a:ext>
              </a:extLst>
            </p:cNvPr>
            <p:cNvSpPr>
              <a:spLocks noEditPoints="1"/>
            </p:cNvSpPr>
            <p:nvPr/>
          </p:nvSpPr>
          <p:spPr bwMode="auto">
            <a:xfrm>
              <a:off x="4251325" y="419100"/>
              <a:ext cx="342900" cy="800099"/>
            </a:xfrm>
            <a:custGeom>
              <a:avLst/>
              <a:gdLst>
                <a:gd name="T0" fmla="*/ 244 w 245"/>
                <a:gd name="T1" fmla="*/ 128 h 568"/>
                <a:gd name="T2" fmla="*/ 209 w 245"/>
                <a:gd name="T3" fmla="*/ 32 h 568"/>
                <a:gd name="T4" fmla="*/ 122 w 245"/>
                <a:gd name="T5" fmla="*/ 0 h 568"/>
                <a:gd name="T6" fmla="*/ 0 w 245"/>
                <a:gd name="T7" fmla="*/ 128 h 568"/>
                <a:gd name="T8" fmla="*/ 0 w 245"/>
                <a:gd name="T9" fmla="*/ 439 h 568"/>
                <a:gd name="T10" fmla="*/ 122 w 245"/>
                <a:gd name="T11" fmla="*/ 568 h 568"/>
                <a:gd name="T12" fmla="*/ 209 w 245"/>
                <a:gd name="T13" fmla="*/ 535 h 568"/>
                <a:gd name="T14" fmla="*/ 244 w 245"/>
                <a:gd name="T15" fmla="*/ 439 h 568"/>
                <a:gd name="T16" fmla="*/ 244 w 245"/>
                <a:gd name="T17" fmla="*/ 128 h 568"/>
                <a:gd name="T18" fmla="*/ 199 w 245"/>
                <a:gd name="T19" fmla="*/ 442 h 568"/>
                <a:gd name="T20" fmla="*/ 110 w 245"/>
                <a:gd name="T21" fmla="*/ 517 h 568"/>
                <a:gd name="T22" fmla="*/ 163 w 245"/>
                <a:gd name="T23" fmla="*/ 437 h 568"/>
                <a:gd name="T24" fmla="*/ 163 w 245"/>
                <a:gd name="T25" fmla="*/ 313 h 568"/>
                <a:gd name="T26" fmla="*/ 199 w 245"/>
                <a:gd name="T27" fmla="*/ 313 h 568"/>
                <a:gd name="T28" fmla="*/ 199 w 245"/>
                <a:gd name="T29" fmla="*/ 442 h 568"/>
                <a:gd name="T30" fmla="*/ 228 w 245"/>
                <a:gd name="T31" fmla="*/ 128 h 568"/>
                <a:gd name="T32" fmla="*/ 228 w 245"/>
                <a:gd name="T33" fmla="*/ 265 h 568"/>
                <a:gd name="T34" fmla="*/ 16 w 245"/>
                <a:gd name="T35" fmla="*/ 265 h 568"/>
                <a:gd name="T36" fmla="*/ 16 w 245"/>
                <a:gd name="T37" fmla="*/ 128 h 568"/>
                <a:gd name="T38" fmla="*/ 122 w 245"/>
                <a:gd name="T39" fmla="*/ 16 h 568"/>
                <a:gd name="T40" fmla="*/ 197 w 245"/>
                <a:gd name="T41" fmla="*/ 43 h 568"/>
                <a:gd name="T42" fmla="*/ 228 w 245"/>
                <a:gd name="T43" fmla="*/ 12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5" h="568">
                  <a:moveTo>
                    <a:pt x="244" y="128"/>
                  </a:moveTo>
                  <a:cubicBezTo>
                    <a:pt x="244" y="126"/>
                    <a:pt x="245" y="70"/>
                    <a:pt x="209" y="32"/>
                  </a:cubicBezTo>
                  <a:cubicBezTo>
                    <a:pt x="188" y="11"/>
                    <a:pt x="158" y="0"/>
                    <a:pt x="122" y="0"/>
                  </a:cubicBezTo>
                  <a:cubicBezTo>
                    <a:pt x="2" y="0"/>
                    <a:pt x="0" y="127"/>
                    <a:pt x="0" y="128"/>
                  </a:cubicBezTo>
                  <a:cubicBezTo>
                    <a:pt x="0" y="439"/>
                    <a:pt x="0" y="439"/>
                    <a:pt x="0" y="439"/>
                  </a:cubicBezTo>
                  <a:cubicBezTo>
                    <a:pt x="0" y="440"/>
                    <a:pt x="2" y="568"/>
                    <a:pt x="122" y="568"/>
                  </a:cubicBezTo>
                  <a:cubicBezTo>
                    <a:pt x="158" y="568"/>
                    <a:pt x="187" y="557"/>
                    <a:pt x="209" y="535"/>
                  </a:cubicBezTo>
                  <a:cubicBezTo>
                    <a:pt x="245" y="497"/>
                    <a:pt x="244" y="441"/>
                    <a:pt x="244" y="439"/>
                  </a:cubicBezTo>
                  <a:lnTo>
                    <a:pt x="244" y="128"/>
                  </a:lnTo>
                  <a:close/>
                  <a:moveTo>
                    <a:pt x="199" y="442"/>
                  </a:moveTo>
                  <a:cubicBezTo>
                    <a:pt x="199" y="442"/>
                    <a:pt x="200" y="517"/>
                    <a:pt x="110" y="517"/>
                  </a:cubicBezTo>
                  <a:cubicBezTo>
                    <a:pt x="110" y="517"/>
                    <a:pt x="163" y="508"/>
                    <a:pt x="163" y="437"/>
                  </a:cubicBezTo>
                  <a:cubicBezTo>
                    <a:pt x="163" y="313"/>
                    <a:pt x="163" y="313"/>
                    <a:pt x="163" y="313"/>
                  </a:cubicBezTo>
                  <a:cubicBezTo>
                    <a:pt x="199" y="313"/>
                    <a:pt x="199" y="313"/>
                    <a:pt x="199" y="313"/>
                  </a:cubicBezTo>
                  <a:lnTo>
                    <a:pt x="199" y="442"/>
                  </a:lnTo>
                  <a:close/>
                  <a:moveTo>
                    <a:pt x="228" y="128"/>
                  </a:moveTo>
                  <a:cubicBezTo>
                    <a:pt x="228" y="265"/>
                    <a:pt x="228" y="265"/>
                    <a:pt x="228" y="265"/>
                  </a:cubicBezTo>
                  <a:cubicBezTo>
                    <a:pt x="16" y="265"/>
                    <a:pt x="16" y="265"/>
                    <a:pt x="16" y="265"/>
                  </a:cubicBezTo>
                  <a:cubicBezTo>
                    <a:pt x="16" y="128"/>
                    <a:pt x="16" y="128"/>
                    <a:pt x="16" y="128"/>
                  </a:cubicBezTo>
                  <a:cubicBezTo>
                    <a:pt x="16" y="123"/>
                    <a:pt x="17" y="16"/>
                    <a:pt x="122" y="16"/>
                  </a:cubicBezTo>
                  <a:cubicBezTo>
                    <a:pt x="154" y="16"/>
                    <a:pt x="179" y="25"/>
                    <a:pt x="197" y="43"/>
                  </a:cubicBezTo>
                  <a:cubicBezTo>
                    <a:pt x="229" y="76"/>
                    <a:pt x="228" y="127"/>
                    <a:pt x="228" y="12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32" name="Group 131">
            <a:extLst>
              <a:ext uri="{FF2B5EF4-FFF2-40B4-BE49-F238E27FC236}">
                <a16:creationId xmlns:a16="http://schemas.microsoft.com/office/drawing/2014/main" id="{877AA8D0-8E1B-4760-AED6-DC8121C195CA}"/>
              </a:ext>
            </a:extLst>
          </p:cNvPr>
          <p:cNvGrpSpPr/>
          <p:nvPr/>
        </p:nvGrpSpPr>
        <p:grpSpPr>
          <a:xfrm>
            <a:off x="7973534" y="4864640"/>
            <a:ext cx="767844" cy="769072"/>
            <a:chOff x="2948940" y="3760470"/>
            <a:chExt cx="657898" cy="658950"/>
          </a:xfrm>
        </p:grpSpPr>
        <p:sp>
          <p:nvSpPr>
            <p:cNvPr id="133" name="Freeform: Shape 132">
              <a:extLst>
                <a:ext uri="{FF2B5EF4-FFF2-40B4-BE49-F238E27FC236}">
                  <a16:creationId xmlns:a16="http://schemas.microsoft.com/office/drawing/2014/main" id="{4BCBC4A6-F57C-4B44-8A35-53F1DDC5FECE}"/>
                </a:ext>
              </a:extLst>
            </p:cNvPr>
            <p:cNvSpPr/>
            <p:nvPr/>
          </p:nvSpPr>
          <p:spPr>
            <a:xfrm>
              <a:off x="3064933" y="3875314"/>
              <a:ext cx="324153" cy="198362"/>
            </a:xfrm>
            <a:custGeom>
              <a:avLst/>
              <a:gdLst>
                <a:gd name="connsiteX0" fmla="*/ 84667 w 324153"/>
                <a:gd name="connsiteY0" fmla="*/ 195943 h 198362"/>
                <a:gd name="connsiteX1" fmla="*/ 324153 w 324153"/>
                <a:gd name="connsiteY1" fmla="*/ 198362 h 198362"/>
                <a:gd name="connsiteX2" fmla="*/ 123372 w 324153"/>
                <a:gd name="connsiteY2" fmla="*/ 0 h 198362"/>
                <a:gd name="connsiteX3" fmla="*/ 0 w 324153"/>
                <a:gd name="connsiteY3" fmla="*/ 120953 h 198362"/>
                <a:gd name="connsiteX4" fmla="*/ 84667 w 324153"/>
                <a:gd name="connsiteY4" fmla="*/ 195943 h 198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4153" h="198362">
                  <a:moveTo>
                    <a:pt x="84667" y="195943"/>
                  </a:moveTo>
                  <a:lnTo>
                    <a:pt x="324153" y="198362"/>
                  </a:lnTo>
                  <a:lnTo>
                    <a:pt x="123372" y="0"/>
                  </a:lnTo>
                  <a:lnTo>
                    <a:pt x="0" y="120953"/>
                  </a:lnTo>
                  <a:lnTo>
                    <a:pt x="84667" y="195943"/>
                  </a:ln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grpSp>
          <p:nvGrpSpPr>
            <p:cNvPr id="134" name="Group 133">
              <a:extLst>
                <a:ext uri="{FF2B5EF4-FFF2-40B4-BE49-F238E27FC236}">
                  <a16:creationId xmlns:a16="http://schemas.microsoft.com/office/drawing/2014/main" id="{C1870A60-8CA0-443B-9A15-62B8DB6F2023}"/>
                </a:ext>
              </a:extLst>
            </p:cNvPr>
            <p:cNvGrpSpPr/>
            <p:nvPr/>
          </p:nvGrpSpPr>
          <p:grpSpPr>
            <a:xfrm flipH="1">
              <a:off x="2948940" y="3760470"/>
              <a:ext cx="657898" cy="658950"/>
              <a:chOff x="10162153" y="1988191"/>
              <a:chExt cx="715862" cy="717007"/>
            </a:xfrm>
          </p:grpSpPr>
          <p:sp>
            <p:nvSpPr>
              <p:cNvPr id="135" name="Freeform 45">
                <a:extLst>
                  <a:ext uri="{FF2B5EF4-FFF2-40B4-BE49-F238E27FC236}">
                    <a16:creationId xmlns:a16="http://schemas.microsoft.com/office/drawing/2014/main" id="{296B5699-08B7-49E3-8512-8F6FB8032A7A}"/>
                  </a:ext>
                </a:extLst>
              </p:cNvPr>
              <p:cNvSpPr>
                <a:spLocks/>
              </p:cNvSpPr>
              <p:nvPr/>
            </p:nvSpPr>
            <p:spPr bwMode="auto">
              <a:xfrm>
                <a:off x="10674710" y="1988191"/>
                <a:ext cx="203305" cy="203877"/>
              </a:xfrm>
              <a:custGeom>
                <a:avLst/>
                <a:gdLst>
                  <a:gd name="T0" fmla="*/ 355 w 355"/>
                  <a:gd name="T1" fmla="*/ 237 h 356"/>
                  <a:gd name="T2" fmla="*/ 326 w 355"/>
                  <a:gd name="T3" fmla="*/ 268 h 356"/>
                  <a:gd name="T4" fmla="*/ 276 w 355"/>
                  <a:gd name="T5" fmla="*/ 218 h 356"/>
                  <a:gd name="T6" fmla="*/ 139 w 355"/>
                  <a:gd name="T7" fmla="*/ 356 h 356"/>
                  <a:gd name="T8" fmla="*/ 0 w 355"/>
                  <a:gd name="T9" fmla="*/ 216 h 356"/>
                  <a:gd name="T10" fmla="*/ 137 w 355"/>
                  <a:gd name="T11" fmla="*/ 78 h 356"/>
                  <a:gd name="T12" fmla="*/ 87 w 355"/>
                  <a:gd name="T13" fmla="*/ 28 h 356"/>
                  <a:gd name="T14" fmla="*/ 118 w 355"/>
                  <a:gd name="T15" fmla="*/ 0 h 356"/>
                  <a:gd name="T16" fmla="*/ 355 w 355"/>
                  <a:gd name="T17" fmla="*/ 237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5" h="356">
                    <a:moveTo>
                      <a:pt x="355" y="237"/>
                    </a:moveTo>
                    <a:lnTo>
                      <a:pt x="326" y="268"/>
                    </a:lnTo>
                    <a:lnTo>
                      <a:pt x="276" y="218"/>
                    </a:lnTo>
                    <a:lnTo>
                      <a:pt x="139" y="356"/>
                    </a:lnTo>
                    <a:lnTo>
                      <a:pt x="0" y="216"/>
                    </a:lnTo>
                    <a:lnTo>
                      <a:pt x="137" y="78"/>
                    </a:lnTo>
                    <a:lnTo>
                      <a:pt x="87" y="28"/>
                    </a:lnTo>
                    <a:lnTo>
                      <a:pt x="118" y="0"/>
                    </a:lnTo>
                    <a:lnTo>
                      <a:pt x="355" y="237"/>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6" name="Freeform 8">
                <a:extLst>
                  <a:ext uri="{FF2B5EF4-FFF2-40B4-BE49-F238E27FC236}">
                    <a16:creationId xmlns:a16="http://schemas.microsoft.com/office/drawing/2014/main" id="{D3F7C950-6113-4E3E-83E2-A8572CFFAAFC}"/>
                  </a:ext>
                </a:extLst>
              </p:cNvPr>
              <p:cNvSpPr>
                <a:spLocks/>
              </p:cNvSpPr>
              <p:nvPr/>
            </p:nvSpPr>
            <p:spPr bwMode="auto">
              <a:xfrm>
                <a:off x="10291008" y="2324932"/>
                <a:ext cx="379693" cy="248547"/>
              </a:xfrm>
              <a:custGeom>
                <a:avLst/>
                <a:gdLst>
                  <a:gd name="T0" fmla="*/ 196 w 663"/>
                  <a:gd name="T1" fmla="*/ 0 h 434"/>
                  <a:gd name="T2" fmla="*/ 663 w 663"/>
                  <a:gd name="T3" fmla="*/ 17 h 434"/>
                  <a:gd name="T4" fmla="*/ 277 w 663"/>
                  <a:gd name="T5" fmla="*/ 401 h 434"/>
                  <a:gd name="T6" fmla="*/ 227 w 663"/>
                  <a:gd name="T7" fmla="*/ 434 h 434"/>
                  <a:gd name="T8" fmla="*/ 180 w 663"/>
                  <a:gd name="T9" fmla="*/ 434 h 434"/>
                  <a:gd name="T10" fmla="*/ 21 w 663"/>
                  <a:gd name="T11" fmla="*/ 275 h 434"/>
                  <a:gd name="T12" fmla="*/ 0 w 663"/>
                  <a:gd name="T13" fmla="*/ 230 h 434"/>
                  <a:gd name="T14" fmla="*/ 24 w 663"/>
                  <a:gd name="T15" fmla="*/ 173 h 434"/>
                  <a:gd name="T16" fmla="*/ 196 w 663"/>
                  <a:gd name="T17" fmla="*/ 0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3" h="434">
                    <a:moveTo>
                      <a:pt x="196" y="0"/>
                    </a:moveTo>
                    <a:lnTo>
                      <a:pt x="663" y="17"/>
                    </a:lnTo>
                    <a:lnTo>
                      <a:pt x="277" y="401"/>
                    </a:lnTo>
                    <a:lnTo>
                      <a:pt x="227" y="434"/>
                    </a:lnTo>
                    <a:lnTo>
                      <a:pt x="180" y="434"/>
                    </a:lnTo>
                    <a:lnTo>
                      <a:pt x="21" y="275"/>
                    </a:lnTo>
                    <a:lnTo>
                      <a:pt x="0" y="230"/>
                    </a:lnTo>
                    <a:lnTo>
                      <a:pt x="24" y="173"/>
                    </a:lnTo>
                    <a:lnTo>
                      <a:pt x="196" y="0"/>
                    </a:lnTo>
                    <a:close/>
                  </a:path>
                </a:pathLst>
              </a:custGeom>
              <a:solidFill>
                <a:srgbClr val="1FBF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7" name="Freeform 9">
                <a:extLst>
                  <a:ext uri="{FF2B5EF4-FFF2-40B4-BE49-F238E27FC236}">
                    <a16:creationId xmlns:a16="http://schemas.microsoft.com/office/drawing/2014/main" id="{40AEE47D-D4F5-4164-B5A9-41BA2916BE3F}"/>
                  </a:ext>
                </a:extLst>
              </p:cNvPr>
              <p:cNvSpPr>
                <a:spLocks/>
              </p:cNvSpPr>
              <p:nvPr/>
            </p:nvSpPr>
            <p:spPr bwMode="auto">
              <a:xfrm>
                <a:off x="10685591" y="2174315"/>
                <a:ext cx="6300" cy="6872"/>
              </a:xfrm>
              <a:custGeom>
                <a:avLst/>
                <a:gdLst>
                  <a:gd name="T0" fmla="*/ 11 w 11"/>
                  <a:gd name="T1" fmla="*/ 12 h 12"/>
                  <a:gd name="T2" fmla="*/ 11 w 11"/>
                  <a:gd name="T3" fmla="*/ 12 h 12"/>
                  <a:gd name="T4" fmla="*/ 0 w 11"/>
                  <a:gd name="T5" fmla="*/ 0 h 12"/>
                  <a:gd name="T6" fmla="*/ 11 w 11"/>
                  <a:gd name="T7" fmla="*/ 12 h 12"/>
                </a:gdLst>
                <a:ahLst/>
                <a:cxnLst>
                  <a:cxn ang="0">
                    <a:pos x="T0" y="T1"/>
                  </a:cxn>
                  <a:cxn ang="0">
                    <a:pos x="T2" y="T3"/>
                  </a:cxn>
                  <a:cxn ang="0">
                    <a:pos x="T4" y="T5"/>
                  </a:cxn>
                  <a:cxn ang="0">
                    <a:pos x="T6" y="T7"/>
                  </a:cxn>
                </a:cxnLst>
                <a:rect l="0" t="0" r="r" b="b"/>
                <a:pathLst>
                  <a:path w="11" h="12">
                    <a:moveTo>
                      <a:pt x="11" y="12"/>
                    </a:moveTo>
                    <a:lnTo>
                      <a:pt x="11" y="12"/>
                    </a:lnTo>
                    <a:lnTo>
                      <a:pt x="0" y="0"/>
                    </a:lnTo>
                    <a:lnTo>
                      <a:pt x="11" y="12"/>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8" name="Freeform 10">
                <a:extLst>
                  <a:ext uri="{FF2B5EF4-FFF2-40B4-BE49-F238E27FC236}">
                    <a16:creationId xmlns:a16="http://schemas.microsoft.com/office/drawing/2014/main" id="{0FC68A40-13FB-4C88-A4EC-58976E6E3E05}"/>
                  </a:ext>
                </a:extLst>
              </p:cNvPr>
              <p:cNvSpPr>
                <a:spLocks/>
              </p:cNvSpPr>
              <p:nvPr/>
            </p:nvSpPr>
            <p:spPr bwMode="auto">
              <a:xfrm>
                <a:off x="10685591" y="2174315"/>
                <a:ext cx="6300" cy="6872"/>
              </a:xfrm>
              <a:custGeom>
                <a:avLst/>
                <a:gdLst>
                  <a:gd name="T0" fmla="*/ 11 w 11"/>
                  <a:gd name="T1" fmla="*/ 12 h 12"/>
                  <a:gd name="T2" fmla="*/ 0 w 11"/>
                  <a:gd name="T3" fmla="*/ 0 h 12"/>
                  <a:gd name="T4" fmla="*/ 0 w 11"/>
                  <a:gd name="T5" fmla="*/ 0 h 12"/>
                  <a:gd name="T6" fmla="*/ 11 w 11"/>
                  <a:gd name="T7" fmla="*/ 12 h 12"/>
                </a:gdLst>
                <a:ahLst/>
                <a:cxnLst>
                  <a:cxn ang="0">
                    <a:pos x="T0" y="T1"/>
                  </a:cxn>
                  <a:cxn ang="0">
                    <a:pos x="T2" y="T3"/>
                  </a:cxn>
                  <a:cxn ang="0">
                    <a:pos x="T4" y="T5"/>
                  </a:cxn>
                  <a:cxn ang="0">
                    <a:pos x="T6" y="T7"/>
                  </a:cxn>
                </a:cxnLst>
                <a:rect l="0" t="0" r="r" b="b"/>
                <a:pathLst>
                  <a:path w="11" h="12">
                    <a:moveTo>
                      <a:pt x="11" y="12"/>
                    </a:moveTo>
                    <a:lnTo>
                      <a:pt x="0" y="0"/>
                    </a:lnTo>
                    <a:lnTo>
                      <a:pt x="0" y="0"/>
                    </a:lnTo>
                    <a:lnTo>
                      <a:pt x="11" y="12"/>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9" name="Freeform 11">
                <a:extLst>
                  <a:ext uri="{FF2B5EF4-FFF2-40B4-BE49-F238E27FC236}">
                    <a16:creationId xmlns:a16="http://schemas.microsoft.com/office/drawing/2014/main" id="{92D82362-CE60-4212-AF29-4A12914BC5D8}"/>
                  </a:ext>
                </a:extLst>
              </p:cNvPr>
              <p:cNvSpPr>
                <a:spLocks noEditPoints="1"/>
              </p:cNvSpPr>
              <p:nvPr/>
            </p:nvSpPr>
            <p:spPr bwMode="auto">
              <a:xfrm>
                <a:off x="10162153" y="2064359"/>
                <a:ext cx="639694" cy="640839"/>
              </a:xfrm>
              <a:custGeom>
                <a:avLst/>
                <a:gdLst>
                  <a:gd name="T0" fmla="*/ 455 w 472"/>
                  <a:gd name="T1" fmla="*/ 167 h 472"/>
                  <a:gd name="T2" fmla="*/ 472 w 472"/>
                  <a:gd name="T3" fmla="*/ 150 h 472"/>
                  <a:gd name="T4" fmla="*/ 322 w 472"/>
                  <a:gd name="T5" fmla="*/ 0 h 472"/>
                  <a:gd name="T6" fmla="*/ 305 w 472"/>
                  <a:gd name="T7" fmla="*/ 17 h 472"/>
                  <a:gd name="T8" fmla="*/ 324 w 472"/>
                  <a:gd name="T9" fmla="*/ 36 h 472"/>
                  <a:gd name="T10" fmla="*/ 100 w 472"/>
                  <a:gd name="T11" fmla="*/ 260 h 472"/>
                  <a:gd name="T12" fmla="*/ 87 w 472"/>
                  <a:gd name="T13" fmla="*/ 288 h 472"/>
                  <a:gd name="T14" fmla="*/ 99 w 472"/>
                  <a:gd name="T15" fmla="*/ 314 h 472"/>
                  <a:gd name="T16" fmla="*/ 114 w 472"/>
                  <a:gd name="T17" fmla="*/ 329 h 472"/>
                  <a:gd name="T18" fmla="*/ 88 w 472"/>
                  <a:gd name="T19" fmla="*/ 354 h 472"/>
                  <a:gd name="T20" fmla="*/ 99 w 472"/>
                  <a:gd name="T21" fmla="*/ 365 h 472"/>
                  <a:gd name="T22" fmla="*/ 0 w 472"/>
                  <a:gd name="T23" fmla="*/ 464 h 472"/>
                  <a:gd name="T24" fmla="*/ 8 w 472"/>
                  <a:gd name="T25" fmla="*/ 472 h 472"/>
                  <a:gd name="T26" fmla="*/ 107 w 472"/>
                  <a:gd name="T27" fmla="*/ 373 h 472"/>
                  <a:gd name="T28" fmla="*/ 118 w 472"/>
                  <a:gd name="T29" fmla="*/ 384 h 472"/>
                  <a:gd name="T30" fmla="*/ 143 w 472"/>
                  <a:gd name="T31" fmla="*/ 358 h 472"/>
                  <a:gd name="T32" fmla="*/ 158 w 472"/>
                  <a:gd name="T33" fmla="*/ 373 h 472"/>
                  <a:gd name="T34" fmla="*/ 184 w 472"/>
                  <a:gd name="T35" fmla="*/ 385 h 472"/>
                  <a:gd name="T36" fmla="*/ 212 w 472"/>
                  <a:gd name="T37" fmla="*/ 372 h 472"/>
                  <a:gd name="T38" fmla="*/ 436 w 472"/>
                  <a:gd name="T39" fmla="*/ 148 h 472"/>
                  <a:gd name="T40" fmla="*/ 455 w 472"/>
                  <a:gd name="T41" fmla="*/ 167 h 472"/>
                  <a:gd name="T42" fmla="*/ 335 w 472"/>
                  <a:gd name="T43" fmla="*/ 48 h 472"/>
                  <a:gd name="T44" fmla="*/ 424 w 472"/>
                  <a:gd name="T45" fmla="*/ 137 h 472"/>
                  <a:gd name="T46" fmla="*/ 374 w 472"/>
                  <a:gd name="T47" fmla="*/ 187 h 472"/>
                  <a:gd name="T48" fmla="*/ 196 w 472"/>
                  <a:gd name="T49" fmla="*/ 187 h 472"/>
                  <a:gd name="T50" fmla="*/ 335 w 472"/>
                  <a:gd name="T51" fmla="*/ 48 h 472"/>
                  <a:gd name="T52" fmla="*/ 184 w 472"/>
                  <a:gd name="T53" fmla="*/ 369 h 472"/>
                  <a:gd name="T54" fmla="*/ 169 w 472"/>
                  <a:gd name="T55" fmla="*/ 362 h 472"/>
                  <a:gd name="T56" fmla="*/ 110 w 472"/>
                  <a:gd name="T57" fmla="*/ 303 h 472"/>
                  <a:gd name="T58" fmla="*/ 103 w 472"/>
                  <a:gd name="T59" fmla="*/ 288 h 472"/>
                  <a:gd name="T60" fmla="*/ 112 w 472"/>
                  <a:gd name="T61" fmla="*/ 271 h 472"/>
                  <a:gd name="T62" fmla="*/ 180 w 472"/>
                  <a:gd name="T63" fmla="*/ 203 h 472"/>
                  <a:gd name="T64" fmla="*/ 358 w 472"/>
                  <a:gd name="T65" fmla="*/ 203 h 472"/>
                  <a:gd name="T66" fmla="*/ 200 w 472"/>
                  <a:gd name="T67" fmla="*/ 361 h 472"/>
                  <a:gd name="T68" fmla="*/ 184 w 472"/>
                  <a:gd name="T69" fmla="*/ 369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72" h="472">
                    <a:moveTo>
                      <a:pt x="455" y="167"/>
                    </a:moveTo>
                    <a:cubicBezTo>
                      <a:pt x="472" y="150"/>
                      <a:pt x="472" y="150"/>
                      <a:pt x="472" y="150"/>
                    </a:cubicBezTo>
                    <a:cubicBezTo>
                      <a:pt x="322" y="0"/>
                      <a:pt x="322" y="0"/>
                      <a:pt x="322" y="0"/>
                    </a:cubicBezTo>
                    <a:cubicBezTo>
                      <a:pt x="305" y="17"/>
                      <a:pt x="305" y="17"/>
                      <a:pt x="305" y="17"/>
                    </a:cubicBezTo>
                    <a:cubicBezTo>
                      <a:pt x="324" y="36"/>
                      <a:pt x="324" y="36"/>
                      <a:pt x="324" y="36"/>
                    </a:cubicBezTo>
                    <a:cubicBezTo>
                      <a:pt x="100" y="260"/>
                      <a:pt x="100" y="260"/>
                      <a:pt x="100" y="260"/>
                    </a:cubicBezTo>
                    <a:cubicBezTo>
                      <a:pt x="100" y="260"/>
                      <a:pt x="87" y="272"/>
                      <a:pt x="87" y="288"/>
                    </a:cubicBezTo>
                    <a:cubicBezTo>
                      <a:pt x="87" y="297"/>
                      <a:pt x="91" y="306"/>
                      <a:pt x="99" y="314"/>
                    </a:cubicBezTo>
                    <a:cubicBezTo>
                      <a:pt x="114" y="329"/>
                      <a:pt x="114" y="329"/>
                      <a:pt x="114" y="329"/>
                    </a:cubicBezTo>
                    <a:cubicBezTo>
                      <a:pt x="88" y="354"/>
                      <a:pt x="88" y="354"/>
                      <a:pt x="88" y="354"/>
                    </a:cubicBezTo>
                    <a:cubicBezTo>
                      <a:pt x="99" y="365"/>
                      <a:pt x="99" y="365"/>
                      <a:pt x="99" y="365"/>
                    </a:cubicBezTo>
                    <a:cubicBezTo>
                      <a:pt x="0" y="464"/>
                      <a:pt x="0" y="464"/>
                      <a:pt x="0" y="464"/>
                    </a:cubicBezTo>
                    <a:cubicBezTo>
                      <a:pt x="8" y="472"/>
                      <a:pt x="8" y="472"/>
                      <a:pt x="8" y="472"/>
                    </a:cubicBezTo>
                    <a:cubicBezTo>
                      <a:pt x="107" y="373"/>
                      <a:pt x="107" y="373"/>
                      <a:pt x="107" y="373"/>
                    </a:cubicBezTo>
                    <a:cubicBezTo>
                      <a:pt x="118" y="384"/>
                      <a:pt x="118" y="384"/>
                      <a:pt x="118" y="384"/>
                    </a:cubicBezTo>
                    <a:cubicBezTo>
                      <a:pt x="143" y="358"/>
                      <a:pt x="143" y="358"/>
                      <a:pt x="143" y="358"/>
                    </a:cubicBezTo>
                    <a:cubicBezTo>
                      <a:pt x="158" y="373"/>
                      <a:pt x="158" y="373"/>
                      <a:pt x="158" y="373"/>
                    </a:cubicBezTo>
                    <a:cubicBezTo>
                      <a:pt x="166" y="381"/>
                      <a:pt x="175" y="385"/>
                      <a:pt x="184" y="385"/>
                    </a:cubicBezTo>
                    <a:cubicBezTo>
                      <a:pt x="200" y="385"/>
                      <a:pt x="212" y="372"/>
                      <a:pt x="212" y="372"/>
                    </a:cubicBezTo>
                    <a:cubicBezTo>
                      <a:pt x="436" y="148"/>
                      <a:pt x="436" y="148"/>
                      <a:pt x="436" y="148"/>
                    </a:cubicBezTo>
                    <a:lnTo>
                      <a:pt x="455" y="167"/>
                    </a:lnTo>
                    <a:close/>
                    <a:moveTo>
                      <a:pt x="335" y="48"/>
                    </a:moveTo>
                    <a:cubicBezTo>
                      <a:pt x="424" y="137"/>
                      <a:pt x="424" y="137"/>
                      <a:pt x="424" y="137"/>
                    </a:cubicBezTo>
                    <a:cubicBezTo>
                      <a:pt x="374" y="187"/>
                      <a:pt x="374" y="187"/>
                      <a:pt x="374" y="187"/>
                    </a:cubicBezTo>
                    <a:cubicBezTo>
                      <a:pt x="196" y="187"/>
                      <a:pt x="196" y="187"/>
                      <a:pt x="196" y="187"/>
                    </a:cubicBezTo>
                    <a:lnTo>
                      <a:pt x="335" y="48"/>
                    </a:lnTo>
                    <a:close/>
                    <a:moveTo>
                      <a:pt x="184" y="369"/>
                    </a:moveTo>
                    <a:cubicBezTo>
                      <a:pt x="179" y="369"/>
                      <a:pt x="174" y="366"/>
                      <a:pt x="169" y="362"/>
                    </a:cubicBezTo>
                    <a:cubicBezTo>
                      <a:pt x="110" y="303"/>
                      <a:pt x="110" y="303"/>
                      <a:pt x="110" y="303"/>
                    </a:cubicBezTo>
                    <a:cubicBezTo>
                      <a:pt x="106" y="298"/>
                      <a:pt x="103" y="293"/>
                      <a:pt x="103" y="288"/>
                    </a:cubicBezTo>
                    <a:cubicBezTo>
                      <a:pt x="104" y="279"/>
                      <a:pt x="111" y="272"/>
                      <a:pt x="112" y="271"/>
                    </a:cubicBezTo>
                    <a:cubicBezTo>
                      <a:pt x="180" y="203"/>
                      <a:pt x="180" y="203"/>
                      <a:pt x="180" y="203"/>
                    </a:cubicBezTo>
                    <a:cubicBezTo>
                      <a:pt x="358" y="203"/>
                      <a:pt x="358" y="203"/>
                      <a:pt x="358" y="203"/>
                    </a:cubicBezTo>
                    <a:cubicBezTo>
                      <a:pt x="200" y="361"/>
                      <a:pt x="200" y="361"/>
                      <a:pt x="200" y="361"/>
                    </a:cubicBezTo>
                    <a:cubicBezTo>
                      <a:pt x="200" y="361"/>
                      <a:pt x="193" y="368"/>
                      <a:pt x="184" y="369"/>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140" name="TextBox 139" hidden="1">
            <a:extLst>
              <a:ext uri="{FF2B5EF4-FFF2-40B4-BE49-F238E27FC236}">
                <a16:creationId xmlns:a16="http://schemas.microsoft.com/office/drawing/2014/main" id="{F854359C-97CD-4771-B672-BFAC07C80852}"/>
              </a:ext>
            </a:extLst>
          </p:cNvPr>
          <p:cNvSpPr txBox="1"/>
          <p:nvPr/>
        </p:nvSpPr>
        <p:spPr>
          <a:xfrm>
            <a:off x="11307142" y="696528"/>
            <a:ext cx="884858" cy="553998"/>
          </a:xfrm>
          <a:prstGeom prst="rect">
            <a:avLst/>
          </a:prstGeom>
          <a:solidFill>
            <a:srgbClr val="FFFF00"/>
          </a:solidFill>
        </p:spPr>
        <p:txBody>
          <a:bodyPr wrap="none" lIns="0" tIns="0" rIns="0" bIns="0" rtlCol="0">
            <a:spAutoFit/>
          </a:bodyPr>
          <a:lstStyle/>
          <a:p>
            <a:pPr>
              <a:spcAft>
                <a:spcPts val="600"/>
              </a:spcAft>
            </a:pPr>
            <a:r>
              <a:rPr lang="en-US" sz="1800" dirty="0">
                <a:solidFill>
                  <a:srgbClr val="FF0066"/>
                </a:solidFill>
              </a:rPr>
              <a:t>JANICE</a:t>
            </a:r>
            <a:br>
              <a:rPr lang="en-US" sz="1800" dirty="0">
                <a:solidFill>
                  <a:srgbClr val="FF0066"/>
                </a:solidFill>
              </a:rPr>
            </a:br>
            <a:r>
              <a:rPr lang="en-US" sz="1800" dirty="0">
                <a:solidFill>
                  <a:srgbClr val="FF0066"/>
                </a:solidFill>
              </a:rPr>
              <a:t>JULIE H</a:t>
            </a:r>
          </a:p>
        </p:txBody>
      </p:sp>
      <p:sp>
        <p:nvSpPr>
          <p:cNvPr id="7" name="Content Placeholder 6">
            <a:extLst>
              <a:ext uri="{FF2B5EF4-FFF2-40B4-BE49-F238E27FC236}">
                <a16:creationId xmlns:a16="http://schemas.microsoft.com/office/drawing/2014/main" id="{68767B7F-6A90-467B-AAFE-79FF6709E9A7}"/>
              </a:ext>
            </a:extLst>
          </p:cNvPr>
          <p:cNvSpPr>
            <a:spLocks noGrp="1"/>
          </p:cNvSpPr>
          <p:nvPr>
            <p:ph idx="1"/>
          </p:nvPr>
        </p:nvSpPr>
        <p:spPr>
          <a:xfrm>
            <a:off x="457201" y="1321592"/>
            <a:ext cx="10642484" cy="4861494"/>
          </a:xfrm>
        </p:spPr>
        <p:txBody>
          <a:bodyPr/>
          <a:lstStyle/>
          <a:p>
            <a:pPr marL="0" indent="0">
              <a:buNone/>
            </a:pPr>
            <a:r>
              <a:rPr lang="en-US" sz="2200" dirty="0">
                <a:solidFill>
                  <a:srgbClr val="000000"/>
                </a:solidFill>
                <a:latin typeface="Arial" panose="020B0604020202020204" pitchFamily="34" charset="0"/>
              </a:rPr>
              <a:t>Hospitals may all look the same, but there are often differences in the quality of care you receive depending on the facility you choose.  </a:t>
            </a:r>
          </a:p>
          <a:p>
            <a:pPr marL="0" indent="0">
              <a:buNone/>
            </a:pPr>
            <a:r>
              <a:rPr lang="en-US" sz="2200" b="1" dirty="0">
                <a:solidFill>
                  <a:srgbClr val="000000"/>
                </a:solidFill>
                <a:latin typeface="Arial" panose="020B0604020202020204" pitchFamily="34" charset="0"/>
              </a:rPr>
              <a:t>The choices you make matter when it comes to your health care.</a:t>
            </a:r>
            <a:endParaRPr lang="en-US" sz="2200" dirty="0">
              <a:solidFill>
                <a:srgbClr val="000000"/>
              </a:solidFill>
              <a:latin typeface="Arial" panose="020B0604020202020204" pitchFamily="34" charset="0"/>
            </a:endParaRPr>
          </a:p>
        </p:txBody>
      </p:sp>
      <p:sp>
        <p:nvSpPr>
          <p:cNvPr id="4" name="Text Placeholder 9">
            <a:extLst>
              <a:ext uri="{FF2B5EF4-FFF2-40B4-BE49-F238E27FC236}">
                <a16:creationId xmlns:a16="http://schemas.microsoft.com/office/drawing/2014/main" id="{A6E3B42C-7AAA-16C7-FB82-637864DEC0BF}"/>
              </a:ext>
            </a:extLst>
          </p:cNvPr>
          <p:cNvSpPr>
            <a:spLocks noGrp="1"/>
          </p:cNvSpPr>
          <p:nvPr>
            <p:ph type="body" sz="quarter" idx="14"/>
          </p:nvPr>
        </p:nvSpPr>
        <p:spPr>
          <a:xfrm>
            <a:off x="457201" y="6553200"/>
            <a:ext cx="6152824" cy="304800"/>
          </a:xfrm>
        </p:spPr>
        <p:txBody>
          <a:bodyPr/>
          <a:lstStyle/>
          <a:p>
            <a:pPr>
              <a:spcAft>
                <a:spcPts val="600"/>
              </a:spcAft>
            </a:pPr>
            <a:r>
              <a:rPr lang="en-US" dirty="0"/>
              <a:t>*The gene therapy program will be discontinued as of 7/1/26. </a:t>
            </a:r>
          </a:p>
        </p:txBody>
      </p:sp>
    </p:spTree>
    <p:extLst>
      <p:ext uri="{BB962C8B-B14F-4D97-AF65-F5344CB8AC3E}">
        <p14:creationId xmlns:p14="http://schemas.microsoft.com/office/powerpoint/2010/main" val="4069813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8815523-D4FE-4DC1-816A-F6C3DE937533}"/>
              </a:ext>
            </a:extLst>
          </p:cNvPr>
          <p:cNvSpPr>
            <a:spLocks noGrp="1"/>
          </p:cNvSpPr>
          <p:nvPr>
            <p:ph type="sldNum" sz="quarter" idx="10"/>
          </p:nvPr>
        </p:nvSpPr>
        <p:spPr>
          <a:xfrm>
            <a:off x="11582400" y="6553200"/>
            <a:ext cx="609600" cy="304800"/>
          </a:xfrm>
        </p:spPr>
        <p:txBody>
          <a:bodyPr/>
          <a:lstStyle/>
          <a:p>
            <a:fld id="{2D55A223-BDE3-4662-BD05-6BDBDD27824A}" type="slidenum">
              <a:rPr lang="en-US" smtClean="0"/>
              <a:pPr/>
              <a:t>14</a:t>
            </a:fld>
            <a:endParaRPr lang="en-US" dirty="0"/>
          </a:p>
        </p:txBody>
      </p:sp>
      <p:sp>
        <p:nvSpPr>
          <p:cNvPr id="7" name="Content Placeholder 6">
            <a:extLst>
              <a:ext uri="{FF2B5EF4-FFF2-40B4-BE49-F238E27FC236}">
                <a16:creationId xmlns:a16="http://schemas.microsoft.com/office/drawing/2014/main" id="{039C8CEB-9AED-4F7C-BF18-3C8D66CB85BE}"/>
              </a:ext>
            </a:extLst>
          </p:cNvPr>
          <p:cNvSpPr>
            <a:spLocks noGrp="1"/>
          </p:cNvSpPr>
          <p:nvPr>
            <p:ph idx="1"/>
          </p:nvPr>
        </p:nvSpPr>
        <p:spPr>
          <a:xfrm>
            <a:off x="457200" y="1309552"/>
            <a:ext cx="10820400" cy="2369820"/>
          </a:xfrm>
        </p:spPr>
        <p:txBody>
          <a:bodyPr/>
          <a:lstStyle/>
          <a:p>
            <a:pPr marL="0" indent="0">
              <a:buNone/>
            </a:pPr>
            <a:r>
              <a:rPr lang="en-US" sz="2400" dirty="0"/>
              <a:t>Blue Distinction</a:t>
            </a:r>
            <a:r>
              <a:rPr lang="en-US" sz="1200" baseline="100000" dirty="0"/>
              <a:t>®</a:t>
            </a:r>
            <a:r>
              <a:rPr lang="en-US" sz="2400" dirty="0"/>
              <a:t> Centers and Blue Distinction</a:t>
            </a:r>
            <a:r>
              <a:rPr lang="en-US" sz="1050" baseline="100000" dirty="0">
                <a:solidFill>
                  <a:srgbClr val="1E1E1E"/>
                </a:solidFill>
              </a:rPr>
              <a:t>®</a:t>
            </a:r>
            <a:r>
              <a:rPr lang="en-US" sz="2400" dirty="0"/>
              <a:t> Centers+ have a proven history </a:t>
            </a:r>
            <a:br>
              <a:rPr lang="en-US" sz="2400" dirty="0"/>
            </a:br>
            <a:r>
              <a:rPr lang="en-US" sz="2400" dirty="0"/>
              <a:t>of delivering exceptional care and results. </a:t>
            </a:r>
          </a:p>
          <a:p>
            <a:pPr marL="0" indent="0">
              <a:buNone/>
            </a:pPr>
            <a:r>
              <a:rPr lang="en-US" sz="2400" dirty="0"/>
              <a:t>With two levels of recognition, you and your doctor can choose the option </a:t>
            </a:r>
            <a:br>
              <a:rPr lang="en-US" sz="2400" dirty="0"/>
            </a:br>
            <a:r>
              <a:rPr lang="en-US" sz="2400" dirty="0"/>
              <a:t>that best meets your needs. </a:t>
            </a:r>
          </a:p>
        </p:txBody>
      </p:sp>
      <p:sp>
        <p:nvSpPr>
          <p:cNvPr id="6" name="Title 5">
            <a:extLst>
              <a:ext uri="{FF2B5EF4-FFF2-40B4-BE49-F238E27FC236}">
                <a16:creationId xmlns:a16="http://schemas.microsoft.com/office/drawing/2014/main" id="{74B67208-E948-4E2E-81F4-1062372CFC05}"/>
              </a:ext>
            </a:extLst>
          </p:cNvPr>
          <p:cNvSpPr>
            <a:spLocks noGrp="1"/>
          </p:cNvSpPr>
          <p:nvPr>
            <p:ph type="title"/>
          </p:nvPr>
        </p:nvSpPr>
        <p:spPr>
          <a:xfrm>
            <a:off x="457200" y="411480"/>
            <a:ext cx="8991600" cy="876300"/>
          </a:xfrm>
        </p:spPr>
        <p:txBody>
          <a:bodyPr/>
          <a:lstStyle/>
          <a:p>
            <a:r>
              <a:rPr lang="en-US" dirty="0"/>
              <a:t>Two Distinct Recognitions</a:t>
            </a:r>
          </a:p>
        </p:txBody>
      </p:sp>
      <p:sp>
        <p:nvSpPr>
          <p:cNvPr id="10" name="Rectangle 9">
            <a:extLst>
              <a:ext uri="{FF2B5EF4-FFF2-40B4-BE49-F238E27FC236}">
                <a16:creationId xmlns:a16="http://schemas.microsoft.com/office/drawing/2014/main" id="{86AEB9D1-E85B-415B-A576-E46718D21568}"/>
              </a:ext>
            </a:extLst>
          </p:cNvPr>
          <p:cNvSpPr/>
          <p:nvPr/>
        </p:nvSpPr>
        <p:spPr>
          <a:xfrm>
            <a:off x="457200" y="4819153"/>
            <a:ext cx="11277600" cy="483863"/>
          </a:xfrm>
          <a:prstGeom prst="rect">
            <a:avLst/>
          </a:prstGeom>
          <a:solidFill>
            <a:schemeClr val="accent6">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1" name="Rectangle 10">
            <a:extLst>
              <a:ext uri="{FF2B5EF4-FFF2-40B4-BE49-F238E27FC236}">
                <a16:creationId xmlns:a16="http://schemas.microsoft.com/office/drawing/2014/main" id="{467233A4-B207-4E4D-A333-79B5FF257623}"/>
              </a:ext>
            </a:extLst>
          </p:cNvPr>
          <p:cNvSpPr/>
          <p:nvPr/>
        </p:nvSpPr>
        <p:spPr>
          <a:xfrm>
            <a:off x="939238" y="3056572"/>
            <a:ext cx="4600157" cy="1477328"/>
          </a:xfrm>
          <a:prstGeom prst="rect">
            <a:avLst/>
          </a:prstGeom>
          <a:solidFill>
            <a:schemeClr val="accent5">
              <a:lumMod val="20000"/>
              <a:lumOff val="80000"/>
            </a:schemeClr>
          </a:solidFill>
        </p:spPr>
        <p:txBody>
          <a:bodyPr wrap="square" lIns="182880" tIns="182880" rIns="182880" bIns="182880" anchor="ctr">
            <a:spAutoFit/>
          </a:bodyPr>
          <a:lstStyle/>
          <a:p>
            <a:r>
              <a:rPr lang="en-US" b="1" dirty="0">
                <a:solidFill>
                  <a:schemeClr val="tx2"/>
                </a:solidFill>
              </a:rPr>
              <a:t>Blue Distinction Centers</a:t>
            </a:r>
          </a:p>
          <a:p>
            <a:r>
              <a:rPr lang="en-US" b="0" dirty="0"/>
              <a:t>Demonstrate </a:t>
            </a:r>
            <a:r>
              <a:rPr lang="en-US" b="1" dirty="0"/>
              <a:t>quality care</a:t>
            </a:r>
            <a:r>
              <a:rPr lang="en-US" b="0" dirty="0"/>
              <a:t>, treatment expertise and better overall patient results</a:t>
            </a:r>
          </a:p>
        </p:txBody>
      </p:sp>
      <p:sp>
        <p:nvSpPr>
          <p:cNvPr id="12" name="Rectangle 11">
            <a:extLst>
              <a:ext uri="{FF2B5EF4-FFF2-40B4-BE49-F238E27FC236}">
                <a16:creationId xmlns:a16="http://schemas.microsoft.com/office/drawing/2014/main" id="{9B2E6A96-C24C-478A-97C1-BD2DD2B9BA4A}"/>
              </a:ext>
            </a:extLst>
          </p:cNvPr>
          <p:cNvSpPr/>
          <p:nvPr/>
        </p:nvSpPr>
        <p:spPr>
          <a:xfrm>
            <a:off x="6057900" y="3056572"/>
            <a:ext cx="5194862" cy="1477328"/>
          </a:xfrm>
          <a:prstGeom prst="rect">
            <a:avLst/>
          </a:prstGeom>
          <a:solidFill>
            <a:schemeClr val="accent5">
              <a:lumMod val="20000"/>
              <a:lumOff val="80000"/>
            </a:schemeClr>
          </a:solidFill>
        </p:spPr>
        <p:txBody>
          <a:bodyPr wrap="square" lIns="182880" tIns="182880" rIns="182880" bIns="182880" anchor="ctr" anchorCtr="0">
            <a:spAutoFit/>
          </a:bodyPr>
          <a:lstStyle/>
          <a:p>
            <a:r>
              <a:rPr lang="en-US" b="1" dirty="0">
                <a:solidFill>
                  <a:schemeClr val="tx2"/>
                </a:solidFill>
              </a:rPr>
              <a:t>Blue Distinction Centers+</a:t>
            </a:r>
          </a:p>
          <a:p>
            <a:r>
              <a:rPr lang="en-US" b="0" dirty="0"/>
              <a:t>Demonstrate </a:t>
            </a:r>
            <a:r>
              <a:rPr lang="en-US" b="1" dirty="0"/>
              <a:t>more affordable care </a:t>
            </a:r>
            <a:r>
              <a:rPr lang="en-US" b="0" dirty="0"/>
              <a:t>in addition to </a:t>
            </a:r>
            <a:r>
              <a:rPr lang="en-US" b="1" dirty="0"/>
              <a:t>quality care</a:t>
            </a:r>
            <a:r>
              <a:rPr lang="en-US" b="0" dirty="0"/>
              <a:t>, treatment expertise and better overall patient results</a:t>
            </a:r>
          </a:p>
        </p:txBody>
      </p:sp>
      <p:sp>
        <p:nvSpPr>
          <p:cNvPr id="13" name="Content Placeholder 4">
            <a:extLst>
              <a:ext uri="{FF2B5EF4-FFF2-40B4-BE49-F238E27FC236}">
                <a16:creationId xmlns:a16="http://schemas.microsoft.com/office/drawing/2014/main" id="{C295E25F-0FBB-4FC7-BCD4-0588C864A9C8}"/>
              </a:ext>
            </a:extLst>
          </p:cNvPr>
          <p:cNvSpPr txBox="1">
            <a:spLocks/>
          </p:cNvSpPr>
          <p:nvPr/>
        </p:nvSpPr>
        <p:spPr>
          <a:xfrm>
            <a:off x="457200" y="4909176"/>
            <a:ext cx="11277600" cy="370254"/>
          </a:xfrm>
          <a:prstGeom prst="rect">
            <a:avLst/>
          </a:prstGeom>
        </p:spPr>
        <p:txBody>
          <a:bodyPr vert="horz" wrap="square" lIns="0" tIns="0" rIns="0" bIns="0" rtlCol="0">
            <a:noAutofit/>
          </a:bodyPr>
          <a:lstStyle>
            <a:lvl1pPr marL="0" indent="0" algn="l" defTabSz="685800" rtl="0" eaLnBrk="1" latinLnBrk="0" hangingPunct="1">
              <a:lnSpc>
                <a:spcPct val="100000"/>
              </a:lnSpc>
              <a:spcBef>
                <a:spcPts val="600"/>
              </a:spcBef>
              <a:spcAft>
                <a:spcPts val="600"/>
              </a:spcAft>
              <a:buClr>
                <a:schemeClr val="tx2"/>
              </a:buClr>
              <a:buFont typeface="Arial" panose="020B0604020202020204" pitchFamily="34" charset="0"/>
              <a:buNone/>
              <a:defRPr sz="2200" kern="600" baseline="0">
                <a:solidFill>
                  <a:schemeClr val="tx1"/>
                </a:solidFill>
                <a:latin typeface="+mn-lt"/>
                <a:ea typeface="+mn-ea"/>
                <a:cs typeface="+mn-cs"/>
              </a:defRPr>
            </a:lvl1pPr>
            <a:lvl2pPr marL="429768" indent="-182880" algn="l" defTabSz="685800" rtl="0" eaLnBrk="1" latinLnBrk="0" hangingPunct="1">
              <a:lnSpc>
                <a:spcPct val="100000"/>
              </a:lnSpc>
              <a:spcBef>
                <a:spcPts val="0"/>
              </a:spcBef>
              <a:spcAft>
                <a:spcPts val="600"/>
              </a:spcAft>
              <a:buClr>
                <a:schemeClr val="tx1"/>
              </a:buClr>
              <a:buFont typeface="Arial" panose="020B0604020202020204" pitchFamily="34" charset="0"/>
              <a:buChar char="–"/>
              <a:defRPr sz="18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fontAlgn="auto"/>
            <a:r>
              <a:rPr lang="en-US" sz="2000" b="1" i="0" u="none" strike="noStrike" dirty="0">
                <a:solidFill>
                  <a:schemeClr val="bg1"/>
                </a:solidFill>
                <a:effectLst/>
              </a:rPr>
              <a:t>There are approximately 2,480 BDCs nationwide</a:t>
            </a:r>
            <a:endParaRPr lang="en-US" sz="2400" b="1" dirty="0">
              <a:solidFill>
                <a:schemeClr val="bg1"/>
              </a:solidFill>
            </a:endParaRPr>
          </a:p>
        </p:txBody>
      </p:sp>
      <p:sp>
        <p:nvSpPr>
          <p:cNvPr id="14" name="TextBox 13" hidden="1">
            <a:extLst>
              <a:ext uri="{FF2B5EF4-FFF2-40B4-BE49-F238E27FC236}">
                <a16:creationId xmlns:a16="http://schemas.microsoft.com/office/drawing/2014/main" id="{07E4B7A6-64C4-4D6B-9608-4D493EF667DA}"/>
              </a:ext>
            </a:extLst>
          </p:cNvPr>
          <p:cNvSpPr txBox="1"/>
          <p:nvPr/>
        </p:nvSpPr>
        <p:spPr>
          <a:xfrm>
            <a:off x="11307142" y="696528"/>
            <a:ext cx="884858" cy="553998"/>
          </a:xfrm>
          <a:prstGeom prst="rect">
            <a:avLst/>
          </a:prstGeom>
          <a:solidFill>
            <a:srgbClr val="FFFF00"/>
          </a:solidFill>
        </p:spPr>
        <p:txBody>
          <a:bodyPr wrap="none" lIns="0" tIns="0" rIns="0" bIns="0" rtlCol="0">
            <a:spAutoFit/>
          </a:bodyPr>
          <a:lstStyle/>
          <a:p>
            <a:pPr>
              <a:spcAft>
                <a:spcPts val="600"/>
              </a:spcAft>
            </a:pPr>
            <a:r>
              <a:rPr lang="en-US" sz="1800" dirty="0">
                <a:solidFill>
                  <a:srgbClr val="FF0066"/>
                </a:solidFill>
              </a:rPr>
              <a:t>JANICE</a:t>
            </a:r>
            <a:br>
              <a:rPr lang="en-US" sz="1800" dirty="0">
                <a:solidFill>
                  <a:srgbClr val="FF0066"/>
                </a:solidFill>
              </a:rPr>
            </a:br>
            <a:r>
              <a:rPr lang="en-US" sz="1800" dirty="0">
                <a:solidFill>
                  <a:srgbClr val="FF0066"/>
                </a:solidFill>
              </a:rPr>
              <a:t>JULIE H</a:t>
            </a:r>
          </a:p>
        </p:txBody>
      </p:sp>
    </p:spTree>
    <p:extLst>
      <p:ext uri="{BB962C8B-B14F-4D97-AF65-F5344CB8AC3E}">
        <p14:creationId xmlns:p14="http://schemas.microsoft.com/office/powerpoint/2010/main" val="3917184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87CDE19-66F1-4409-8AA2-52EA6F851669}"/>
              </a:ext>
            </a:extLst>
          </p:cNvPr>
          <p:cNvSpPr>
            <a:spLocks noGrp="1"/>
          </p:cNvSpPr>
          <p:nvPr>
            <p:ph idx="1"/>
          </p:nvPr>
        </p:nvSpPr>
        <p:spPr>
          <a:xfrm>
            <a:off x="457197" y="1328055"/>
            <a:ext cx="6781803" cy="900455"/>
          </a:xfrm>
        </p:spPr>
        <p:txBody>
          <a:bodyPr/>
          <a:lstStyle/>
          <a:p>
            <a:pPr marL="0" indent="0">
              <a:buNone/>
            </a:pPr>
            <a:r>
              <a:rPr lang="en-US" sz="2200" dirty="0">
                <a:solidFill>
                  <a:srgbClr val="000000"/>
                </a:solidFill>
              </a:rPr>
              <a:t>Choose a </a:t>
            </a:r>
            <a:r>
              <a:rPr lang="en-US" sz="2200" b="1" dirty="0">
                <a:solidFill>
                  <a:schemeClr val="tx2"/>
                </a:solidFill>
              </a:rPr>
              <a:t>Blue Distinction</a:t>
            </a:r>
            <a:r>
              <a:rPr lang="en-US" sz="1100" baseline="100000" dirty="0">
                <a:solidFill>
                  <a:schemeClr val="tx2"/>
                </a:solidFill>
              </a:rPr>
              <a:t>®</a:t>
            </a:r>
            <a:r>
              <a:rPr lang="en-US" sz="2200" dirty="0">
                <a:solidFill>
                  <a:srgbClr val="000000"/>
                </a:solidFill>
              </a:rPr>
              <a:t> facility for care in these </a:t>
            </a:r>
            <a:r>
              <a:rPr lang="en-US" sz="2200" dirty="0"/>
              <a:t>specialties</a:t>
            </a:r>
            <a:r>
              <a:rPr lang="en-US" sz="2200" b="1" dirty="0">
                <a:solidFill>
                  <a:srgbClr val="0070C0"/>
                </a:solidFill>
              </a:rPr>
              <a:t> </a:t>
            </a:r>
            <a:r>
              <a:rPr lang="en-US" sz="2200" dirty="0">
                <a:solidFill>
                  <a:srgbClr val="000000"/>
                </a:solidFill>
              </a:rPr>
              <a:t>for the </a:t>
            </a:r>
            <a:r>
              <a:rPr lang="en-US" sz="2200" b="1" dirty="0">
                <a:solidFill>
                  <a:schemeClr val="tx2"/>
                </a:solidFill>
              </a:rPr>
              <a:t>highest level </a:t>
            </a:r>
            <a:r>
              <a:rPr lang="en-US" sz="2200" dirty="0">
                <a:solidFill>
                  <a:srgbClr val="000000"/>
                </a:solidFill>
              </a:rPr>
              <a:t>of benefits. </a:t>
            </a:r>
          </a:p>
          <a:p>
            <a:pPr marL="0" indent="0">
              <a:spcBef>
                <a:spcPts val="0"/>
              </a:spcBef>
              <a:buNone/>
            </a:pPr>
            <a:endParaRPr lang="en-US" sz="2100" dirty="0"/>
          </a:p>
          <a:p>
            <a:endParaRPr lang="en-US" dirty="0"/>
          </a:p>
        </p:txBody>
      </p:sp>
      <p:sp>
        <p:nvSpPr>
          <p:cNvPr id="6" name="Title 5">
            <a:extLst>
              <a:ext uri="{FF2B5EF4-FFF2-40B4-BE49-F238E27FC236}">
                <a16:creationId xmlns:a16="http://schemas.microsoft.com/office/drawing/2014/main" id="{70BF2CCE-480A-46D1-ADE8-61B081A0727D}"/>
              </a:ext>
            </a:extLst>
          </p:cNvPr>
          <p:cNvSpPr>
            <a:spLocks noGrp="1"/>
          </p:cNvSpPr>
          <p:nvPr>
            <p:ph type="title"/>
          </p:nvPr>
        </p:nvSpPr>
        <p:spPr>
          <a:xfrm>
            <a:off x="457198" y="411480"/>
            <a:ext cx="6781803" cy="1188720"/>
          </a:xfrm>
        </p:spPr>
        <p:txBody>
          <a:bodyPr/>
          <a:lstStyle/>
          <a:p>
            <a:r>
              <a:rPr lang="en-US" dirty="0"/>
              <a:t>Specialty Care Benefits</a:t>
            </a:r>
          </a:p>
        </p:txBody>
      </p:sp>
      <p:graphicFrame>
        <p:nvGraphicFramePr>
          <p:cNvPr id="7" name="Content Placeholder 2">
            <a:extLst>
              <a:ext uri="{FF2B5EF4-FFF2-40B4-BE49-F238E27FC236}">
                <a16:creationId xmlns:a16="http://schemas.microsoft.com/office/drawing/2014/main" id="{BEE8D869-00E6-4A9E-AF7B-CCA0F5F32D84}"/>
              </a:ext>
            </a:extLst>
          </p:cNvPr>
          <p:cNvGraphicFramePr>
            <a:graphicFrameLocks/>
          </p:cNvGraphicFramePr>
          <p:nvPr/>
        </p:nvGraphicFramePr>
        <p:xfrm>
          <a:off x="7725595" y="1718552"/>
          <a:ext cx="3398837" cy="4389120"/>
        </p:xfrm>
        <a:graphic>
          <a:graphicData uri="http://schemas.openxmlformats.org/drawingml/2006/table">
            <a:tbl>
              <a:tblPr bandRow="1">
                <a:tableStyleId>{21E4AEA4-8DFA-4A89-87EB-49C32662AFE0}</a:tableStyleId>
              </a:tblPr>
              <a:tblGrid>
                <a:gridCol w="3398837">
                  <a:extLst>
                    <a:ext uri="{9D8B030D-6E8A-4147-A177-3AD203B41FA5}">
                      <a16:colId xmlns:a16="http://schemas.microsoft.com/office/drawing/2014/main" val="2619357310"/>
                    </a:ext>
                  </a:extLst>
                </a:gridCol>
              </a:tblGrid>
              <a:tr h="4572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000" b="1" i="0" u="none" strike="noStrike" cap="none" normalizeH="0" baseline="0" dirty="0">
                          <a:ln>
                            <a:noFill/>
                          </a:ln>
                          <a:solidFill>
                            <a:schemeClr val="bg1"/>
                          </a:solidFill>
                          <a:effectLst/>
                          <a:latin typeface="Arial Narrow" pitchFamily="34" charset="0"/>
                        </a:rPr>
                        <a:t>1. Blue Distinction</a:t>
                      </a:r>
                      <a:r>
                        <a:rPr kumimoji="0" lang="en-US" sz="1000" b="1" i="0" u="none" strike="noStrike" kern="1200" cap="none" spc="0" normalizeH="0" baseline="100000" noProof="0" dirty="0">
                          <a:ln>
                            <a:noFill/>
                          </a:ln>
                          <a:solidFill>
                            <a:srgbClr val="FFFFFF"/>
                          </a:solidFill>
                          <a:effectLst/>
                          <a:uLnTx/>
                          <a:uFillTx/>
                          <a:latin typeface="Arial Narrow" pitchFamily="34" charset="0"/>
                          <a:ea typeface="+mn-ea"/>
                          <a:cs typeface="+mn-cs"/>
                        </a:rPr>
                        <a:t>®</a:t>
                      </a:r>
                      <a:r>
                        <a:rPr kumimoji="0" lang="en-US" sz="2000" b="1" i="0" u="none" strike="noStrike" cap="none" normalizeH="0" baseline="0" dirty="0">
                          <a:ln>
                            <a:noFill/>
                          </a:ln>
                          <a:solidFill>
                            <a:schemeClr val="bg1"/>
                          </a:solidFill>
                          <a:effectLst/>
                          <a:latin typeface="Arial Narrow" pitchFamily="34" charset="0"/>
                        </a:rPr>
                        <a:t> Center+</a:t>
                      </a:r>
                    </a:p>
                  </a:txBody>
                  <a:tcPr anchor="ctr">
                    <a:solidFill>
                      <a:schemeClr val="accent1"/>
                    </a:solidFill>
                  </a:tcPr>
                </a:tc>
                <a:extLst>
                  <a:ext uri="{0D108BD9-81ED-4DB2-BD59-A6C34878D82A}">
                    <a16:rowId xmlns:a16="http://schemas.microsoft.com/office/drawing/2014/main" val="2672128073"/>
                  </a:ext>
                </a:extLst>
              </a:tr>
              <a:tr h="64008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3600" b="1" i="0" u="none" strike="noStrike" cap="none" normalizeH="0" baseline="0" dirty="0">
                          <a:ln>
                            <a:noFill/>
                          </a:ln>
                          <a:solidFill>
                            <a:schemeClr val="tx1"/>
                          </a:solidFill>
                          <a:effectLst/>
                          <a:latin typeface="Arial" pitchFamily="34" charset="0"/>
                        </a:rPr>
                        <a:t>XX%</a:t>
                      </a:r>
                      <a:endParaRPr kumimoji="0" lang="en-US" sz="3600" b="1" i="0" u="none" strike="noStrike" cap="none" normalizeH="0" baseline="30000" dirty="0">
                        <a:ln>
                          <a:noFill/>
                        </a:ln>
                        <a:solidFill>
                          <a:schemeClr val="tx1"/>
                        </a:solidFill>
                        <a:effectLst/>
                        <a:latin typeface="Arial" pitchFamily="34" charset="0"/>
                      </a:endParaRPr>
                    </a:p>
                  </a:txBody>
                  <a:tcPr anchor="ctr">
                    <a:solidFill>
                      <a:schemeClr val="accent1">
                        <a:lumMod val="40000"/>
                        <a:lumOff val="60000"/>
                      </a:schemeClr>
                    </a:solidFill>
                  </a:tcPr>
                </a:tc>
                <a:extLst>
                  <a:ext uri="{0D108BD9-81ED-4DB2-BD59-A6C34878D82A}">
                    <a16:rowId xmlns:a16="http://schemas.microsoft.com/office/drawing/2014/main" val="238901811"/>
                  </a:ext>
                </a:extLst>
              </a:tr>
              <a:tr h="4572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Narrow" pitchFamily="34" charset="0"/>
                          <a:ea typeface="+mn-ea"/>
                          <a:cs typeface="+mn-cs"/>
                        </a:rPr>
                        <a:t>2. Blue Distinction</a:t>
                      </a:r>
                      <a:r>
                        <a:rPr kumimoji="0" lang="en-US" sz="1000" b="1" i="0" u="none" strike="noStrike" kern="1200" cap="none" spc="0" normalizeH="0" baseline="100000" noProof="0" dirty="0">
                          <a:ln>
                            <a:noFill/>
                          </a:ln>
                          <a:solidFill>
                            <a:srgbClr val="FFFFFF"/>
                          </a:solidFill>
                          <a:effectLst/>
                          <a:uLnTx/>
                          <a:uFillTx/>
                          <a:latin typeface="Arial Narrow" pitchFamily="34" charset="0"/>
                          <a:ea typeface="+mn-ea"/>
                          <a:cs typeface="+mn-cs"/>
                        </a:rPr>
                        <a:t>®</a:t>
                      </a:r>
                      <a:r>
                        <a:rPr kumimoji="0" lang="en-US" sz="2000" b="1" i="0" u="none" strike="noStrike" kern="1200" cap="none" spc="0" normalizeH="0" baseline="0" noProof="0" dirty="0">
                          <a:ln>
                            <a:noFill/>
                          </a:ln>
                          <a:solidFill>
                            <a:srgbClr val="FFFFFF"/>
                          </a:solidFill>
                          <a:effectLst/>
                          <a:uLnTx/>
                          <a:uFillTx/>
                          <a:latin typeface="Arial Narrow" pitchFamily="34" charset="0"/>
                          <a:ea typeface="+mn-ea"/>
                          <a:cs typeface="+mn-cs"/>
                        </a:rPr>
                        <a:t> Center</a:t>
                      </a:r>
                    </a:p>
                  </a:txBody>
                  <a:tcPr anchor="ctr">
                    <a:solidFill>
                      <a:schemeClr val="tx2"/>
                    </a:solidFill>
                  </a:tcPr>
                </a:tc>
                <a:extLst>
                  <a:ext uri="{0D108BD9-81ED-4DB2-BD59-A6C34878D82A}">
                    <a16:rowId xmlns:a16="http://schemas.microsoft.com/office/drawing/2014/main" val="2421563747"/>
                  </a:ext>
                </a:extLst>
              </a:tr>
              <a:tr h="64008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E1E1E"/>
                          </a:solidFill>
                          <a:effectLst/>
                          <a:uLnTx/>
                          <a:uFillTx/>
                          <a:latin typeface="Arial" pitchFamily="34" charset="0"/>
                          <a:ea typeface="+mn-ea"/>
                          <a:cs typeface="+mn-cs"/>
                        </a:rPr>
                        <a:t>XX%</a:t>
                      </a:r>
                      <a:endParaRPr kumimoji="0" lang="en-US" sz="3600" b="1" i="0" u="none" strike="noStrike" kern="1200" cap="none" spc="0" normalizeH="0" baseline="30000" noProof="0" dirty="0">
                        <a:ln>
                          <a:noFill/>
                        </a:ln>
                        <a:solidFill>
                          <a:srgbClr val="1E1E1E"/>
                        </a:solidFill>
                        <a:effectLst/>
                        <a:uLnTx/>
                        <a:uFillTx/>
                        <a:latin typeface="Arial" pitchFamily="34" charset="0"/>
                        <a:ea typeface="+mn-ea"/>
                        <a:cs typeface="+mn-cs"/>
                      </a:endParaRPr>
                    </a:p>
                  </a:txBody>
                  <a:tcPr anchor="ctr">
                    <a:solidFill>
                      <a:schemeClr val="tx2">
                        <a:lumMod val="20000"/>
                        <a:lumOff val="80000"/>
                      </a:schemeClr>
                    </a:solidFill>
                  </a:tcPr>
                </a:tc>
                <a:extLst>
                  <a:ext uri="{0D108BD9-81ED-4DB2-BD59-A6C34878D82A}">
                    <a16:rowId xmlns:a16="http://schemas.microsoft.com/office/drawing/2014/main" val="2057137078"/>
                  </a:ext>
                </a:extLst>
              </a:tr>
              <a:tr h="4572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000" b="1" i="0" u="none" strike="noStrike" cap="none" normalizeH="0" baseline="0" dirty="0">
                          <a:ln>
                            <a:noFill/>
                          </a:ln>
                          <a:solidFill>
                            <a:schemeClr val="bg1"/>
                          </a:solidFill>
                          <a:effectLst/>
                          <a:latin typeface="Arial Narrow" pitchFamily="34" charset="0"/>
                        </a:rPr>
                        <a:t>3. PPO In-Network</a:t>
                      </a:r>
                    </a:p>
                  </a:txBody>
                  <a:tcPr anchor="ctr">
                    <a:solidFill>
                      <a:schemeClr val="accent2"/>
                    </a:solidFill>
                  </a:tcPr>
                </a:tc>
                <a:extLst>
                  <a:ext uri="{0D108BD9-81ED-4DB2-BD59-A6C34878D82A}">
                    <a16:rowId xmlns:a16="http://schemas.microsoft.com/office/drawing/2014/main" val="4188580288"/>
                  </a:ext>
                </a:extLst>
              </a:tr>
              <a:tr h="64008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normalizeH="0" baseline="0" dirty="0">
                          <a:ln>
                            <a:noFill/>
                          </a:ln>
                          <a:solidFill>
                            <a:schemeClr val="tx1"/>
                          </a:solidFill>
                          <a:effectLst/>
                          <a:latin typeface="Arial" pitchFamily="34" charset="0"/>
                          <a:ea typeface="+mn-ea"/>
                          <a:cs typeface="+mn-cs"/>
                        </a:rPr>
                        <a:t>XX%</a:t>
                      </a:r>
                      <a:endParaRPr kumimoji="0" lang="en-US" sz="3600" b="1" i="0" u="none" strike="noStrike" kern="1200" cap="none" normalizeH="0" baseline="30000" dirty="0">
                        <a:ln>
                          <a:noFill/>
                        </a:ln>
                        <a:solidFill>
                          <a:schemeClr val="tx1"/>
                        </a:solidFill>
                        <a:effectLst/>
                        <a:latin typeface="Arial" pitchFamily="34" charset="0"/>
                        <a:ea typeface="+mn-ea"/>
                        <a:cs typeface="+mn-cs"/>
                      </a:endParaRPr>
                    </a:p>
                  </a:txBody>
                  <a:tcPr anchor="ctr">
                    <a:solidFill>
                      <a:schemeClr val="accent2">
                        <a:lumMod val="20000"/>
                        <a:lumOff val="80000"/>
                      </a:schemeClr>
                    </a:solidFill>
                  </a:tcPr>
                </a:tc>
                <a:extLst>
                  <a:ext uri="{0D108BD9-81ED-4DB2-BD59-A6C34878D82A}">
                    <a16:rowId xmlns:a16="http://schemas.microsoft.com/office/drawing/2014/main" val="3663300643"/>
                  </a:ext>
                </a:extLst>
              </a:tr>
              <a:tr h="4572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000" b="1" i="0" u="none" strike="noStrike" cap="none" normalizeH="0" baseline="0" dirty="0">
                          <a:ln>
                            <a:noFill/>
                          </a:ln>
                          <a:solidFill>
                            <a:schemeClr val="bg1"/>
                          </a:solidFill>
                          <a:effectLst/>
                          <a:latin typeface="Arial Narrow" pitchFamily="34" charset="0"/>
                        </a:rPr>
                        <a:t>4. Out-of-Network</a:t>
                      </a:r>
                    </a:p>
                  </a:txBody>
                  <a:tcPr anchor="ctr">
                    <a:solidFill>
                      <a:schemeClr val="bg2">
                        <a:lumMod val="75000"/>
                      </a:schemeClr>
                    </a:solidFill>
                  </a:tcPr>
                </a:tc>
                <a:extLst>
                  <a:ext uri="{0D108BD9-81ED-4DB2-BD59-A6C34878D82A}">
                    <a16:rowId xmlns:a16="http://schemas.microsoft.com/office/drawing/2014/main" val="1116469251"/>
                  </a:ext>
                </a:extLst>
              </a:tr>
              <a:tr h="64008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normalizeH="0" baseline="0" dirty="0">
                          <a:ln>
                            <a:noFill/>
                          </a:ln>
                          <a:solidFill>
                            <a:schemeClr val="tx1"/>
                          </a:solidFill>
                          <a:effectLst/>
                          <a:latin typeface="Arial" pitchFamily="34" charset="0"/>
                          <a:ea typeface="+mn-ea"/>
                          <a:cs typeface="+mn-cs"/>
                        </a:rPr>
                        <a:t>XX%</a:t>
                      </a:r>
                      <a:endParaRPr kumimoji="0" lang="en-US" sz="3600" b="1" i="0" u="none" strike="noStrike" kern="1200" cap="none" normalizeH="0" baseline="30000" dirty="0">
                        <a:ln>
                          <a:noFill/>
                        </a:ln>
                        <a:solidFill>
                          <a:schemeClr val="tx1"/>
                        </a:solidFill>
                        <a:effectLst/>
                        <a:latin typeface="Arial" pitchFamily="34" charset="0"/>
                        <a:ea typeface="+mn-ea"/>
                        <a:cs typeface="+mn-cs"/>
                      </a:endParaRPr>
                    </a:p>
                  </a:txBody>
                  <a:tcPr anchor="ctr">
                    <a:solidFill>
                      <a:schemeClr val="bg2">
                        <a:lumMod val="40000"/>
                        <a:lumOff val="60000"/>
                      </a:schemeClr>
                    </a:solidFill>
                  </a:tcPr>
                </a:tc>
                <a:extLst>
                  <a:ext uri="{0D108BD9-81ED-4DB2-BD59-A6C34878D82A}">
                    <a16:rowId xmlns:a16="http://schemas.microsoft.com/office/drawing/2014/main" val="586469346"/>
                  </a:ext>
                </a:extLst>
              </a:tr>
            </a:tbl>
          </a:graphicData>
        </a:graphic>
      </p:graphicFrame>
      <p:sp>
        <p:nvSpPr>
          <p:cNvPr id="8" name="TextBox 7">
            <a:extLst>
              <a:ext uri="{FF2B5EF4-FFF2-40B4-BE49-F238E27FC236}">
                <a16:creationId xmlns:a16="http://schemas.microsoft.com/office/drawing/2014/main" id="{E31A56F8-B126-41C4-957A-6C61A094543D}"/>
              </a:ext>
            </a:extLst>
          </p:cNvPr>
          <p:cNvSpPr txBox="1"/>
          <p:nvPr/>
        </p:nvSpPr>
        <p:spPr>
          <a:xfrm>
            <a:off x="7725594" y="1295400"/>
            <a:ext cx="3398837" cy="369332"/>
          </a:xfrm>
          <a:prstGeom prst="rect">
            <a:avLst/>
          </a:prstGeom>
          <a:noFill/>
        </p:spPr>
        <p:txBody>
          <a:bodyPr wrap="square" lIns="0" tIns="0" rIns="0" bIns="0" rtlCol="0">
            <a:spAutoFit/>
          </a:bodyPr>
          <a:lstStyle/>
          <a:p>
            <a:pPr>
              <a:spcAft>
                <a:spcPts val="600"/>
              </a:spcAft>
            </a:pPr>
            <a:r>
              <a:rPr lang="en-US" sz="2400" dirty="0"/>
              <a:t>TIERS OF COVERAGE</a:t>
            </a:r>
          </a:p>
        </p:txBody>
      </p:sp>
      <p:sp>
        <p:nvSpPr>
          <p:cNvPr id="9" name="Rectangle 8">
            <a:extLst>
              <a:ext uri="{FF2B5EF4-FFF2-40B4-BE49-F238E27FC236}">
                <a16:creationId xmlns:a16="http://schemas.microsoft.com/office/drawing/2014/main" id="{1BF8AF14-8534-4F70-B083-BB54E4605AEF}"/>
              </a:ext>
            </a:extLst>
          </p:cNvPr>
          <p:cNvSpPr/>
          <p:nvPr/>
        </p:nvSpPr>
        <p:spPr>
          <a:xfrm>
            <a:off x="5170516" y="0"/>
            <a:ext cx="7021484"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Arial" panose="020B0604020202020204" pitchFamily="34" charset="0"/>
                <a:cs typeface="Arial" panose="020B0604020202020204" pitchFamily="34" charset="0"/>
              </a:rPr>
              <a:t>Update with client-specific information. Relabel and/or remove rows as needed.</a:t>
            </a:r>
          </a:p>
        </p:txBody>
      </p:sp>
      <p:sp>
        <p:nvSpPr>
          <p:cNvPr id="10" name="TextBox 9" hidden="1">
            <a:extLst>
              <a:ext uri="{FF2B5EF4-FFF2-40B4-BE49-F238E27FC236}">
                <a16:creationId xmlns:a16="http://schemas.microsoft.com/office/drawing/2014/main" id="{0AF3E0BD-D38C-4BE1-B4FC-F77DD1EEAFF1}"/>
              </a:ext>
            </a:extLst>
          </p:cNvPr>
          <p:cNvSpPr txBox="1"/>
          <p:nvPr/>
        </p:nvSpPr>
        <p:spPr>
          <a:xfrm>
            <a:off x="11307142" y="696528"/>
            <a:ext cx="884858" cy="553998"/>
          </a:xfrm>
          <a:prstGeom prst="rect">
            <a:avLst/>
          </a:prstGeom>
          <a:solidFill>
            <a:srgbClr val="FFFF00"/>
          </a:solidFill>
        </p:spPr>
        <p:txBody>
          <a:bodyPr wrap="none" lIns="0" tIns="0" rIns="0" bIns="0" rtlCol="0">
            <a:spAutoFit/>
          </a:bodyPr>
          <a:lstStyle/>
          <a:p>
            <a:pPr>
              <a:spcAft>
                <a:spcPts val="600"/>
              </a:spcAft>
            </a:pPr>
            <a:r>
              <a:rPr lang="en-US" sz="1800" dirty="0">
                <a:solidFill>
                  <a:srgbClr val="FF0066"/>
                </a:solidFill>
              </a:rPr>
              <a:t>JANICE</a:t>
            </a:r>
            <a:br>
              <a:rPr lang="en-US" sz="1800" dirty="0">
                <a:solidFill>
                  <a:srgbClr val="FF0066"/>
                </a:solidFill>
              </a:rPr>
            </a:br>
            <a:r>
              <a:rPr lang="en-US" sz="1800" dirty="0">
                <a:solidFill>
                  <a:srgbClr val="FF0066"/>
                </a:solidFill>
              </a:rPr>
              <a:t>JULIE H</a:t>
            </a:r>
          </a:p>
        </p:txBody>
      </p:sp>
      <p:sp>
        <p:nvSpPr>
          <p:cNvPr id="11" name="Content Placeholder 4">
            <a:extLst>
              <a:ext uri="{FF2B5EF4-FFF2-40B4-BE49-F238E27FC236}">
                <a16:creationId xmlns:a16="http://schemas.microsoft.com/office/drawing/2014/main" id="{686D56A0-7DE4-495D-BD12-B4A3F89DDCF2}"/>
              </a:ext>
            </a:extLst>
          </p:cNvPr>
          <p:cNvSpPr txBox="1">
            <a:spLocks/>
          </p:cNvSpPr>
          <p:nvPr/>
        </p:nvSpPr>
        <p:spPr>
          <a:xfrm>
            <a:off x="457198" y="2228510"/>
            <a:ext cx="6195849" cy="2113366"/>
          </a:xfrm>
          <a:prstGeom prst="rect">
            <a:avLst/>
          </a:prstGeom>
        </p:spPr>
        <p:txBody>
          <a:bodyPr vert="horz" wrap="square" lIns="0" tIns="0" rIns="0" bIns="0" numCol="2" rtlCol="0">
            <a:noAutofit/>
          </a:bodyP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000" kern="600" baseline="0">
                <a:solidFill>
                  <a:schemeClr val="tx1"/>
                </a:solidFill>
                <a:latin typeface="+mn-lt"/>
                <a:ea typeface="+mn-ea"/>
                <a:cs typeface="+mn-cs"/>
              </a:defRPr>
            </a:lvl1pPr>
            <a:lvl2pPr marL="429768" indent="-182880" algn="l" defTabSz="685800" rtl="0" eaLnBrk="1" latinLnBrk="0" hangingPunct="1">
              <a:lnSpc>
                <a:spcPct val="100000"/>
              </a:lnSpc>
              <a:spcBef>
                <a:spcPts val="0"/>
              </a:spcBef>
              <a:spcAft>
                <a:spcPts val="600"/>
              </a:spcAft>
              <a:buClr>
                <a:schemeClr val="tx1"/>
              </a:buClr>
              <a:buFont typeface="Arial" panose="020B0604020202020204" pitchFamily="34" charset="0"/>
              <a:buChar char="–"/>
              <a:defRPr sz="14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auto">
              <a:spcBef>
                <a:spcPts val="0"/>
              </a:spcBef>
              <a:spcAft>
                <a:spcPts val="900"/>
              </a:spcAft>
            </a:pPr>
            <a:r>
              <a:rPr lang="en-US" b="0" dirty="0"/>
              <a:t>Bariatric surgery</a:t>
            </a:r>
          </a:p>
          <a:p>
            <a:pPr fontAlgn="auto">
              <a:spcBef>
                <a:spcPts val="0"/>
              </a:spcBef>
              <a:spcAft>
                <a:spcPts val="900"/>
              </a:spcAft>
            </a:pPr>
            <a:r>
              <a:rPr lang="en-US" b="0" dirty="0"/>
              <a:t>Cardiac care</a:t>
            </a:r>
          </a:p>
          <a:p>
            <a:pPr fontAlgn="auto">
              <a:lnSpc>
                <a:spcPct val="99000"/>
              </a:lnSpc>
              <a:spcBef>
                <a:spcPts val="0"/>
              </a:spcBef>
              <a:spcAft>
                <a:spcPts val="900"/>
              </a:spcAft>
            </a:pPr>
            <a:r>
              <a:rPr lang="en-US" b="0" dirty="0"/>
              <a:t>Knee and hip replacement</a:t>
            </a:r>
          </a:p>
          <a:p>
            <a:pPr fontAlgn="auto">
              <a:spcBef>
                <a:spcPts val="0"/>
              </a:spcBef>
              <a:spcAft>
                <a:spcPts val="900"/>
              </a:spcAft>
            </a:pPr>
            <a:r>
              <a:rPr lang="en-US" b="0" dirty="0"/>
              <a:t>Maternity care</a:t>
            </a:r>
          </a:p>
          <a:p>
            <a:pPr fontAlgn="auto">
              <a:spcBef>
                <a:spcPts val="0"/>
              </a:spcBef>
              <a:spcAft>
                <a:spcPts val="900"/>
              </a:spcAft>
            </a:pPr>
            <a:r>
              <a:rPr lang="en-US" b="0" dirty="0"/>
              <a:t>Spine surgery</a:t>
            </a:r>
          </a:p>
          <a:p>
            <a:pPr fontAlgn="auto">
              <a:spcBef>
                <a:spcPts val="0"/>
              </a:spcBef>
              <a:spcAft>
                <a:spcPts val="900"/>
              </a:spcAft>
            </a:pPr>
            <a:r>
              <a:rPr lang="en-US" b="0" dirty="0"/>
              <a:t>Transplants</a:t>
            </a:r>
          </a:p>
          <a:p>
            <a:pPr fontAlgn="auto">
              <a:spcBef>
                <a:spcPts val="0"/>
              </a:spcBef>
              <a:spcAft>
                <a:spcPts val="900"/>
              </a:spcAft>
            </a:pPr>
            <a:endParaRPr lang="en-US" b="0" dirty="0"/>
          </a:p>
          <a:p>
            <a:pPr fontAlgn="auto">
              <a:spcBef>
                <a:spcPts val="0"/>
              </a:spcBef>
              <a:spcAft>
                <a:spcPts val="900"/>
              </a:spcAft>
            </a:pPr>
            <a:endParaRPr lang="en-US" b="0" dirty="0"/>
          </a:p>
          <a:p>
            <a:pPr fontAlgn="auto">
              <a:spcBef>
                <a:spcPts val="200"/>
              </a:spcBef>
              <a:spcAft>
                <a:spcPts val="900"/>
              </a:spcAft>
            </a:pPr>
            <a:r>
              <a:rPr lang="en-US" b="0" dirty="0"/>
              <a:t>CAR-T</a:t>
            </a:r>
          </a:p>
          <a:p>
            <a:pPr fontAlgn="auto">
              <a:spcBef>
                <a:spcPts val="200"/>
              </a:spcBef>
              <a:spcAft>
                <a:spcPts val="900"/>
              </a:spcAft>
            </a:pPr>
            <a:r>
              <a:rPr lang="en-US" b="0" dirty="0"/>
              <a:t>Gene therapy*</a:t>
            </a:r>
          </a:p>
          <a:p>
            <a:pPr fontAlgn="auto">
              <a:spcBef>
                <a:spcPts val="200"/>
              </a:spcBef>
              <a:spcAft>
                <a:spcPts val="900"/>
              </a:spcAft>
            </a:pPr>
            <a:r>
              <a:rPr lang="en-US" b="0" dirty="0"/>
              <a:t>Fertility care</a:t>
            </a:r>
          </a:p>
          <a:p>
            <a:pPr fontAlgn="auto">
              <a:lnSpc>
                <a:spcPct val="99000"/>
              </a:lnSpc>
              <a:spcBef>
                <a:spcPts val="200"/>
              </a:spcBef>
              <a:spcAft>
                <a:spcPts val="900"/>
              </a:spcAft>
            </a:pPr>
            <a:r>
              <a:rPr lang="en-US" b="0" dirty="0">
                <a:cs typeface="Arial" pitchFamily="34" charset="0"/>
              </a:rPr>
              <a:t>Substance use </a:t>
            </a:r>
            <a:br>
              <a:rPr lang="en-US" b="0" dirty="0">
                <a:cs typeface="Arial" pitchFamily="34" charset="0"/>
              </a:rPr>
            </a:br>
            <a:r>
              <a:rPr lang="en-US" b="0" dirty="0">
                <a:cs typeface="Arial" pitchFamily="34" charset="0"/>
              </a:rPr>
              <a:t>treatment and </a:t>
            </a:r>
            <a:br>
              <a:rPr lang="en-US" b="0" dirty="0">
                <a:cs typeface="Arial" pitchFamily="34" charset="0"/>
              </a:rPr>
            </a:br>
            <a:r>
              <a:rPr lang="en-US" b="0" dirty="0">
                <a:cs typeface="Arial" pitchFamily="34" charset="0"/>
              </a:rPr>
              <a:t>recovery</a:t>
            </a:r>
          </a:p>
          <a:p>
            <a:pPr marL="0" indent="0" fontAlgn="auto">
              <a:spcBef>
                <a:spcPts val="0"/>
              </a:spcBef>
              <a:spcAft>
                <a:spcPts val="900"/>
              </a:spcAft>
              <a:buFont typeface="Arial" panose="020B0604020202020204" pitchFamily="34" charset="0"/>
              <a:buNone/>
            </a:pPr>
            <a:endParaRPr lang="en-US" sz="2200" b="0" dirty="0"/>
          </a:p>
          <a:p>
            <a:pPr fontAlgn="auto">
              <a:spcAft>
                <a:spcPts val="900"/>
              </a:spcAft>
            </a:pPr>
            <a:endParaRPr lang="en-US" sz="2200" b="0" dirty="0"/>
          </a:p>
        </p:txBody>
      </p:sp>
      <p:sp>
        <p:nvSpPr>
          <p:cNvPr id="2" name="Text Placeholder 9">
            <a:extLst>
              <a:ext uri="{FF2B5EF4-FFF2-40B4-BE49-F238E27FC236}">
                <a16:creationId xmlns:a16="http://schemas.microsoft.com/office/drawing/2014/main" id="{9382DE9C-8604-FD06-A97F-D1F92738CF7A}"/>
              </a:ext>
            </a:extLst>
          </p:cNvPr>
          <p:cNvSpPr txBox="1">
            <a:spLocks/>
          </p:cNvSpPr>
          <p:nvPr/>
        </p:nvSpPr>
        <p:spPr>
          <a:xfrm>
            <a:off x="369418" y="6553200"/>
            <a:ext cx="6152824" cy="304800"/>
          </a:xfrm>
          <a:prstGeom prst="rect">
            <a:avLst/>
          </a:prstGeom>
        </p:spPr>
        <p:txBody>
          <a:bodyPr anchor="ct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000" kern="600" baseline="0">
                <a:solidFill>
                  <a:schemeClr val="tx1"/>
                </a:solidFill>
                <a:latin typeface="+mn-lt"/>
                <a:ea typeface="+mn-ea"/>
                <a:cs typeface="+mn-cs"/>
              </a:defRPr>
            </a:lvl1pPr>
            <a:lvl2pPr marL="429768" indent="-182880" algn="l" defTabSz="685800" rtl="0" eaLnBrk="1" latinLnBrk="0" hangingPunct="1">
              <a:lnSpc>
                <a:spcPct val="100000"/>
              </a:lnSpc>
              <a:spcBef>
                <a:spcPts val="0"/>
              </a:spcBef>
              <a:spcAft>
                <a:spcPts val="600"/>
              </a:spcAft>
              <a:buClr>
                <a:schemeClr val="tx1"/>
              </a:buClr>
              <a:buFont typeface="Arial" panose="020B0604020202020204" pitchFamily="34" charset="0"/>
              <a:buChar char="–"/>
              <a:defRPr sz="16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600" dirty="0"/>
              <a:t>*The gene therapy program will be discontinued as of 7/1/26. </a:t>
            </a:r>
          </a:p>
        </p:txBody>
      </p:sp>
    </p:spTree>
    <p:extLst>
      <p:ext uri="{BB962C8B-B14F-4D97-AF65-F5344CB8AC3E}">
        <p14:creationId xmlns:p14="http://schemas.microsoft.com/office/powerpoint/2010/main" val="4211236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40BB326-16F1-4D72-9A36-FD8913972C48}"/>
              </a:ext>
            </a:extLst>
          </p:cNvPr>
          <p:cNvSpPr>
            <a:spLocks noGrp="1"/>
          </p:cNvSpPr>
          <p:nvPr>
            <p:ph type="sldNum" sz="quarter" idx="12"/>
          </p:nvPr>
        </p:nvSpPr>
        <p:spPr>
          <a:xfrm>
            <a:off x="11582400" y="6553200"/>
            <a:ext cx="609600" cy="304800"/>
          </a:xfrm>
        </p:spPr>
        <p:txBody>
          <a:bodyPr/>
          <a:lstStyle/>
          <a:p>
            <a:fld id="{1384FA50-8B36-4B06-A05C-1E58CBA999B5}" type="slidenum">
              <a:rPr lang="en-US" smtClean="0">
                <a:solidFill>
                  <a:schemeClr val="bg1">
                    <a:lumMod val="85000"/>
                  </a:schemeClr>
                </a:solidFill>
              </a:rPr>
              <a:pPr/>
              <a:t>16</a:t>
            </a:fld>
            <a:endParaRPr lang="en-US" dirty="0">
              <a:solidFill>
                <a:schemeClr val="bg1">
                  <a:lumMod val="85000"/>
                </a:schemeClr>
              </a:solidFill>
            </a:endParaRPr>
          </a:p>
        </p:txBody>
      </p:sp>
      <p:sp>
        <p:nvSpPr>
          <p:cNvPr id="3" name="Title 2">
            <a:extLst>
              <a:ext uri="{FF2B5EF4-FFF2-40B4-BE49-F238E27FC236}">
                <a16:creationId xmlns:a16="http://schemas.microsoft.com/office/drawing/2014/main" id="{0360F210-4339-4E54-B391-447102E917D2}"/>
              </a:ext>
            </a:extLst>
          </p:cNvPr>
          <p:cNvSpPr>
            <a:spLocks noGrp="1"/>
          </p:cNvSpPr>
          <p:nvPr>
            <p:ph type="title"/>
          </p:nvPr>
        </p:nvSpPr>
        <p:spPr>
          <a:xfrm>
            <a:off x="6096001" y="1393375"/>
            <a:ext cx="4681168" cy="2133600"/>
          </a:xfrm>
        </p:spPr>
        <p:txBody>
          <a:bodyPr/>
          <a:lstStyle/>
          <a:p>
            <a:r>
              <a:rPr lang="en-US" dirty="0"/>
              <a:t>Consumer-Directed Health Plans</a:t>
            </a:r>
          </a:p>
        </p:txBody>
      </p:sp>
      <p:sp>
        <p:nvSpPr>
          <p:cNvPr id="6" name="TextBox 5" hidden="1">
            <a:extLst>
              <a:ext uri="{FF2B5EF4-FFF2-40B4-BE49-F238E27FC236}">
                <a16:creationId xmlns:a16="http://schemas.microsoft.com/office/drawing/2014/main" id="{6A9B1BAF-3CC3-4FFC-B421-A1D2FF40CC7C}"/>
              </a:ext>
            </a:extLst>
          </p:cNvPr>
          <p:cNvSpPr txBox="1"/>
          <p:nvPr/>
        </p:nvSpPr>
        <p:spPr>
          <a:xfrm>
            <a:off x="11307142" y="696528"/>
            <a:ext cx="884858" cy="553998"/>
          </a:xfrm>
          <a:prstGeom prst="rect">
            <a:avLst/>
          </a:prstGeom>
          <a:solidFill>
            <a:srgbClr val="FFFF00"/>
          </a:solidFill>
        </p:spPr>
        <p:txBody>
          <a:bodyPr wrap="none" lIns="0" tIns="0" rIns="0" bIns="0" rtlCol="0">
            <a:spAutoFit/>
          </a:bodyPr>
          <a:lstStyle/>
          <a:p>
            <a:pPr>
              <a:spcAft>
                <a:spcPts val="600"/>
              </a:spcAft>
            </a:pPr>
            <a:r>
              <a:rPr lang="en-US" sz="1800" dirty="0">
                <a:solidFill>
                  <a:srgbClr val="FF0066"/>
                </a:solidFill>
              </a:rPr>
              <a:t>SERINA</a:t>
            </a:r>
            <a:br>
              <a:rPr lang="en-US" sz="1800" dirty="0">
                <a:solidFill>
                  <a:srgbClr val="FF0066"/>
                </a:solidFill>
              </a:rPr>
            </a:br>
            <a:r>
              <a:rPr lang="en-US" sz="1800" dirty="0">
                <a:solidFill>
                  <a:srgbClr val="FF0066"/>
                </a:solidFill>
              </a:rPr>
              <a:t>KENGIE</a:t>
            </a:r>
          </a:p>
        </p:txBody>
      </p:sp>
    </p:spTree>
    <p:extLst>
      <p:ext uri="{BB962C8B-B14F-4D97-AF65-F5344CB8AC3E}">
        <p14:creationId xmlns:p14="http://schemas.microsoft.com/office/powerpoint/2010/main" val="3919992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1DA74A8-822D-4B1F-94FA-081C16EC98F5}"/>
              </a:ext>
            </a:extLst>
          </p:cNvPr>
          <p:cNvSpPr/>
          <p:nvPr/>
        </p:nvSpPr>
        <p:spPr>
          <a:xfrm>
            <a:off x="457200" y="1837747"/>
            <a:ext cx="8763000" cy="1517073"/>
          </a:xfrm>
          <a:prstGeom prst="rect">
            <a:avLst/>
          </a:prstGeom>
          <a:solidFill>
            <a:schemeClr val="accent5">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grpSp>
        <p:nvGrpSpPr>
          <p:cNvPr id="8" name="Group 7">
            <a:extLst>
              <a:ext uri="{FF2B5EF4-FFF2-40B4-BE49-F238E27FC236}">
                <a16:creationId xmlns:a16="http://schemas.microsoft.com/office/drawing/2014/main" id="{4D8F492E-DAA1-4CD8-9CF4-F790C9221964}"/>
              </a:ext>
            </a:extLst>
          </p:cNvPr>
          <p:cNvGrpSpPr/>
          <p:nvPr/>
        </p:nvGrpSpPr>
        <p:grpSpPr>
          <a:xfrm>
            <a:off x="7802001" y="2144325"/>
            <a:ext cx="809625" cy="931863"/>
            <a:chOff x="3211513" y="2427289"/>
            <a:chExt cx="809625" cy="931863"/>
          </a:xfrm>
        </p:grpSpPr>
        <p:sp>
          <p:nvSpPr>
            <p:cNvPr id="9" name="Freeform 126">
              <a:extLst>
                <a:ext uri="{FF2B5EF4-FFF2-40B4-BE49-F238E27FC236}">
                  <a16:creationId xmlns:a16="http://schemas.microsoft.com/office/drawing/2014/main" id="{CA062224-C3D2-4A9A-AE42-999874C3DBA0}"/>
                </a:ext>
              </a:extLst>
            </p:cNvPr>
            <p:cNvSpPr>
              <a:spLocks noEditPoints="1"/>
            </p:cNvSpPr>
            <p:nvPr/>
          </p:nvSpPr>
          <p:spPr bwMode="auto">
            <a:xfrm>
              <a:off x="3346450" y="2568576"/>
              <a:ext cx="663575" cy="331788"/>
            </a:xfrm>
            <a:custGeom>
              <a:avLst/>
              <a:gdLst>
                <a:gd name="T0" fmla="*/ 0 w 467"/>
                <a:gd name="T1" fmla="*/ 0 h 233"/>
                <a:gd name="T2" fmla="*/ 0 w 467"/>
                <a:gd name="T3" fmla="*/ 233 h 233"/>
                <a:gd name="T4" fmla="*/ 467 w 467"/>
                <a:gd name="T5" fmla="*/ 233 h 233"/>
                <a:gd name="T6" fmla="*/ 467 w 467"/>
                <a:gd name="T7" fmla="*/ 0 h 233"/>
                <a:gd name="T8" fmla="*/ 0 w 467"/>
                <a:gd name="T9" fmla="*/ 0 h 233"/>
                <a:gd name="T10" fmla="*/ 234 w 467"/>
                <a:gd name="T11" fmla="*/ 197 h 233"/>
                <a:gd name="T12" fmla="*/ 151 w 467"/>
                <a:gd name="T13" fmla="*/ 113 h 233"/>
                <a:gd name="T14" fmla="*/ 234 w 467"/>
                <a:gd name="T15" fmla="*/ 30 h 233"/>
                <a:gd name="T16" fmla="*/ 317 w 467"/>
                <a:gd name="T17" fmla="*/ 113 h 233"/>
                <a:gd name="T18" fmla="*/ 234 w 467"/>
                <a:gd name="T19" fmla="*/ 197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7" h="233">
                  <a:moveTo>
                    <a:pt x="0" y="0"/>
                  </a:moveTo>
                  <a:cubicBezTo>
                    <a:pt x="0" y="233"/>
                    <a:pt x="0" y="233"/>
                    <a:pt x="0" y="233"/>
                  </a:cubicBezTo>
                  <a:cubicBezTo>
                    <a:pt x="467" y="233"/>
                    <a:pt x="467" y="233"/>
                    <a:pt x="467" y="233"/>
                  </a:cubicBezTo>
                  <a:cubicBezTo>
                    <a:pt x="467" y="0"/>
                    <a:pt x="467" y="0"/>
                    <a:pt x="467" y="0"/>
                  </a:cubicBezTo>
                  <a:lnTo>
                    <a:pt x="0" y="0"/>
                  </a:lnTo>
                  <a:close/>
                  <a:moveTo>
                    <a:pt x="234" y="197"/>
                  </a:moveTo>
                  <a:cubicBezTo>
                    <a:pt x="188" y="197"/>
                    <a:pt x="151" y="159"/>
                    <a:pt x="151" y="113"/>
                  </a:cubicBezTo>
                  <a:cubicBezTo>
                    <a:pt x="151" y="68"/>
                    <a:pt x="188" y="30"/>
                    <a:pt x="234" y="30"/>
                  </a:cubicBezTo>
                  <a:cubicBezTo>
                    <a:pt x="280" y="30"/>
                    <a:pt x="317" y="68"/>
                    <a:pt x="317" y="113"/>
                  </a:cubicBezTo>
                  <a:cubicBezTo>
                    <a:pt x="317" y="159"/>
                    <a:pt x="280" y="197"/>
                    <a:pt x="234" y="197"/>
                  </a:cubicBezTo>
                  <a:close/>
                </a:path>
              </a:pathLst>
            </a:custGeom>
            <a:solidFill>
              <a:srgbClr val="1FBF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Line 127">
              <a:extLst>
                <a:ext uri="{FF2B5EF4-FFF2-40B4-BE49-F238E27FC236}">
                  <a16:creationId xmlns:a16="http://schemas.microsoft.com/office/drawing/2014/main" id="{0DE7C4C9-591A-4373-96FB-1AEB12D8C8A6}"/>
                </a:ext>
              </a:extLst>
            </p:cNvPr>
            <p:cNvSpPr>
              <a:spLocks noChangeShapeType="1"/>
            </p:cNvSpPr>
            <p:nvPr/>
          </p:nvSpPr>
          <p:spPr bwMode="auto">
            <a:xfrm>
              <a:off x="3227388" y="2659064"/>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Line 128">
              <a:extLst>
                <a:ext uri="{FF2B5EF4-FFF2-40B4-BE49-F238E27FC236}">
                  <a16:creationId xmlns:a16="http://schemas.microsoft.com/office/drawing/2014/main" id="{37F44D75-703E-4928-8188-609F08F157D8}"/>
                </a:ext>
              </a:extLst>
            </p:cNvPr>
            <p:cNvSpPr>
              <a:spLocks noChangeShapeType="1"/>
            </p:cNvSpPr>
            <p:nvPr/>
          </p:nvSpPr>
          <p:spPr bwMode="auto">
            <a:xfrm>
              <a:off x="3227388" y="2659064"/>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Rectangle 129">
              <a:extLst>
                <a:ext uri="{FF2B5EF4-FFF2-40B4-BE49-F238E27FC236}">
                  <a16:creationId xmlns:a16="http://schemas.microsoft.com/office/drawing/2014/main" id="{8E387417-7842-49D7-91CD-0C4690D98B45}"/>
                </a:ext>
              </a:extLst>
            </p:cNvPr>
            <p:cNvSpPr>
              <a:spLocks noChangeArrowheads="1"/>
            </p:cNvSpPr>
            <p:nvPr/>
          </p:nvSpPr>
          <p:spPr bwMode="auto">
            <a:xfrm>
              <a:off x="3827463" y="2570164"/>
              <a:ext cx="1588" cy="1588"/>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0">
              <a:extLst>
                <a:ext uri="{FF2B5EF4-FFF2-40B4-BE49-F238E27FC236}">
                  <a16:creationId xmlns:a16="http://schemas.microsoft.com/office/drawing/2014/main" id="{5BDC0A83-AACE-42EE-B79F-79089085BEFE}"/>
                </a:ext>
              </a:extLst>
            </p:cNvPr>
            <p:cNvSpPr>
              <a:spLocks noEditPoints="1"/>
            </p:cNvSpPr>
            <p:nvPr/>
          </p:nvSpPr>
          <p:spPr bwMode="auto">
            <a:xfrm>
              <a:off x="3211513" y="2427289"/>
              <a:ext cx="809625" cy="477838"/>
            </a:xfrm>
            <a:custGeom>
              <a:avLst/>
              <a:gdLst>
                <a:gd name="T0" fmla="*/ 539 w 569"/>
                <a:gd name="T1" fmla="*/ 59 h 335"/>
                <a:gd name="T2" fmla="*/ 510 w 569"/>
                <a:gd name="T3" fmla="*/ 30 h 335"/>
                <a:gd name="T4" fmla="*/ 480 w 569"/>
                <a:gd name="T5" fmla="*/ 0 h 335"/>
                <a:gd name="T6" fmla="*/ 0 w 569"/>
                <a:gd name="T7" fmla="*/ 246 h 335"/>
                <a:gd name="T8" fmla="*/ 30 w 569"/>
                <a:gd name="T9" fmla="*/ 276 h 335"/>
                <a:gd name="T10" fmla="*/ 59 w 569"/>
                <a:gd name="T11" fmla="*/ 305 h 335"/>
                <a:gd name="T12" fmla="*/ 89 w 569"/>
                <a:gd name="T13" fmla="*/ 335 h 335"/>
                <a:gd name="T14" fmla="*/ 569 w 569"/>
                <a:gd name="T15" fmla="*/ 89 h 335"/>
                <a:gd name="T16" fmla="*/ 496 w 569"/>
                <a:gd name="T17" fmla="*/ 43 h 335"/>
                <a:gd name="T18" fmla="*/ 386 w 569"/>
                <a:gd name="T19" fmla="*/ 59 h 335"/>
                <a:gd name="T20" fmla="*/ 496 w 569"/>
                <a:gd name="T21" fmla="*/ 43 h 335"/>
                <a:gd name="T22" fmla="*/ 467 w 569"/>
                <a:gd name="T23" fmla="*/ 30 h 335"/>
                <a:gd name="T24" fmla="*/ 333 w 569"/>
                <a:gd name="T25" fmla="*/ 14 h 335"/>
                <a:gd name="T26" fmla="*/ 30 w 569"/>
                <a:gd name="T27" fmla="*/ 233 h 335"/>
                <a:gd name="T28" fmla="*/ 13 w 569"/>
                <a:gd name="T29" fmla="*/ 14 h 335"/>
                <a:gd name="T30" fmla="*/ 155 w 569"/>
                <a:gd name="T31" fmla="*/ 30 h 335"/>
                <a:gd name="T32" fmla="*/ 30 w 569"/>
                <a:gd name="T33" fmla="*/ 233 h 335"/>
                <a:gd name="T34" fmla="*/ 43 w 569"/>
                <a:gd name="T35" fmla="*/ 263 h 335"/>
                <a:gd name="T36" fmla="*/ 168 w 569"/>
                <a:gd name="T37" fmla="*/ 43 h 335"/>
                <a:gd name="T38" fmla="*/ 59 w 569"/>
                <a:gd name="T39" fmla="*/ 59 h 335"/>
                <a:gd name="T40" fmla="*/ 89 w 569"/>
                <a:gd name="T41" fmla="*/ 292 h 335"/>
                <a:gd name="T42" fmla="*/ 72 w 569"/>
                <a:gd name="T43" fmla="*/ 73 h 335"/>
                <a:gd name="T44" fmla="*/ 214 w 569"/>
                <a:gd name="T45" fmla="*/ 89 h 335"/>
                <a:gd name="T46" fmla="*/ 89 w 569"/>
                <a:gd name="T47" fmla="*/ 292 h 335"/>
                <a:gd name="T48" fmla="*/ 102 w 569"/>
                <a:gd name="T49" fmla="*/ 322 h 335"/>
                <a:gd name="T50" fmla="*/ 225 w 569"/>
                <a:gd name="T51" fmla="*/ 102 h 335"/>
                <a:gd name="T52" fmla="*/ 329 w 569"/>
                <a:gd name="T53" fmla="*/ 283 h 335"/>
                <a:gd name="T54" fmla="*/ 329 w 569"/>
                <a:gd name="T55" fmla="*/ 140 h 335"/>
                <a:gd name="T56" fmla="*/ 329 w 569"/>
                <a:gd name="T57" fmla="*/ 283 h 335"/>
                <a:gd name="T58" fmla="*/ 526 w 569"/>
                <a:gd name="T59" fmla="*/ 73 h 335"/>
                <a:gd name="T60" fmla="*/ 420 w 569"/>
                <a:gd name="T61" fmla="*/ 89 h 335"/>
                <a:gd name="T62" fmla="*/ 433 w 569"/>
                <a:gd name="T63" fmla="*/ 100 h 335"/>
                <a:gd name="T64" fmla="*/ 433 w 569"/>
                <a:gd name="T65" fmla="*/ 100 h 335"/>
                <a:gd name="T66" fmla="*/ 433 w 569"/>
                <a:gd name="T67" fmla="*/ 322 h 335"/>
                <a:gd name="T68" fmla="*/ 555 w 569"/>
                <a:gd name="T69" fmla="*/ 102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69" h="335">
                  <a:moveTo>
                    <a:pt x="539" y="89"/>
                  </a:moveTo>
                  <a:cubicBezTo>
                    <a:pt x="539" y="59"/>
                    <a:pt x="539" y="59"/>
                    <a:pt x="539" y="59"/>
                  </a:cubicBezTo>
                  <a:cubicBezTo>
                    <a:pt x="510" y="59"/>
                    <a:pt x="510" y="59"/>
                    <a:pt x="510" y="59"/>
                  </a:cubicBezTo>
                  <a:cubicBezTo>
                    <a:pt x="510" y="30"/>
                    <a:pt x="510" y="30"/>
                    <a:pt x="510" y="30"/>
                  </a:cubicBezTo>
                  <a:cubicBezTo>
                    <a:pt x="480" y="30"/>
                    <a:pt x="480" y="30"/>
                    <a:pt x="480" y="30"/>
                  </a:cubicBezTo>
                  <a:cubicBezTo>
                    <a:pt x="480" y="0"/>
                    <a:pt x="480" y="0"/>
                    <a:pt x="480" y="0"/>
                  </a:cubicBezTo>
                  <a:cubicBezTo>
                    <a:pt x="0" y="0"/>
                    <a:pt x="0" y="0"/>
                    <a:pt x="0" y="0"/>
                  </a:cubicBezTo>
                  <a:cubicBezTo>
                    <a:pt x="0" y="246"/>
                    <a:pt x="0" y="246"/>
                    <a:pt x="0" y="246"/>
                  </a:cubicBezTo>
                  <a:cubicBezTo>
                    <a:pt x="30" y="246"/>
                    <a:pt x="30" y="246"/>
                    <a:pt x="30" y="246"/>
                  </a:cubicBezTo>
                  <a:cubicBezTo>
                    <a:pt x="30" y="276"/>
                    <a:pt x="30" y="276"/>
                    <a:pt x="30" y="276"/>
                  </a:cubicBezTo>
                  <a:cubicBezTo>
                    <a:pt x="59" y="276"/>
                    <a:pt x="59" y="276"/>
                    <a:pt x="59" y="276"/>
                  </a:cubicBezTo>
                  <a:cubicBezTo>
                    <a:pt x="59" y="305"/>
                    <a:pt x="59" y="305"/>
                    <a:pt x="59" y="305"/>
                  </a:cubicBezTo>
                  <a:cubicBezTo>
                    <a:pt x="89" y="305"/>
                    <a:pt x="89" y="305"/>
                    <a:pt x="89" y="305"/>
                  </a:cubicBezTo>
                  <a:cubicBezTo>
                    <a:pt x="89" y="335"/>
                    <a:pt x="89" y="335"/>
                    <a:pt x="89" y="335"/>
                  </a:cubicBezTo>
                  <a:cubicBezTo>
                    <a:pt x="569" y="335"/>
                    <a:pt x="569" y="335"/>
                    <a:pt x="569" y="335"/>
                  </a:cubicBezTo>
                  <a:cubicBezTo>
                    <a:pt x="569" y="89"/>
                    <a:pt x="569" y="89"/>
                    <a:pt x="569" y="89"/>
                  </a:cubicBezTo>
                  <a:lnTo>
                    <a:pt x="539" y="89"/>
                  </a:lnTo>
                  <a:close/>
                  <a:moveTo>
                    <a:pt x="496" y="43"/>
                  </a:moveTo>
                  <a:cubicBezTo>
                    <a:pt x="496" y="59"/>
                    <a:pt x="496" y="59"/>
                    <a:pt x="496" y="59"/>
                  </a:cubicBezTo>
                  <a:cubicBezTo>
                    <a:pt x="386" y="59"/>
                    <a:pt x="386" y="59"/>
                    <a:pt x="386" y="59"/>
                  </a:cubicBezTo>
                  <a:cubicBezTo>
                    <a:pt x="367" y="43"/>
                    <a:pt x="367" y="43"/>
                    <a:pt x="367" y="43"/>
                  </a:cubicBezTo>
                  <a:lnTo>
                    <a:pt x="496" y="43"/>
                  </a:lnTo>
                  <a:close/>
                  <a:moveTo>
                    <a:pt x="467" y="14"/>
                  </a:moveTo>
                  <a:cubicBezTo>
                    <a:pt x="467" y="30"/>
                    <a:pt x="467" y="30"/>
                    <a:pt x="467" y="30"/>
                  </a:cubicBezTo>
                  <a:cubicBezTo>
                    <a:pt x="352" y="30"/>
                    <a:pt x="352" y="30"/>
                    <a:pt x="352" y="30"/>
                  </a:cubicBezTo>
                  <a:cubicBezTo>
                    <a:pt x="333" y="14"/>
                    <a:pt x="333" y="14"/>
                    <a:pt x="333" y="14"/>
                  </a:cubicBezTo>
                  <a:lnTo>
                    <a:pt x="467" y="14"/>
                  </a:lnTo>
                  <a:close/>
                  <a:moveTo>
                    <a:pt x="30" y="233"/>
                  </a:moveTo>
                  <a:cubicBezTo>
                    <a:pt x="13" y="233"/>
                    <a:pt x="13" y="233"/>
                    <a:pt x="13" y="233"/>
                  </a:cubicBezTo>
                  <a:cubicBezTo>
                    <a:pt x="13" y="14"/>
                    <a:pt x="13" y="14"/>
                    <a:pt x="13" y="14"/>
                  </a:cubicBezTo>
                  <a:cubicBezTo>
                    <a:pt x="138" y="14"/>
                    <a:pt x="138" y="14"/>
                    <a:pt x="138" y="14"/>
                  </a:cubicBezTo>
                  <a:cubicBezTo>
                    <a:pt x="155" y="30"/>
                    <a:pt x="155" y="30"/>
                    <a:pt x="155" y="30"/>
                  </a:cubicBezTo>
                  <a:cubicBezTo>
                    <a:pt x="30" y="30"/>
                    <a:pt x="30" y="30"/>
                    <a:pt x="30" y="30"/>
                  </a:cubicBezTo>
                  <a:lnTo>
                    <a:pt x="30" y="233"/>
                  </a:lnTo>
                  <a:close/>
                  <a:moveTo>
                    <a:pt x="59" y="263"/>
                  </a:moveTo>
                  <a:cubicBezTo>
                    <a:pt x="43" y="263"/>
                    <a:pt x="43" y="263"/>
                    <a:pt x="43" y="263"/>
                  </a:cubicBezTo>
                  <a:cubicBezTo>
                    <a:pt x="43" y="43"/>
                    <a:pt x="43" y="43"/>
                    <a:pt x="43" y="43"/>
                  </a:cubicBezTo>
                  <a:cubicBezTo>
                    <a:pt x="168" y="43"/>
                    <a:pt x="168" y="43"/>
                    <a:pt x="168" y="43"/>
                  </a:cubicBezTo>
                  <a:cubicBezTo>
                    <a:pt x="184" y="59"/>
                    <a:pt x="184" y="59"/>
                    <a:pt x="184" y="59"/>
                  </a:cubicBezTo>
                  <a:cubicBezTo>
                    <a:pt x="59" y="59"/>
                    <a:pt x="59" y="59"/>
                    <a:pt x="59" y="59"/>
                  </a:cubicBezTo>
                  <a:lnTo>
                    <a:pt x="59" y="263"/>
                  </a:lnTo>
                  <a:close/>
                  <a:moveTo>
                    <a:pt x="89" y="292"/>
                  </a:moveTo>
                  <a:cubicBezTo>
                    <a:pt x="72" y="292"/>
                    <a:pt x="72" y="292"/>
                    <a:pt x="72" y="292"/>
                  </a:cubicBezTo>
                  <a:cubicBezTo>
                    <a:pt x="72" y="73"/>
                    <a:pt x="72" y="73"/>
                    <a:pt x="72" y="73"/>
                  </a:cubicBezTo>
                  <a:cubicBezTo>
                    <a:pt x="197" y="73"/>
                    <a:pt x="197" y="73"/>
                    <a:pt x="197" y="73"/>
                  </a:cubicBezTo>
                  <a:cubicBezTo>
                    <a:pt x="214" y="89"/>
                    <a:pt x="214" y="89"/>
                    <a:pt x="214" y="89"/>
                  </a:cubicBezTo>
                  <a:cubicBezTo>
                    <a:pt x="89" y="89"/>
                    <a:pt x="89" y="89"/>
                    <a:pt x="89" y="89"/>
                  </a:cubicBezTo>
                  <a:lnTo>
                    <a:pt x="89" y="292"/>
                  </a:lnTo>
                  <a:close/>
                  <a:moveTo>
                    <a:pt x="225" y="322"/>
                  </a:moveTo>
                  <a:cubicBezTo>
                    <a:pt x="102" y="322"/>
                    <a:pt x="102" y="322"/>
                    <a:pt x="102" y="322"/>
                  </a:cubicBezTo>
                  <a:cubicBezTo>
                    <a:pt x="102" y="102"/>
                    <a:pt x="102" y="102"/>
                    <a:pt x="102" y="102"/>
                  </a:cubicBezTo>
                  <a:cubicBezTo>
                    <a:pt x="225" y="102"/>
                    <a:pt x="225" y="102"/>
                    <a:pt x="225" y="102"/>
                  </a:cubicBezTo>
                  <a:lnTo>
                    <a:pt x="225" y="322"/>
                  </a:lnTo>
                  <a:close/>
                  <a:moveTo>
                    <a:pt x="329" y="283"/>
                  </a:moveTo>
                  <a:cubicBezTo>
                    <a:pt x="289" y="283"/>
                    <a:pt x="257" y="251"/>
                    <a:pt x="257" y="212"/>
                  </a:cubicBezTo>
                  <a:cubicBezTo>
                    <a:pt x="257" y="172"/>
                    <a:pt x="289" y="140"/>
                    <a:pt x="329" y="140"/>
                  </a:cubicBezTo>
                  <a:cubicBezTo>
                    <a:pt x="368" y="140"/>
                    <a:pt x="400" y="172"/>
                    <a:pt x="400" y="212"/>
                  </a:cubicBezTo>
                  <a:cubicBezTo>
                    <a:pt x="400" y="251"/>
                    <a:pt x="368" y="283"/>
                    <a:pt x="329" y="283"/>
                  </a:cubicBezTo>
                  <a:close/>
                  <a:moveTo>
                    <a:pt x="402" y="73"/>
                  </a:moveTo>
                  <a:cubicBezTo>
                    <a:pt x="526" y="73"/>
                    <a:pt x="526" y="73"/>
                    <a:pt x="526" y="73"/>
                  </a:cubicBezTo>
                  <a:cubicBezTo>
                    <a:pt x="526" y="89"/>
                    <a:pt x="526" y="89"/>
                    <a:pt x="526" y="89"/>
                  </a:cubicBezTo>
                  <a:cubicBezTo>
                    <a:pt x="420" y="89"/>
                    <a:pt x="420" y="89"/>
                    <a:pt x="420" y="89"/>
                  </a:cubicBezTo>
                  <a:lnTo>
                    <a:pt x="402" y="73"/>
                  </a:lnTo>
                  <a:close/>
                  <a:moveTo>
                    <a:pt x="433" y="100"/>
                  </a:moveTo>
                  <a:cubicBezTo>
                    <a:pt x="433" y="100"/>
                    <a:pt x="433" y="100"/>
                    <a:pt x="433" y="100"/>
                  </a:cubicBezTo>
                  <a:cubicBezTo>
                    <a:pt x="433" y="100"/>
                    <a:pt x="433" y="100"/>
                    <a:pt x="433" y="100"/>
                  </a:cubicBezTo>
                  <a:close/>
                  <a:moveTo>
                    <a:pt x="555" y="322"/>
                  </a:moveTo>
                  <a:cubicBezTo>
                    <a:pt x="433" y="322"/>
                    <a:pt x="433" y="322"/>
                    <a:pt x="433" y="322"/>
                  </a:cubicBezTo>
                  <a:cubicBezTo>
                    <a:pt x="433" y="102"/>
                    <a:pt x="433" y="102"/>
                    <a:pt x="433" y="102"/>
                  </a:cubicBezTo>
                  <a:cubicBezTo>
                    <a:pt x="555" y="102"/>
                    <a:pt x="555" y="102"/>
                    <a:pt x="555" y="102"/>
                  </a:cubicBezTo>
                  <a:lnTo>
                    <a:pt x="555" y="322"/>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Rectangle 131">
              <a:extLst>
                <a:ext uri="{FF2B5EF4-FFF2-40B4-BE49-F238E27FC236}">
                  <a16:creationId xmlns:a16="http://schemas.microsoft.com/office/drawing/2014/main" id="{9686F400-B0CC-4204-AC4F-CB404F4ACBDC}"/>
                </a:ext>
              </a:extLst>
            </p:cNvPr>
            <p:cNvSpPr>
              <a:spLocks noChangeArrowheads="1"/>
            </p:cNvSpPr>
            <p:nvPr/>
          </p:nvSpPr>
          <p:spPr bwMode="auto">
            <a:xfrm>
              <a:off x="3827463" y="2570164"/>
              <a:ext cx="1588" cy="1588"/>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Line 132">
              <a:extLst>
                <a:ext uri="{FF2B5EF4-FFF2-40B4-BE49-F238E27FC236}">
                  <a16:creationId xmlns:a16="http://schemas.microsoft.com/office/drawing/2014/main" id="{0FF6AB5B-CD12-4A25-A72D-044CD0D78F54}"/>
                </a:ext>
              </a:extLst>
            </p:cNvPr>
            <p:cNvSpPr>
              <a:spLocks noChangeShapeType="1"/>
            </p:cNvSpPr>
            <p:nvPr/>
          </p:nvSpPr>
          <p:spPr bwMode="auto">
            <a:xfrm>
              <a:off x="3227388" y="2659064"/>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Line 133">
              <a:extLst>
                <a:ext uri="{FF2B5EF4-FFF2-40B4-BE49-F238E27FC236}">
                  <a16:creationId xmlns:a16="http://schemas.microsoft.com/office/drawing/2014/main" id="{D043CCDC-11B7-42DF-95FE-6815490DF13B}"/>
                </a:ext>
              </a:extLst>
            </p:cNvPr>
            <p:cNvSpPr>
              <a:spLocks noChangeShapeType="1"/>
            </p:cNvSpPr>
            <p:nvPr/>
          </p:nvSpPr>
          <p:spPr bwMode="auto">
            <a:xfrm>
              <a:off x="3227388" y="2659064"/>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Rectangle 134">
              <a:extLst>
                <a:ext uri="{FF2B5EF4-FFF2-40B4-BE49-F238E27FC236}">
                  <a16:creationId xmlns:a16="http://schemas.microsoft.com/office/drawing/2014/main" id="{2EFFB1BB-7B45-487D-A4B9-DDC6D0D0FA9F}"/>
                </a:ext>
              </a:extLst>
            </p:cNvPr>
            <p:cNvSpPr>
              <a:spLocks noChangeArrowheads="1"/>
            </p:cNvSpPr>
            <p:nvPr/>
          </p:nvSpPr>
          <p:spPr bwMode="auto">
            <a:xfrm>
              <a:off x="3827463" y="2570164"/>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35">
              <a:extLst>
                <a:ext uri="{FF2B5EF4-FFF2-40B4-BE49-F238E27FC236}">
                  <a16:creationId xmlns:a16="http://schemas.microsoft.com/office/drawing/2014/main" id="{E66BE2B6-40F9-4032-B9E3-CE28EA8E9F8F}"/>
                </a:ext>
              </a:extLst>
            </p:cNvPr>
            <p:cNvSpPr>
              <a:spLocks noEditPoints="1"/>
            </p:cNvSpPr>
            <p:nvPr/>
          </p:nvSpPr>
          <p:spPr bwMode="auto">
            <a:xfrm>
              <a:off x="3211513" y="2427289"/>
              <a:ext cx="809625" cy="477838"/>
            </a:xfrm>
            <a:custGeom>
              <a:avLst/>
              <a:gdLst>
                <a:gd name="T0" fmla="*/ 539 w 569"/>
                <a:gd name="T1" fmla="*/ 59 h 335"/>
                <a:gd name="T2" fmla="*/ 510 w 569"/>
                <a:gd name="T3" fmla="*/ 30 h 335"/>
                <a:gd name="T4" fmla="*/ 480 w 569"/>
                <a:gd name="T5" fmla="*/ 0 h 335"/>
                <a:gd name="T6" fmla="*/ 0 w 569"/>
                <a:gd name="T7" fmla="*/ 246 h 335"/>
                <a:gd name="T8" fmla="*/ 30 w 569"/>
                <a:gd name="T9" fmla="*/ 276 h 335"/>
                <a:gd name="T10" fmla="*/ 59 w 569"/>
                <a:gd name="T11" fmla="*/ 305 h 335"/>
                <a:gd name="T12" fmla="*/ 89 w 569"/>
                <a:gd name="T13" fmla="*/ 335 h 335"/>
                <a:gd name="T14" fmla="*/ 569 w 569"/>
                <a:gd name="T15" fmla="*/ 89 h 335"/>
                <a:gd name="T16" fmla="*/ 496 w 569"/>
                <a:gd name="T17" fmla="*/ 43 h 335"/>
                <a:gd name="T18" fmla="*/ 386 w 569"/>
                <a:gd name="T19" fmla="*/ 59 h 335"/>
                <a:gd name="T20" fmla="*/ 496 w 569"/>
                <a:gd name="T21" fmla="*/ 43 h 335"/>
                <a:gd name="T22" fmla="*/ 467 w 569"/>
                <a:gd name="T23" fmla="*/ 30 h 335"/>
                <a:gd name="T24" fmla="*/ 333 w 569"/>
                <a:gd name="T25" fmla="*/ 14 h 335"/>
                <a:gd name="T26" fmla="*/ 30 w 569"/>
                <a:gd name="T27" fmla="*/ 233 h 335"/>
                <a:gd name="T28" fmla="*/ 13 w 569"/>
                <a:gd name="T29" fmla="*/ 14 h 335"/>
                <a:gd name="T30" fmla="*/ 155 w 569"/>
                <a:gd name="T31" fmla="*/ 30 h 335"/>
                <a:gd name="T32" fmla="*/ 30 w 569"/>
                <a:gd name="T33" fmla="*/ 233 h 335"/>
                <a:gd name="T34" fmla="*/ 43 w 569"/>
                <a:gd name="T35" fmla="*/ 263 h 335"/>
                <a:gd name="T36" fmla="*/ 168 w 569"/>
                <a:gd name="T37" fmla="*/ 43 h 335"/>
                <a:gd name="T38" fmla="*/ 59 w 569"/>
                <a:gd name="T39" fmla="*/ 59 h 335"/>
                <a:gd name="T40" fmla="*/ 89 w 569"/>
                <a:gd name="T41" fmla="*/ 292 h 335"/>
                <a:gd name="T42" fmla="*/ 72 w 569"/>
                <a:gd name="T43" fmla="*/ 73 h 335"/>
                <a:gd name="T44" fmla="*/ 214 w 569"/>
                <a:gd name="T45" fmla="*/ 89 h 335"/>
                <a:gd name="T46" fmla="*/ 89 w 569"/>
                <a:gd name="T47" fmla="*/ 292 h 335"/>
                <a:gd name="T48" fmla="*/ 102 w 569"/>
                <a:gd name="T49" fmla="*/ 322 h 335"/>
                <a:gd name="T50" fmla="*/ 225 w 569"/>
                <a:gd name="T51" fmla="*/ 102 h 335"/>
                <a:gd name="T52" fmla="*/ 329 w 569"/>
                <a:gd name="T53" fmla="*/ 283 h 335"/>
                <a:gd name="T54" fmla="*/ 329 w 569"/>
                <a:gd name="T55" fmla="*/ 140 h 335"/>
                <a:gd name="T56" fmla="*/ 329 w 569"/>
                <a:gd name="T57" fmla="*/ 283 h 335"/>
                <a:gd name="T58" fmla="*/ 526 w 569"/>
                <a:gd name="T59" fmla="*/ 73 h 335"/>
                <a:gd name="T60" fmla="*/ 420 w 569"/>
                <a:gd name="T61" fmla="*/ 89 h 335"/>
                <a:gd name="T62" fmla="*/ 433 w 569"/>
                <a:gd name="T63" fmla="*/ 100 h 335"/>
                <a:gd name="T64" fmla="*/ 433 w 569"/>
                <a:gd name="T65" fmla="*/ 100 h 335"/>
                <a:gd name="T66" fmla="*/ 433 w 569"/>
                <a:gd name="T67" fmla="*/ 322 h 335"/>
                <a:gd name="T68" fmla="*/ 555 w 569"/>
                <a:gd name="T69" fmla="*/ 102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69" h="335">
                  <a:moveTo>
                    <a:pt x="539" y="89"/>
                  </a:moveTo>
                  <a:cubicBezTo>
                    <a:pt x="539" y="59"/>
                    <a:pt x="539" y="59"/>
                    <a:pt x="539" y="59"/>
                  </a:cubicBezTo>
                  <a:cubicBezTo>
                    <a:pt x="510" y="59"/>
                    <a:pt x="510" y="59"/>
                    <a:pt x="510" y="59"/>
                  </a:cubicBezTo>
                  <a:cubicBezTo>
                    <a:pt x="510" y="30"/>
                    <a:pt x="510" y="30"/>
                    <a:pt x="510" y="30"/>
                  </a:cubicBezTo>
                  <a:cubicBezTo>
                    <a:pt x="480" y="30"/>
                    <a:pt x="480" y="30"/>
                    <a:pt x="480" y="30"/>
                  </a:cubicBezTo>
                  <a:cubicBezTo>
                    <a:pt x="480" y="0"/>
                    <a:pt x="480" y="0"/>
                    <a:pt x="480" y="0"/>
                  </a:cubicBezTo>
                  <a:cubicBezTo>
                    <a:pt x="0" y="0"/>
                    <a:pt x="0" y="0"/>
                    <a:pt x="0" y="0"/>
                  </a:cubicBezTo>
                  <a:cubicBezTo>
                    <a:pt x="0" y="246"/>
                    <a:pt x="0" y="246"/>
                    <a:pt x="0" y="246"/>
                  </a:cubicBezTo>
                  <a:cubicBezTo>
                    <a:pt x="30" y="246"/>
                    <a:pt x="30" y="246"/>
                    <a:pt x="30" y="246"/>
                  </a:cubicBezTo>
                  <a:cubicBezTo>
                    <a:pt x="30" y="276"/>
                    <a:pt x="30" y="276"/>
                    <a:pt x="30" y="276"/>
                  </a:cubicBezTo>
                  <a:cubicBezTo>
                    <a:pt x="59" y="276"/>
                    <a:pt x="59" y="276"/>
                    <a:pt x="59" y="276"/>
                  </a:cubicBezTo>
                  <a:cubicBezTo>
                    <a:pt x="59" y="305"/>
                    <a:pt x="59" y="305"/>
                    <a:pt x="59" y="305"/>
                  </a:cubicBezTo>
                  <a:cubicBezTo>
                    <a:pt x="89" y="305"/>
                    <a:pt x="89" y="305"/>
                    <a:pt x="89" y="305"/>
                  </a:cubicBezTo>
                  <a:cubicBezTo>
                    <a:pt x="89" y="335"/>
                    <a:pt x="89" y="335"/>
                    <a:pt x="89" y="335"/>
                  </a:cubicBezTo>
                  <a:cubicBezTo>
                    <a:pt x="569" y="335"/>
                    <a:pt x="569" y="335"/>
                    <a:pt x="569" y="335"/>
                  </a:cubicBezTo>
                  <a:cubicBezTo>
                    <a:pt x="569" y="89"/>
                    <a:pt x="569" y="89"/>
                    <a:pt x="569" y="89"/>
                  </a:cubicBezTo>
                  <a:lnTo>
                    <a:pt x="539" y="89"/>
                  </a:lnTo>
                  <a:close/>
                  <a:moveTo>
                    <a:pt x="496" y="43"/>
                  </a:moveTo>
                  <a:cubicBezTo>
                    <a:pt x="496" y="59"/>
                    <a:pt x="496" y="59"/>
                    <a:pt x="496" y="59"/>
                  </a:cubicBezTo>
                  <a:cubicBezTo>
                    <a:pt x="386" y="59"/>
                    <a:pt x="386" y="59"/>
                    <a:pt x="386" y="59"/>
                  </a:cubicBezTo>
                  <a:cubicBezTo>
                    <a:pt x="367" y="43"/>
                    <a:pt x="367" y="43"/>
                    <a:pt x="367" y="43"/>
                  </a:cubicBezTo>
                  <a:lnTo>
                    <a:pt x="496" y="43"/>
                  </a:lnTo>
                  <a:close/>
                  <a:moveTo>
                    <a:pt x="467" y="14"/>
                  </a:moveTo>
                  <a:cubicBezTo>
                    <a:pt x="467" y="30"/>
                    <a:pt x="467" y="30"/>
                    <a:pt x="467" y="30"/>
                  </a:cubicBezTo>
                  <a:cubicBezTo>
                    <a:pt x="352" y="30"/>
                    <a:pt x="352" y="30"/>
                    <a:pt x="352" y="30"/>
                  </a:cubicBezTo>
                  <a:cubicBezTo>
                    <a:pt x="333" y="14"/>
                    <a:pt x="333" y="14"/>
                    <a:pt x="333" y="14"/>
                  </a:cubicBezTo>
                  <a:lnTo>
                    <a:pt x="467" y="14"/>
                  </a:lnTo>
                  <a:close/>
                  <a:moveTo>
                    <a:pt x="30" y="233"/>
                  </a:moveTo>
                  <a:cubicBezTo>
                    <a:pt x="13" y="233"/>
                    <a:pt x="13" y="233"/>
                    <a:pt x="13" y="233"/>
                  </a:cubicBezTo>
                  <a:cubicBezTo>
                    <a:pt x="13" y="14"/>
                    <a:pt x="13" y="14"/>
                    <a:pt x="13" y="14"/>
                  </a:cubicBezTo>
                  <a:cubicBezTo>
                    <a:pt x="138" y="14"/>
                    <a:pt x="138" y="14"/>
                    <a:pt x="138" y="14"/>
                  </a:cubicBezTo>
                  <a:cubicBezTo>
                    <a:pt x="155" y="30"/>
                    <a:pt x="155" y="30"/>
                    <a:pt x="155" y="30"/>
                  </a:cubicBezTo>
                  <a:cubicBezTo>
                    <a:pt x="30" y="30"/>
                    <a:pt x="30" y="30"/>
                    <a:pt x="30" y="30"/>
                  </a:cubicBezTo>
                  <a:lnTo>
                    <a:pt x="30" y="233"/>
                  </a:lnTo>
                  <a:close/>
                  <a:moveTo>
                    <a:pt x="59" y="263"/>
                  </a:moveTo>
                  <a:cubicBezTo>
                    <a:pt x="43" y="263"/>
                    <a:pt x="43" y="263"/>
                    <a:pt x="43" y="263"/>
                  </a:cubicBezTo>
                  <a:cubicBezTo>
                    <a:pt x="43" y="43"/>
                    <a:pt x="43" y="43"/>
                    <a:pt x="43" y="43"/>
                  </a:cubicBezTo>
                  <a:cubicBezTo>
                    <a:pt x="168" y="43"/>
                    <a:pt x="168" y="43"/>
                    <a:pt x="168" y="43"/>
                  </a:cubicBezTo>
                  <a:cubicBezTo>
                    <a:pt x="184" y="59"/>
                    <a:pt x="184" y="59"/>
                    <a:pt x="184" y="59"/>
                  </a:cubicBezTo>
                  <a:cubicBezTo>
                    <a:pt x="59" y="59"/>
                    <a:pt x="59" y="59"/>
                    <a:pt x="59" y="59"/>
                  </a:cubicBezTo>
                  <a:lnTo>
                    <a:pt x="59" y="263"/>
                  </a:lnTo>
                  <a:close/>
                  <a:moveTo>
                    <a:pt x="89" y="292"/>
                  </a:moveTo>
                  <a:cubicBezTo>
                    <a:pt x="72" y="292"/>
                    <a:pt x="72" y="292"/>
                    <a:pt x="72" y="292"/>
                  </a:cubicBezTo>
                  <a:cubicBezTo>
                    <a:pt x="72" y="73"/>
                    <a:pt x="72" y="73"/>
                    <a:pt x="72" y="73"/>
                  </a:cubicBezTo>
                  <a:cubicBezTo>
                    <a:pt x="197" y="73"/>
                    <a:pt x="197" y="73"/>
                    <a:pt x="197" y="73"/>
                  </a:cubicBezTo>
                  <a:cubicBezTo>
                    <a:pt x="214" y="89"/>
                    <a:pt x="214" y="89"/>
                    <a:pt x="214" y="89"/>
                  </a:cubicBezTo>
                  <a:cubicBezTo>
                    <a:pt x="89" y="89"/>
                    <a:pt x="89" y="89"/>
                    <a:pt x="89" y="89"/>
                  </a:cubicBezTo>
                  <a:lnTo>
                    <a:pt x="89" y="292"/>
                  </a:lnTo>
                  <a:close/>
                  <a:moveTo>
                    <a:pt x="225" y="322"/>
                  </a:moveTo>
                  <a:cubicBezTo>
                    <a:pt x="102" y="322"/>
                    <a:pt x="102" y="322"/>
                    <a:pt x="102" y="322"/>
                  </a:cubicBezTo>
                  <a:cubicBezTo>
                    <a:pt x="102" y="102"/>
                    <a:pt x="102" y="102"/>
                    <a:pt x="102" y="102"/>
                  </a:cubicBezTo>
                  <a:cubicBezTo>
                    <a:pt x="225" y="102"/>
                    <a:pt x="225" y="102"/>
                    <a:pt x="225" y="102"/>
                  </a:cubicBezTo>
                  <a:lnTo>
                    <a:pt x="225" y="322"/>
                  </a:lnTo>
                  <a:close/>
                  <a:moveTo>
                    <a:pt x="329" y="283"/>
                  </a:moveTo>
                  <a:cubicBezTo>
                    <a:pt x="289" y="283"/>
                    <a:pt x="257" y="251"/>
                    <a:pt x="257" y="212"/>
                  </a:cubicBezTo>
                  <a:cubicBezTo>
                    <a:pt x="257" y="172"/>
                    <a:pt x="289" y="140"/>
                    <a:pt x="329" y="140"/>
                  </a:cubicBezTo>
                  <a:cubicBezTo>
                    <a:pt x="368" y="140"/>
                    <a:pt x="400" y="172"/>
                    <a:pt x="400" y="212"/>
                  </a:cubicBezTo>
                  <a:cubicBezTo>
                    <a:pt x="400" y="251"/>
                    <a:pt x="368" y="283"/>
                    <a:pt x="329" y="283"/>
                  </a:cubicBezTo>
                  <a:close/>
                  <a:moveTo>
                    <a:pt x="402" y="73"/>
                  </a:moveTo>
                  <a:cubicBezTo>
                    <a:pt x="526" y="73"/>
                    <a:pt x="526" y="73"/>
                    <a:pt x="526" y="73"/>
                  </a:cubicBezTo>
                  <a:cubicBezTo>
                    <a:pt x="526" y="89"/>
                    <a:pt x="526" y="89"/>
                    <a:pt x="526" y="89"/>
                  </a:cubicBezTo>
                  <a:cubicBezTo>
                    <a:pt x="420" y="89"/>
                    <a:pt x="420" y="89"/>
                    <a:pt x="420" y="89"/>
                  </a:cubicBezTo>
                  <a:lnTo>
                    <a:pt x="402" y="73"/>
                  </a:lnTo>
                  <a:close/>
                  <a:moveTo>
                    <a:pt x="433" y="100"/>
                  </a:moveTo>
                  <a:cubicBezTo>
                    <a:pt x="433" y="100"/>
                    <a:pt x="433" y="100"/>
                    <a:pt x="433" y="100"/>
                  </a:cubicBezTo>
                  <a:cubicBezTo>
                    <a:pt x="433" y="100"/>
                    <a:pt x="433" y="100"/>
                    <a:pt x="433" y="100"/>
                  </a:cubicBezTo>
                  <a:close/>
                  <a:moveTo>
                    <a:pt x="555" y="322"/>
                  </a:moveTo>
                  <a:cubicBezTo>
                    <a:pt x="433" y="322"/>
                    <a:pt x="433" y="322"/>
                    <a:pt x="433" y="322"/>
                  </a:cubicBezTo>
                  <a:cubicBezTo>
                    <a:pt x="433" y="102"/>
                    <a:pt x="433" y="102"/>
                    <a:pt x="433" y="102"/>
                  </a:cubicBezTo>
                  <a:cubicBezTo>
                    <a:pt x="555" y="102"/>
                    <a:pt x="555" y="102"/>
                    <a:pt x="555" y="102"/>
                  </a:cubicBezTo>
                  <a:lnTo>
                    <a:pt x="555" y="3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Rectangle 136">
              <a:extLst>
                <a:ext uri="{FF2B5EF4-FFF2-40B4-BE49-F238E27FC236}">
                  <a16:creationId xmlns:a16="http://schemas.microsoft.com/office/drawing/2014/main" id="{D741A9DE-C782-4778-9792-96C384012B72}"/>
                </a:ext>
              </a:extLst>
            </p:cNvPr>
            <p:cNvSpPr>
              <a:spLocks noChangeArrowheads="1"/>
            </p:cNvSpPr>
            <p:nvPr/>
          </p:nvSpPr>
          <p:spPr bwMode="auto">
            <a:xfrm>
              <a:off x="3827463" y="2570164"/>
              <a:ext cx="1588" cy="1588"/>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37">
              <a:extLst>
                <a:ext uri="{FF2B5EF4-FFF2-40B4-BE49-F238E27FC236}">
                  <a16:creationId xmlns:a16="http://schemas.microsoft.com/office/drawing/2014/main" id="{14226190-1BC2-4E9D-B50E-CE00A29057A6}"/>
                </a:ext>
              </a:extLst>
            </p:cNvPr>
            <p:cNvSpPr>
              <a:spLocks/>
            </p:cNvSpPr>
            <p:nvPr/>
          </p:nvSpPr>
          <p:spPr bwMode="auto">
            <a:xfrm>
              <a:off x="3636963" y="2657476"/>
              <a:ext cx="82550" cy="144463"/>
            </a:xfrm>
            <a:custGeom>
              <a:avLst/>
              <a:gdLst>
                <a:gd name="T0" fmla="*/ 24 w 59"/>
                <a:gd name="T1" fmla="*/ 102 h 102"/>
                <a:gd name="T2" fmla="*/ 24 w 59"/>
                <a:gd name="T3" fmla="*/ 92 h 102"/>
                <a:gd name="T4" fmla="*/ 0 w 59"/>
                <a:gd name="T5" fmla="*/ 84 h 102"/>
                <a:gd name="T6" fmla="*/ 5 w 59"/>
                <a:gd name="T7" fmla="*/ 70 h 102"/>
                <a:gd name="T8" fmla="*/ 28 w 59"/>
                <a:gd name="T9" fmla="*/ 77 h 102"/>
                <a:gd name="T10" fmla="*/ 40 w 59"/>
                <a:gd name="T11" fmla="*/ 69 h 102"/>
                <a:gd name="T12" fmla="*/ 26 w 59"/>
                <a:gd name="T13" fmla="*/ 57 h 102"/>
                <a:gd name="T14" fmla="*/ 3 w 59"/>
                <a:gd name="T15" fmla="*/ 33 h 102"/>
                <a:gd name="T16" fmla="*/ 25 w 59"/>
                <a:gd name="T17" fmla="*/ 10 h 102"/>
                <a:gd name="T18" fmla="*/ 25 w 59"/>
                <a:gd name="T19" fmla="*/ 0 h 102"/>
                <a:gd name="T20" fmla="*/ 37 w 59"/>
                <a:gd name="T21" fmla="*/ 0 h 102"/>
                <a:gd name="T22" fmla="*/ 37 w 59"/>
                <a:gd name="T23" fmla="*/ 9 h 102"/>
                <a:gd name="T24" fmla="*/ 59 w 59"/>
                <a:gd name="T25" fmla="*/ 15 h 102"/>
                <a:gd name="T26" fmla="*/ 54 w 59"/>
                <a:gd name="T27" fmla="*/ 28 h 102"/>
                <a:gd name="T28" fmla="*/ 34 w 59"/>
                <a:gd name="T29" fmla="*/ 24 h 102"/>
                <a:gd name="T30" fmla="*/ 23 w 59"/>
                <a:gd name="T31" fmla="*/ 31 h 102"/>
                <a:gd name="T32" fmla="*/ 38 w 59"/>
                <a:gd name="T33" fmla="*/ 42 h 102"/>
                <a:gd name="T34" fmla="*/ 59 w 59"/>
                <a:gd name="T35" fmla="*/ 67 h 102"/>
                <a:gd name="T36" fmla="*/ 37 w 59"/>
                <a:gd name="T37" fmla="*/ 91 h 102"/>
                <a:gd name="T38" fmla="*/ 37 w 59"/>
                <a:gd name="T39" fmla="*/ 102 h 102"/>
                <a:gd name="T40" fmla="*/ 24 w 59"/>
                <a:gd name="T41" fmla="*/ 10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9" h="102">
                  <a:moveTo>
                    <a:pt x="24" y="102"/>
                  </a:moveTo>
                  <a:cubicBezTo>
                    <a:pt x="24" y="92"/>
                    <a:pt x="24" y="92"/>
                    <a:pt x="24" y="92"/>
                  </a:cubicBezTo>
                  <a:cubicBezTo>
                    <a:pt x="16" y="91"/>
                    <a:pt x="5" y="87"/>
                    <a:pt x="0" y="84"/>
                  </a:cubicBezTo>
                  <a:cubicBezTo>
                    <a:pt x="5" y="70"/>
                    <a:pt x="5" y="70"/>
                    <a:pt x="5" y="70"/>
                  </a:cubicBezTo>
                  <a:cubicBezTo>
                    <a:pt x="11" y="73"/>
                    <a:pt x="19" y="77"/>
                    <a:pt x="28" y="77"/>
                  </a:cubicBezTo>
                  <a:cubicBezTo>
                    <a:pt x="35" y="77"/>
                    <a:pt x="40" y="74"/>
                    <a:pt x="40" y="69"/>
                  </a:cubicBezTo>
                  <a:cubicBezTo>
                    <a:pt x="40" y="64"/>
                    <a:pt x="36" y="60"/>
                    <a:pt x="26" y="57"/>
                  </a:cubicBezTo>
                  <a:cubicBezTo>
                    <a:pt x="13" y="52"/>
                    <a:pt x="3" y="46"/>
                    <a:pt x="3" y="33"/>
                  </a:cubicBezTo>
                  <a:cubicBezTo>
                    <a:pt x="3" y="22"/>
                    <a:pt x="11" y="13"/>
                    <a:pt x="25" y="10"/>
                  </a:cubicBezTo>
                  <a:cubicBezTo>
                    <a:pt x="25" y="0"/>
                    <a:pt x="25" y="0"/>
                    <a:pt x="25" y="0"/>
                  </a:cubicBezTo>
                  <a:cubicBezTo>
                    <a:pt x="37" y="0"/>
                    <a:pt x="37" y="0"/>
                    <a:pt x="37" y="0"/>
                  </a:cubicBezTo>
                  <a:cubicBezTo>
                    <a:pt x="37" y="9"/>
                    <a:pt x="37" y="9"/>
                    <a:pt x="37" y="9"/>
                  </a:cubicBezTo>
                  <a:cubicBezTo>
                    <a:pt x="46" y="9"/>
                    <a:pt x="55" y="13"/>
                    <a:pt x="59" y="15"/>
                  </a:cubicBezTo>
                  <a:cubicBezTo>
                    <a:pt x="54" y="28"/>
                    <a:pt x="54" y="28"/>
                    <a:pt x="54" y="28"/>
                  </a:cubicBezTo>
                  <a:cubicBezTo>
                    <a:pt x="51" y="27"/>
                    <a:pt x="43" y="24"/>
                    <a:pt x="34" y="24"/>
                  </a:cubicBezTo>
                  <a:cubicBezTo>
                    <a:pt x="25" y="24"/>
                    <a:pt x="23" y="27"/>
                    <a:pt x="23" y="31"/>
                  </a:cubicBezTo>
                  <a:cubicBezTo>
                    <a:pt x="23" y="35"/>
                    <a:pt x="27" y="38"/>
                    <a:pt x="38" y="42"/>
                  </a:cubicBezTo>
                  <a:cubicBezTo>
                    <a:pt x="53" y="48"/>
                    <a:pt x="59" y="55"/>
                    <a:pt x="59" y="67"/>
                  </a:cubicBezTo>
                  <a:cubicBezTo>
                    <a:pt x="59" y="78"/>
                    <a:pt x="52" y="88"/>
                    <a:pt x="37" y="91"/>
                  </a:cubicBezTo>
                  <a:cubicBezTo>
                    <a:pt x="37" y="102"/>
                    <a:pt x="37" y="102"/>
                    <a:pt x="37" y="102"/>
                  </a:cubicBezTo>
                  <a:lnTo>
                    <a:pt x="24" y="10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38">
              <a:extLst>
                <a:ext uri="{FF2B5EF4-FFF2-40B4-BE49-F238E27FC236}">
                  <a16:creationId xmlns:a16="http://schemas.microsoft.com/office/drawing/2014/main" id="{4AFAFE60-663E-4E7B-84D0-84B51945D277}"/>
                </a:ext>
              </a:extLst>
            </p:cNvPr>
            <p:cNvSpPr>
              <a:spLocks/>
            </p:cNvSpPr>
            <p:nvPr/>
          </p:nvSpPr>
          <p:spPr bwMode="auto">
            <a:xfrm>
              <a:off x="3424238" y="2951164"/>
              <a:ext cx="509588" cy="407988"/>
            </a:xfrm>
            <a:custGeom>
              <a:avLst/>
              <a:gdLst>
                <a:gd name="T0" fmla="*/ 254 w 321"/>
                <a:gd name="T1" fmla="*/ 89 h 257"/>
                <a:gd name="T2" fmla="*/ 254 w 321"/>
                <a:gd name="T3" fmla="*/ 0 h 257"/>
                <a:gd name="T4" fmla="*/ 67 w 321"/>
                <a:gd name="T5" fmla="*/ 0 h 257"/>
                <a:gd name="T6" fmla="*/ 67 w 321"/>
                <a:gd name="T7" fmla="*/ 89 h 257"/>
                <a:gd name="T8" fmla="*/ 0 w 321"/>
                <a:gd name="T9" fmla="*/ 89 h 257"/>
                <a:gd name="T10" fmla="*/ 160 w 321"/>
                <a:gd name="T11" fmla="*/ 257 h 257"/>
                <a:gd name="T12" fmla="*/ 321 w 321"/>
                <a:gd name="T13" fmla="*/ 89 h 257"/>
                <a:gd name="T14" fmla="*/ 254 w 321"/>
                <a:gd name="T15" fmla="*/ 89 h 2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1" h="257">
                  <a:moveTo>
                    <a:pt x="254" y="89"/>
                  </a:moveTo>
                  <a:lnTo>
                    <a:pt x="254" y="0"/>
                  </a:lnTo>
                  <a:lnTo>
                    <a:pt x="67" y="0"/>
                  </a:lnTo>
                  <a:lnTo>
                    <a:pt x="67" y="89"/>
                  </a:lnTo>
                  <a:lnTo>
                    <a:pt x="0" y="89"/>
                  </a:lnTo>
                  <a:lnTo>
                    <a:pt x="160" y="257"/>
                  </a:lnTo>
                  <a:lnTo>
                    <a:pt x="321" y="89"/>
                  </a:lnTo>
                  <a:lnTo>
                    <a:pt x="254" y="8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2" name="Group 21">
            <a:extLst>
              <a:ext uri="{FF2B5EF4-FFF2-40B4-BE49-F238E27FC236}">
                <a16:creationId xmlns:a16="http://schemas.microsoft.com/office/drawing/2014/main" id="{7DDE4F34-8ABA-4724-AEAA-BC93126A92DB}"/>
              </a:ext>
            </a:extLst>
          </p:cNvPr>
          <p:cNvGrpSpPr/>
          <p:nvPr/>
        </p:nvGrpSpPr>
        <p:grpSpPr>
          <a:xfrm>
            <a:off x="783815" y="2144325"/>
            <a:ext cx="874713" cy="887412"/>
            <a:chOff x="4364038" y="2017714"/>
            <a:chExt cx="874713" cy="887412"/>
          </a:xfrm>
        </p:grpSpPr>
        <p:sp>
          <p:nvSpPr>
            <p:cNvPr id="23" name="Freeform 139">
              <a:extLst>
                <a:ext uri="{FF2B5EF4-FFF2-40B4-BE49-F238E27FC236}">
                  <a16:creationId xmlns:a16="http://schemas.microsoft.com/office/drawing/2014/main" id="{4DC488B7-D486-4ADA-A70C-AD44C8CF1D97}"/>
                </a:ext>
              </a:extLst>
            </p:cNvPr>
            <p:cNvSpPr>
              <a:spLocks noEditPoints="1"/>
            </p:cNvSpPr>
            <p:nvPr/>
          </p:nvSpPr>
          <p:spPr bwMode="auto">
            <a:xfrm>
              <a:off x="4565650" y="2568576"/>
              <a:ext cx="663575" cy="331788"/>
            </a:xfrm>
            <a:custGeom>
              <a:avLst/>
              <a:gdLst>
                <a:gd name="T0" fmla="*/ 0 w 467"/>
                <a:gd name="T1" fmla="*/ 0 h 233"/>
                <a:gd name="T2" fmla="*/ 0 w 467"/>
                <a:gd name="T3" fmla="*/ 233 h 233"/>
                <a:gd name="T4" fmla="*/ 467 w 467"/>
                <a:gd name="T5" fmla="*/ 233 h 233"/>
                <a:gd name="T6" fmla="*/ 467 w 467"/>
                <a:gd name="T7" fmla="*/ 0 h 233"/>
                <a:gd name="T8" fmla="*/ 0 w 467"/>
                <a:gd name="T9" fmla="*/ 0 h 233"/>
                <a:gd name="T10" fmla="*/ 234 w 467"/>
                <a:gd name="T11" fmla="*/ 197 h 233"/>
                <a:gd name="T12" fmla="*/ 151 w 467"/>
                <a:gd name="T13" fmla="*/ 114 h 233"/>
                <a:gd name="T14" fmla="*/ 234 w 467"/>
                <a:gd name="T15" fmla="*/ 31 h 233"/>
                <a:gd name="T16" fmla="*/ 317 w 467"/>
                <a:gd name="T17" fmla="*/ 114 h 233"/>
                <a:gd name="T18" fmla="*/ 234 w 467"/>
                <a:gd name="T19" fmla="*/ 197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7" h="233">
                  <a:moveTo>
                    <a:pt x="0" y="0"/>
                  </a:moveTo>
                  <a:cubicBezTo>
                    <a:pt x="0" y="233"/>
                    <a:pt x="0" y="233"/>
                    <a:pt x="0" y="233"/>
                  </a:cubicBezTo>
                  <a:cubicBezTo>
                    <a:pt x="467" y="233"/>
                    <a:pt x="467" y="233"/>
                    <a:pt x="467" y="233"/>
                  </a:cubicBezTo>
                  <a:cubicBezTo>
                    <a:pt x="467" y="0"/>
                    <a:pt x="467" y="0"/>
                    <a:pt x="467" y="0"/>
                  </a:cubicBezTo>
                  <a:lnTo>
                    <a:pt x="0" y="0"/>
                  </a:lnTo>
                  <a:close/>
                  <a:moveTo>
                    <a:pt x="234" y="197"/>
                  </a:moveTo>
                  <a:cubicBezTo>
                    <a:pt x="188" y="197"/>
                    <a:pt x="151" y="160"/>
                    <a:pt x="151" y="114"/>
                  </a:cubicBezTo>
                  <a:cubicBezTo>
                    <a:pt x="151" y="68"/>
                    <a:pt x="188" y="31"/>
                    <a:pt x="234" y="31"/>
                  </a:cubicBezTo>
                  <a:cubicBezTo>
                    <a:pt x="280" y="31"/>
                    <a:pt x="317" y="68"/>
                    <a:pt x="317" y="114"/>
                  </a:cubicBezTo>
                  <a:cubicBezTo>
                    <a:pt x="317" y="160"/>
                    <a:pt x="280" y="197"/>
                    <a:pt x="234" y="197"/>
                  </a:cubicBezTo>
                  <a:close/>
                </a:path>
              </a:pathLst>
            </a:custGeom>
            <a:solidFill>
              <a:srgbClr val="1FBF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Line 140">
              <a:extLst>
                <a:ext uri="{FF2B5EF4-FFF2-40B4-BE49-F238E27FC236}">
                  <a16:creationId xmlns:a16="http://schemas.microsoft.com/office/drawing/2014/main" id="{E78960BF-77AB-4C6B-A315-1CF06BEB80F4}"/>
                </a:ext>
              </a:extLst>
            </p:cNvPr>
            <p:cNvSpPr>
              <a:spLocks noChangeShapeType="1"/>
            </p:cNvSpPr>
            <p:nvPr/>
          </p:nvSpPr>
          <p:spPr bwMode="auto">
            <a:xfrm>
              <a:off x="4364038" y="2876551"/>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Line 141">
              <a:extLst>
                <a:ext uri="{FF2B5EF4-FFF2-40B4-BE49-F238E27FC236}">
                  <a16:creationId xmlns:a16="http://schemas.microsoft.com/office/drawing/2014/main" id="{6D2F1A6D-0DCC-4D4C-9A6E-FB9B4B13B89E}"/>
                </a:ext>
              </a:extLst>
            </p:cNvPr>
            <p:cNvSpPr>
              <a:spLocks noChangeShapeType="1"/>
            </p:cNvSpPr>
            <p:nvPr/>
          </p:nvSpPr>
          <p:spPr bwMode="auto">
            <a:xfrm>
              <a:off x="4364038" y="2876551"/>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Rectangle 142">
              <a:extLst>
                <a:ext uri="{FF2B5EF4-FFF2-40B4-BE49-F238E27FC236}">
                  <a16:creationId xmlns:a16="http://schemas.microsoft.com/office/drawing/2014/main" id="{FDF26DDB-C50B-4677-988D-1AF31EB27E3A}"/>
                </a:ext>
              </a:extLst>
            </p:cNvPr>
            <p:cNvSpPr>
              <a:spLocks noChangeArrowheads="1"/>
            </p:cNvSpPr>
            <p:nvPr/>
          </p:nvSpPr>
          <p:spPr bwMode="auto">
            <a:xfrm>
              <a:off x="5046663" y="2570164"/>
              <a:ext cx="1588" cy="1588"/>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43">
              <a:extLst>
                <a:ext uri="{FF2B5EF4-FFF2-40B4-BE49-F238E27FC236}">
                  <a16:creationId xmlns:a16="http://schemas.microsoft.com/office/drawing/2014/main" id="{79E0EEA9-8E2D-42EE-91D2-39CE0F14C532}"/>
                </a:ext>
              </a:extLst>
            </p:cNvPr>
            <p:cNvSpPr>
              <a:spLocks noEditPoints="1"/>
            </p:cNvSpPr>
            <p:nvPr/>
          </p:nvSpPr>
          <p:spPr bwMode="auto">
            <a:xfrm>
              <a:off x="4430713" y="2428876"/>
              <a:ext cx="808038" cy="476250"/>
            </a:xfrm>
            <a:custGeom>
              <a:avLst/>
              <a:gdLst>
                <a:gd name="T0" fmla="*/ 539 w 568"/>
                <a:gd name="T1" fmla="*/ 59 h 334"/>
                <a:gd name="T2" fmla="*/ 509 w 568"/>
                <a:gd name="T3" fmla="*/ 30 h 334"/>
                <a:gd name="T4" fmla="*/ 480 w 568"/>
                <a:gd name="T5" fmla="*/ 0 h 334"/>
                <a:gd name="T6" fmla="*/ 0 w 568"/>
                <a:gd name="T7" fmla="*/ 246 h 334"/>
                <a:gd name="T8" fmla="*/ 30 w 568"/>
                <a:gd name="T9" fmla="*/ 275 h 334"/>
                <a:gd name="T10" fmla="*/ 59 w 568"/>
                <a:gd name="T11" fmla="*/ 305 h 334"/>
                <a:gd name="T12" fmla="*/ 89 w 568"/>
                <a:gd name="T13" fmla="*/ 334 h 334"/>
                <a:gd name="T14" fmla="*/ 568 w 568"/>
                <a:gd name="T15" fmla="*/ 89 h 334"/>
                <a:gd name="T16" fmla="*/ 496 w 568"/>
                <a:gd name="T17" fmla="*/ 43 h 334"/>
                <a:gd name="T18" fmla="*/ 386 w 568"/>
                <a:gd name="T19" fmla="*/ 59 h 334"/>
                <a:gd name="T20" fmla="*/ 496 w 568"/>
                <a:gd name="T21" fmla="*/ 43 h 334"/>
                <a:gd name="T22" fmla="*/ 467 w 568"/>
                <a:gd name="T23" fmla="*/ 30 h 334"/>
                <a:gd name="T24" fmla="*/ 333 w 568"/>
                <a:gd name="T25" fmla="*/ 13 h 334"/>
                <a:gd name="T26" fmla="*/ 30 w 568"/>
                <a:gd name="T27" fmla="*/ 233 h 334"/>
                <a:gd name="T28" fmla="*/ 13 w 568"/>
                <a:gd name="T29" fmla="*/ 13 h 334"/>
                <a:gd name="T30" fmla="*/ 154 w 568"/>
                <a:gd name="T31" fmla="*/ 30 h 334"/>
                <a:gd name="T32" fmla="*/ 30 w 568"/>
                <a:gd name="T33" fmla="*/ 233 h 334"/>
                <a:gd name="T34" fmla="*/ 43 w 568"/>
                <a:gd name="T35" fmla="*/ 262 h 334"/>
                <a:gd name="T36" fmla="*/ 168 w 568"/>
                <a:gd name="T37" fmla="*/ 43 h 334"/>
                <a:gd name="T38" fmla="*/ 59 w 568"/>
                <a:gd name="T39" fmla="*/ 59 h 334"/>
                <a:gd name="T40" fmla="*/ 89 w 568"/>
                <a:gd name="T41" fmla="*/ 292 h 334"/>
                <a:gd name="T42" fmla="*/ 72 w 568"/>
                <a:gd name="T43" fmla="*/ 72 h 334"/>
                <a:gd name="T44" fmla="*/ 213 w 568"/>
                <a:gd name="T45" fmla="*/ 89 h 334"/>
                <a:gd name="T46" fmla="*/ 89 w 568"/>
                <a:gd name="T47" fmla="*/ 292 h 334"/>
                <a:gd name="T48" fmla="*/ 102 w 568"/>
                <a:gd name="T49" fmla="*/ 321 h 334"/>
                <a:gd name="T50" fmla="*/ 224 w 568"/>
                <a:gd name="T51" fmla="*/ 102 h 334"/>
                <a:gd name="T52" fmla="*/ 329 w 568"/>
                <a:gd name="T53" fmla="*/ 283 h 334"/>
                <a:gd name="T54" fmla="*/ 329 w 568"/>
                <a:gd name="T55" fmla="*/ 140 h 334"/>
                <a:gd name="T56" fmla="*/ 329 w 568"/>
                <a:gd name="T57" fmla="*/ 283 h 334"/>
                <a:gd name="T58" fmla="*/ 526 w 568"/>
                <a:gd name="T59" fmla="*/ 72 h 334"/>
                <a:gd name="T60" fmla="*/ 420 w 568"/>
                <a:gd name="T61" fmla="*/ 89 h 334"/>
                <a:gd name="T62" fmla="*/ 433 w 568"/>
                <a:gd name="T63" fmla="*/ 100 h 334"/>
                <a:gd name="T64" fmla="*/ 433 w 568"/>
                <a:gd name="T65" fmla="*/ 99 h 334"/>
                <a:gd name="T66" fmla="*/ 555 w 568"/>
                <a:gd name="T67" fmla="*/ 321 h 334"/>
                <a:gd name="T68" fmla="*/ 433 w 568"/>
                <a:gd name="T69" fmla="*/ 102 h 334"/>
                <a:gd name="T70" fmla="*/ 555 w 568"/>
                <a:gd name="T71" fmla="*/ 321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68" h="334">
                  <a:moveTo>
                    <a:pt x="539" y="89"/>
                  </a:moveTo>
                  <a:cubicBezTo>
                    <a:pt x="539" y="59"/>
                    <a:pt x="539" y="59"/>
                    <a:pt x="539" y="59"/>
                  </a:cubicBezTo>
                  <a:cubicBezTo>
                    <a:pt x="509" y="59"/>
                    <a:pt x="509" y="59"/>
                    <a:pt x="509" y="59"/>
                  </a:cubicBezTo>
                  <a:cubicBezTo>
                    <a:pt x="509" y="30"/>
                    <a:pt x="509" y="30"/>
                    <a:pt x="509" y="30"/>
                  </a:cubicBezTo>
                  <a:cubicBezTo>
                    <a:pt x="480" y="30"/>
                    <a:pt x="480" y="30"/>
                    <a:pt x="480" y="30"/>
                  </a:cubicBezTo>
                  <a:cubicBezTo>
                    <a:pt x="480" y="0"/>
                    <a:pt x="480" y="0"/>
                    <a:pt x="480" y="0"/>
                  </a:cubicBezTo>
                  <a:cubicBezTo>
                    <a:pt x="0" y="0"/>
                    <a:pt x="0" y="0"/>
                    <a:pt x="0" y="0"/>
                  </a:cubicBezTo>
                  <a:cubicBezTo>
                    <a:pt x="0" y="246"/>
                    <a:pt x="0" y="246"/>
                    <a:pt x="0" y="246"/>
                  </a:cubicBezTo>
                  <a:cubicBezTo>
                    <a:pt x="30" y="246"/>
                    <a:pt x="30" y="246"/>
                    <a:pt x="30" y="246"/>
                  </a:cubicBezTo>
                  <a:cubicBezTo>
                    <a:pt x="30" y="275"/>
                    <a:pt x="30" y="275"/>
                    <a:pt x="30" y="275"/>
                  </a:cubicBezTo>
                  <a:cubicBezTo>
                    <a:pt x="59" y="275"/>
                    <a:pt x="59" y="275"/>
                    <a:pt x="59" y="275"/>
                  </a:cubicBezTo>
                  <a:cubicBezTo>
                    <a:pt x="59" y="305"/>
                    <a:pt x="59" y="305"/>
                    <a:pt x="59" y="305"/>
                  </a:cubicBezTo>
                  <a:cubicBezTo>
                    <a:pt x="89" y="305"/>
                    <a:pt x="89" y="305"/>
                    <a:pt x="89" y="305"/>
                  </a:cubicBezTo>
                  <a:cubicBezTo>
                    <a:pt x="89" y="334"/>
                    <a:pt x="89" y="334"/>
                    <a:pt x="89" y="334"/>
                  </a:cubicBezTo>
                  <a:cubicBezTo>
                    <a:pt x="568" y="334"/>
                    <a:pt x="568" y="334"/>
                    <a:pt x="568" y="334"/>
                  </a:cubicBezTo>
                  <a:cubicBezTo>
                    <a:pt x="568" y="89"/>
                    <a:pt x="568" y="89"/>
                    <a:pt x="568" y="89"/>
                  </a:cubicBezTo>
                  <a:lnTo>
                    <a:pt x="539" y="89"/>
                  </a:lnTo>
                  <a:close/>
                  <a:moveTo>
                    <a:pt x="496" y="43"/>
                  </a:moveTo>
                  <a:cubicBezTo>
                    <a:pt x="496" y="59"/>
                    <a:pt x="496" y="59"/>
                    <a:pt x="496" y="59"/>
                  </a:cubicBezTo>
                  <a:cubicBezTo>
                    <a:pt x="386" y="59"/>
                    <a:pt x="386" y="59"/>
                    <a:pt x="386" y="59"/>
                  </a:cubicBezTo>
                  <a:cubicBezTo>
                    <a:pt x="367" y="43"/>
                    <a:pt x="367" y="43"/>
                    <a:pt x="367" y="43"/>
                  </a:cubicBezTo>
                  <a:lnTo>
                    <a:pt x="496" y="43"/>
                  </a:lnTo>
                  <a:close/>
                  <a:moveTo>
                    <a:pt x="467" y="13"/>
                  </a:moveTo>
                  <a:cubicBezTo>
                    <a:pt x="467" y="30"/>
                    <a:pt x="467" y="30"/>
                    <a:pt x="467" y="30"/>
                  </a:cubicBezTo>
                  <a:cubicBezTo>
                    <a:pt x="352" y="30"/>
                    <a:pt x="352" y="30"/>
                    <a:pt x="352" y="30"/>
                  </a:cubicBezTo>
                  <a:cubicBezTo>
                    <a:pt x="333" y="13"/>
                    <a:pt x="333" y="13"/>
                    <a:pt x="333" y="13"/>
                  </a:cubicBezTo>
                  <a:lnTo>
                    <a:pt x="467" y="13"/>
                  </a:lnTo>
                  <a:close/>
                  <a:moveTo>
                    <a:pt x="30" y="233"/>
                  </a:moveTo>
                  <a:cubicBezTo>
                    <a:pt x="13" y="233"/>
                    <a:pt x="13" y="233"/>
                    <a:pt x="13" y="233"/>
                  </a:cubicBezTo>
                  <a:cubicBezTo>
                    <a:pt x="13" y="13"/>
                    <a:pt x="13" y="13"/>
                    <a:pt x="13" y="13"/>
                  </a:cubicBezTo>
                  <a:cubicBezTo>
                    <a:pt x="138" y="13"/>
                    <a:pt x="138" y="13"/>
                    <a:pt x="138" y="13"/>
                  </a:cubicBezTo>
                  <a:cubicBezTo>
                    <a:pt x="154" y="30"/>
                    <a:pt x="154" y="30"/>
                    <a:pt x="154" y="30"/>
                  </a:cubicBezTo>
                  <a:cubicBezTo>
                    <a:pt x="30" y="30"/>
                    <a:pt x="30" y="30"/>
                    <a:pt x="30" y="30"/>
                  </a:cubicBezTo>
                  <a:lnTo>
                    <a:pt x="30" y="233"/>
                  </a:lnTo>
                  <a:close/>
                  <a:moveTo>
                    <a:pt x="59" y="262"/>
                  </a:moveTo>
                  <a:cubicBezTo>
                    <a:pt x="43" y="262"/>
                    <a:pt x="43" y="262"/>
                    <a:pt x="43" y="262"/>
                  </a:cubicBezTo>
                  <a:cubicBezTo>
                    <a:pt x="43" y="43"/>
                    <a:pt x="43" y="43"/>
                    <a:pt x="43" y="43"/>
                  </a:cubicBezTo>
                  <a:cubicBezTo>
                    <a:pt x="168" y="43"/>
                    <a:pt x="168" y="43"/>
                    <a:pt x="168" y="43"/>
                  </a:cubicBezTo>
                  <a:cubicBezTo>
                    <a:pt x="184" y="59"/>
                    <a:pt x="184" y="59"/>
                    <a:pt x="184" y="59"/>
                  </a:cubicBezTo>
                  <a:cubicBezTo>
                    <a:pt x="59" y="59"/>
                    <a:pt x="59" y="59"/>
                    <a:pt x="59" y="59"/>
                  </a:cubicBezTo>
                  <a:lnTo>
                    <a:pt x="59" y="262"/>
                  </a:lnTo>
                  <a:close/>
                  <a:moveTo>
                    <a:pt x="89" y="292"/>
                  </a:moveTo>
                  <a:cubicBezTo>
                    <a:pt x="72" y="292"/>
                    <a:pt x="72" y="292"/>
                    <a:pt x="72" y="292"/>
                  </a:cubicBezTo>
                  <a:cubicBezTo>
                    <a:pt x="72" y="72"/>
                    <a:pt x="72" y="72"/>
                    <a:pt x="72" y="72"/>
                  </a:cubicBezTo>
                  <a:cubicBezTo>
                    <a:pt x="197" y="72"/>
                    <a:pt x="197" y="72"/>
                    <a:pt x="197" y="72"/>
                  </a:cubicBezTo>
                  <a:cubicBezTo>
                    <a:pt x="213" y="89"/>
                    <a:pt x="213" y="89"/>
                    <a:pt x="213" y="89"/>
                  </a:cubicBezTo>
                  <a:cubicBezTo>
                    <a:pt x="89" y="89"/>
                    <a:pt x="89" y="89"/>
                    <a:pt x="89" y="89"/>
                  </a:cubicBezTo>
                  <a:lnTo>
                    <a:pt x="89" y="292"/>
                  </a:lnTo>
                  <a:close/>
                  <a:moveTo>
                    <a:pt x="224" y="321"/>
                  </a:moveTo>
                  <a:cubicBezTo>
                    <a:pt x="102" y="321"/>
                    <a:pt x="102" y="321"/>
                    <a:pt x="102" y="321"/>
                  </a:cubicBezTo>
                  <a:cubicBezTo>
                    <a:pt x="102" y="102"/>
                    <a:pt x="102" y="102"/>
                    <a:pt x="102" y="102"/>
                  </a:cubicBezTo>
                  <a:cubicBezTo>
                    <a:pt x="224" y="102"/>
                    <a:pt x="224" y="102"/>
                    <a:pt x="224" y="102"/>
                  </a:cubicBezTo>
                  <a:lnTo>
                    <a:pt x="224" y="321"/>
                  </a:lnTo>
                  <a:close/>
                  <a:moveTo>
                    <a:pt x="329" y="283"/>
                  </a:moveTo>
                  <a:cubicBezTo>
                    <a:pt x="289" y="283"/>
                    <a:pt x="257" y="251"/>
                    <a:pt x="257" y="212"/>
                  </a:cubicBezTo>
                  <a:cubicBezTo>
                    <a:pt x="257" y="172"/>
                    <a:pt x="289" y="140"/>
                    <a:pt x="329" y="140"/>
                  </a:cubicBezTo>
                  <a:cubicBezTo>
                    <a:pt x="368" y="140"/>
                    <a:pt x="400" y="172"/>
                    <a:pt x="400" y="212"/>
                  </a:cubicBezTo>
                  <a:cubicBezTo>
                    <a:pt x="400" y="251"/>
                    <a:pt x="368" y="283"/>
                    <a:pt x="329" y="283"/>
                  </a:cubicBezTo>
                  <a:close/>
                  <a:moveTo>
                    <a:pt x="401" y="72"/>
                  </a:moveTo>
                  <a:cubicBezTo>
                    <a:pt x="526" y="72"/>
                    <a:pt x="526" y="72"/>
                    <a:pt x="526" y="72"/>
                  </a:cubicBezTo>
                  <a:cubicBezTo>
                    <a:pt x="526" y="89"/>
                    <a:pt x="526" y="89"/>
                    <a:pt x="526" y="89"/>
                  </a:cubicBezTo>
                  <a:cubicBezTo>
                    <a:pt x="420" y="89"/>
                    <a:pt x="420" y="89"/>
                    <a:pt x="420" y="89"/>
                  </a:cubicBezTo>
                  <a:lnTo>
                    <a:pt x="401" y="72"/>
                  </a:lnTo>
                  <a:close/>
                  <a:moveTo>
                    <a:pt x="433" y="100"/>
                  </a:moveTo>
                  <a:cubicBezTo>
                    <a:pt x="433" y="100"/>
                    <a:pt x="433" y="100"/>
                    <a:pt x="433" y="100"/>
                  </a:cubicBezTo>
                  <a:cubicBezTo>
                    <a:pt x="433" y="99"/>
                    <a:pt x="433" y="99"/>
                    <a:pt x="433" y="99"/>
                  </a:cubicBezTo>
                  <a:lnTo>
                    <a:pt x="433" y="100"/>
                  </a:lnTo>
                  <a:close/>
                  <a:moveTo>
                    <a:pt x="555" y="321"/>
                  </a:moveTo>
                  <a:cubicBezTo>
                    <a:pt x="433" y="321"/>
                    <a:pt x="433" y="321"/>
                    <a:pt x="433" y="321"/>
                  </a:cubicBezTo>
                  <a:cubicBezTo>
                    <a:pt x="433" y="102"/>
                    <a:pt x="433" y="102"/>
                    <a:pt x="433" y="102"/>
                  </a:cubicBezTo>
                  <a:cubicBezTo>
                    <a:pt x="555" y="102"/>
                    <a:pt x="555" y="102"/>
                    <a:pt x="555" y="102"/>
                  </a:cubicBezTo>
                  <a:lnTo>
                    <a:pt x="555" y="321"/>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44">
              <a:extLst>
                <a:ext uri="{FF2B5EF4-FFF2-40B4-BE49-F238E27FC236}">
                  <a16:creationId xmlns:a16="http://schemas.microsoft.com/office/drawing/2014/main" id="{0A2E8778-8526-4805-B918-903B5D521E95}"/>
                </a:ext>
              </a:extLst>
            </p:cNvPr>
            <p:cNvSpPr>
              <a:spLocks/>
            </p:cNvSpPr>
            <p:nvPr/>
          </p:nvSpPr>
          <p:spPr bwMode="auto">
            <a:xfrm>
              <a:off x="5046663" y="2570164"/>
              <a:ext cx="0" cy="1588"/>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lnTo>
                    <a:pt x="0" y="1"/>
                  </a:lnTo>
                  <a:lnTo>
                    <a:pt x="0" y="0"/>
                  </a:lnTo>
                  <a:lnTo>
                    <a:pt x="0" y="1"/>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Line 145">
              <a:extLst>
                <a:ext uri="{FF2B5EF4-FFF2-40B4-BE49-F238E27FC236}">
                  <a16:creationId xmlns:a16="http://schemas.microsoft.com/office/drawing/2014/main" id="{B2125AF7-BFE8-4348-B5CB-C34E10218ECA}"/>
                </a:ext>
              </a:extLst>
            </p:cNvPr>
            <p:cNvSpPr>
              <a:spLocks noChangeShapeType="1"/>
            </p:cNvSpPr>
            <p:nvPr/>
          </p:nvSpPr>
          <p:spPr bwMode="auto">
            <a:xfrm>
              <a:off x="4364038" y="2876551"/>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Line 146">
              <a:extLst>
                <a:ext uri="{FF2B5EF4-FFF2-40B4-BE49-F238E27FC236}">
                  <a16:creationId xmlns:a16="http://schemas.microsoft.com/office/drawing/2014/main" id="{B4B7942F-92B4-4A23-B4CF-1473EDDF2984}"/>
                </a:ext>
              </a:extLst>
            </p:cNvPr>
            <p:cNvSpPr>
              <a:spLocks noChangeShapeType="1"/>
            </p:cNvSpPr>
            <p:nvPr/>
          </p:nvSpPr>
          <p:spPr bwMode="auto">
            <a:xfrm>
              <a:off x="4364038" y="2876551"/>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Rectangle 147">
              <a:extLst>
                <a:ext uri="{FF2B5EF4-FFF2-40B4-BE49-F238E27FC236}">
                  <a16:creationId xmlns:a16="http://schemas.microsoft.com/office/drawing/2014/main" id="{2FF6A3FB-EBBD-4E97-A3AA-F8C5B055995F}"/>
                </a:ext>
              </a:extLst>
            </p:cNvPr>
            <p:cNvSpPr>
              <a:spLocks noChangeArrowheads="1"/>
            </p:cNvSpPr>
            <p:nvPr/>
          </p:nvSpPr>
          <p:spPr bwMode="auto">
            <a:xfrm>
              <a:off x="5046663" y="2570164"/>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148">
              <a:extLst>
                <a:ext uri="{FF2B5EF4-FFF2-40B4-BE49-F238E27FC236}">
                  <a16:creationId xmlns:a16="http://schemas.microsoft.com/office/drawing/2014/main" id="{BE43FD03-1C73-4886-81A4-2FFB44907E19}"/>
                </a:ext>
              </a:extLst>
            </p:cNvPr>
            <p:cNvSpPr>
              <a:spLocks noEditPoints="1"/>
            </p:cNvSpPr>
            <p:nvPr/>
          </p:nvSpPr>
          <p:spPr bwMode="auto">
            <a:xfrm>
              <a:off x="4430713" y="2428876"/>
              <a:ext cx="808038" cy="476250"/>
            </a:xfrm>
            <a:custGeom>
              <a:avLst/>
              <a:gdLst>
                <a:gd name="T0" fmla="*/ 539 w 568"/>
                <a:gd name="T1" fmla="*/ 59 h 334"/>
                <a:gd name="T2" fmla="*/ 509 w 568"/>
                <a:gd name="T3" fmla="*/ 30 h 334"/>
                <a:gd name="T4" fmla="*/ 480 w 568"/>
                <a:gd name="T5" fmla="*/ 0 h 334"/>
                <a:gd name="T6" fmla="*/ 0 w 568"/>
                <a:gd name="T7" fmla="*/ 246 h 334"/>
                <a:gd name="T8" fmla="*/ 30 w 568"/>
                <a:gd name="T9" fmla="*/ 275 h 334"/>
                <a:gd name="T10" fmla="*/ 59 w 568"/>
                <a:gd name="T11" fmla="*/ 305 h 334"/>
                <a:gd name="T12" fmla="*/ 89 w 568"/>
                <a:gd name="T13" fmla="*/ 334 h 334"/>
                <a:gd name="T14" fmla="*/ 568 w 568"/>
                <a:gd name="T15" fmla="*/ 89 h 334"/>
                <a:gd name="T16" fmla="*/ 496 w 568"/>
                <a:gd name="T17" fmla="*/ 43 h 334"/>
                <a:gd name="T18" fmla="*/ 386 w 568"/>
                <a:gd name="T19" fmla="*/ 59 h 334"/>
                <a:gd name="T20" fmla="*/ 496 w 568"/>
                <a:gd name="T21" fmla="*/ 43 h 334"/>
                <a:gd name="T22" fmla="*/ 467 w 568"/>
                <a:gd name="T23" fmla="*/ 30 h 334"/>
                <a:gd name="T24" fmla="*/ 333 w 568"/>
                <a:gd name="T25" fmla="*/ 13 h 334"/>
                <a:gd name="T26" fmla="*/ 30 w 568"/>
                <a:gd name="T27" fmla="*/ 233 h 334"/>
                <a:gd name="T28" fmla="*/ 13 w 568"/>
                <a:gd name="T29" fmla="*/ 13 h 334"/>
                <a:gd name="T30" fmla="*/ 154 w 568"/>
                <a:gd name="T31" fmla="*/ 30 h 334"/>
                <a:gd name="T32" fmla="*/ 30 w 568"/>
                <a:gd name="T33" fmla="*/ 233 h 334"/>
                <a:gd name="T34" fmla="*/ 43 w 568"/>
                <a:gd name="T35" fmla="*/ 262 h 334"/>
                <a:gd name="T36" fmla="*/ 168 w 568"/>
                <a:gd name="T37" fmla="*/ 43 h 334"/>
                <a:gd name="T38" fmla="*/ 59 w 568"/>
                <a:gd name="T39" fmla="*/ 59 h 334"/>
                <a:gd name="T40" fmla="*/ 89 w 568"/>
                <a:gd name="T41" fmla="*/ 292 h 334"/>
                <a:gd name="T42" fmla="*/ 72 w 568"/>
                <a:gd name="T43" fmla="*/ 72 h 334"/>
                <a:gd name="T44" fmla="*/ 213 w 568"/>
                <a:gd name="T45" fmla="*/ 89 h 334"/>
                <a:gd name="T46" fmla="*/ 89 w 568"/>
                <a:gd name="T47" fmla="*/ 292 h 334"/>
                <a:gd name="T48" fmla="*/ 102 w 568"/>
                <a:gd name="T49" fmla="*/ 321 h 334"/>
                <a:gd name="T50" fmla="*/ 224 w 568"/>
                <a:gd name="T51" fmla="*/ 102 h 334"/>
                <a:gd name="T52" fmla="*/ 329 w 568"/>
                <a:gd name="T53" fmla="*/ 283 h 334"/>
                <a:gd name="T54" fmla="*/ 329 w 568"/>
                <a:gd name="T55" fmla="*/ 140 h 334"/>
                <a:gd name="T56" fmla="*/ 329 w 568"/>
                <a:gd name="T57" fmla="*/ 283 h 334"/>
                <a:gd name="T58" fmla="*/ 526 w 568"/>
                <a:gd name="T59" fmla="*/ 72 h 334"/>
                <a:gd name="T60" fmla="*/ 420 w 568"/>
                <a:gd name="T61" fmla="*/ 89 h 334"/>
                <a:gd name="T62" fmla="*/ 433 w 568"/>
                <a:gd name="T63" fmla="*/ 100 h 334"/>
                <a:gd name="T64" fmla="*/ 433 w 568"/>
                <a:gd name="T65" fmla="*/ 99 h 334"/>
                <a:gd name="T66" fmla="*/ 555 w 568"/>
                <a:gd name="T67" fmla="*/ 321 h 334"/>
                <a:gd name="T68" fmla="*/ 433 w 568"/>
                <a:gd name="T69" fmla="*/ 102 h 334"/>
                <a:gd name="T70" fmla="*/ 555 w 568"/>
                <a:gd name="T71" fmla="*/ 321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68" h="334">
                  <a:moveTo>
                    <a:pt x="539" y="89"/>
                  </a:moveTo>
                  <a:cubicBezTo>
                    <a:pt x="539" y="59"/>
                    <a:pt x="539" y="59"/>
                    <a:pt x="539" y="59"/>
                  </a:cubicBezTo>
                  <a:cubicBezTo>
                    <a:pt x="509" y="59"/>
                    <a:pt x="509" y="59"/>
                    <a:pt x="509" y="59"/>
                  </a:cubicBezTo>
                  <a:cubicBezTo>
                    <a:pt x="509" y="30"/>
                    <a:pt x="509" y="30"/>
                    <a:pt x="509" y="30"/>
                  </a:cubicBezTo>
                  <a:cubicBezTo>
                    <a:pt x="480" y="30"/>
                    <a:pt x="480" y="30"/>
                    <a:pt x="480" y="30"/>
                  </a:cubicBezTo>
                  <a:cubicBezTo>
                    <a:pt x="480" y="0"/>
                    <a:pt x="480" y="0"/>
                    <a:pt x="480" y="0"/>
                  </a:cubicBezTo>
                  <a:cubicBezTo>
                    <a:pt x="0" y="0"/>
                    <a:pt x="0" y="0"/>
                    <a:pt x="0" y="0"/>
                  </a:cubicBezTo>
                  <a:cubicBezTo>
                    <a:pt x="0" y="246"/>
                    <a:pt x="0" y="246"/>
                    <a:pt x="0" y="246"/>
                  </a:cubicBezTo>
                  <a:cubicBezTo>
                    <a:pt x="30" y="246"/>
                    <a:pt x="30" y="246"/>
                    <a:pt x="30" y="246"/>
                  </a:cubicBezTo>
                  <a:cubicBezTo>
                    <a:pt x="30" y="275"/>
                    <a:pt x="30" y="275"/>
                    <a:pt x="30" y="275"/>
                  </a:cubicBezTo>
                  <a:cubicBezTo>
                    <a:pt x="59" y="275"/>
                    <a:pt x="59" y="275"/>
                    <a:pt x="59" y="275"/>
                  </a:cubicBezTo>
                  <a:cubicBezTo>
                    <a:pt x="59" y="305"/>
                    <a:pt x="59" y="305"/>
                    <a:pt x="59" y="305"/>
                  </a:cubicBezTo>
                  <a:cubicBezTo>
                    <a:pt x="89" y="305"/>
                    <a:pt x="89" y="305"/>
                    <a:pt x="89" y="305"/>
                  </a:cubicBezTo>
                  <a:cubicBezTo>
                    <a:pt x="89" y="334"/>
                    <a:pt x="89" y="334"/>
                    <a:pt x="89" y="334"/>
                  </a:cubicBezTo>
                  <a:cubicBezTo>
                    <a:pt x="568" y="334"/>
                    <a:pt x="568" y="334"/>
                    <a:pt x="568" y="334"/>
                  </a:cubicBezTo>
                  <a:cubicBezTo>
                    <a:pt x="568" y="89"/>
                    <a:pt x="568" y="89"/>
                    <a:pt x="568" y="89"/>
                  </a:cubicBezTo>
                  <a:lnTo>
                    <a:pt x="539" y="89"/>
                  </a:lnTo>
                  <a:close/>
                  <a:moveTo>
                    <a:pt x="496" y="43"/>
                  </a:moveTo>
                  <a:cubicBezTo>
                    <a:pt x="496" y="59"/>
                    <a:pt x="496" y="59"/>
                    <a:pt x="496" y="59"/>
                  </a:cubicBezTo>
                  <a:cubicBezTo>
                    <a:pt x="386" y="59"/>
                    <a:pt x="386" y="59"/>
                    <a:pt x="386" y="59"/>
                  </a:cubicBezTo>
                  <a:cubicBezTo>
                    <a:pt x="367" y="43"/>
                    <a:pt x="367" y="43"/>
                    <a:pt x="367" y="43"/>
                  </a:cubicBezTo>
                  <a:lnTo>
                    <a:pt x="496" y="43"/>
                  </a:lnTo>
                  <a:close/>
                  <a:moveTo>
                    <a:pt x="467" y="13"/>
                  </a:moveTo>
                  <a:cubicBezTo>
                    <a:pt x="467" y="30"/>
                    <a:pt x="467" y="30"/>
                    <a:pt x="467" y="30"/>
                  </a:cubicBezTo>
                  <a:cubicBezTo>
                    <a:pt x="352" y="30"/>
                    <a:pt x="352" y="30"/>
                    <a:pt x="352" y="30"/>
                  </a:cubicBezTo>
                  <a:cubicBezTo>
                    <a:pt x="333" y="13"/>
                    <a:pt x="333" y="13"/>
                    <a:pt x="333" y="13"/>
                  </a:cubicBezTo>
                  <a:lnTo>
                    <a:pt x="467" y="13"/>
                  </a:lnTo>
                  <a:close/>
                  <a:moveTo>
                    <a:pt x="30" y="233"/>
                  </a:moveTo>
                  <a:cubicBezTo>
                    <a:pt x="13" y="233"/>
                    <a:pt x="13" y="233"/>
                    <a:pt x="13" y="233"/>
                  </a:cubicBezTo>
                  <a:cubicBezTo>
                    <a:pt x="13" y="13"/>
                    <a:pt x="13" y="13"/>
                    <a:pt x="13" y="13"/>
                  </a:cubicBezTo>
                  <a:cubicBezTo>
                    <a:pt x="138" y="13"/>
                    <a:pt x="138" y="13"/>
                    <a:pt x="138" y="13"/>
                  </a:cubicBezTo>
                  <a:cubicBezTo>
                    <a:pt x="154" y="30"/>
                    <a:pt x="154" y="30"/>
                    <a:pt x="154" y="30"/>
                  </a:cubicBezTo>
                  <a:cubicBezTo>
                    <a:pt x="30" y="30"/>
                    <a:pt x="30" y="30"/>
                    <a:pt x="30" y="30"/>
                  </a:cubicBezTo>
                  <a:lnTo>
                    <a:pt x="30" y="233"/>
                  </a:lnTo>
                  <a:close/>
                  <a:moveTo>
                    <a:pt x="59" y="262"/>
                  </a:moveTo>
                  <a:cubicBezTo>
                    <a:pt x="43" y="262"/>
                    <a:pt x="43" y="262"/>
                    <a:pt x="43" y="262"/>
                  </a:cubicBezTo>
                  <a:cubicBezTo>
                    <a:pt x="43" y="43"/>
                    <a:pt x="43" y="43"/>
                    <a:pt x="43" y="43"/>
                  </a:cubicBezTo>
                  <a:cubicBezTo>
                    <a:pt x="168" y="43"/>
                    <a:pt x="168" y="43"/>
                    <a:pt x="168" y="43"/>
                  </a:cubicBezTo>
                  <a:cubicBezTo>
                    <a:pt x="184" y="59"/>
                    <a:pt x="184" y="59"/>
                    <a:pt x="184" y="59"/>
                  </a:cubicBezTo>
                  <a:cubicBezTo>
                    <a:pt x="59" y="59"/>
                    <a:pt x="59" y="59"/>
                    <a:pt x="59" y="59"/>
                  </a:cubicBezTo>
                  <a:lnTo>
                    <a:pt x="59" y="262"/>
                  </a:lnTo>
                  <a:close/>
                  <a:moveTo>
                    <a:pt x="89" y="292"/>
                  </a:moveTo>
                  <a:cubicBezTo>
                    <a:pt x="72" y="292"/>
                    <a:pt x="72" y="292"/>
                    <a:pt x="72" y="292"/>
                  </a:cubicBezTo>
                  <a:cubicBezTo>
                    <a:pt x="72" y="72"/>
                    <a:pt x="72" y="72"/>
                    <a:pt x="72" y="72"/>
                  </a:cubicBezTo>
                  <a:cubicBezTo>
                    <a:pt x="197" y="72"/>
                    <a:pt x="197" y="72"/>
                    <a:pt x="197" y="72"/>
                  </a:cubicBezTo>
                  <a:cubicBezTo>
                    <a:pt x="213" y="89"/>
                    <a:pt x="213" y="89"/>
                    <a:pt x="213" y="89"/>
                  </a:cubicBezTo>
                  <a:cubicBezTo>
                    <a:pt x="89" y="89"/>
                    <a:pt x="89" y="89"/>
                    <a:pt x="89" y="89"/>
                  </a:cubicBezTo>
                  <a:lnTo>
                    <a:pt x="89" y="292"/>
                  </a:lnTo>
                  <a:close/>
                  <a:moveTo>
                    <a:pt x="224" y="321"/>
                  </a:moveTo>
                  <a:cubicBezTo>
                    <a:pt x="102" y="321"/>
                    <a:pt x="102" y="321"/>
                    <a:pt x="102" y="321"/>
                  </a:cubicBezTo>
                  <a:cubicBezTo>
                    <a:pt x="102" y="102"/>
                    <a:pt x="102" y="102"/>
                    <a:pt x="102" y="102"/>
                  </a:cubicBezTo>
                  <a:cubicBezTo>
                    <a:pt x="224" y="102"/>
                    <a:pt x="224" y="102"/>
                    <a:pt x="224" y="102"/>
                  </a:cubicBezTo>
                  <a:lnTo>
                    <a:pt x="224" y="321"/>
                  </a:lnTo>
                  <a:close/>
                  <a:moveTo>
                    <a:pt x="329" y="283"/>
                  </a:moveTo>
                  <a:cubicBezTo>
                    <a:pt x="289" y="283"/>
                    <a:pt x="257" y="251"/>
                    <a:pt x="257" y="212"/>
                  </a:cubicBezTo>
                  <a:cubicBezTo>
                    <a:pt x="257" y="172"/>
                    <a:pt x="289" y="140"/>
                    <a:pt x="329" y="140"/>
                  </a:cubicBezTo>
                  <a:cubicBezTo>
                    <a:pt x="368" y="140"/>
                    <a:pt x="400" y="172"/>
                    <a:pt x="400" y="212"/>
                  </a:cubicBezTo>
                  <a:cubicBezTo>
                    <a:pt x="400" y="251"/>
                    <a:pt x="368" y="283"/>
                    <a:pt x="329" y="283"/>
                  </a:cubicBezTo>
                  <a:close/>
                  <a:moveTo>
                    <a:pt x="401" y="72"/>
                  </a:moveTo>
                  <a:cubicBezTo>
                    <a:pt x="526" y="72"/>
                    <a:pt x="526" y="72"/>
                    <a:pt x="526" y="72"/>
                  </a:cubicBezTo>
                  <a:cubicBezTo>
                    <a:pt x="526" y="89"/>
                    <a:pt x="526" y="89"/>
                    <a:pt x="526" y="89"/>
                  </a:cubicBezTo>
                  <a:cubicBezTo>
                    <a:pt x="420" y="89"/>
                    <a:pt x="420" y="89"/>
                    <a:pt x="420" y="89"/>
                  </a:cubicBezTo>
                  <a:lnTo>
                    <a:pt x="401" y="72"/>
                  </a:lnTo>
                  <a:close/>
                  <a:moveTo>
                    <a:pt x="433" y="100"/>
                  </a:moveTo>
                  <a:cubicBezTo>
                    <a:pt x="433" y="100"/>
                    <a:pt x="433" y="100"/>
                    <a:pt x="433" y="100"/>
                  </a:cubicBezTo>
                  <a:cubicBezTo>
                    <a:pt x="433" y="99"/>
                    <a:pt x="433" y="99"/>
                    <a:pt x="433" y="99"/>
                  </a:cubicBezTo>
                  <a:lnTo>
                    <a:pt x="433" y="100"/>
                  </a:lnTo>
                  <a:close/>
                  <a:moveTo>
                    <a:pt x="555" y="321"/>
                  </a:moveTo>
                  <a:cubicBezTo>
                    <a:pt x="433" y="321"/>
                    <a:pt x="433" y="321"/>
                    <a:pt x="433" y="321"/>
                  </a:cubicBezTo>
                  <a:cubicBezTo>
                    <a:pt x="433" y="102"/>
                    <a:pt x="433" y="102"/>
                    <a:pt x="433" y="102"/>
                  </a:cubicBezTo>
                  <a:cubicBezTo>
                    <a:pt x="555" y="102"/>
                    <a:pt x="555" y="102"/>
                    <a:pt x="555" y="102"/>
                  </a:cubicBezTo>
                  <a:lnTo>
                    <a:pt x="555" y="3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149">
              <a:extLst>
                <a:ext uri="{FF2B5EF4-FFF2-40B4-BE49-F238E27FC236}">
                  <a16:creationId xmlns:a16="http://schemas.microsoft.com/office/drawing/2014/main" id="{FAB77144-FCB8-4F28-AD5A-BECC9451A3C8}"/>
                </a:ext>
              </a:extLst>
            </p:cNvPr>
            <p:cNvSpPr>
              <a:spLocks/>
            </p:cNvSpPr>
            <p:nvPr/>
          </p:nvSpPr>
          <p:spPr bwMode="auto">
            <a:xfrm>
              <a:off x="5046663" y="2570164"/>
              <a:ext cx="0" cy="1588"/>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lnTo>
                    <a:pt x="0" y="1"/>
                  </a:lnTo>
                  <a:lnTo>
                    <a:pt x="0" y="0"/>
                  </a:lnTo>
                  <a:lnTo>
                    <a:pt x="0" y="1"/>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150">
              <a:extLst>
                <a:ext uri="{FF2B5EF4-FFF2-40B4-BE49-F238E27FC236}">
                  <a16:creationId xmlns:a16="http://schemas.microsoft.com/office/drawing/2014/main" id="{3256A4F1-1232-4A34-BCF4-B3BA96080F28}"/>
                </a:ext>
              </a:extLst>
            </p:cNvPr>
            <p:cNvSpPr>
              <a:spLocks/>
            </p:cNvSpPr>
            <p:nvPr/>
          </p:nvSpPr>
          <p:spPr bwMode="auto">
            <a:xfrm>
              <a:off x="4856163" y="2657476"/>
              <a:ext cx="82550" cy="146050"/>
            </a:xfrm>
            <a:custGeom>
              <a:avLst/>
              <a:gdLst>
                <a:gd name="T0" fmla="*/ 24 w 59"/>
                <a:gd name="T1" fmla="*/ 103 h 103"/>
                <a:gd name="T2" fmla="*/ 24 w 59"/>
                <a:gd name="T3" fmla="*/ 92 h 103"/>
                <a:gd name="T4" fmla="*/ 0 w 59"/>
                <a:gd name="T5" fmla="*/ 85 h 103"/>
                <a:gd name="T6" fmla="*/ 5 w 59"/>
                <a:gd name="T7" fmla="*/ 70 h 103"/>
                <a:gd name="T8" fmla="*/ 27 w 59"/>
                <a:gd name="T9" fmla="*/ 77 h 103"/>
                <a:gd name="T10" fmla="*/ 40 w 59"/>
                <a:gd name="T11" fmla="*/ 69 h 103"/>
                <a:gd name="T12" fmla="*/ 26 w 59"/>
                <a:gd name="T13" fmla="*/ 58 h 103"/>
                <a:gd name="T14" fmla="*/ 3 w 59"/>
                <a:gd name="T15" fmla="*/ 34 h 103"/>
                <a:gd name="T16" fmla="*/ 25 w 59"/>
                <a:gd name="T17" fmla="*/ 11 h 103"/>
                <a:gd name="T18" fmla="*/ 25 w 59"/>
                <a:gd name="T19" fmla="*/ 0 h 103"/>
                <a:gd name="T20" fmla="*/ 37 w 59"/>
                <a:gd name="T21" fmla="*/ 0 h 103"/>
                <a:gd name="T22" fmla="*/ 37 w 59"/>
                <a:gd name="T23" fmla="*/ 10 h 103"/>
                <a:gd name="T24" fmla="*/ 59 w 59"/>
                <a:gd name="T25" fmla="*/ 15 h 103"/>
                <a:gd name="T26" fmla="*/ 54 w 59"/>
                <a:gd name="T27" fmla="*/ 29 h 103"/>
                <a:gd name="T28" fmla="*/ 34 w 59"/>
                <a:gd name="T29" fmla="*/ 24 h 103"/>
                <a:gd name="T30" fmla="*/ 23 w 59"/>
                <a:gd name="T31" fmla="*/ 32 h 103"/>
                <a:gd name="T32" fmla="*/ 38 w 59"/>
                <a:gd name="T33" fmla="*/ 43 h 103"/>
                <a:gd name="T34" fmla="*/ 59 w 59"/>
                <a:gd name="T35" fmla="*/ 67 h 103"/>
                <a:gd name="T36" fmla="*/ 36 w 59"/>
                <a:gd name="T37" fmla="*/ 91 h 103"/>
                <a:gd name="T38" fmla="*/ 36 w 59"/>
                <a:gd name="T39" fmla="*/ 103 h 103"/>
                <a:gd name="T40" fmla="*/ 24 w 59"/>
                <a:gd name="T41"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9" h="103">
                  <a:moveTo>
                    <a:pt x="24" y="103"/>
                  </a:moveTo>
                  <a:cubicBezTo>
                    <a:pt x="24" y="92"/>
                    <a:pt x="24" y="92"/>
                    <a:pt x="24" y="92"/>
                  </a:cubicBezTo>
                  <a:cubicBezTo>
                    <a:pt x="15" y="92"/>
                    <a:pt x="5" y="87"/>
                    <a:pt x="0" y="85"/>
                  </a:cubicBezTo>
                  <a:cubicBezTo>
                    <a:pt x="5" y="70"/>
                    <a:pt x="5" y="70"/>
                    <a:pt x="5" y="70"/>
                  </a:cubicBezTo>
                  <a:cubicBezTo>
                    <a:pt x="10" y="73"/>
                    <a:pt x="19" y="77"/>
                    <a:pt x="27" y="77"/>
                  </a:cubicBezTo>
                  <a:cubicBezTo>
                    <a:pt x="35" y="77"/>
                    <a:pt x="40" y="74"/>
                    <a:pt x="40" y="69"/>
                  </a:cubicBezTo>
                  <a:cubicBezTo>
                    <a:pt x="40" y="64"/>
                    <a:pt x="35" y="61"/>
                    <a:pt x="26" y="58"/>
                  </a:cubicBezTo>
                  <a:cubicBezTo>
                    <a:pt x="12" y="53"/>
                    <a:pt x="3" y="47"/>
                    <a:pt x="3" y="34"/>
                  </a:cubicBezTo>
                  <a:cubicBezTo>
                    <a:pt x="3" y="22"/>
                    <a:pt x="11" y="13"/>
                    <a:pt x="25" y="11"/>
                  </a:cubicBezTo>
                  <a:cubicBezTo>
                    <a:pt x="25" y="0"/>
                    <a:pt x="25" y="0"/>
                    <a:pt x="25" y="0"/>
                  </a:cubicBezTo>
                  <a:cubicBezTo>
                    <a:pt x="37" y="0"/>
                    <a:pt x="37" y="0"/>
                    <a:pt x="37" y="0"/>
                  </a:cubicBezTo>
                  <a:cubicBezTo>
                    <a:pt x="37" y="10"/>
                    <a:pt x="37" y="10"/>
                    <a:pt x="37" y="10"/>
                  </a:cubicBezTo>
                  <a:cubicBezTo>
                    <a:pt x="46" y="10"/>
                    <a:pt x="55" y="13"/>
                    <a:pt x="59" y="15"/>
                  </a:cubicBezTo>
                  <a:cubicBezTo>
                    <a:pt x="54" y="29"/>
                    <a:pt x="54" y="29"/>
                    <a:pt x="54" y="29"/>
                  </a:cubicBezTo>
                  <a:cubicBezTo>
                    <a:pt x="51" y="27"/>
                    <a:pt x="43" y="24"/>
                    <a:pt x="34" y="24"/>
                  </a:cubicBezTo>
                  <a:cubicBezTo>
                    <a:pt x="25" y="24"/>
                    <a:pt x="23" y="28"/>
                    <a:pt x="23" y="32"/>
                  </a:cubicBezTo>
                  <a:cubicBezTo>
                    <a:pt x="23" y="36"/>
                    <a:pt x="27" y="39"/>
                    <a:pt x="38" y="43"/>
                  </a:cubicBezTo>
                  <a:cubicBezTo>
                    <a:pt x="53" y="48"/>
                    <a:pt x="59" y="55"/>
                    <a:pt x="59" y="67"/>
                  </a:cubicBezTo>
                  <a:cubicBezTo>
                    <a:pt x="59" y="79"/>
                    <a:pt x="51" y="89"/>
                    <a:pt x="36" y="91"/>
                  </a:cubicBezTo>
                  <a:cubicBezTo>
                    <a:pt x="36" y="103"/>
                    <a:pt x="36" y="103"/>
                    <a:pt x="36" y="103"/>
                  </a:cubicBezTo>
                  <a:lnTo>
                    <a:pt x="24" y="10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151">
              <a:extLst>
                <a:ext uri="{FF2B5EF4-FFF2-40B4-BE49-F238E27FC236}">
                  <a16:creationId xmlns:a16="http://schemas.microsoft.com/office/drawing/2014/main" id="{15E312FE-A205-4548-B575-6210951E36AC}"/>
                </a:ext>
              </a:extLst>
            </p:cNvPr>
            <p:cNvSpPr>
              <a:spLocks/>
            </p:cNvSpPr>
            <p:nvPr/>
          </p:nvSpPr>
          <p:spPr bwMode="auto">
            <a:xfrm>
              <a:off x="4530725" y="2017714"/>
              <a:ext cx="441325" cy="366713"/>
            </a:xfrm>
            <a:custGeom>
              <a:avLst/>
              <a:gdLst>
                <a:gd name="T0" fmla="*/ 59 w 278"/>
                <a:gd name="T1" fmla="*/ 146 h 231"/>
                <a:gd name="T2" fmla="*/ 59 w 278"/>
                <a:gd name="T3" fmla="*/ 231 h 231"/>
                <a:gd name="T4" fmla="*/ 220 w 278"/>
                <a:gd name="T5" fmla="*/ 231 h 231"/>
                <a:gd name="T6" fmla="*/ 220 w 278"/>
                <a:gd name="T7" fmla="*/ 146 h 231"/>
                <a:gd name="T8" fmla="*/ 278 w 278"/>
                <a:gd name="T9" fmla="*/ 146 h 231"/>
                <a:gd name="T10" fmla="*/ 139 w 278"/>
                <a:gd name="T11" fmla="*/ 0 h 231"/>
                <a:gd name="T12" fmla="*/ 0 w 278"/>
                <a:gd name="T13" fmla="*/ 146 h 231"/>
                <a:gd name="T14" fmla="*/ 59 w 278"/>
                <a:gd name="T15" fmla="*/ 146 h 2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8" h="231">
                  <a:moveTo>
                    <a:pt x="59" y="146"/>
                  </a:moveTo>
                  <a:lnTo>
                    <a:pt x="59" y="231"/>
                  </a:lnTo>
                  <a:lnTo>
                    <a:pt x="220" y="231"/>
                  </a:lnTo>
                  <a:lnTo>
                    <a:pt x="220" y="146"/>
                  </a:lnTo>
                  <a:lnTo>
                    <a:pt x="278" y="146"/>
                  </a:lnTo>
                  <a:lnTo>
                    <a:pt x="139" y="0"/>
                  </a:lnTo>
                  <a:lnTo>
                    <a:pt x="0" y="146"/>
                  </a:lnTo>
                  <a:lnTo>
                    <a:pt x="59" y="1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 name="Slide Number Placeholder 1">
            <a:extLst>
              <a:ext uri="{FF2B5EF4-FFF2-40B4-BE49-F238E27FC236}">
                <a16:creationId xmlns:a16="http://schemas.microsoft.com/office/drawing/2014/main" id="{B94A5F58-980F-4340-8590-F3EC52221EA2}"/>
              </a:ext>
            </a:extLst>
          </p:cNvPr>
          <p:cNvSpPr>
            <a:spLocks noGrp="1"/>
          </p:cNvSpPr>
          <p:nvPr>
            <p:ph type="sldNum" sz="quarter" idx="10"/>
          </p:nvPr>
        </p:nvSpPr>
        <p:spPr>
          <a:xfrm>
            <a:off x="11598765" y="6553200"/>
            <a:ext cx="593235" cy="304800"/>
          </a:xfrm>
        </p:spPr>
        <p:txBody>
          <a:bodyPr/>
          <a:lstStyle/>
          <a:p>
            <a:fld id="{2D55A223-BDE3-4662-BD05-6BDBDD27824A}" type="slidenum">
              <a:rPr lang="en-US" smtClean="0">
                <a:solidFill>
                  <a:schemeClr val="bg1">
                    <a:lumMod val="85000"/>
                  </a:schemeClr>
                </a:solidFill>
              </a:rPr>
              <a:pPr/>
              <a:t>17</a:t>
            </a:fld>
            <a:endParaRPr lang="en-US" dirty="0">
              <a:solidFill>
                <a:schemeClr val="bg1">
                  <a:lumMod val="85000"/>
                </a:schemeClr>
              </a:solidFill>
            </a:endParaRPr>
          </a:p>
        </p:txBody>
      </p:sp>
      <p:sp>
        <p:nvSpPr>
          <p:cNvPr id="5" name="Content Placeholder 4">
            <a:extLst>
              <a:ext uri="{FF2B5EF4-FFF2-40B4-BE49-F238E27FC236}">
                <a16:creationId xmlns:a16="http://schemas.microsoft.com/office/drawing/2014/main" id="{52F8EC23-2F4E-47D6-B4A4-FBEBD019AA40}"/>
              </a:ext>
            </a:extLst>
          </p:cNvPr>
          <p:cNvSpPr>
            <a:spLocks noGrp="1"/>
          </p:cNvSpPr>
          <p:nvPr>
            <p:ph idx="1"/>
          </p:nvPr>
        </p:nvSpPr>
        <p:spPr>
          <a:xfrm>
            <a:off x="457200" y="1309552"/>
            <a:ext cx="10820400" cy="521468"/>
          </a:xfrm>
        </p:spPr>
        <p:txBody>
          <a:bodyPr/>
          <a:lstStyle/>
          <a:p>
            <a:pPr marL="0" lvl="0" indent="0">
              <a:spcBef>
                <a:spcPct val="0"/>
              </a:spcBef>
              <a:spcAft>
                <a:spcPct val="0"/>
              </a:spcAft>
              <a:buClrTx/>
              <a:buNone/>
            </a:pPr>
            <a:r>
              <a:rPr lang="en-US" sz="2400" b="1" kern="1200" dirty="0">
                <a:solidFill>
                  <a:schemeClr val="accent1"/>
                </a:solidFill>
                <a:latin typeface="Arial" pitchFamily="34" charset="0"/>
              </a:rPr>
              <a:t>What Does Consumer-Directed Health Care Look Like?</a:t>
            </a:r>
          </a:p>
          <a:p>
            <a:pPr marL="1554163" indent="0">
              <a:buClr>
                <a:srgbClr val="0070C0"/>
              </a:buClr>
              <a:buNone/>
              <a:tabLst>
                <a:tab pos="2225675" algn="l"/>
              </a:tabLst>
            </a:pPr>
            <a:br>
              <a:rPr lang="en-US" sz="2400" dirty="0"/>
            </a:br>
            <a:r>
              <a:rPr lang="en-US" dirty="0"/>
              <a:t>Consumer-directed plans have </a:t>
            </a:r>
            <a:r>
              <a:rPr lang="en-US" b="1" dirty="0"/>
              <a:t>higher</a:t>
            </a:r>
            <a:r>
              <a:rPr lang="en-US" dirty="0"/>
              <a:t> </a:t>
            </a:r>
            <a:br>
              <a:rPr lang="en-US" dirty="0"/>
            </a:br>
            <a:r>
              <a:rPr lang="en-US" b="1" dirty="0"/>
              <a:t>deductibles</a:t>
            </a:r>
            <a:r>
              <a:rPr lang="en-US" dirty="0"/>
              <a:t> than traditional PPO plans, </a:t>
            </a:r>
            <a:br>
              <a:rPr lang="en-US" dirty="0"/>
            </a:br>
            <a:r>
              <a:rPr lang="en-US" dirty="0"/>
              <a:t>and typically </a:t>
            </a:r>
            <a:r>
              <a:rPr lang="en-US" b="1" dirty="0"/>
              <a:t>lower employee contributions</a:t>
            </a:r>
            <a:r>
              <a:rPr lang="en-US" dirty="0"/>
              <a:t>.</a:t>
            </a:r>
          </a:p>
          <a:p>
            <a:pPr marL="0" indent="0">
              <a:spcBef>
                <a:spcPts val="0"/>
              </a:spcBef>
              <a:spcAft>
                <a:spcPts val="0"/>
              </a:spcAft>
              <a:buClr>
                <a:srgbClr val="0070C0"/>
              </a:buClr>
              <a:buNone/>
            </a:pPr>
            <a:br>
              <a:rPr lang="en-US" dirty="0"/>
            </a:br>
            <a:r>
              <a:rPr lang="en-US" dirty="0"/>
              <a:t>There are different types of accounts and different ways in which they can work:</a:t>
            </a:r>
          </a:p>
          <a:p>
            <a:pPr marL="166688" indent="-166688"/>
            <a:r>
              <a:rPr lang="en-US" b="1" dirty="0">
                <a:solidFill>
                  <a:schemeClr val="tx2"/>
                </a:solidFill>
              </a:rPr>
              <a:t>Health Savings Account </a:t>
            </a:r>
            <a:r>
              <a:rPr lang="en-US" dirty="0"/>
              <a:t>is a tax-advantaged bank account that is set up exclusively for the purpose of paying qualified medical expenses.</a:t>
            </a:r>
          </a:p>
          <a:p>
            <a:pPr marL="166688" indent="-166688"/>
            <a:r>
              <a:rPr lang="en-US" b="1" dirty="0">
                <a:solidFill>
                  <a:schemeClr val="tx2"/>
                </a:solidFill>
              </a:rPr>
              <a:t>Health Care Account</a:t>
            </a:r>
            <a:r>
              <a:rPr lang="en-US" dirty="0"/>
              <a:t>, also known as a Health Reimbursement Arrangement, is an account established and funded by your </a:t>
            </a:r>
            <a:r>
              <a:rPr lang="en-US" dirty="0">
                <a:solidFill>
                  <a:srgbClr val="FF0000"/>
                </a:solidFill>
              </a:rPr>
              <a:t>tribal-sponsored plan/employer </a:t>
            </a:r>
            <a:r>
              <a:rPr lang="en-US" dirty="0"/>
              <a:t>to partially offset the deductible. HCA dollars are used to pay for qualified medical expenses.</a:t>
            </a:r>
          </a:p>
          <a:p>
            <a:pPr marL="234950" indent="-234950">
              <a:buClr>
                <a:srgbClr val="0070C0"/>
              </a:buClr>
            </a:pPr>
            <a:endParaRPr lang="en-US" sz="2400" dirty="0"/>
          </a:p>
          <a:p>
            <a:endParaRPr lang="en-US" dirty="0"/>
          </a:p>
        </p:txBody>
      </p:sp>
      <p:sp>
        <p:nvSpPr>
          <p:cNvPr id="6" name="Title 5">
            <a:extLst>
              <a:ext uri="{FF2B5EF4-FFF2-40B4-BE49-F238E27FC236}">
                <a16:creationId xmlns:a16="http://schemas.microsoft.com/office/drawing/2014/main" id="{3FB713BF-03BE-478D-8487-FC9C7DD2178D}"/>
              </a:ext>
            </a:extLst>
          </p:cNvPr>
          <p:cNvSpPr>
            <a:spLocks noGrp="1"/>
          </p:cNvSpPr>
          <p:nvPr>
            <p:ph type="title"/>
          </p:nvPr>
        </p:nvSpPr>
        <p:spPr>
          <a:xfrm>
            <a:off x="457200" y="411480"/>
            <a:ext cx="8991600" cy="876300"/>
          </a:xfrm>
        </p:spPr>
        <p:txBody>
          <a:bodyPr/>
          <a:lstStyle/>
          <a:p>
            <a:r>
              <a:rPr lang="en-US" dirty="0"/>
              <a:t>The Basics of Consumer-Directed Plans</a:t>
            </a:r>
          </a:p>
        </p:txBody>
      </p:sp>
    </p:spTree>
    <p:extLst>
      <p:ext uri="{BB962C8B-B14F-4D97-AF65-F5344CB8AC3E}">
        <p14:creationId xmlns:p14="http://schemas.microsoft.com/office/powerpoint/2010/main" val="512022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0FD6C7E-58B4-430A-B107-AEC9179B3BE8}"/>
              </a:ext>
            </a:extLst>
          </p:cNvPr>
          <p:cNvSpPr>
            <a:spLocks noGrp="1"/>
          </p:cNvSpPr>
          <p:nvPr>
            <p:ph type="sldNum" sz="quarter" idx="12"/>
          </p:nvPr>
        </p:nvSpPr>
        <p:spPr>
          <a:xfrm>
            <a:off x="11582400" y="6553200"/>
            <a:ext cx="609600" cy="304800"/>
          </a:xfrm>
        </p:spPr>
        <p:txBody>
          <a:bodyPr/>
          <a:lstStyle/>
          <a:p>
            <a:fld id="{1384FA50-8B36-4B06-A05C-1E58CBA999B5}" type="slidenum">
              <a:rPr lang="en-US" smtClean="0">
                <a:solidFill>
                  <a:schemeClr val="bg1">
                    <a:lumMod val="85000"/>
                  </a:schemeClr>
                </a:solidFill>
              </a:rPr>
              <a:pPr/>
              <a:t>18</a:t>
            </a:fld>
            <a:endParaRPr lang="en-US" dirty="0">
              <a:solidFill>
                <a:schemeClr val="bg1">
                  <a:lumMod val="85000"/>
                </a:schemeClr>
              </a:solidFill>
            </a:endParaRPr>
          </a:p>
        </p:txBody>
      </p:sp>
      <p:sp>
        <p:nvSpPr>
          <p:cNvPr id="3" name="Title 2">
            <a:extLst>
              <a:ext uri="{FF2B5EF4-FFF2-40B4-BE49-F238E27FC236}">
                <a16:creationId xmlns:a16="http://schemas.microsoft.com/office/drawing/2014/main" id="{39F8EC51-F0F9-44F5-B018-AC932C50345C}"/>
              </a:ext>
            </a:extLst>
          </p:cNvPr>
          <p:cNvSpPr>
            <a:spLocks noGrp="1"/>
          </p:cNvSpPr>
          <p:nvPr>
            <p:ph type="title"/>
          </p:nvPr>
        </p:nvSpPr>
        <p:spPr>
          <a:xfrm>
            <a:off x="6096001" y="1295400"/>
            <a:ext cx="4681168" cy="2220685"/>
          </a:xfrm>
        </p:spPr>
        <p:txBody>
          <a:bodyPr/>
          <a:lstStyle/>
          <a:p>
            <a:r>
              <a:rPr lang="en-US" dirty="0"/>
              <a:t>BlueEdge HSA</a:t>
            </a:r>
            <a:r>
              <a:rPr lang="en-US" sz="1800" baseline="100000" dirty="0"/>
              <a:t>SM</a:t>
            </a:r>
          </a:p>
        </p:txBody>
      </p:sp>
      <p:sp>
        <p:nvSpPr>
          <p:cNvPr id="6" name="TextBox 5" hidden="1">
            <a:extLst>
              <a:ext uri="{FF2B5EF4-FFF2-40B4-BE49-F238E27FC236}">
                <a16:creationId xmlns:a16="http://schemas.microsoft.com/office/drawing/2014/main" id="{4DACDA65-CEC8-4BBD-8326-0882083EB1E9}"/>
              </a:ext>
            </a:extLst>
          </p:cNvPr>
          <p:cNvSpPr txBox="1"/>
          <p:nvPr/>
        </p:nvSpPr>
        <p:spPr>
          <a:xfrm>
            <a:off x="11307142" y="696528"/>
            <a:ext cx="884858" cy="553998"/>
          </a:xfrm>
          <a:prstGeom prst="rect">
            <a:avLst/>
          </a:prstGeom>
          <a:solidFill>
            <a:srgbClr val="FFFF00"/>
          </a:solidFill>
        </p:spPr>
        <p:txBody>
          <a:bodyPr wrap="none" lIns="0" tIns="0" rIns="0" bIns="0" rtlCol="0">
            <a:spAutoFit/>
          </a:bodyPr>
          <a:lstStyle/>
          <a:p>
            <a:pPr>
              <a:spcAft>
                <a:spcPts val="600"/>
              </a:spcAft>
            </a:pPr>
            <a:r>
              <a:rPr lang="en-US" sz="1800" dirty="0">
                <a:solidFill>
                  <a:srgbClr val="FF0066"/>
                </a:solidFill>
              </a:rPr>
              <a:t>SERINA</a:t>
            </a:r>
            <a:br>
              <a:rPr lang="en-US" sz="1800" dirty="0">
                <a:solidFill>
                  <a:srgbClr val="FF0066"/>
                </a:solidFill>
              </a:rPr>
            </a:br>
            <a:r>
              <a:rPr lang="en-US" sz="1800" dirty="0">
                <a:solidFill>
                  <a:srgbClr val="FF0066"/>
                </a:solidFill>
              </a:rPr>
              <a:t>KENGIE</a:t>
            </a:r>
          </a:p>
        </p:txBody>
      </p:sp>
    </p:spTree>
    <p:extLst>
      <p:ext uri="{BB962C8B-B14F-4D97-AF65-F5344CB8AC3E}">
        <p14:creationId xmlns:p14="http://schemas.microsoft.com/office/powerpoint/2010/main" val="994854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74B91B2-9773-4C4F-BC97-778DBB2E38AB}"/>
              </a:ext>
            </a:extLst>
          </p:cNvPr>
          <p:cNvSpPr>
            <a:spLocks noGrp="1"/>
          </p:cNvSpPr>
          <p:nvPr>
            <p:ph idx="1"/>
          </p:nvPr>
        </p:nvSpPr>
        <p:spPr>
          <a:xfrm>
            <a:off x="6535310" y="1600200"/>
            <a:ext cx="5382490" cy="4572000"/>
          </a:xfrm>
        </p:spPr>
        <p:txBody>
          <a:bodyPr anchor="t"/>
          <a:lstStyle/>
          <a:p>
            <a:pPr marL="0" indent="0">
              <a:spcBef>
                <a:spcPct val="25000"/>
              </a:spcBef>
              <a:spcAft>
                <a:spcPct val="25000"/>
              </a:spcAft>
              <a:buNone/>
            </a:pPr>
            <a:r>
              <a:rPr lang="en-US" sz="2600" dirty="0">
                <a:solidFill>
                  <a:srgbClr val="000000"/>
                </a:solidFill>
                <a:latin typeface="Arial" charset="0"/>
              </a:rPr>
              <a:t>A Health Savings Account</a:t>
            </a:r>
            <a:r>
              <a:rPr lang="en-US" sz="2600" dirty="0">
                <a:latin typeface="Arial" charset="0"/>
              </a:rPr>
              <a:t> </a:t>
            </a:r>
            <a:r>
              <a:rPr lang="en-US" sz="2600" dirty="0">
                <a:solidFill>
                  <a:srgbClr val="000000"/>
                </a:solidFill>
                <a:latin typeface="Arial" charset="0"/>
              </a:rPr>
              <a:t>is an individually owned, portable,</a:t>
            </a:r>
            <a:br>
              <a:rPr lang="en-US" sz="2600" dirty="0">
                <a:solidFill>
                  <a:srgbClr val="000000"/>
                </a:solidFill>
                <a:latin typeface="Arial" charset="0"/>
              </a:rPr>
            </a:br>
            <a:r>
              <a:rPr lang="en-US" sz="2600" dirty="0">
                <a:solidFill>
                  <a:srgbClr val="000000"/>
                </a:solidFill>
                <a:latin typeface="Arial" charset="0"/>
              </a:rPr>
              <a:t>tax-advantaged account that only eligible individuals may establish. </a:t>
            </a:r>
          </a:p>
          <a:p>
            <a:pPr marL="0" indent="0">
              <a:spcBef>
                <a:spcPts val="2600"/>
              </a:spcBef>
              <a:spcAft>
                <a:spcPct val="25000"/>
              </a:spcAft>
              <a:buNone/>
            </a:pPr>
            <a:r>
              <a:rPr lang="en-US" sz="2600" dirty="0">
                <a:solidFill>
                  <a:srgbClr val="000000"/>
                </a:solidFill>
                <a:latin typeface="Arial" charset="0"/>
              </a:rPr>
              <a:t>An HSA is exclusively for paying qualified medical expenses.</a:t>
            </a:r>
          </a:p>
        </p:txBody>
      </p:sp>
      <p:sp>
        <p:nvSpPr>
          <p:cNvPr id="6" name="Title 5">
            <a:extLst>
              <a:ext uri="{FF2B5EF4-FFF2-40B4-BE49-F238E27FC236}">
                <a16:creationId xmlns:a16="http://schemas.microsoft.com/office/drawing/2014/main" id="{B223D76A-86C8-4226-9285-575C66C54DFC}"/>
              </a:ext>
            </a:extLst>
          </p:cNvPr>
          <p:cNvSpPr>
            <a:spLocks noGrp="1"/>
          </p:cNvSpPr>
          <p:nvPr>
            <p:ph type="title"/>
          </p:nvPr>
        </p:nvSpPr>
        <p:spPr>
          <a:xfrm>
            <a:off x="457200" y="411480"/>
            <a:ext cx="6781801" cy="1188720"/>
          </a:xfrm>
        </p:spPr>
        <p:txBody>
          <a:bodyPr/>
          <a:lstStyle/>
          <a:p>
            <a:r>
              <a:rPr lang="en-US" dirty="0"/>
              <a:t>What is a Health Savings Account?</a:t>
            </a:r>
          </a:p>
        </p:txBody>
      </p:sp>
      <p:pic>
        <p:nvPicPr>
          <p:cNvPr id="2" name="Picture 1" descr="A piggy bank with coins in it&#10;&#10;AI-generated content may be incorrect.">
            <a:extLst>
              <a:ext uri="{FF2B5EF4-FFF2-40B4-BE49-F238E27FC236}">
                <a16:creationId xmlns:a16="http://schemas.microsoft.com/office/drawing/2014/main" id="{F1ED6D6C-9C49-B90F-5F4A-2F698E8277F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5616" y="1295399"/>
            <a:ext cx="5925895" cy="4563979"/>
          </a:xfrm>
          <a:prstGeom prst="rect">
            <a:avLst/>
          </a:prstGeom>
        </p:spPr>
      </p:pic>
    </p:spTree>
    <p:extLst>
      <p:ext uri="{BB962C8B-B14F-4D97-AF65-F5344CB8AC3E}">
        <p14:creationId xmlns:p14="http://schemas.microsoft.com/office/powerpoint/2010/main" val="245180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A540E9F-8462-44DC-B2AA-7D06801A7A53}"/>
              </a:ext>
            </a:extLst>
          </p:cNvPr>
          <p:cNvSpPr>
            <a:spLocks noGrp="1"/>
          </p:cNvSpPr>
          <p:nvPr>
            <p:ph type="title"/>
          </p:nvPr>
        </p:nvSpPr>
        <p:spPr>
          <a:xfrm>
            <a:off x="457200" y="411480"/>
            <a:ext cx="6781801" cy="695712"/>
          </a:xfrm>
        </p:spPr>
        <p:txBody>
          <a:bodyPr/>
          <a:lstStyle/>
          <a:p>
            <a:r>
              <a:rPr lang="en-US" dirty="0"/>
              <a:t>Why Use </a:t>
            </a:r>
            <a:r>
              <a:rPr lang="en-US" dirty="0" err="1"/>
              <a:t>Blue?</a:t>
            </a:r>
            <a:r>
              <a:rPr lang="en-US" sz="1500" b="0" cap="small" baseline="95000" dirty="0" err="1">
                <a:solidFill>
                  <a:schemeClr val="tx2"/>
                </a:solidFill>
              </a:rPr>
              <a:t>SM</a:t>
            </a:r>
            <a:endParaRPr lang="en-US" sz="1500" dirty="0"/>
          </a:p>
        </p:txBody>
      </p:sp>
      <p:sp>
        <p:nvSpPr>
          <p:cNvPr id="9" name="AutoShape 6">
            <a:extLst>
              <a:ext uri="{FF2B5EF4-FFF2-40B4-BE49-F238E27FC236}">
                <a16:creationId xmlns:a16="http://schemas.microsoft.com/office/drawing/2014/main" id="{DDE1AB90-D3CC-46E3-BE03-79178739CE1B}"/>
              </a:ext>
            </a:extLst>
          </p:cNvPr>
          <p:cNvSpPr>
            <a:spLocks noChangeArrowheads="1"/>
          </p:cNvSpPr>
          <p:nvPr/>
        </p:nvSpPr>
        <p:spPr bwMode="auto">
          <a:xfrm>
            <a:off x="3258151" y="1820274"/>
            <a:ext cx="2555748" cy="621858"/>
          </a:xfrm>
          <a:prstGeom prst="roundRect">
            <a:avLst>
              <a:gd name="adj" fmla="val 0"/>
            </a:avLst>
          </a:prstGeom>
          <a:noFill/>
          <a:ln w="28575">
            <a:noFill/>
            <a:round/>
            <a:headEnd/>
            <a:tailEnd/>
          </a:ln>
          <a:effectLst/>
        </p:spPr>
        <p:txBody>
          <a:bodyPr wrap="square" lIns="91440" tIns="91440" bIns="91440" anchor="ctr" anchorCtr="0">
            <a:noAutofit/>
          </a:bodyPr>
          <a:lstStyle/>
          <a:p>
            <a:pPr fontAlgn="base">
              <a:lnSpc>
                <a:spcPct val="90000"/>
              </a:lnSpc>
              <a:spcBef>
                <a:spcPct val="30000"/>
              </a:spcBef>
              <a:spcAft>
                <a:spcPct val="45000"/>
              </a:spcAft>
              <a:buClr>
                <a:srgbClr val="FFFFFF"/>
              </a:buClr>
            </a:pPr>
            <a:r>
              <a:rPr lang="en-US" sz="2000" b="1" dirty="0">
                <a:solidFill>
                  <a:schemeClr val="tx2"/>
                </a:solidFill>
                <a:latin typeface="Arial" pitchFamily="34" charset="0"/>
              </a:rPr>
              <a:t>More Doctors </a:t>
            </a:r>
            <a:br>
              <a:rPr lang="en-US" sz="2000" b="1" dirty="0">
                <a:solidFill>
                  <a:schemeClr val="tx2"/>
                </a:solidFill>
                <a:latin typeface="Arial" pitchFamily="34" charset="0"/>
              </a:rPr>
            </a:br>
            <a:r>
              <a:rPr lang="en-US" sz="2000" b="1" dirty="0">
                <a:solidFill>
                  <a:schemeClr val="tx2"/>
                </a:solidFill>
                <a:latin typeface="Arial" pitchFamily="34" charset="0"/>
              </a:rPr>
              <a:t>and Hospitals</a:t>
            </a:r>
          </a:p>
        </p:txBody>
      </p:sp>
      <p:sp>
        <p:nvSpPr>
          <p:cNvPr id="10" name="AutoShape 6">
            <a:extLst>
              <a:ext uri="{FF2B5EF4-FFF2-40B4-BE49-F238E27FC236}">
                <a16:creationId xmlns:a16="http://schemas.microsoft.com/office/drawing/2014/main" id="{464DF9B0-0569-40A2-B977-B926AA7FF353}"/>
              </a:ext>
            </a:extLst>
          </p:cNvPr>
          <p:cNvSpPr>
            <a:spLocks noChangeArrowheads="1"/>
          </p:cNvSpPr>
          <p:nvPr/>
        </p:nvSpPr>
        <p:spPr bwMode="auto">
          <a:xfrm>
            <a:off x="7448563" y="1820274"/>
            <a:ext cx="2938083" cy="621858"/>
          </a:xfrm>
          <a:prstGeom prst="roundRect">
            <a:avLst>
              <a:gd name="adj" fmla="val 0"/>
            </a:avLst>
          </a:prstGeom>
          <a:noFill/>
          <a:ln w="28575">
            <a:noFill/>
            <a:round/>
            <a:headEnd/>
            <a:tailEnd/>
          </a:ln>
          <a:effectLst/>
        </p:spPr>
        <p:txBody>
          <a:bodyPr wrap="square" lIns="91440" tIns="91440" bIns="91440" anchor="ctr" anchorCtr="0">
            <a:noAutofit/>
          </a:bodyPr>
          <a:lstStyle/>
          <a:p>
            <a:pPr fontAlgn="base">
              <a:lnSpc>
                <a:spcPct val="90000"/>
              </a:lnSpc>
              <a:spcBef>
                <a:spcPct val="30000"/>
              </a:spcBef>
              <a:spcAft>
                <a:spcPct val="45000"/>
              </a:spcAft>
              <a:buClr>
                <a:srgbClr val="FFFFFF"/>
              </a:buClr>
            </a:pPr>
            <a:r>
              <a:rPr lang="en-US" sz="2000" b="1" dirty="0">
                <a:solidFill>
                  <a:schemeClr val="tx2"/>
                </a:solidFill>
                <a:latin typeface="Arial" pitchFamily="34" charset="0"/>
              </a:rPr>
              <a:t>Coverage</a:t>
            </a:r>
            <a:br>
              <a:rPr lang="en-US" sz="2000" b="1" dirty="0">
                <a:solidFill>
                  <a:schemeClr val="tx2"/>
                </a:solidFill>
                <a:latin typeface="Arial" pitchFamily="34" charset="0"/>
              </a:rPr>
            </a:br>
            <a:r>
              <a:rPr lang="en-US" sz="2000" b="1" dirty="0">
                <a:solidFill>
                  <a:schemeClr val="tx2"/>
                </a:solidFill>
                <a:latin typeface="Arial" pitchFamily="34" charset="0"/>
              </a:rPr>
              <a:t>Everywhere You Go</a:t>
            </a:r>
          </a:p>
        </p:txBody>
      </p:sp>
      <p:sp>
        <p:nvSpPr>
          <p:cNvPr id="11" name="AutoShape 6">
            <a:extLst>
              <a:ext uri="{FF2B5EF4-FFF2-40B4-BE49-F238E27FC236}">
                <a16:creationId xmlns:a16="http://schemas.microsoft.com/office/drawing/2014/main" id="{CF6B7EE4-C406-4050-B9D5-EC7D2CF708FA}"/>
              </a:ext>
            </a:extLst>
          </p:cNvPr>
          <p:cNvSpPr>
            <a:spLocks noChangeArrowheads="1"/>
          </p:cNvSpPr>
          <p:nvPr/>
        </p:nvSpPr>
        <p:spPr bwMode="auto">
          <a:xfrm>
            <a:off x="3258151" y="3323032"/>
            <a:ext cx="2555748" cy="621858"/>
          </a:xfrm>
          <a:prstGeom prst="roundRect">
            <a:avLst>
              <a:gd name="adj" fmla="val 0"/>
            </a:avLst>
          </a:prstGeom>
          <a:noFill/>
          <a:ln w="28575">
            <a:noFill/>
            <a:round/>
            <a:headEnd/>
            <a:tailEnd/>
          </a:ln>
          <a:effectLst/>
        </p:spPr>
        <p:txBody>
          <a:bodyPr wrap="square" lIns="91440" tIns="91440" bIns="91440" anchor="ctr" anchorCtr="0">
            <a:noAutofit/>
          </a:bodyPr>
          <a:lstStyle/>
          <a:p>
            <a:pPr fontAlgn="base">
              <a:lnSpc>
                <a:spcPct val="90000"/>
              </a:lnSpc>
              <a:spcBef>
                <a:spcPct val="30000"/>
              </a:spcBef>
              <a:spcAft>
                <a:spcPct val="45000"/>
              </a:spcAft>
              <a:buClr>
                <a:srgbClr val="FFFFFF"/>
              </a:buClr>
            </a:pPr>
            <a:r>
              <a:rPr lang="en-US" sz="2000" b="1" dirty="0">
                <a:solidFill>
                  <a:schemeClr val="tx2"/>
                </a:solidFill>
                <a:latin typeface="Arial" pitchFamily="34" charset="0"/>
              </a:rPr>
              <a:t>Personalized</a:t>
            </a:r>
            <a:br>
              <a:rPr lang="en-US" sz="2000" b="1" dirty="0">
                <a:solidFill>
                  <a:schemeClr val="tx2"/>
                </a:solidFill>
                <a:latin typeface="Arial" pitchFamily="34" charset="0"/>
              </a:rPr>
            </a:br>
            <a:r>
              <a:rPr lang="en-US" sz="2000" b="1" dirty="0">
                <a:solidFill>
                  <a:schemeClr val="tx2"/>
                </a:solidFill>
                <a:latin typeface="Arial" pitchFamily="34" charset="0"/>
              </a:rPr>
              <a:t>Customer Service</a:t>
            </a:r>
          </a:p>
        </p:txBody>
      </p:sp>
      <p:sp>
        <p:nvSpPr>
          <p:cNvPr id="12" name="AutoShape 6">
            <a:extLst>
              <a:ext uri="{FF2B5EF4-FFF2-40B4-BE49-F238E27FC236}">
                <a16:creationId xmlns:a16="http://schemas.microsoft.com/office/drawing/2014/main" id="{7BCE8635-C70B-4CB4-98F7-E789E4174E0D}"/>
              </a:ext>
            </a:extLst>
          </p:cNvPr>
          <p:cNvSpPr>
            <a:spLocks noChangeArrowheads="1"/>
          </p:cNvSpPr>
          <p:nvPr/>
        </p:nvSpPr>
        <p:spPr bwMode="auto">
          <a:xfrm>
            <a:off x="3258151" y="4828471"/>
            <a:ext cx="2700747" cy="621858"/>
          </a:xfrm>
          <a:prstGeom prst="roundRect">
            <a:avLst>
              <a:gd name="adj" fmla="val 0"/>
            </a:avLst>
          </a:prstGeom>
          <a:noFill/>
          <a:ln w="28575">
            <a:noFill/>
            <a:round/>
            <a:headEnd/>
            <a:tailEnd/>
          </a:ln>
          <a:effectLst/>
        </p:spPr>
        <p:txBody>
          <a:bodyPr wrap="square" lIns="91440" tIns="91440" bIns="91440" anchor="ctr" anchorCtr="0">
            <a:noAutofit/>
          </a:bodyPr>
          <a:lstStyle/>
          <a:p>
            <a:pPr fontAlgn="base">
              <a:lnSpc>
                <a:spcPct val="90000"/>
              </a:lnSpc>
              <a:spcBef>
                <a:spcPct val="30000"/>
              </a:spcBef>
              <a:spcAft>
                <a:spcPct val="45000"/>
              </a:spcAft>
              <a:buClr>
                <a:srgbClr val="FFFFFF"/>
              </a:buClr>
            </a:pPr>
            <a:r>
              <a:rPr lang="en-US" sz="2000" b="1" dirty="0">
                <a:solidFill>
                  <a:schemeClr val="tx2"/>
                </a:solidFill>
                <a:latin typeface="Arial" pitchFamily="34" charset="0"/>
              </a:rPr>
              <a:t>Tools and Resources</a:t>
            </a:r>
          </a:p>
        </p:txBody>
      </p:sp>
      <p:sp>
        <p:nvSpPr>
          <p:cNvPr id="13" name="AutoShape 6">
            <a:extLst>
              <a:ext uri="{FF2B5EF4-FFF2-40B4-BE49-F238E27FC236}">
                <a16:creationId xmlns:a16="http://schemas.microsoft.com/office/drawing/2014/main" id="{484FEBFE-8A37-4C4E-9579-27D6F1645574}"/>
              </a:ext>
            </a:extLst>
          </p:cNvPr>
          <p:cNvSpPr>
            <a:spLocks noChangeArrowheads="1"/>
          </p:cNvSpPr>
          <p:nvPr/>
        </p:nvSpPr>
        <p:spPr bwMode="auto">
          <a:xfrm>
            <a:off x="7448563" y="4828471"/>
            <a:ext cx="2938083" cy="621858"/>
          </a:xfrm>
          <a:prstGeom prst="roundRect">
            <a:avLst>
              <a:gd name="adj" fmla="val 0"/>
            </a:avLst>
          </a:prstGeom>
          <a:noFill/>
          <a:ln w="28575">
            <a:noFill/>
            <a:round/>
            <a:headEnd/>
            <a:tailEnd/>
          </a:ln>
          <a:effectLst/>
        </p:spPr>
        <p:txBody>
          <a:bodyPr wrap="square" lIns="91440" tIns="91440" bIns="91440" anchor="ctr" anchorCtr="0">
            <a:noAutofit/>
          </a:bodyPr>
          <a:lstStyle/>
          <a:p>
            <a:pPr fontAlgn="base">
              <a:lnSpc>
                <a:spcPct val="90000"/>
              </a:lnSpc>
              <a:spcBef>
                <a:spcPct val="30000"/>
              </a:spcBef>
              <a:spcAft>
                <a:spcPct val="45000"/>
              </a:spcAft>
              <a:buClr>
                <a:srgbClr val="FFFFFF"/>
              </a:buClr>
            </a:pPr>
            <a:r>
              <a:rPr lang="en-US" sz="2000" b="1" dirty="0">
                <a:solidFill>
                  <a:schemeClr val="tx2"/>
                </a:solidFill>
                <a:latin typeface="Arial" pitchFamily="34" charset="0"/>
              </a:rPr>
              <a:t>Digital</a:t>
            </a:r>
            <a:br>
              <a:rPr lang="en-US" sz="2000" b="1" dirty="0">
                <a:solidFill>
                  <a:schemeClr val="tx2"/>
                </a:solidFill>
                <a:latin typeface="Arial" pitchFamily="34" charset="0"/>
              </a:rPr>
            </a:br>
            <a:r>
              <a:rPr lang="en-US" sz="2000" b="1" dirty="0">
                <a:solidFill>
                  <a:schemeClr val="tx2"/>
                </a:solidFill>
                <a:latin typeface="Arial" pitchFamily="34" charset="0"/>
              </a:rPr>
              <a:t>Capabilities</a:t>
            </a:r>
          </a:p>
        </p:txBody>
      </p:sp>
      <p:sp>
        <p:nvSpPr>
          <p:cNvPr id="14" name="AutoShape 6">
            <a:extLst>
              <a:ext uri="{FF2B5EF4-FFF2-40B4-BE49-F238E27FC236}">
                <a16:creationId xmlns:a16="http://schemas.microsoft.com/office/drawing/2014/main" id="{720DB747-B54A-439E-B9FC-E97EBE2A37DD}"/>
              </a:ext>
            </a:extLst>
          </p:cNvPr>
          <p:cNvSpPr>
            <a:spLocks noChangeArrowheads="1"/>
          </p:cNvSpPr>
          <p:nvPr/>
        </p:nvSpPr>
        <p:spPr bwMode="auto">
          <a:xfrm>
            <a:off x="7448563" y="3323032"/>
            <a:ext cx="2938083" cy="621858"/>
          </a:xfrm>
          <a:prstGeom prst="roundRect">
            <a:avLst>
              <a:gd name="adj" fmla="val 0"/>
            </a:avLst>
          </a:prstGeom>
          <a:noFill/>
          <a:ln w="28575">
            <a:noFill/>
            <a:round/>
            <a:headEnd/>
            <a:tailEnd/>
          </a:ln>
          <a:effectLst/>
        </p:spPr>
        <p:txBody>
          <a:bodyPr wrap="square" lIns="91440" tIns="91440" bIns="91440" anchor="ctr" anchorCtr="0">
            <a:noAutofit/>
          </a:bodyPr>
          <a:lstStyle/>
          <a:p>
            <a:pPr fontAlgn="base">
              <a:lnSpc>
                <a:spcPct val="90000"/>
              </a:lnSpc>
              <a:spcBef>
                <a:spcPct val="30000"/>
              </a:spcBef>
              <a:spcAft>
                <a:spcPct val="45000"/>
              </a:spcAft>
              <a:buClr>
                <a:srgbClr val="FFFFFF"/>
              </a:buClr>
            </a:pPr>
            <a:r>
              <a:rPr lang="en-US" sz="2000" b="1" dirty="0">
                <a:solidFill>
                  <a:schemeClr val="tx2"/>
                </a:solidFill>
                <a:latin typeface="Arial" pitchFamily="34" charset="0"/>
              </a:rPr>
              <a:t>Health and</a:t>
            </a:r>
            <a:br>
              <a:rPr lang="en-US" sz="2000" b="1" dirty="0">
                <a:solidFill>
                  <a:schemeClr val="tx2"/>
                </a:solidFill>
                <a:latin typeface="Arial" pitchFamily="34" charset="0"/>
              </a:rPr>
            </a:br>
            <a:r>
              <a:rPr lang="en-US" sz="2000" b="1" dirty="0">
                <a:solidFill>
                  <a:schemeClr val="tx2"/>
                </a:solidFill>
                <a:latin typeface="Arial" pitchFamily="34" charset="0"/>
              </a:rPr>
              <a:t>Wellness Programs</a:t>
            </a:r>
          </a:p>
        </p:txBody>
      </p:sp>
      <p:grpSp>
        <p:nvGrpSpPr>
          <p:cNvPr id="15" name="Group 14">
            <a:extLst>
              <a:ext uri="{FF2B5EF4-FFF2-40B4-BE49-F238E27FC236}">
                <a16:creationId xmlns:a16="http://schemas.microsoft.com/office/drawing/2014/main" id="{9E89AC48-FCBC-4066-84C6-6D1FDA1F1D4F}"/>
              </a:ext>
            </a:extLst>
          </p:cNvPr>
          <p:cNvGrpSpPr/>
          <p:nvPr/>
        </p:nvGrpSpPr>
        <p:grpSpPr>
          <a:xfrm>
            <a:off x="2269690" y="1600200"/>
            <a:ext cx="847511" cy="747382"/>
            <a:chOff x="2589961" y="433736"/>
            <a:chExt cx="847511" cy="747382"/>
          </a:xfrm>
        </p:grpSpPr>
        <p:sp>
          <p:nvSpPr>
            <p:cNvPr id="16" name="Rectangle 6713">
              <a:extLst>
                <a:ext uri="{FF2B5EF4-FFF2-40B4-BE49-F238E27FC236}">
                  <a16:creationId xmlns:a16="http://schemas.microsoft.com/office/drawing/2014/main" id="{1FAB02D1-AA1E-4B38-AF30-BC154E73D816}"/>
                </a:ext>
              </a:extLst>
            </p:cNvPr>
            <p:cNvSpPr>
              <a:spLocks noChangeArrowheads="1"/>
            </p:cNvSpPr>
            <p:nvPr/>
          </p:nvSpPr>
          <p:spPr bwMode="auto">
            <a:xfrm>
              <a:off x="2733001" y="662599"/>
              <a:ext cx="160920" cy="50421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Rectangle 6714">
              <a:extLst>
                <a:ext uri="{FF2B5EF4-FFF2-40B4-BE49-F238E27FC236}">
                  <a16:creationId xmlns:a16="http://schemas.microsoft.com/office/drawing/2014/main" id="{9087C3EB-1F15-433F-997C-B0738970827B}"/>
                </a:ext>
              </a:extLst>
            </p:cNvPr>
            <p:cNvSpPr>
              <a:spLocks noChangeArrowheads="1"/>
            </p:cNvSpPr>
            <p:nvPr/>
          </p:nvSpPr>
          <p:spPr bwMode="auto">
            <a:xfrm>
              <a:off x="3133512" y="662599"/>
              <a:ext cx="160920" cy="50421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6715">
              <a:extLst>
                <a:ext uri="{FF2B5EF4-FFF2-40B4-BE49-F238E27FC236}">
                  <a16:creationId xmlns:a16="http://schemas.microsoft.com/office/drawing/2014/main" id="{E28B19DD-F7FB-42F6-B872-4DD57B35B8E4}"/>
                </a:ext>
              </a:extLst>
            </p:cNvPr>
            <p:cNvSpPr>
              <a:spLocks noEditPoints="1"/>
            </p:cNvSpPr>
            <p:nvPr/>
          </p:nvSpPr>
          <p:spPr bwMode="auto">
            <a:xfrm>
              <a:off x="2589961" y="433736"/>
              <a:ext cx="847511" cy="747382"/>
            </a:xfrm>
            <a:custGeom>
              <a:avLst/>
              <a:gdLst>
                <a:gd name="T0" fmla="*/ 229 w 237"/>
                <a:gd name="T1" fmla="*/ 34 h 209"/>
                <a:gd name="T2" fmla="*/ 195 w 237"/>
                <a:gd name="T3" fmla="*/ 60 h 209"/>
                <a:gd name="T4" fmla="*/ 155 w 237"/>
                <a:gd name="T5" fmla="*/ 0 h 209"/>
                <a:gd name="T6" fmla="*/ 83 w 237"/>
                <a:gd name="T7" fmla="*/ 60 h 209"/>
                <a:gd name="T8" fmla="*/ 43 w 237"/>
                <a:gd name="T9" fmla="*/ 34 h 209"/>
                <a:gd name="T10" fmla="*/ 9 w 237"/>
                <a:gd name="T11" fmla="*/ 202 h 209"/>
                <a:gd name="T12" fmla="*/ 0 w 237"/>
                <a:gd name="T13" fmla="*/ 209 h 209"/>
                <a:gd name="T14" fmla="*/ 237 w 237"/>
                <a:gd name="T15" fmla="*/ 202 h 209"/>
                <a:gd name="T16" fmla="*/ 36 w 237"/>
                <a:gd name="T17" fmla="*/ 202 h 209"/>
                <a:gd name="T18" fmla="*/ 16 w 237"/>
                <a:gd name="T19" fmla="*/ 41 h 209"/>
                <a:gd name="T20" fmla="*/ 36 w 237"/>
                <a:gd name="T21" fmla="*/ 202 h 209"/>
                <a:gd name="T22" fmla="*/ 43 w 237"/>
                <a:gd name="T23" fmla="*/ 202 h 209"/>
                <a:gd name="T24" fmla="*/ 59 w 237"/>
                <a:gd name="T25" fmla="*/ 174 h 209"/>
                <a:gd name="T26" fmla="*/ 59 w 237"/>
                <a:gd name="T27" fmla="*/ 168 h 209"/>
                <a:gd name="T28" fmla="*/ 43 w 237"/>
                <a:gd name="T29" fmla="*/ 138 h 209"/>
                <a:gd name="T30" fmla="*/ 59 w 237"/>
                <a:gd name="T31" fmla="*/ 168 h 209"/>
                <a:gd name="T32" fmla="*/ 43 w 237"/>
                <a:gd name="T33" fmla="*/ 132 h 209"/>
                <a:gd name="T34" fmla="*/ 59 w 237"/>
                <a:gd name="T35" fmla="*/ 103 h 209"/>
                <a:gd name="T36" fmla="*/ 59 w 237"/>
                <a:gd name="T37" fmla="*/ 96 h 209"/>
                <a:gd name="T38" fmla="*/ 43 w 237"/>
                <a:gd name="T39" fmla="*/ 67 h 209"/>
                <a:gd name="T40" fmla="*/ 59 w 237"/>
                <a:gd name="T41" fmla="*/ 96 h 209"/>
                <a:gd name="T42" fmla="*/ 66 w 237"/>
                <a:gd name="T43" fmla="*/ 202 h 209"/>
                <a:gd name="T44" fmla="*/ 83 w 237"/>
                <a:gd name="T45" fmla="*/ 174 h 209"/>
                <a:gd name="T46" fmla="*/ 83 w 237"/>
                <a:gd name="T47" fmla="*/ 168 h 209"/>
                <a:gd name="T48" fmla="*/ 66 w 237"/>
                <a:gd name="T49" fmla="*/ 138 h 209"/>
                <a:gd name="T50" fmla="*/ 83 w 237"/>
                <a:gd name="T51" fmla="*/ 168 h 209"/>
                <a:gd name="T52" fmla="*/ 66 w 237"/>
                <a:gd name="T53" fmla="*/ 132 h 209"/>
                <a:gd name="T54" fmla="*/ 83 w 237"/>
                <a:gd name="T55" fmla="*/ 103 h 209"/>
                <a:gd name="T56" fmla="*/ 83 w 237"/>
                <a:gd name="T57" fmla="*/ 96 h 209"/>
                <a:gd name="T58" fmla="*/ 66 w 237"/>
                <a:gd name="T59" fmla="*/ 67 h 209"/>
                <a:gd name="T60" fmla="*/ 83 w 237"/>
                <a:gd name="T61" fmla="*/ 96 h 209"/>
                <a:gd name="T62" fmla="*/ 195 w 237"/>
                <a:gd name="T63" fmla="*/ 67 h 209"/>
                <a:gd name="T64" fmla="*/ 178 w 237"/>
                <a:gd name="T65" fmla="*/ 96 h 209"/>
                <a:gd name="T66" fmla="*/ 178 w 237"/>
                <a:gd name="T67" fmla="*/ 103 h 209"/>
                <a:gd name="T68" fmla="*/ 195 w 237"/>
                <a:gd name="T69" fmla="*/ 132 h 209"/>
                <a:gd name="T70" fmla="*/ 178 w 237"/>
                <a:gd name="T71" fmla="*/ 103 h 209"/>
                <a:gd name="T72" fmla="*/ 107 w 237"/>
                <a:gd name="T73" fmla="*/ 202 h 209"/>
                <a:gd name="T74" fmla="*/ 130 w 237"/>
                <a:gd name="T75" fmla="*/ 164 h 209"/>
                <a:gd name="T76" fmla="*/ 148 w 237"/>
                <a:gd name="T77" fmla="*/ 202 h 209"/>
                <a:gd name="T78" fmla="*/ 137 w 237"/>
                <a:gd name="T79" fmla="*/ 157 h 209"/>
                <a:gd name="T80" fmla="*/ 101 w 237"/>
                <a:gd name="T81" fmla="*/ 202 h 209"/>
                <a:gd name="T82" fmla="*/ 89 w 237"/>
                <a:gd name="T83" fmla="*/ 6 h 209"/>
                <a:gd name="T84" fmla="*/ 148 w 237"/>
                <a:gd name="T85" fmla="*/ 202 h 209"/>
                <a:gd name="T86" fmla="*/ 155 w 237"/>
                <a:gd name="T87" fmla="*/ 202 h 209"/>
                <a:gd name="T88" fmla="*/ 172 w 237"/>
                <a:gd name="T89" fmla="*/ 174 h 209"/>
                <a:gd name="T90" fmla="*/ 172 w 237"/>
                <a:gd name="T91" fmla="*/ 168 h 209"/>
                <a:gd name="T92" fmla="*/ 155 w 237"/>
                <a:gd name="T93" fmla="*/ 138 h 209"/>
                <a:gd name="T94" fmla="*/ 172 w 237"/>
                <a:gd name="T95" fmla="*/ 168 h 209"/>
                <a:gd name="T96" fmla="*/ 155 w 237"/>
                <a:gd name="T97" fmla="*/ 132 h 209"/>
                <a:gd name="T98" fmla="*/ 172 w 237"/>
                <a:gd name="T99" fmla="*/ 103 h 209"/>
                <a:gd name="T100" fmla="*/ 172 w 237"/>
                <a:gd name="T101" fmla="*/ 96 h 209"/>
                <a:gd name="T102" fmla="*/ 155 w 237"/>
                <a:gd name="T103" fmla="*/ 67 h 209"/>
                <a:gd name="T104" fmla="*/ 172 w 237"/>
                <a:gd name="T105" fmla="*/ 96 h 209"/>
                <a:gd name="T106" fmla="*/ 178 w 237"/>
                <a:gd name="T107" fmla="*/ 202 h 209"/>
                <a:gd name="T108" fmla="*/ 195 w 237"/>
                <a:gd name="T109" fmla="*/ 174 h 209"/>
                <a:gd name="T110" fmla="*/ 195 w 237"/>
                <a:gd name="T111" fmla="*/ 168 h 209"/>
                <a:gd name="T112" fmla="*/ 178 w 237"/>
                <a:gd name="T113" fmla="*/ 138 h 209"/>
                <a:gd name="T114" fmla="*/ 195 w 237"/>
                <a:gd name="T115" fmla="*/ 168 h 209"/>
                <a:gd name="T116" fmla="*/ 202 w 237"/>
                <a:gd name="T117" fmla="*/ 202 h 209"/>
                <a:gd name="T118" fmla="*/ 222 w 237"/>
                <a:gd name="T119" fmla="*/ 41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7" h="209">
                  <a:moveTo>
                    <a:pt x="229" y="202"/>
                  </a:moveTo>
                  <a:lnTo>
                    <a:pt x="229" y="34"/>
                  </a:lnTo>
                  <a:lnTo>
                    <a:pt x="195" y="34"/>
                  </a:lnTo>
                  <a:lnTo>
                    <a:pt x="195" y="60"/>
                  </a:lnTo>
                  <a:lnTo>
                    <a:pt x="155" y="60"/>
                  </a:lnTo>
                  <a:lnTo>
                    <a:pt x="155" y="0"/>
                  </a:lnTo>
                  <a:lnTo>
                    <a:pt x="83" y="0"/>
                  </a:lnTo>
                  <a:lnTo>
                    <a:pt x="83" y="60"/>
                  </a:lnTo>
                  <a:lnTo>
                    <a:pt x="43" y="60"/>
                  </a:lnTo>
                  <a:lnTo>
                    <a:pt x="43" y="34"/>
                  </a:lnTo>
                  <a:lnTo>
                    <a:pt x="9" y="34"/>
                  </a:lnTo>
                  <a:lnTo>
                    <a:pt x="9" y="202"/>
                  </a:lnTo>
                  <a:lnTo>
                    <a:pt x="0" y="202"/>
                  </a:lnTo>
                  <a:lnTo>
                    <a:pt x="0" y="209"/>
                  </a:lnTo>
                  <a:lnTo>
                    <a:pt x="237" y="209"/>
                  </a:lnTo>
                  <a:lnTo>
                    <a:pt x="237" y="202"/>
                  </a:lnTo>
                  <a:lnTo>
                    <a:pt x="229" y="202"/>
                  </a:lnTo>
                  <a:close/>
                  <a:moveTo>
                    <a:pt x="36" y="202"/>
                  </a:moveTo>
                  <a:lnTo>
                    <a:pt x="16" y="202"/>
                  </a:lnTo>
                  <a:lnTo>
                    <a:pt x="16" y="41"/>
                  </a:lnTo>
                  <a:lnTo>
                    <a:pt x="36" y="41"/>
                  </a:lnTo>
                  <a:lnTo>
                    <a:pt x="36" y="202"/>
                  </a:lnTo>
                  <a:close/>
                  <a:moveTo>
                    <a:pt x="59" y="202"/>
                  </a:moveTo>
                  <a:lnTo>
                    <a:pt x="43" y="202"/>
                  </a:lnTo>
                  <a:lnTo>
                    <a:pt x="43" y="174"/>
                  </a:lnTo>
                  <a:lnTo>
                    <a:pt x="59" y="174"/>
                  </a:lnTo>
                  <a:lnTo>
                    <a:pt x="59" y="202"/>
                  </a:lnTo>
                  <a:close/>
                  <a:moveTo>
                    <a:pt x="59" y="168"/>
                  </a:moveTo>
                  <a:lnTo>
                    <a:pt x="43" y="168"/>
                  </a:lnTo>
                  <a:lnTo>
                    <a:pt x="43" y="138"/>
                  </a:lnTo>
                  <a:lnTo>
                    <a:pt x="59" y="138"/>
                  </a:lnTo>
                  <a:lnTo>
                    <a:pt x="59" y="168"/>
                  </a:lnTo>
                  <a:close/>
                  <a:moveTo>
                    <a:pt x="59" y="132"/>
                  </a:moveTo>
                  <a:lnTo>
                    <a:pt x="43" y="132"/>
                  </a:lnTo>
                  <a:lnTo>
                    <a:pt x="43" y="103"/>
                  </a:lnTo>
                  <a:lnTo>
                    <a:pt x="59" y="103"/>
                  </a:lnTo>
                  <a:lnTo>
                    <a:pt x="59" y="132"/>
                  </a:lnTo>
                  <a:close/>
                  <a:moveTo>
                    <a:pt x="59" y="96"/>
                  </a:moveTo>
                  <a:lnTo>
                    <a:pt x="43" y="96"/>
                  </a:lnTo>
                  <a:lnTo>
                    <a:pt x="43" y="67"/>
                  </a:lnTo>
                  <a:lnTo>
                    <a:pt x="59" y="67"/>
                  </a:lnTo>
                  <a:lnTo>
                    <a:pt x="59" y="96"/>
                  </a:lnTo>
                  <a:close/>
                  <a:moveTo>
                    <a:pt x="83" y="202"/>
                  </a:moveTo>
                  <a:lnTo>
                    <a:pt x="66" y="202"/>
                  </a:lnTo>
                  <a:lnTo>
                    <a:pt x="66" y="174"/>
                  </a:lnTo>
                  <a:lnTo>
                    <a:pt x="83" y="174"/>
                  </a:lnTo>
                  <a:lnTo>
                    <a:pt x="83" y="202"/>
                  </a:lnTo>
                  <a:close/>
                  <a:moveTo>
                    <a:pt x="83" y="168"/>
                  </a:moveTo>
                  <a:lnTo>
                    <a:pt x="66" y="168"/>
                  </a:lnTo>
                  <a:lnTo>
                    <a:pt x="66" y="138"/>
                  </a:lnTo>
                  <a:lnTo>
                    <a:pt x="83" y="138"/>
                  </a:lnTo>
                  <a:lnTo>
                    <a:pt x="83" y="168"/>
                  </a:lnTo>
                  <a:close/>
                  <a:moveTo>
                    <a:pt x="83" y="132"/>
                  </a:moveTo>
                  <a:lnTo>
                    <a:pt x="66" y="132"/>
                  </a:lnTo>
                  <a:lnTo>
                    <a:pt x="66" y="103"/>
                  </a:lnTo>
                  <a:lnTo>
                    <a:pt x="83" y="103"/>
                  </a:lnTo>
                  <a:lnTo>
                    <a:pt x="83" y="132"/>
                  </a:lnTo>
                  <a:close/>
                  <a:moveTo>
                    <a:pt x="83" y="96"/>
                  </a:moveTo>
                  <a:lnTo>
                    <a:pt x="66" y="96"/>
                  </a:lnTo>
                  <a:lnTo>
                    <a:pt x="66" y="67"/>
                  </a:lnTo>
                  <a:lnTo>
                    <a:pt x="83" y="67"/>
                  </a:lnTo>
                  <a:lnTo>
                    <a:pt x="83" y="96"/>
                  </a:lnTo>
                  <a:close/>
                  <a:moveTo>
                    <a:pt x="178" y="67"/>
                  </a:moveTo>
                  <a:lnTo>
                    <a:pt x="195" y="67"/>
                  </a:lnTo>
                  <a:lnTo>
                    <a:pt x="195" y="96"/>
                  </a:lnTo>
                  <a:lnTo>
                    <a:pt x="178" y="96"/>
                  </a:lnTo>
                  <a:lnTo>
                    <a:pt x="178" y="67"/>
                  </a:lnTo>
                  <a:close/>
                  <a:moveTo>
                    <a:pt x="178" y="103"/>
                  </a:moveTo>
                  <a:lnTo>
                    <a:pt x="195" y="103"/>
                  </a:lnTo>
                  <a:lnTo>
                    <a:pt x="195" y="132"/>
                  </a:lnTo>
                  <a:lnTo>
                    <a:pt x="178" y="132"/>
                  </a:lnTo>
                  <a:lnTo>
                    <a:pt x="178" y="103"/>
                  </a:lnTo>
                  <a:close/>
                  <a:moveTo>
                    <a:pt x="130" y="202"/>
                  </a:moveTo>
                  <a:lnTo>
                    <a:pt x="107" y="202"/>
                  </a:lnTo>
                  <a:lnTo>
                    <a:pt x="107" y="164"/>
                  </a:lnTo>
                  <a:lnTo>
                    <a:pt x="130" y="164"/>
                  </a:lnTo>
                  <a:lnTo>
                    <a:pt x="130" y="202"/>
                  </a:lnTo>
                  <a:close/>
                  <a:moveTo>
                    <a:pt x="148" y="202"/>
                  </a:moveTo>
                  <a:lnTo>
                    <a:pt x="137" y="202"/>
                  </a:lnTo>
                  <a:lnTo>
                    <a:pt x="137" y="157"/>
                  </a:lnTo>
                  <a:lnTo>
                    <a:pt x="101" y="157"/>
                  </a:lnTo>
                  <a:lnTo>
                    <a:pt x="101" y="202"/>
                  </a:lnTo>
                  <a:lnTo>
                    <a:pt x="89" y="202"/>
                  </a:lnTo>
                  <a:lnTo>
                    <a:pt x="89" y="6"/>
                  </a:lnTo>
                  <a:lnTo>
                    <a:pt x="148" y="6"/>
                  </a:lnTo>
                  <a:lnTo>
                    <a:pt x="148" y="202"/>
                  </a:lnTo>
                  <a:close/>
                  <a:moveTo>
                    <a:pt x="172" y="202"/>
                  </a:moveTo>
                  <a:lnTo>
                    <a:pt x="155" y="202"/>
                  </a:lnTo>
                  <a:lnTo>
                    <a:pt x="155" y="174"/>
                  </a:lnTo>
                  <a:lnTo>
                    <a:pt x="172" y="174"/>
                  </a:lnTo>
                  <a:lnTo>
                    <a:pt x="172" y="202"/>
                  </a:lnTo>
                  <a:close/>
                  <a:moveTo>
                    <a:pt x="172" y="168"/>
                  </a:moveTo>
                  <a:lnTo>
                    <a:pt x="155" y="168"/>
                  </a:lnTo>
                  <a:lnTo>
                    <a:pt x="155" y="138"/>
                  </a:lnTo>
                  <a:lnTo>
                    <a:pt x="172" y="138"/>
                  </a:lnTo>
                  <a:lnTo>
                    <a:pt x="172" y="168"/>
                  </a:lnTo>
                  <a:close/>
                  <a:moveTo>
                    <a:pt x="172" y="132"/>
                  </a:moveTo>
                  <a:lnTo>
                    <a:pt x="155" y="132"/>
                  </a:lnTo>
                  <a:lnTo>
                    <a:pt x="155" y="103"/>
                  </a:lnTo>
                  <a:lnTo>
                    <a:pt x="172" y="103"/>
                  </a:lnTo>
                  <a:lnTo>
                    <a:pt x="172" y="132"/>
                  </a:lnTo>
                  <a:close/>
                  <a:moveTo>
                    <a:pt x="172" y="96"/>
                  </a:moveTo>
                  <a:lnTo>
                    <a:pt x="155" y="96"/>
                  </a:lnTo>
                  <a:lnTo>
                    <a:pt x="155" y="67"/>
                  </a:lnTo>
                  <a:lnTo>
                    <a:pt x="172" y="67"/>
                  </a:lnTo>
                  <a:lnTo>
                    <a:pt x="172" y="96"/>
                  </a:lnTo>
                  <a:close/>
                  <a:moveTo>
                    <a:pt x="195" y="202"/>
                  </a:moveTo>
                  <a:lnTo>
                    <a:pt x="178" y="202"/>
                  </a:lnTo>
                  <a:lnTo>
                    <a:pt x="178" y="174"/>
                  </a:lnTo>
                  <a:lnTo>
                    <a:pt x="195" y="174"/>
                  </a:lnTo>
                  <a:lnTo>
                    <a:pt x="195" y="202"/>
                  </a:lnTo>
                  <a:close/>
                  <a:moveTo>
                    <a:pt x="195" y="168"/>
                  </a:moveTo>
                  <a:lnTo>
                    <a:pt x="178" y="168"/>
                  </a:lnTo>
                  <a:lnTo>
                    <a:pt x="178" y="138"/>
                  </a:lnTo>
                  <a:lnTo>
                    <a:pt x="195" y="138"/>
                  </a:lnTo>
                  <a:lnTo>
                    <a:pt x="195" y="168"/>
                  </a:lnTo>
                  <a:close/>
                  <a:moveTo>
                    <a:pt x="222" y="202"/>
                  </a:moveTo>
                  <a:lnTo>
                    <a:pt x="202" y="202"/>
                  </a:lnTo>
                  <a:lnTo>
                    <a:pt x="202" y="41"/>
                  </a:lnTo>
                  <a:lnTo>
                    <a:pt x="222" y="41"/>
                  </a:lnTo>
                  <a:lnTo>
                    <a:pt x="222" y="20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6716">
              <a:extLst>
                <a:ext uri="{FF2B5EF4-FFF2-40B4-BE49-F238E27FC236}">
                  <a16:creationId xmlns:a16="http://schemas.microsoft.com/office/drawing/2014/main" id="{BEBD9D8C-DED1-4088-8F96-49B1FF3F5ECE}"/>
                </a:ext>
              </a:extLst>
            </p:cNvPr>
            <p:cNvSpPr>
              <a:spLocks/>
            </p:cNvSpPr>
            <p:nvPr/>
          </p:nvSpPr>
          <p:spPr bwMode="auto">
            <a:xfrm>
              <a:off x="2961864" y="519560"/>
              <a:ext cx="107280" cy="128736"/>
            </a:xfrm>
            <a:custGeom>
              <a:avLst/>
              <a:gdLst>
                <a:gd name="T0" fmla="*/ 0 w 30"/>
                <a:gd name="T1" fmla="*/ 36 h 36"/>
                <a:gd name="T2" fmla="*/ 0 w 30"/>
                <a:gd name="T3" fmla="*/ 0 h 36"/>
                <a:gd name="T4" fmla="*/ 8 w 30"/>
                <a:gd name="T5" fmla="*/ 0 h 36"/>
                <a:gd name="T6" fmla="*/ 8 w 30"/>
                <a:gd name="T7" fmla="*/ 14 h 36"/>
                <a:gd name="T8" fmla="*/ 22 w 30"/>
                <a:gd name="T9" fmla="*/ 14 h 36"/>
                <a:gd name="T10" fmla="*/ 22 w 30"/>
                <a:gd name="T11" fmla="*/ 0 h 36"/>
                <a:gd name="T12" fmla="*/ 30 w 30"/>
                <a:gd name="T13" fmla="*/ 0 h 36"/>
                <a:gd name="T14" fmla="*/ 30 w 30"/>
                <a:gd name="T15" fmla="*/ 36 h 36"/>
                <a:gd name="T16" fmla="*/ 22 w 30"/>
                <a:gd name="T17" fmla="*/ 36 h 36"/>
                <a:gd name="T18" fmla="*/ 22 w 30"/>
                <a:gd name="T19" fmla="*/ 21 h 36"/>
                <a:gd name="T20" fmla="*/ 8 w 30"/>
                <a:gd name="T21" fmla="*/ 21 h 36"/>
                <a:gd name="T22" fmla="*/ 8 w 30"/>
                <a:gd name="T23" fmla="*/ 36 h 36"/>
                <a:gd name="T24" fmla="*/ 0 w 30"/>
                <a:gd name="T25"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6">
                  <a:moveTo>
                    <a:pt x="0" y="36"/>
                  </a:moveTo>
                  <a:lnTo>
                    <a:pt x="0" y="0"/>
                  </a:lnTo>
                  <a:lnTo>
                    <a:pt x="8" y="0"/>
                  </a:lnTo>
                  <a:lnTo>
                    <a:pt x="8" y="14"/>
                  </a:lnTo>
                  <a:lnTo>
                    <a:pt x="22" y="14"/>
                  </a:lnTo>
                  <a:lnTo>
                    <a:pt x="22" y="0"/>
                  </a:lnTo>
                  <a:lnTo>
                    <a:pt x="30" y="0"/>
                  </a:lnTo>
                  <a:lnTo>
                    <a:pt x="30" y="36"/>
                  </a:lnTo>
                  <a:lnTo>
                    <a:pt x="22" y="36"/>
                  </a:lnTo>
                  <a:lnTo>
                    <a:pt x="22" y="21"/>
                  </a:lnTo>
                  <a:lnTo>
                    <a:pt x="8" y="21"/>
                  </a:lnTo>
                  <a:lnTo>
                    <a:pt x="8" y="36"/>
                  </a:lnTo>
                  <a:lnTo>
                    <a:pt x="0"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0" name="Group 19">
            <a:extLst>
              <a:ext uri="{FF2B5EF4-FFF2-40B4-BE49-F238E27FC236}">
                <a16:creationId xmlns:a16="http://schemas.microsoft.com/office/drawing/2014/main" id="{9B0A7A0D-9E37-462A-AFCD-696262793BB2}"/>
              </a:ext>
            </a:extLst>
          </p:cNvPr>
          <p:cNvGrpSpPr/>
          <p:nvPr/>
        </p:nvGrpSpPr>
        <p:grpSpPr>
          <a:xfrm>
            <a:off x="2157046" y="4869270"/>
            <a:ext cx="1072798" cy="704470"/>
            <a:chOff x="8343735" y="4478020"/>
            <a:chExt cx="1072798" cy="704470"/>
          </a:xfrm>
        </p:grpSpPr>
        <p:sp>
          <p:nvSpPr>
            <p:cNvPr id="21" name="Rectangle 6663">
              <a:extLst>
                <a:ext uri="{FF2B5EF4-FFF2-40B4-BE49-F238E27FC236}">
                  <a16:creationId xmlns:a16="http://schemas.microsoft.com/office/drawing/2014/main" id="{54608149-D216-42A5-BB8A-9D4F407C8D6D}"/>
                </a:ext>
              </a:extLst>
            </p:cNvPr>
            <p:cNvSpPr>
              <a:spLocks noChangeArrowheads="1"/>
            </p:cNvSpPr>
            <p:nvPr/>
          </p:nvSpPr>
          <p:spPr bwMode="auto">
            <a:xfrm>
              <a:off x="8433135" y="4503052"/>
              <a:ext cx="893998" cy="58288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6737">
              <a:extLst>
                <a:ext uri="{FF2B5EF4-FFF2-40B4-BE49-F238E27FC236}">
                  <a16:creationId xmlns:a16="http://schemas.microsoft.com/office/drawing/2014/main" id="{C085C3C8-9D20-4FFF-B289-846CC7322349}"/>
                </a:ext>
              </a:extLst>
            </p:cNvPr>
            <p:cNvSpPr>
              <a:spLocks noEditPoints="1"/>
            </p:cNvSpPr>
            <p:nvPr/>
          </p:nvSpPr>
          <p:spPr bwMode="auto">
            <a:xfrm>
              <a:off x="8343735" y="4478020"/>
              <a:ext cx="1072798" cy="704470"/>
            </a:xfrm>
            <a:custGeom>
              <a:avLst/>
              <a:gdLst>
                <a:gd name="T0" fmla="*/ 281 w 300"/>
                <a:gd name="T1" fmla="*/ 170 h 197"/>
                <a:gd name="T2" fmla="*/ 281 w 300"/>
                <a:gd name="T3" fmla="*/ 0 h 197"/>
                <a:gd name="T4" fmla="*/ 19 w 300"/>
                <a:gd name="T5" fmla="*/ 0 h 197"/>
                <a:gd name="T6" fmla="*/ 19 w 300"/>
                <a:gd name="T7" fmla="*/ 170 h 197"/>
                <a:gd name="T8" fmla="*/ 0 w 300"/>
                <a:gd name="T9" fmla="*/ 170 h 197"/>
                <a:gd name="T10" fmla="*/ 0 w 300"/>
                <a:gd name="T11" fmla="*/ 197 h 197"/>
                <a:gd name="T12" fmla="*/ 300 w 300"/>
                <a:gd name="T13" fmla="*/ 197 h 197"/>
                <a:gd name="T14" fmla="*/ 300 w 300"/>
                <a:gd name="T15" fmla="*/ 170 h 197"/>
                <a:gd name="T16" fmla="*/ 281 w 300"/>
                <a:gd name="T17" fmla="*/ 170 h 197"/>
                <a:gd name="T18" fmla="*/ 25 w 300"/>
                <a:gd name="T19" fmla="*/ 7 h 197"/>
                <a:gd name="T20" fmla="*/ 275 w 300"/>
                <a:gd name="T21" fmla="*/ 7 h 197"/>
                <a:gd name="T22" fmla="*/ 275 w 300"/>
                <a:gd name="T23" fmla="*/ 170 h 197"/>
                <a:gd name="T24" fmla="*/ 25 w 300"/>
                <a:gd name="T25" fmla="*/ 170 h 197"/>
                <a:gd name="T26" fmla="*/ 25 w 300"/>
                <a:gd name="T27" fmla="*/ 7 h 197"/>
                <a:gd name="T28" fmla="*/ 293 w 300"/>
                <a:gd name="T29" fmla="*/ 191 h 197"/>
                <a:gd name="T30" fmla="*/ 6 w 300"/>
                <a:gd name="T31" fmla="*/ 191 h 197"/>
                <a:gd name="T32" fmla="*/ 6 w 300"/>
                <a:gd name="T33" fmla="*/ 176 h 197"/>
                <a:gd name="T34" fmla="*/ 293 w 300"/>
                <a:gd name="T35" fmla="*/ 176 h 197"/>
                <a:gd name="T36" fmla="*/ 293 w 300"/>
                <a:gd name="T37" fmla="*/ 19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0" h="197">
                  <a:moveTo>
                    <a:pt x="281" y="170"/>
                  </a:moveTo>
                  <a:lnTo>
                    <a:pt x="281" y="0"/>
                  </a:lnTo>
                  <a:lnTo>
                    <a:pt x="19" y="0"/>
                  </a:lnTo>
                  <a:lnTo>
                    <a:pt x="19" y="170"/>
                  </a:lnTo>
                  <a:lnTo>
                    <a:pt x="0" y="170"/>
                  </a:lnTo>
                  <a:lnTo>
                    <a:pt x="0" y="197"/>
                  </a:lnTo>
                  <a:lnTo>
                    <a:pt x="300" y="197"/>
                  </a:lnTo>
                  <a:lnTo>
                    <a:pt x="300" y="170"/>
                  </a:lnTo>
                  <a:lnTo>
                    <a:pt x="281" y="170"/>
                  </a:lnTo>
                  <a:close/>
                  <a:moveTo>
                    <a:pt x="25" y="7"/>
                  </a:moveTo>
                  <a:lnTo>
                    <a:pt x="275" y="7"/>
                  </a:lnTo>
                  <a:lnTo>
                    <a:pt x="275" y="170"/>
                  </a:lnTo>
                  <a:lnTo>
                    <a:pt x="25" y="170"/>
                  </a:lnTo>
                  <a:lnTo>
                    <a:pt x="25" y="7"/>
                  </a:lnTo>
                  <a:close/>
                  <a:moveTo>
                    <a:pt x="293" y="191"/>
                  </a:moveTo>
                  <a:lnTo>
                    <a:pt x="6" y="191"/>
                  </a:lnTo>
                  <a:lnTo>
                    <a:pt x="6" y="176"/>
                  </a:lnTo>
                  <a:lnTo>
                    <a:pt x="293" y="176"/>
                  </a:lnTo>
                  <a:lnTo>
                    <a:pt x="293" y="19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Rectangle 6738">
              <a:extLst>
                <a:ext uri="{FF2B5EF4-FFF2-40B4-BE49-F238E27FC236}">
                  <a16:creationId xmlns:a16="http://schemas.microsoft.com/office/drawing/2014/main" id="{35907473-A65E-4EDD-9699-F88B2B58F3DB}"/>
                </a:ext>
              </a:extLst>
            </p:cNvPr>
            <p:cNvSpPr>
              <a:spLocks noChangeArrowheads="1"/>
            </p:cNvSpPr>
            <p:nvPr/>
          </p:nvSpPr>
          <p:spPr bwMode="auto">
            <a:xfrm>
              <a:off x="8722790" y="5125274"/>
              <a:ext cx="314687" cy="1430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6739">
              <a:extLst>
                <a:ext uri="{FF2B5EF4-FFF2-40B4-BE49-F238E27FC236}">
                  <a16:creationId xmlns:a16="http://schemas.microsoft.com/office/drawing/2014/main" id="{8CE959C0-7966-4210-BD0A-AB480EA04D86}"/>
                </a:ext>
              </a:extLst>
            </p:cNvPr>
            <p:cNvSpPr>
              <a:spLocks/>
            </p:cNvSpPr>
            <p:nvPr/>
          </p:nvSpPr>
          <p:spPr bwMode="auto">
            <a:xfrm>
              <a:off x="8740670" y="4635363"/>
              <a:ext cx="296807" cy="296807"/>
            </a:xfrm>
            <a:custGeom>
              <a:avLst/>
              <a:gdLst>
                <a:gd name="T0" fmla="*/ 0 w 83"/>
                <a:gd name="T1" fmla="*/ 0 h 83"/>
                <a:gd name="T2" fmla="*/ 24 w 83"/>
                <a:gd name="T3" fmla="*/ 76 h 83"/>
                <a:gd name="T4" fmla="*/ 39 w 83"/>
                <a:gd name="T5" fmla="*/ 53 h 83"/>
                <a:gd name="T6" fmla="*/ 71 w 83"/>
                <a:gd name="T7" fmla="*/ 83 h 83"/>
                <a:gd name="T8" fmla="*/ 83 w 83"/>
                <a:gd name="T9" fmla="*/ 69 h 83"/>
                <a:gd name="T10" fmla="*/ 51 w 83"/>
                <a:gd name="T11" fmla="*/ 39 h 83"/>
                <a:gd name="T12" fmla="*/ 78 w 83"/>
                <a:gd name="T13" fmla="*/ 24 h 83"/>
                <a:gd name="T14" fmla="*/ 0 w 83"/>
                <a:gd name="T15" fmla="*/ 0 h 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83">
                  <a:moveTo>
                    <a:pt x="0" y="0"/>
                  </a:moveTo>
                  <a:lnTo>
                    <a:pt x="24" y="76"/>
                  </a:lnTo>
                  <a:lnTo>
                    <a:pt x="39" y="53"/>
                  </a:lnTo>
                  <a:lnTo>
                    <a:pt x="71" y="83"/>
                  </a:lnTo>
                  <a:lnTo>
                    <a:pt x="83" y="69"/>
                  </a:lnTo>
                  <a:lnTo>
                    <a:pt x="51" y="39"/>
                  </a:lnTo>
                  <a:lnTo>
                    <a:pt x="78" y="24"/>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6740">
              <a:extLst>
                <a:ext uri="{FF2B5EF4-FFF2-40B4-BE49-F238E27FC236}">
                  <a16:creationId xmlns:a16="http://schemas.microsoft.com/office/drawing/2014/main" id="{004B4039-2092-4D99-9B9F-5FACF63C50B0}"/>
                </a:ext>
              </a:extLst>
            </p:cNvPr>
            <p:cNvSpPr>
              <a:spLocks noEditPoints="1"/>
            </p:cNvSpPr>
            <p:nvPr/>
          </p:nvSpPr>
          <p:spPr bwMode="auto">
            <a:xfrm>
              <a:off x="8719214" y="4613907"/>
              <a:ext cx="339719" cy="332567"/>
            </a:xfrm>
            <a:custGeom>
              <a:avLst/>
              <a:gdLst>
                <a:gd name="T0" fmla="*/ 77 w 95"/>
                <a:gd name="T1" fmla="*/ 93 h 93"/>
                <a:gd name="T2" fmla="*/ 46 w 95"/>
                <a:gd name="T3" fmla="*/ 61 h 93"/>
                <a:gd name="T4" fmla="*/ 31 w 95"/>
                <a:gd name="T5" fmla="*/ 92 h 93"/>
                <a:gd name="T6" fmla="*/ 0 w 95"/>
                <a:gd name="T7" fmla="*/ 0 h 93"/>
                <a:gd name="T8" fmla="*/ 93 w 95"/>
                <a:gd name="T9" fmla="*/ 29 h 93"/>
                <a:gd name="T10" fmla="*/ 62 w 95"/>
                <a:gd name="T11" fmla="*/ 45 h 93"/>
                <a:gd name="T12" fmla="*/ 95 w 95"/>
                <a:gd name="T13" fmla="*/ 75 h 93"/>
                <a:gd name="T14" fmla="*/ 77 w 95"/>
                <a:gd name="T15" fmla="*/ 93 h 93"/>
                <a:gd name="T16" fmla="*/ 44 w 95"/>
                <a:gd name="T17" fmla="*/ 51 h 93"/>
                <a:gd name="T18" fmla="*/ 77 w 95"/>
                <a:gd name="T19" fmla="*/ 84 h 93"/>
                <a:gd name="T20" fmla="*/ 86 w 95"/>
                <a:gd name="T21" fmla="*/ 76 h 93"/>
                <a:gd name="T22" fmla="*/ 51 w 95"/>
                <a:gd name="T23" fmla="*/ 44 h 93"/>
                <a:gd name="T24" fmla="*/ 77 w 95"/>
                <a:gd name="T25" fmla="*/ 30 h 93"/>
                <a:gd name="T26" fmla="*/ 10 w 95"/>
                <a:gd name="T27" fmla="*/ 9 h 93"/>
                <a:gd name="T28" fmla="*/ 31 w 95"/>
                <a:gd name="T29" fmla="*/ 75 h 93"/>
                <a:gd name="T30" fmla="*/ 44 w 95"/>
                <a:gd name="T31" fmla="*/ 5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5" h="93">
                  <a:moveTo>
                    <a:pt x="77" y="93"/>
                  </a:moveTo>
                  <a:lnTo>
                    <a:pt x="46" y="61"/>
                  </a:lnTo>
                  <a:lnTo>
                    <a:pt x="31" y="92"/>
                  </a:lnTo>
                  <a:lnTo>
                    <a:pt x="0" y="0"/>
                  </a:lnTo>
                  <a:lnTo>
                    <a:pt x="93" y="29"/>
                  </a:lnTo>
                  <a:lnTo>
                    <a:pt x="62" y="45"/>
                  </a:lnTo>
                  <a:lnTo>
                    <a:pt x="95" y="75"/>
                  </a:lnTo>
                  <a:lnTo>
                    <a:pt x="77" y="93"/>
                  </a:lnTo>
                  <a:close/>
                  <a:moveTo>
                    <a:pt x="44" y="51"/>
                  </a:moveTo>
                  <a:lnTo>
                    <a:pt x="77" y="84"/>
                  </a:lnTo>
                  <a:lnTo>
                    <a:pt x="86" y="76"/>
                  </a:lnTo>
                  <a:lnTo>
                    <a:pt x="51" y="44"/>
                  </a:lnTo>
                  <a:lnTo>
                    <a:pt x="77" y="30"/>
                  </a:lnTo>
                  <a:lnTo>
                    <a:pt x="10" y="9"/>
                  </a:lnTo>
                  <a:lnTo>
                    <a:pt x="31" y="75"/>
                  </a:lnTo>
                  <a:lnTo>
                    <a:pt x="44" y="5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6" name="Group 25">
            <a:extLst>
              <a:ext uri="{FF2B5EF4-FFF2-40B4-BE49-F238E27FC236}">
                <a16:creationId xmlns:a16="http://schemas.microsoft.com/office/drawing/2014/main" id="{61E9CFBA-33FB-4A98-A02B-761419CACAF3}"/>
              </a:ext>
            </a:extLst>
          </p:cNvPr>
          <p:cNvGrpSpPr/>
          <p:nvPr/>
        </p:nvGrpSpPr>
        <p:grpSpPr>
          <a:xfrm>
            <a:off x="2378704" y="3336810"/>
            <a:ext cx="629483" cy="640196"/>
            <a:chOff x="498529" y="3091787"/>
            <a:chExt cx="686343" cy="698024"/>
          </a:xfrm>
        </p:grpSpPr>
        <p:sp>
          <p:nvSpPr>
            <p:cNvPr id="27" name="Freeform 5">
              <a:extLst>
                <a:ext uri="{FF2B5EF4-FFF2-40B4-BE49-F238E27FC236}">
                  <a16:creationId xmlns:a16="http://schemas.microsoft.com/office/drawing/2014/main" id="{AE81B246-F809-4E29-9E7F-154B67A4C738}"/>
                </a:ext>
              </a:extLst>
            </p:cNvPr>
            <p:cNvSpPr>
              <a:spLocks/>
            </p:cNvSpPr>
            <p:nvPr/>
          </p:nvSpPr>
          <p:spPr bwMode="auto">
            <a:xfrm>
              <a:off x="516053" y="3128294"/>
              <a:ext cx="642533" cy="646913"/>
            </a:xfrm>
            <a:custGeom>
              <a:avLst/>
              <a:gdLst>
                <a:gd name="T0" fmla="*/ 81 w 366"/>
                <a:gd name="T1" fmla="*/ 0 h 369"/>
                <a:gd name="T2" fmla="*/ 132 w 366"/>
                <a:gd name="T3" fmla="*/ 87 h 369"/>
                <a:gd name="T4" fmla="*/ 95 w 366"/>
                <a:gd name="T5" fmla="*/ 121 h 369"/>
                <a:gd name="T6" fmla="*/ 251 w 366"/>
                <a:gd name="T7" fmla="*/ 271 h 369"/>
                <a:gd name="T8" fmla="*/ 283 w 366"/>
                <a:gd name="T9" fmla="*/ 238 h 369"/>
                <a:gd name="T10" fmla="*/ 366 w 366"/>
                <a:gd name="T11" fmla="*/ 285 h 369"/>
                <a:gd name="T12" fmla="*/ 330 w 366"/>
                <a:gd name="T13" fmla="*/ 369 h 369"/>
                <a:gd name="T14" fmla="*/ 0 w 366"/>
                <a:gd name="T15" fmla="*/ 40 h 369"/>
                <a:gd name="T16" fmla="*/ 81 w 366"/>
                <a:gd name="T17" fmla="*/ 0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6" h="369">
                  <a:moveTo>
                    <a:pt x="81" y="0"/>
                  </a:moveTo>
                  <a:cubicBezTo>
                    <a:pt x="132" y="87"/>
                    <a:pt x="132" y="87"/>
                    <a:pt x="132" y="87"/>
                  </a:cubicBezTo>
                  <a:cubicBezTo>
                    <a:pt x="95" y="121"/>
                    <a:pt x="95" y="121"/>
                    <a:pt x="95" y="121"/>
                  </a:cubicBezTo>
                  <a:cubicBezTo>
                    <a:pt x="95" y="121"/>
                    <a:pt x="127" y="227"/>
                    <a:pt x="251" y="271"/>
                  </a:cubicBezTo>
                  <a:cubicBezTo>
                    <a:pt x="283" y="238"/>
                    <a:pt x="283" y="238"/>
                    <a:pt x="283" y="238"/>
                  </a:cubicBezTo>
                  <a:cubicBezTo>
                    <a:pt x="366" y="285"/>
                    <a:pt x="366" y="285"/>
                    <a:pt x="366" y="285"/>
                  </a:cubicBezTo>
                  <a:cubicBezTo>
                    <a:pt x="330" y="369"/>
                    <a:pt x="330" y="369"/>
                    <a:pt x="330" y="369"/>
                  </a:cubicBezTo>
                  <a:cubicBezTo>
                    <a:pt x="330" y="369"/>
                    <a:pt x="53" y="319"/>
                    <a:pt x="0" y="40"/>
                  </a:cubicBezTo>
                  <a:lnTo>
                    <a:pt x="8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66">
              <a:extLst>
                <a:ext uri="{FF2B5EF4-FFF2-40B4-BE49-F238E27FC236}">
                  <a16:creationId xmlns:a16="http://schemas.microsoft.com/office/drawing/2014/main" id="{0189CE02-7BCE-49AD-9069-20398D11F085}"/>
                </a:ext>
              </a:extLst>
            </p:cNvPr>
            <p:cNvSpPr>
              <a:spLocks noEditPoints="1"/>
            </p:cNvSpPr>
            <p:nvPr/>
          </p:nvSpPr>
          <p:spPr bwMode="auto">
            <a:xfrm>
              <a:off x="498529" y="3110771"/>
              <a:ext cx="680501" cy="679040"/>
            </a:xfrm>
            <a:custGeom>
              <a:avLst/>
              <a:gdLst>
                <a:gd name="T0" fmla="*/ 344 w 388"/>
                <a:gd name="T1" fmla="*/ 387 h 387"/>
                <a:gd name="T2" fmla="*/ 338 w 388"/>
                <a:gd name="T3" fmla="*/ 386 h 387"/>
                <a:gd name="T4" fmla="*/ 193 w 388"/>
                <a:gd name="T5" fmla="*/ 327 h 387"/>
                <a:gd name="T6" fmla="*/ 1 w 388"/>
                <a:gd name="T7" fmla="*/ 52 h 387"/>
                <a:gd name="T8" fmla="*/ 0 w 388"/>
                <a:gd name="T9" fmla="*/ 46 h 387"/>
                <a:gd name="T10" fmla="*/ 96 w 388"/>
                <a:gd name="T11" fmla="*/ 0 h 387"/>
                <a:gd name="T12" fmla="*/ 154 w 388"/>
                <a:gd name="T13" fmla="*/ 95 h 387"/>
                <a:gd name="T14" fmla="*/ 113 w 388"/>
                <a:gd name="T15" fmla="*/ 132 h 387"/>
                <a:gd name="T16" fmla="*/ 261 w 388"/>
                <a:gd name="T17" fmla="*/ 270 h 387"/>
                <a:gd name="T18" fmla="*/ 292 w 388"/>
                <a:gd name="T19" fmla="*/ 235 h 387"/>
                <a:gd name="T20" fmla="*/ 388 w 388"/>
                <a:gd name="T21" fmla="*/ 289 h 387"/>
                <a:gd name="T22" fmla="*/ 344 w 388"/>
                <a:gd name="T23" fmla="*/ 387 h 387"/>
                <a:gd name="T24" fmla="*/ 17 w 388"/>
                <a:gd name="T25" fmla="*/ 54 h 387"/>
                <a:gd name="T26" fmla="*/ 200 w 388"/>
                <a:gd name="T27" fmla="*/ 314 h 387"/>
                <a:gd name="T28" fmla="*/ 335 w 388"/>
                <a:gd name="T29" fmla="*/ 370 h 387"/>
                <a:gd name="T30" fmla="*/ 369 w 388"/>
                <a:gd name="T31" fmla="*/ 296 h 387"/>
                <a:gd name="T32" fmla="*/ 295 w 388"/>
                <a:gd name="T33" fmla="*/ 254 h 387"/>
                <a:gd name="T34" fmla="*/ 265 w 388"/>
                <a:gd name="T35" fmla="*/ 288 h 387"/>
                <a:gd name="T36" fmla="*/ 260 w 388"/>
                <a:gd name="T37" fmla="*/ 286 h 387"/>
                <a:gd name="T38" fmla="*/ 97 w 388"/>
                <a:gd name="T39" fmla="*/ 134 h 387"/>
                <a:gd name="T40" fmla="*/ 95 w 388"/>
                <a:gd name="T41" fmla="*/ 129 h 387"/>
                <a:gd name="T42" fmla="*/ 134 w 388"/>
                <a:gd name="T43" fmla="*/ 92 h 387"/>
                <a:gd name="T44" fmla="*/ 90 w 388"/>
                <a:gd name="T45" fmla="*/ 19 h 387"/>
                <a:gd name="T46" fmla="*/ 17 w 388"/>
                <a:gd name="T47" fmla="*/ 54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88" h="387">
                  <a:moveTo>
                    <a:pt x="344" y="387"/>
                  </a:moveTo>
                  <a:cubicBezTo>
                    <a:pt x="338" y="386"/>
                    <a:pt x="338" y="386"/>
                    <a:pt x="338" y="386"/>
                  </a:cubicBezTo>
                  <a:cubicBezTo>
                    <a:pt x="335" y="386"/>
                    <a:pt x="268" y="374"/>
                    <a:pt x="193" y="327"/>
                  </a:cubicBezTo>
                  <a:cubicBezTo>
                    <a:pt x="123" y="283"/>
                    <a:pt x="33" y="200"/>
                    <a:pt x="1" y="52"/>
                  </a:cubicBezTo>
                  <a:cubicBezTo>
                    <a:pt x="0" y="46"/>
                    <a:pt x="0" y="46"/>
                    <a:pt x="0" y="46"/>
                  </a:cubicBezTo>
                  <a:cubicBezTo>
                    <a:pt x="96" y="0"/>
                    <a:pt x="96" y="0"/>
                    <a:pt x="96" y="0"/>
                  </a:cubicBezTo>
                  <a:cubicBezTo>
                    <a:pt x="154" y="95"/>
                    <a:pt x="154" y="95"/>
                    <a:pt x="154" y="95"/>
                  </a:cubicBezTo>
                  <a:cubicBezTo>
                    <a:pt x="113" y="132"/>
                    <a:pt x="113" y="132"/>
                    <a:pt x="113" y="132"/>
                  </a:cubicBezTo>
                  <a:cubicBezTo>
                    <a:pt x="123" y="152"/>
                    <a:pt x="166" y="231"/>
                    <a:pt x="261" y="270"/>
                  </a:cubicBezTo>
                  <a:cubicBezTo>
                    <a:pt x="292" y="235"/>
                    <a:pt x="292" y="235"/>
                    <a:pt x="292" y="235"/>
                  </a:cubicBezTo>
                  <a:cubicBezTo>
                    <a:pt x="388" y="289"/>
                    <a:pt x="388" y="289"/>
                    <a:pt x="388" y="289"/>
                  </a:cubicBezTo>
                  <a:lnTo>
                    <a:pt x="344" y="387"/>
                  </a:lnTo>
                  <a:close/>
                  <a:moveTo>
                    <a:pt x="17" y="54"/>
                  </a:moveTo>
                  <a:cubicBezTo>
                    <a:pt x="49" y="194"/>
                    <a:pt x="134" y="272"/>
                    <a:pt x="200" y="314"/>
                  </a:cubicBezTo>
                  <a:cubicBezTo>
                    <a:pt x="261" y="352"/>
                    <a:pt x="317" y="366"/>
                    <a:pt x="335" y="370"/>
                  </a:cubicBezTo>
                  <a:cubicBezTo>
                    <a:pt x="369" y="296"/>
                    <a:pt x="369" y="296"/>
                    <a:pt x="369" y="296"/>
                  </a:cubicBezTo>
                  <a:cubicBezTo>
                    <a:pt x="295" y="254"/>
                    <a:pt x="295" y="254"/>
                    <a:pt x="295" y="254"/>
                  </a:cubicBezTo>
                  <a:cubicBezTo>
                    <a:pt x="265" y="288"/>
                    <a:pt x="265" y="288"/>
                    <a:pt x="265" y="288"/>
                  </a:cubicBezTo>
                  <a:cubicBezTo>
                    <a:pt x="260" y="286"/>
                    <a:pt x="260" y="286"/>
                    <a:pt x="260" y="286"/>
                  </a:cubicBezTo>
                  <a:cubicBezTo>
                    <a:pt x="142" y="240"/>
                    <a:pt x="99" y="138"/>
                    <a:pt x="97" y="134"/>
                  </a:cubicBezTo>
                  <a:cubicBezTo>
                    <a:pt x="95" y="129"/>
                    <a:pt x="95" y="129"/>
                    <a:pt x="95" y="129"/>
                  </a:cubicBezTo>
                  <a:cubicBezTo>
                    <a:pt x="134" y="92"/>
                    <a:pt x="134" y="92"/>
                    <a:pt x="134" y="92"/>
                  </a:cubicBezTo>
                  <a:cubicBezTo>
                    <a:pt x="90" y="19"/>
                    <a:pt x="90" y="19"/>
                    <a:pt x="90" y="19"/>
                  </a:cubicBezTo>
                  <a:lnTo>
                    <a:pt x="17" y="5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167">
              <a:extLst>
                <a:ext uri="{FF2B5EF4-FFF2-40B4-BE49-F238E27FC236}">
                  <a16:creationId xmlns:a16="http://schemas.microsoft.com/office/drawing/2014/main" id="{E9DCA4AA-48F7-4D53-8AC4-4C157690190F}"/>
                </a:ext>
              </a:extLst>
            </p:cNvPr>
            <p:cNvSpPr>
              <a:spLocks/>
            </p:cNvSpPr>
            <p:nvPr/>
          </p:nvSpPr>
          <p:spPr bwMode="auto">
            <a:xfrm>
              <a:off x="805193" y="3091787"/>
              <a:ext cx="379679" cy="378218"/>
            </a:xfrm>
            <a:custGeom>
              <a:avLst/>
              <a:gdLst>
                <a:gd name="T0" fmla="*/ 260 w 260"/>
                <a:gd name="T1" fmla="*/ 0 h 259"/>
                <a:gd name="T2" fmla="*/ 101 w 260"/>
                <a:gd name="T3" fmla="*/ 7 h 259"/>
                <a:gd name="T4" fmla="*/ 106 w 260"/>
                <a:gd name="T5" fmla="*/ 12 h 259"/>
                <a:gd name="T6" fmla="*/ 142 w 260"/>
                <a:gd name="T7" fmla="*/ 46 h 259"/>
                <a:gd name="T8" fmla="*/ 142 w 260"/>
                <a:gd name="T9" fmla="*/ 46 h 259"/>
                <a:gd name="T10" fmla="*/ 99 w 260"/>
                <a:gd name="T11" fmla="*/ 91 h 259"/>
                <a:gd name="T12" fmla="*/ 99 w 260"/>
                <a:gd name="T13" fmla="*/ 91 h 259"/>
                <a:gd name="T14" fmla="*/ 0 w 260"/>
                <a:gd name="T15" fmla="*/ 189 h 259"/>
                <a:gd name="T16" fmla="*/ 11 w 260"/>
                <a:gd name="T17" fmla="*/ 200 h 259"/>
                <a:gd name="T18" fmla="*/ 164 w 260"/>
                <a:gd name="T19" fmla="*/ 46 h 259"/>
                <a:gd name="T20" fmla="*/ 137 w 260"/>
                <a:gd name="T21" fmla="*/ 20 h 259"/>
                <a:gd name="T22" fmla="*/ 243 w 260"/>
                <a:gd name="T23" fmla="*/ 15 h 259"/>
                <a:gd name="T24" fmla="*/ 238 w 260"/>
                <a:gd name="T25" fmla="*/ 122 h 259"/>
                <a:gd name="T26" fmla="*/ 212 w 260"/>
                <a:gd name="T27" fmla="*/ 96 h 259"/>
                <a:gd name="T28" fmla="*/ 59 w 260"/>
                <a:gd name="T29" fmla="*/ 248 h 259"/>
                <a:gd name="T30" fmla="*/ 70 w 260"/>
                <a:gd name="T31" fmla="*/ 259 h 259"/>
                <a:gd name="T32" fmla="*/ 212 w 260"/>
                <a:gd name="T33" fmla="*/ 117 h 259"/>
                <a:gd name="T34" fmla="*/ 253 w 260"/>
                <a:gd name="T35" fmla="*/ 157 h 259"/>
                <a:gd name="T36" fmla="*/ 260 w 260"/>
                <a:gd name="T37" fmla="*/ 0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0" h="259">
                  <a:moveTo>
                    <a:pt x="260" y="0"/>
                  </a:moveTo>
                  <a:lnTo>
                    <a:pt x="101" y="7"/>
                  </a:lnTo>
                  <a:lnTo>
                    <a:pt x="106" y="12"/>
                  </a:lnTo>
                  <a:lnTo>
                    <a:pt x="142" y="46"/>
                  </a:lnTo>
                  <a:lnTo>
                    <a:pt x="142" y="46"/>
                  </a:lnTo>
                  <a:lnTo>
                    <a:pt x="99" y="91"/>
                  </a:lnTo>
                  <a:lnTo>
                    <a:pt x="99" y="91"/>
                  </a:lnTo>
                  <a:lnTo>
                    <a:pt x="0" y="189"/>
                  </a:lnTo>
                  <a:lnTo>
                    <a:pt x="11" y="200"/>
                  </a:lnTo>
                  <a:lnTo>
                    <a:pt x="164" y="46"/>
                  </a:lnTo>
                  <a:lnTo>
                    <a:pt x="137" y="20"/>
                  </a:lnTo>
                  <a:lnTo>
                    <a:pt x="243" y="15"/>
                  </a:lnTo>
                  <a:lnTo>
                    <a:pt x="238" y="122"/>
                  </a:lnTo>
                  <a:lnTo>
                    <a:pt x="212" y="96"/>
                  </a:lnTo>
                  <a:lnTo>
                    <a:pt x="59" y="248"/>
                  </a:lnTo>
                  <a:lnTo>
                    <a:pt x="70" y="259"/>
                  </a:lnTo>
                  <a:lnTo>
                    <a:pt x="212" y="117"/>
                  </a:lnTo>
                  <a:lnTo>
                    <a:pt x="253" y="157"/>
                  </a:lnTo>
                  <a:lnTo>
                    <a:pt x="26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0" name="Group 29">
            <a:extLst>
              <a:ext uri="{FF2B5EF4-FFF2-40B4-BE49-F238E27FC236}">
                <a16:creationId xmlns:a16="http://schemas.microsoft.com/office/drawing/2014/main" id="{FC18ADB0-3E3F-4CA6-8567-A95006F24096}"/>
              </a:ext>
            </a:extLst>
          </p:cNvPr>
          <p:cNvGrpSpPr/>
          <p:nvPr/>
        </p:nvGrpSpPr>
        <p:grpSpPr>
          <a:xfrm>
            <a:off x="6501566" y="4852276"/>
            <a:ext cx="468455" cy="736654"/>
            <a:chOff x="3324407" y="4213397"/>
            <a:chExt cx="468455" cy="736654"/>
          </a:xfrm>
        </p:grpSpPr>
        <p:sp>
          <p:nvSpPr>
            <p:cNvPr id="31" name="Rectangle 6664">
              <a:extLst>
                <a:ext uri="{FF2B5EF4-FFF2-40B4-BE49-F238E27FC236}">
                  <a16:creationId xmlns:a16="http://schemas.microsoft.com/office/drawing/2014/main" id="{C185519B-D962-4E42-BE57-CD015661BCA0}"/>
                </a:ext>
              </a:extLst>
            </p:cNvPr>
            <p:cNvSpPr>
              <a:spLocks noChangeArrowheads="1"/>
            </p:cNvSpPr>
            <p:nvPr/>
          </p:nvSpPr>
          <p:spPr bwMode="auto">
            <a:xfrm>
              <a:off x="3385199" y="4277765"/>
              <a:ext cx="350447" cy="55427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6733">
              <a:extLst>
                <a:ext uri="{FF2B5EF4-FFF2-40B4-BE49-F238E27FC236}">
                  <a16:creationId xmlns:a16="http://schemas.microsoft.com/office/drawing/2014/main" id="{3AF342E2-29D2-4213-8D0C-5BE43184AFC2}"/>
                </a:ext>
              </a:extLst>
            </p:cNvPr>
            <p:cNvSpPr>
              <a:spLocks noEditPoints="1"/>
            </p:cNvSpPr>
            <p:nvPr/>
          </p:nvSpPr>
          <p:spPr bwMode="auto">
            <a:xfrm>
              <a:off x="3324407" y="4213397"/>
              <a:ext cx="468455" cy="736654"/>
            </a:xfrm>
            <a:custGeom>
              <a:avLst/>
              <a:gdLst>
                <a:gd name="T0" fmla="*/ 131 w 131"/>
                <a:gd name="T1" fmla="*/ 206 h 206"/>
                <a:gd name="T2" fmla="*/ 0 w 131"/>
                <a:gd name="T3" fmla="*/ 206 h 206"/>
                <a:gd name="T4" fmla="*/ 0 w 131"/>
                <a:gd name="T5" fmla="*/ 0 h 206"/>
                <a:gd name="T6" fmla="*/ 131 w 131"/>
                <a:gd name="T7" fmla="*/ 0 h 206"/>
                <a:gd name="T8" fmla="*/ 131 w 131"/>
                <a:gd name="T9" fmla="*/ 206 h 206"/>
                <a:gd name="T10" fmla="*/ 7 w 131"/>
                <a:gd name="T11" fmla="*/ 200 h 206"/>
                <a:gd name="T12" fmla="*/ 124 w 131"/>
                <a:gd name="T13" fmla="*/ 200 h 206"/>
                <a:gd name="T14" fmla="*/ 124 w 131"/>
                <a:gd name="T15" fmla="*/ 7 h 206"/>
                <a:gd name="T16" fmla="*/ 7 w 131"/>
                <a:gd name="T17" fmla="*/ 7 h 206"/>
                <a:gd name="T18" fmla="*/ 7 w 131"/>
                <a:gd name="T19" fmla="*/ 20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206">
                  <a:moveTo>
                    <a:pt x="131" y="206"/>
                  </a:moveTo>
                  <a:lnTo>
                    <a:pt x="0" y="206"/>
                  </a:lnTo>
                  <a:lnTo>
                    <a:pt x="0" y="0"/>
                  </a:lnTo>
                  <a:lnTo>
                    <a:pt x="131" y="0"/>
                  </a:lnTo>
                  <a:lnTo>
                    <a:pt x="131" y="206"/>
                  </a:lnTo>
                  <a:close/>
                  <a:moveTo>
                    <a:pt x="7" y="200"/>
                  </a:moveTo>
                  <a:lnTo>
                    <a:pt x="124" y="200"/>
                  </a:lnTo>
                  <a:lnTo>
                    <a:pt x="124" y="7"/>
                  </a:lnTo>
                  <a:lnTo>
                    <a:pt x="7" y="7"/>
                  </a:lnTo>
                  <a:lnTo>
                    <a:pt x="7" y="20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6734">
              <a:extLst>
                <a:ext uri="{FF2B5EF4-FFF2-40B4-BE49-F238E27FC236}">
                  <a16:creationId xmlns:a16="http://schemas.microsoft.com/office/drawing/2014/main" id="{705543D6-5698-47EF-A016-9FA2DE21B939}"/>
                </a:ext>
              </a:extLst>
            </p:cNvPr>
            <p:cNvSpPr>
              <a:spLocks noEditPoints="1"/>
            </p:cNvSpPr>
            <p:nvPr/>
          </p:nvSpPr>
          <p:spPr bwMode="auto">
            <a:xfrm>
              <a:off x="3374471" y="4267037"/>
              <a:ext cx="371903" cy="575735"/>
            </a:xfrm>
            <a:custGeom>
              <a:avLst/>
              <a:gdLst>
                <a:gd name="T0" fmla="*/ 104 w 104"/>
                <a:gd name="T1" fmla="*/ 161 h 161"/>
                <a:gd name="T2" fmla="*/ 0 w 104"/>
                <a:gd name="T3" fmla="*/ 161 h 161"/>
                <a:gd name="T4" fmla="*/ 0 w 104"/>
                <a:gd name="T5" fmla="*/ 0 h 161"/>
                <a:gd name="T6" fmla="*/ 104 w 104"/>
                <a:gd name="T7" fmla="*/ 0 h 161"/>
                <a:gd name="T8" fmla="*/ 104 w 104"/>
                <a:gd name="T9" fmla="*/ 161 h 161"/>
                <a:gd name="T10" fmla="*/ 6 w 104"/>
                <a:gd name="T11" fmla="*/ 155 h 161"/>
                <a:gd name="T12" fmla="*/ 97 w 104"/>
                <a:gd name="T13" fmla="*/ 155 h 161"/>
                <a:gd name="T14" fmla="*/ 97 w 104"/>
                <a:gd name="T15" fmla="*/ 7 h 161"/>
                <a:gd name="T16" fmla="*/ 6 w 104"/>
                <a:gd name="T17" fmla="*/ 7 h 161"/>
                <a:gd name="T18" fmla="*/ 6 w 104"/>
                <a:gd name="T19" fmla="*/ 155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1">
                  <a:moveTo>
                    <a:pt x="104" y="161"/>
                  </a:moveTo>
                  <a:lnTo>
                    <a:pt x="0" y="161"/>
                  </a:lnTo>
                  <a:lnTo>
                    <a:pt x="0" y="0"/>
                  </a:lnTo>
                  <a:lnTo>
                    <a:pt x="104" y="0"/>
                  </a:lnTo>
                  <a:lnTo>
                    <a:pt x="104" y="161"/>
                  </a:lnTo>
                  <a:close/>
                  <a:moveTo>
                    <a:pt x="6" y="155"/>
                  </a:moveTo>
                  <a:lnTo>
                    <a:pt x="97" y="155"/>
                  </a:lnTo>
                  <a:lnTo>
                    <a:pt x="97" y="7"/>
                  </a:lnTo>
                  <a:lnTo>
                    <a:pt x="6" y="7"/>
                  </a:lnTo>
                  <a:lnTo>
                    <a:pt x="6" y="15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Rectangle 6735">
              <a:extLst>
                <a:ext uri="{FF2B5EF4-FFF2-40B4-BE49-F238E27FC236}">
                  <a16:creationId xmlns:a16="http://schemas.microsoft.com/office/drawing/2014/main" id="{D83A0403-DC7F-4FF8-AEE9-E26FA9D0451C}"/>
                </a:ext>
              </a:extLst>
            </p:cNvPr>
            <p:cNvSpPr>
              <a:spLocks noChangeArrowheads="1"/>
            </p:cNvSpPr>
            <p:nvPr/>
          </p:nvSpPr>
          <p:spPr bwMode="auto">
            <a:xfrm>
              <a:off x="3546119" y="4874955"/>
              <a:ext cx="25032" cy="2503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6736">
              <a:extLst>
                <a:ext uri="{FF2B5EF4-FFF2-40B4-BE49-F238E27FC236}">
                  <a16:creationId xmlns:a16="http://schemas.microsoft.com/office/drawing/2014/main" id="{87680A01-63C7-4903-B3DE-7EB34C62558F}"/>
                </a:ext>
              </a:extLst>
            </p:cNvPr>
            <p:cNvSpPr>
              <a:spLocks/>
            </p:cNvSpPr>
            <p:nvPr/>
          </p:nvSpPr>
          <p:spPr bwMode="auto">
            <a:xfrm>
              <a:off x="3453143" y="4470868"/>
              <a:ext cx="210984" cy="171648"/>
            </a:xfrm>
            <a:custGeom>
              <a:avLst/>
              <a:gdLst>
                <a:gd name="T0" fmla="*/ 18 w 59"/>
                <a:gd name="T1" fmla="*/ 48 h 48"/>
                <a:gd name="T2" fmla="*/ 0 w 59"/>
                <a:gd name="T3" fmla="*/ 30 h 48"/>
                <a:gd name="T4" fmla="*/ 7 w 59"/>
                <a:gd name="T5" fmla="*/ 23 h 48"/>
                <a:gd name="T6" fmla="*/ 18 w 59"/>
                <a:gd name="T7" fmla="*/ 33 h 48"/>
                <a:gd name="T8" fmla="*/ 52 w 59"/>
                <a:gd name="T9" fmla="*/ 0 h 48"/>
                <a:gd name="T10" fmla="*/ 59 w 59"/>
                <a:gd name="T11" fmla="*/ 7 h 48"/>
                <a:gd name="T12" fmla="*/ 18 w 59"/>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59" h="48">
                  <a:moveTo>
                    <a:pt x="18" y="48"/>
                  </a:moveTo>
                  <a:lnTo>
                    <a:pt x="0" y="30"/>
                  </a:lnTo>
                  <a:lnTo>
                    <a:pt x="7" y="23"/>
                  </a:lnTo>
                  <a:lnTo>
                    <a:pt x="18" y="33"/>
                  </a:lnTo>
                  <a:lnTo>
                    <a:pt x="52" y="0"/>
                  </a:lnTo>
                  <a:lnTo>
                    <a:pt x="59" y="7"/>
                  </a:lnTo>
                  <a:lnTo>
                    <a:pt x="18"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6" name="Group 35">
            <a:extLst>
              <a:ext uri="{FF2B5EF4-FFF2-40B4-BE49-F238E27FC236}">
                <a16:creationId xmlns:a16="http://schemas.microsoft.com/office/drawing/2014/main" id="{A342BF99-40EF-4857-BB6B-8DC2C5A4926C}"/>
              </a:ext>
            </a:extLst>
          </p:cNvPr>
          <p:cNvGrpSpPr/>
          <p:nvPr/>
        </p:nvGrpSpPr>
        <p:grpSpPr>
          <a:xfrm>
            <a:off x="6368527" y="3069908"/>
            <a:ext cx="734533" cy="893704"/>
            <a:chOff x="2285940" y="4156346"/>
            <a:chExt cx="734533" cy="893704"/>
          </a:xfrm>
        </p:grpSpPr>
        <p:sp>
          <p:nvSpPr>
            <p:cNvPr id="37" name="Freeform 47">
              <a:extLst>
                <a:ext uri="{FF2B5EF4-FFF2-40B4-BE49-F238E27FC236}">
                  <a16:creationId xmlns:a16="http://schemas.microsoft.com/office/drawing/2014/main" id="{147314CC-AB42-4124-8D9F-D2EAEF5D6597}"/>
                </a:ext>
              </a:extLst>
            </p:cNvPr>
            <p:cNvSpPr>
              <a:spLocks noEditPoints="1"/>
            </p:cNvSpPr>
            <p:nvPr/>
          </p:nvSpPr>
          <p:spPr bwMode="auto">
            <a:xfrm>
              <a:off x="2285940" y="4630944"/>
              <a:ext cx="734533" cy="419106"/>
            </a:xfrm>
            <a:custGeom>
              <a:avLst/>
              <a:gdLst>
                <a:gd name="T0" fmla="*/ 403 w 419"/>
                <a:gd name="T1" fmla="*/ 7 h 239"/>
                <a:gd name="T2" fmla="*/ 360 w 419"/>
                <a:gd name="T3" fmla="*/ 22 h 239"/>
                <a:gd name="T4" fmla="*/ 360 w 419"/>
                <a:gd name="T5" fmla="*/ 23 h 239"/>
                <a:gd name="T6" fmla="*/ 321 w 419"/>
                <a:gd name="T7" fmla="*/ 74 h 239"/>
                <a:gd name="T8" fmla="*/ 313 w 419"/>
                <a:gd name="T9" fmla="*/ 63 h 239"/>
                <a:gd name="T10" fmla="*/ 248 w 419"/>
                <a:gd name="T11" fmla="*/ 53 h 239"/>
                <a:gd name="T12" fmla="*/ 190 w 419"/>
                <a:gd name="T13" fmla="*/ 43 h 239"/>
                <a:gd name="T14" fmla="*/ 116 w 419"/>
                <a:gd name="T15" fmla="*/ 46 h 239"/>
                <a:gd name="T16" fmla="*/ 70 w 419"/>
                <a:gd name="T17" fmla="*/ 76 h 239"/>
                <a:gd name="T18" fmla="*/ 61 w 419"/>
                <a:gd name="T19" fmla="*/ 60 h 239"/>
                <a:gd name="T20" fmla="*/ 0 w 419"/>
                <a:gd name="T21" fmla="*/ 96 h 239"/>
                <a:gd name="T22" fmla="*/ 84 w 419"/>
                <a:gd name="T23" fmla="*/ 239 h 239"/>
                <a:gd name="T24" fmla="*/ 145 w 419"/>
                <a:gd name="T25" fmla="*/ 203 h 239"/>
                <a:gd name="T26" fmla="*/ 135 w 419"/>
                <a:gd name="T27" fmla="*/ 187 h 239"/>
                <a:gd name="T28" fmla="*/ 270 w 419"/>
                <a:gd name="T29" fmla="*/ 187 h 239"/>
                <a:gd name="T30" fmla="*/ 311 w 419"/>
                <a:gd name="T31" fmla="*/ 174 h 239"/>
                <a:gd name="T32" fmla="*/ 412 w 419"/>
                <a:gd name="T33" fmla="*/ 46 h 239"/>
                <a:gd name="T34" fmla="*/ 403 w 419"/>
                <a:gd name="T35" fmla="*/ 7 h 239"/>
                <a:gd name="T36" fmla="*/ 97 w 419"/>
                <a:gd name="T37" fmla="*/ 205 h 239"/>
                <a:gd name="T38" fmla="*/ 82 w 419"/>
                <a:gd name="T39" fmla="*/ 191 h 239"/>
                <a:gd name="T40" fmla="*/ 97 w 419"/>
                <a:gd name="T41" fmla="*/ 176 h 239"/>
                <a:gd name="T42" fmla="*/ 111 w 419"/>
                <a:gd name="T43" fmla="*/ 191 h 239"/>
                <a:gd name="T44" fmla="*/ 97 w 419"/>
                <a:gd name="T45" fmla="*/ 205 h 239"/>
                <a:gd name="T46" fmla="*/ 399 w 419"/>
                <a:gd name="T47" fmla="*/ 42 h 239"/>
                <a:gd name="T48" fmla="*/ 302 w 419"/>
                <a:gd name="T49" fmla="*/ 163 h 239"/>
                <a:gd name="T50" fmla="*/ 302 w 419"/>
                <a:gd name="T51" fmla="*/ 163 h 239"/>
                <a:gd name="T52" fmla="*/ 268 w 419"/>
                <a:gd name="T53" fmla="*/ 173 h 239"/>
                <a:gd name="T54" fmla="*/ 127 w 419"/>
                <a:gd name="T55" fmla="*/ 173 h 239"/>
                <a:gd name="T56" fmla="*/ 78 w 419"/>
                <a:gd name="T57" fmla="*/ 88 h 239"/>
                <a:gd name="T58" fmla="*/ 124 w 419"/>
                <a:gd name="T59" fmla="*/ 58 h 239"/>
                <a:gd name="T60" fmla="*/ 124 w 419"/>
                <a:gd name="T61" fmla="*/ 58 h 239"/>
                <a:gd name="T62" fmla="*/ 185 w 419"/>
                <a:gd name="T63" fmla="*/ 57 h 239"/>
                <a:gd name="T64" fmla="*/ 185 w 419"/>
                <a:gd name="T65" fmla="*/ 57 h 239"/>
                <a:gd name="T66" fmla="*/ 249 w 419"/>
                <a:gd name="T67" fmla="*/ 67 h 239"/>
                <a:gd name="T68" fmla="*/ 250 w 419"/>
                <a:gd name="T69" fmla="*/ 67 h 239"/>
                <a:gd name="T70" fmla="*/ 304 w 419"/>
                <a:gd name="T71" fmla="*/ 73 h 239"/>
                <a:gd name="T72" fmla="*/ 308 w 419"/>
                <a:gd name="T73" fmla="*/ 79 h 239"/>
                <a:gd name="T74" fmla="*/ 304 w 419"/>
                <a:gd name="T75" fmla="*/ 89 h 239"/>
                <a:gd name="T76" fmla="*/ 304 w 419"/>
                <a:gd name="T77" fmla="*/ 90 h 239"/>
                <a:gd name="T78" fmla="*/ 285 w 419"/>
                <a:gd name="T79" fmla="*/ 102 h 239"/>
                <a:gd name="T80" fmla="*/ 268 w 419"/>
                <a:gd name="T81" fmla="*/ 107 h 239"/>
                <a:gd name="T82" fmla="*/ 197 w 419"/>
                <a:gd name="T83" fmla="*/ 107 h 239"/>
                <a:gd name="T84" fmla="*/ 197 w 419"/>
                <a:gd name="T85" fmla="*/ 122 h 239"/>
                <a:gd name="T86" fmla="*/ 268 w 419"/>
                <a:gd name="T87" fmla="*/ 122 h 239"/>
                <a:gd name="T88" fmla="*/ 291 w 419"/>
                <a:gd name="T89" fmla="*/ 115 h 239"/>
                <a:gd name="T90" fmla="*/ 372 w 419"/>
                <a:gd name="T91" fmla="*/ 30 h 239"/>
                <a:gd name="T92" fmla="*/ 397 w 419"/>
                <a:gd name="T93" fmla="*/ 19 h 239"/>
                <a:gd name="T94" fmla="*/ 397 w 419"/>
                <a:gd name="T95" fmla="*/ 20 h 239"/>
                <a:gd name="T96" fmla="*/ 399 w 419"/>
                <a:gd name="T97" fmla="*/ 42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19" h="239">
                  <a:moveTo>
                    <a:pt x="403" y="7"/>
                  </a:moveTo>
                  <a:cubicBezTo>
                    <a:pt x="395" y="2"/>
                    <a:pt x="376" y="0"/>
                    <a:pt x="360" y="22"/>
                  </a:cubicBezTo>
                  <a:cubicBezTo>
                    <a:pt x="360" y="23"/>
                    <a:pt x="360" y="23"/>
                    <a:pt x="360" y="23"/>
                  </a:cubicBezTo>
                  <a:cubicBezTo>
                    <a:pt x="360" y="23"/>
                    <a:pt x="344" y="50"/>
                    <a:pt x="321" y="74"/>
                  </a:cubicBezTo>
                  <a:cubicBezTo>
                    <a:pt x="320" y="70"/>
                    <a:pt x="317" y="66"/>
                    <a:pt x="313" y="63"/>
                  </a:cubicBezTo>
                  <a:cubicBezTo>
                    <a:pt x="296" y="48"/>
                    <a:pt x="254" y="52"/>
                    <a:pt x="248" y="53"/>
                  </a:cubicBezTo>
                  <a:cubicBezTo>
                    <a:pt x="222" y="53"/>
                    <a:pt x="192" y="44"/>
                    <a:pt x="190" y="43"/>
                  </a:cubicBezTo>
                  <a:cubicBezTo>
                    <a:pt x="146" y="27"/>
                    <a:pt x="119" y="44"/>
                    <a:pt x="116" y="46"/>
                  </a:cubicBezTo>
                  <a:cubicBezTo>
                    <a:pt x="70" y="76"/>
                    <a:pt x="70" y="76"/>
                    <a:pt x="70" y="76"/>
                  </a:cubicBezTo>
                  <a:cubicBezTo>
                    <a:pt x="61" y="60"/>
                    <a:pt x="61" y="60"/>
                    <a:pt x="61" y="60"/>
                  </a:cubicBezTo>
                  <a:cubicBezTo>
                    <a:pt x="0" y="96"/>
                    <a:pt x="0" y="96"/>
                    <a:pt x="0" y="96"/>
                  </a:cubicBezTo>
                  <a:cubicBezTo>
                    <a:pt x="84" y="239"/>
                    <a:pt x="84" y="239"/>
                    <a:pt x="84" y="239"/>
                  </a:cubicBezTo>
                  <a:cubicBezTo>
                    <a:pt x="145" y="203"/>
                    <a:pt x="145" y="203"/>
                    <a:pt x="145" y="203"/>
                  </a:cubicBezTo>
                  <a:cubicBezTo>
                    <a:pt x="135" y="187"/>
                    <a:pt x="135" y="187"/>
                    <a:pt x="135" y="187"/>
                  </a:cubicBezTo>
                  <a:cubicBezTo>
                    <a:pt x="270" y="187"/>
                    <a:pt x="270" y="187"/>
                    <a:pt x="270" y="187"/>
                  </a:cubicBezTo>
                  <a:cubicBezTo>
                    <a:pt x="275" y="187"/>
                    <a:pt x="298" y="186"/>
                    <a:pt x="311" y="174"/>
                  </a:cubicBezTo>
                  <a:cubicBezTo>
                    <a:pt x="316" y="169"/>
                    <a:pt x="391" y="108"/>
                    <a:pt x="412" y="46"/>
                  </a:cubicBezTo>
                  <a:cubicBezTo>
                    <a:pt x="416" y="35"/>
                    <a:pt x="419" y="15"/>
                    <a:pt x="403" y="7"/>
                  </a:cubicBezTo>
                  <a:close/>
                  <a:moveTo>
                    <a:pt x="97" y="205"/>
                  </a:moveTo>
                  <a:cubicBezTo>
                    <a:pt x="89" y="205"/>
                    <a:pt x="82" y="199"/>
                    <a:pt x="82" y="191"/>
                  </a:cubicBezTo>
                  <a:cubicBezTo>
                    <a:pt x="82" y="183"/>
                    <a:pt x="89" y="176"/>
                    <a:pt x="97" y="176"/>
                  </a:cubicBezTo>
                  <a:cubicBezTo>
                    <a:pt x="105" y="176"/>
                    <a:pt x="111" y="183"/>
                    <a:pt x="111" y="191"/>
                  </a:cubicBezTo>
                  <a:cubicBezTo>
                    <a:pt x="111" y="199"/>
                    <a:pt x="105" y="205"/>
                    <a:pt x="97" y="205"/>
                  </a:cubicBezTo>
                  <a:close/>
                  <a:moveTo>
                    <a:pt x="399" y="42"/>
                  </a:moveTo>
                  <a:cubicBezTo>
                    <a:pt x="379" y="100"/>
                    <a:pt x="303" y="162"/>
                    <a:pt x="302" y="163"/>
                  </a:cubicBezTo>
                  <a:cubicBezTo>
                    <a:pt x="302" y="163"/>
                    <a:pt x="302" y="163"/>
                    <a:pt x="302" y="163"/>
                  </a:cubicBezTo>
                  <a:cubicBezTo>
                    <a:pt x="293" y="172"/>
                    <a:pt x="275" y="173"/>
                    <a:pt x="268" y="173"/>
                  </a:cubicBezTo>
                  <a:cubicBezTo>
                    <a:pt x="127" y="173"/>
                    <a:pt x="127" y="173"/>
                    <a:pt x="127" y="173"/>
                  </a:cubicBezTo>
                  <a:cubicBezTo>
                    <a:pt x="78" y="88"/>
                    <a:pt x="78" y="88"/>
                    <a:pt x="78" y="88"/>
                  </a:cubicBezTo>
                  <a:cubicBezTo>
                    <a:pt x="124" y="58"/>
                    <a:pt x="124" y="58"/>
                    <a:pt x="124" y="58"/>
                  </a:cubicBezTo>
                  <a:cubicBezTo>
                    <a:pt x="124" y="58"/>
                    <a:pt x="124" y="58"/>
                    <a:pt x="124" y="58"/>
                  </a:cubicBezTo>
                  <a:cubicBezTo>
                    <a:pt x="125" y="57"/>
                    <a:pt x="147" y="42"/>
                    <a:pt x="185" y="57"/>
                  </a:cubicBezTo>
                  <a:cubicBezTo>
                    <a:pt x="185" y="57"/>
                    <a:pt x="185" y="57"/>
                    <a:pt x="185" y="57"/>
                  </a:cubicBezTo>
                  <a:cubicBezTo>
                    <a:pt x="187" y="57"/>
                    <a:pt x="219" y="68"/>
                    <a:pt x="249" y="67"/>
                  </a:cubicBezTo>
                  <a:cubicBezTo>
                    <a:pt x="250" y="67"/>
                    <a:pt x="250" y="67"/>
                    <a:pt x="250" y="67"/>
                  </a:cubicBezTo>
                  <a:cubicBezTo>
                    <a:pt x="265" y="65"/>
                    <a:pt x="294" y="65"/>
                    <a:pt x="304" y="73"/>
                  </a:cubicBezTo>
                  <a:cubicBezTo>
                    <a:pt x="306" y="75"/>
                    <a:pt x="307" y="77"/>
                    <a:pt x="308" y="79"/>
                  </a:cubicBezTo>
                  <a:cubicBezTo>
                    <a:pt x="307" y="81"/>
                    <a:pt x="309" y="85"/>
                    <a:pt x="304" y="89"/>
                  </a:cubicBezTo>
                  <a:cubicBezTo>
                    <a:pt x="304" y="90"/>
                    <a:pt x="304" y="90"/>
                    <a:pt x="304" y="90"/>
                  </a:cubicBezTo>
                  <a:cubicBezTo>
                    <a:pt x="298" y="95"/>
                    <a:pt x="291" y="99"/>
                    <a:pt x="285" y="102"/>
                  </a:cubicBezTo>
                  <a:cubicBezTo>
                    <a:pt x="280" y="104"/>
                    <a:pt x="272" y="107"/>
                    <a:pt x="268" y="107"/>
                  </a:cubicBezTo>
                  <a:cubicBezTo>
                    <a:pt x="197" y="107"/>
                    <a:pt x="197" y="107"/>
                    <a:pt x="197" y="107"/>
                  </a:cubicBezTo>
                  <a:cubicBezTo>
                    <a:pt x="197" y="122"/>
                    <a:pt x="197" y="122"/>
                    <a:pt x="197" y="122"/>
                  </a:cubicBezTo>
                  <a:cubicBezTo>
                    <a:pt x="268" y="122"/>
                    <a:pt x="268" y="122"/>
                    <a:pt x="268" y="122"/>
                  </a:cubicBezTo>
                  <a:cubicBezTo>
                    <a:pt x="276" y="122"/>
                    <a:pt x="288" y="116"/>
                    <a:pt x="291" y="115"/>
                  </a:cubicBezTo>
                  <a:cubicBezTo>
                    <a:pt x="333" y="94"/>
                    <a:pt x="369" y="35"/>
                    <a:pt x="372" y="30"/>
                  </a:cubicBezTo>
                  <a:cubicBezTo>
                    <a:pt x="384" y="13"/>
                    <a:pt x="395" y="19"/>
                    <a:pt x="397" y="19"/>
                  </a:cubicBezTo>
                  <a:cubicBezTo>
                    <a:pt x="397" y="20"/>
                    <a:pt x="397" y="20"/>
                    <a:pt x="397" y="20"/>
                  </a:cubicBezTo>
                  <a:cubicBezTo>
                    <a:pt x="405" y="23"/>
                    <a:pt x="399" y="41"/>
                    <a:pt x="399" y="4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48">
              <a:extLst>
                <a:ext uri="{FF2B5EF4-FFF2-40B4-BE49-F238E27FC236}">
                  <a16:creationId xmlns:a16="http://schemas.microsoft.com/office/drawing/2014/main" id="{BDEFA47C-4A6A-4831-9AE7-4996A6F85B4A}"/>
                </a:ext>
              </a:extLst>
            </p:cNvPr>
            <p:cNvSpPr>
              <a:spLocks/>
            </p:cNvSpPr>
            <p:nvPr/>
          </p:nvSpPr>
          <p:spPr bwMode="auto">
            <a:xfrm>
              <a:off x="2452415" y="4156346"/>
              <a:ext cx="489202" cy="448313"/>
            </a:xfrm>
            <a:custGeom>
              <a:avLst/>
              <a:gdLst>
                <a:gd name="T0" fmla="*/ 139 w 279"/>
                <a:gd name="T1" fmla="*/ 39 h 255"/>
                <a:gd name="T2" fmla="*/ 61 w 279"/>
                <a:gd name="T3" fmla="*/ 15 h 255"/>
                <a:gd name="T4" fmla="*/ 9 w 279"/>
                <a:gd name="T5" fmla="*/ 74 h 255"/>
                <a:gd name="T6" fmla="*/ 26 w 279"/>
                <a:gd name="T7" fmla="*/ 148 h 255"/>
                <a:gd name="T8" fmla="*/ 139 w 279"/>
                <a:gd name="T9" fmla="*/ 255 h 255"/>
                <a:gd name="T10" fmla="*/ 252 w 279"/>
                <a:gd name="T11" fmla="*/ 147 h 255"/>
                <a:gd name="T12" fmla="*/ 270 w 279"/>
                <a:gd name="T13" fmla="*/ 73 h 255"/>
                <a:gd name="T14" fmla="*/ 221 w 279"/>
                <a:gd name="T15" fmla="*/ 16 h 255"/>
                <a:gd name="T16" fmla="*/ 139 w 279"/>
                <a:gd name="T17" fmla="*/ 39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9" h="255">
                  <a:moveTo>
                    <a:pt x="139" y="39"/>
                  </a:moveTo>
                  <a:cubicBezTo>
                    <a:pt x="139" y="39"/>
                    <a:pt x="104" y="5"/>
                    <a:pt x="61" y="15"/>
                  </a:cubicBezTo>
                  <a:cubicBezTo>
                    <a:pt x="61" y="15"/>
                    <a:pt x="19" y="24"/>
                    <a:pt x="9" y="74"/>
                  </a:cubicBezTo>
                  <a:cubicBezTo>
                    <a:pt x="9" y="74"/>
                    <a:pt x="0" y="119"/>
                    <a:pt x="26" y="148"/>
                  </a:cubicBezTo>
                  <a:cubicBezTo>
                    <a:pt x="26" y="148"/>
                    <a:pt x="60" y="192"/>
                    <a:pt x="139" y="255"/>
                  </a:cubicBezTo>
                  <a:cubicBezTo>
                    <a:pt x="139" y="255"/>
                    <a:pt x="211" y="195"/>
                    <a:pt x="252" y="147"/>
                  </a:cubicBezTo>
                  <a:cubicBezTo>
                    <a:pt x="252" y="147"/>
                    <a:pt x="279" y="118"/>
                    <a:pt x="270" y="73"/>
                  </a:cubicBezTo>
                  <a:cubicBezTo>
                    <a:pt x="270" y="73"/>
                    <a:pt x="263" y="31"/>
                    <a:pt x="221" y="16"/>
                  </a:cubicBezTo>
                  <a:cubicBezTo>
                    <a:pt x="221" y="16"/>
                    <a:pt x="180" y="0"/>
                    <a:pt x="139" y="39"/>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9" name="Group 38">
            <a:extLst>
              <a:ext uri="{FF2B5EF4-FFF2-40B4-BE49-F238E27FC236}">
                <a16:creationId xmlns:a16="http://schemas.microsoft.com/office/drawing/2014/main" id="{CB0C1186-635E-42D7-A5B3-BFBA4ADA5DEF}"/>
              </a:ext>
            </a:extLst>
          </p:cNvPr>
          <p:cNvGrpSpPr>
            <a:grpSpLocks noChangeAspect="1"/>
          </p:cNvGrpSpPr>
          <p:nvPr/>
        </p:nvGrpSpPr>
        <p:grpSpPr bwMode="auto">
          <a:xfrm>
            <a:off x="6104467" y="1757512"/>
            <a:ext cx="1262652" cy="747382"/>
            <a:chOff x="3939" y="452"/>
            <a:chExt cx="1311" cy="776"/>
          </a:xfrm>
        </p:grpSpPr>
        <p:sp>
          <p:nvSpPr>
            <p:cNvPr id="40" name="AutoShape 3">
              <a:extLst>
                <a:ext uri="{FF2B5EF4-FFF2-40B4-BE49-F238E27FC236}">
                  <a16:creationId xmlns:a16="http://schemas.microsoft.com/office/drawing/2014/main" id="{0BD7C0C0-A6BD-40A9-81DC-36C49B45441C}"/>
                </a:ext>
              </a:extLst>
            </p:cNvPr>
            <p:cNvSpPr>
              <a:spLocks noChangeAspect="1" noChangeArrowheads="1" noTextEdit="1"/>
            </p:cNvSpPr>
            <p:nvPr/>
          </p:nvSpPr>
          <p:spPr bwMode="auto">
            <a:xfrm>
              <a:off x="3939" y="452"/>
              <a:ext cx="1311" cy="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5">
              <a:extLst>
                <a:ext uri="{FF2B5EF4-FFF2-40B4-BE49-F238E27FC236}">
                  <a16:creationId xmlns:a16="http://schemas.microsoft.com/office/drawing/2014/main" id="{33342703-580C-4937-8ABA-EBDBBE804905}"/>
                </a:ext>
              </a:extLst>
            </p:cNvPr>
            <p:cNvSpPr>
              <a:spLocks/>
            </p:cNvSpPr>
            <p:nvPr/>
          </p:nvSpPr>
          <p:spPr bwMode="auto">
            <a:xfrm>
              <a:off x="3939" y="452"/>
              <a:ext cx="1311" cy="776"/>
            </a:xfrm>
            <a:custGeom>
              <a:avLst/>
              <a:gdLst>
                <a:gd name="T0" fmla="*/ 1287 w 1311"/>
                <a:gd name="T1" fmla="*/ 130 h 776"/>
                <a:gd name="T2" fmla="*/ 1247 w 1311"/>
                <a:gd name="T3" fmla="*/ 195 h 776"/>
                <a:gd name="T4" fmla="*/ 1267 w 1311"/>
                <a:gd name="T5" fmla="*/ 221 h 776"/>
                <a:gd name="T6" fmla="*/ 1255 w 1311"/>
                <a:gd name="T7" fmla="*/ 227 h 776"/>
                <a:gd name="T8" fmla="*/ 1207 w 1311"/>
                <a:gd name="T9" fmla="*/ 251 h 776"/>
                <a:gd name="T10" fmla="*/ 1225 w 1311"/>
                <a:gd name="T11" fmla="*/ 253 h 776"/>
                <a:gd name="T12" fmla="*/ 1213 w 1311"/>
                <a:gd name="T13" fmla="*/ 267 h 776"/>
                <a:gd name="T14" fmla="*/ 1191 w 1311"/>
                <a:gd name="T15" fmla="*/ 297 h 776"/>
                <a:gd name="T16" fmla="*/ 1169 w 1311"/>
                <a:gd name="T17" fmla="*/ 379 h 776"/>
                <a:gd name="T18" fmla="*/ 1149 w 1311"/>
                <a:gd name="T19" fmla="*/ 349 h 776"/>
                <a:gd name="T20" fmla="*/ 1145 w 1311"/>
                <a:gd name="T21" fmla="*/ 325 h 776"/>
                <a:gd name="T22" fmla="*/ 1149 w 1311"/>
                <a:gd name="T23" fmla="*/ 365 h 776"/>
                <a:gd name="T24" fmla="*/ 1147 w 1311"/>
                <a:gd name="T25" fmla="*/ 385 h 776"/>
                <a:gd name="T26" fmla="*/ 1167 w 1311"/>
                <a:gd name="T27" fmla="*/ 417 h 776"/>
                <a:gd name="T28" fmla="*/ 1175 w 1311"/>
                <a:gd name="T29" fmla="*/ 439 h 776"/>
                <a:gd name="T30" fmla="*/ 1161 w 1311"/>
                <a:gd name="T31" fmla="*/ 451 h 776"/>
                <a:gd name="T32" fmla="*/ 1143 w 1311"/>
                <a:gd name="T33" fmla="*/ 485 h 776"/>
                <a:gd name="T34" fmla="*/ 1074 w 1311"/>
                <a:gd name="T35" fmla="*/ 555 h 776"/>
                <a:gd name="T36" fmla="*/ 1058 w 1311"/>
                <a:gd name="T37" fmla="*/ 606 h 776"/>
                <a:gd name="T38" fmla="*/ 1121 w 1311"/>
                <a:gd name="T39" fmla="*/ 746 h 776"/>
                <a:gd name="T40" fmla="*/ 1093 w 1311"/>
                <a:gd name="T41" fmla="*/ 762 h 776"/>
                <a:gd name="T42" fmla="*/ 1056 w 1311"/>
                <a:gd name="T43" fmla="*/ 722 h 776"/>
                <a:gd name="T44" fmla="*/ 1034 w 1311"/>
                <a:gd name="T45" fmla="*/ 698 h 776"/>
                <a:gd name="T46" fmla="*/ 978 w 1311"/>
                <a:gd name="T47" fmla="*/ 636 h 776"/>
                <a:gd name="T48" fmla="*/ 888 w 1311"/>
                <a:gd name="T49" fmla="*/ 632 h 776"/>
                <a:gd name="T50" fmla="*/ 840 w 1311"/>
                <a:gd name="T51" fmla="*/ 644 h 776"/>
                <a:gd name="T52" fmla="*/ 844 w 1311"/>
                <a:gd name="T53" fmla="*/ 662 h 776"/>
                <a:gd name="T54" fmla="*/ 832 w 1311"/>
                <a:gd name="T55" fmla="*/ 668 h 776"/>
                <a:gd name="T56" fmla="*/ 776 w 1311"/>
                <a:gd name="T57" fmla="*/ 660 h 776"/>
                <a:gd name="T58" fmla="*/ 698 w 1311"/>
                <a:gd name="T59" fmla="*/ 662 h 776"/>
                <a:gd name="T60" fmla="*/ 627 w 1311"/>
                <a:gd name="T61" fmla="*/ 760 h 776"/>
                <a:gd name="T62" fmla="*/ 557 w 1311"/>
                <a:gd name="T63" fmla="*/ 716 h 776"/>
                <a:gd name="T64" fmla="*/ 465 w 1311"/>
                <a:gd name="T65" fmla="*/ 676 h 776"/>
                <a:gd name="T66" fmla="*/ 341 w 1311"/>
                <a:gd name="T67" fmla="*/ 586 h 776"/>
                <a:gd name="T68" fmla="*/ 178 w 1311"/>
                <a:gd name="T69" fmla="*/ 519 h 776"/>
                <a:gd name="T70" fmla="*/ 74 w 1311"/>
                <a:gd name="T71" fmla="*/ 455 h 776"/>
                <a:gd name="T72" fmla="*/ 26 w 1311"/>
                <a:gd name="T73" fmla="*/ 365 h 776"/>
                <a:gd name="T74" fmla="*/ 20 w 1311"/>
                <a:gd name="T75" fmla="*/ 325 h 776"/>
                <a:gd name="T76" fmla="*/ 0 w 1311"/>
                <a:gd name="T77" fmla="*/ 235 h 776"/>
                <a:gd name="T78" fmla="*/ 56 w 1311"/>
                <a:gd name="T79" fmla="*/ 88 h 776"/>
                <a:gd name="T80" fmla="*/ 70 w 1311"/>
                <a:gd name="T81" fmla="*/ 60 h 776"/>
                <a:gd name="T82" fmla="*/ 108 w 1311"/>
                <a:gd name="T83" fmla="*/ 30 h 776"/>
                <a:gd name="T84" fmla="*/ 104 w 1311"/>
                <a:gd name="T85" fmla="*/ 52 h 776"/>
                <a:gd name="T86" fmla="*/ 385 w 1311"/>
                <a:gd name="T87" fmla="*/ 56 h 776"/>
                <a:gd name="T88" fmla="*/ 698 w 1311"/>
                <a:gd name="T89" fmla="*/ 80 h 776"/>
                <a:gd name="T90" fmla="*/ 792 w 1311"/>
                <a:gd name="T91" fmla="*/ 102 h 776"/>
                <a:gd name="T92" fmla="*/ 784 w 1311"/>
                <a:gd name="T93" fmla="*/ 138 h 776"/>
                <a:gd name="T94" fmla="*/ 814 w 1311"/>
                <a:gd name="T95" fmla="*/ 138 h 776"/>
                <a:gd name="T96" fmla="*/ 844 w 1311"/>
                <a:gd name="T97" fmla="*/ 134 h 776"/>
                <a:gd name="T98" fmla="*/ 910 w 1311"/>
                <a:gd name="T99" fmla="*/ 142 h 776"/>
                <a:gd name="T100" fmla="*/ 864 w 1311"/>
                <a:gd name="T101" fmla="*/ 174 h 776"/>
                <a:gd name="T102" fmla="*/ 866 w 1311"/>
                <a:gd name="T103" fmla="*/ 285 h 776"/>
                <a:gd name="T104" fmla="*/ 884 w 1311"/>
                <a:gd name="T105" fmla="*/ 213 h 776"/>
                <a:gd name="T106" fmla="*/ 922 w 1311"/>
                <a:gd name="T107" fmla="*/ 164 h 776"/>
                <a:gd name="T108" fmla="*/ 956 w 1311"/>
                <a:gd name="T109" fmla="*/ 215 h 776"/>
                <a:gd name="T110" fmla="*/ 962 w 1311"/>
                <a:gd name="T111" fmla="*/ 279 h 776"/>
                <a:gd name="T112" fmla="*/ 1062 w 1311"/>
                <a:gd name="T113" fmla="*/ 233 h 776"/>
                <a:gd name="T114" fmla="*/ 1111 w 1311"/>
                <a:gd name="T115" fmla="*/ 184 h 776"/>
                <a:gd name="T116" fmla="*/ 1211 w 1311"/>
                <a:gd name="T117" fmla="*/ 130 h 776"/>
                <a:gd name="T118" fmla="*/ 1243 w 1311"/>
                <a:gd name="T119" fmla="*/ 50 h 776"/>
                <a:gd name="T120" fmla="*/ 1291 w 1311"/>
                <a:gd name="T121" fmla="*/ 94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11" h="776">
                  <a:moveTo>
                    <a:pt x="1311" y="114"/>
                  </a:moveTo>
                  <a:lnTo>
                    <a:pt x="1311" y="114"/>
                  </a:lnTo>
                  <a:lnTo>
                    <a:pt x="1311" y="114"/>
                  </a:lnTo>
                  <a:lnTo>
                    <a:pt x="1311" y="114"/>
                  </a:lnTo>
                  <a:lnTo>
                    <a:pt x="1309" y="118"/>
                  </a:lnTo>
                  <a:lnTo>
                    <a:pt x="1307" y="122"/>
                  </a:lnTo>
                  <a:lnTo>
                    <a:pt x="1301" y="126"/>
                  </a:lnTo>
                  <a:lnTo>
                    <a:pt x="1295" y="128"/>
                  </a:lnTo>
                  <a:lnTo>
                    <a:pt x="1293" y="132"/>
                  </a:lnTo>
                  <a:lnTo>
                    <a:pt x="1291" y="134"/>
                  </a:lnTo>
                  <a:lnTo>
                    <a:pt x="1291" y="134"/>
                  </a:lnTo>
                  <a:lnTo>
                    <a:pt x="1289" y="132"/>
                  </a:lnTo>
                  <a:lnTo>
                    <a:pt x="1287" y="130"/>
                  </a:lnTo>
                  <a:lnTo>
                    <a:pt x="1287" y="130"/>
                  </a:lnTo>
                  <a:lnTo>
                    <a:pt x="1285" y="134"/>
                  </a:lnTo>
                  <a:lnTo>
                    <a:pt x="1281" y="136"/>
                  </a:lnTo>
                  <a:lnTo>
                    <a:pt x="1275" y="136"/>
                  </a:lnTo>
                  <a:lnTo>
                    <a:pt x="1275" y="136"/>
                  </a:lnTo>
                  <a:lnTo>
                    <a:pt x="1273" y="142"/>
                  </a:lnTo>
                  <a:lnTo>
                    <a:pt x="1273" y="150"/>
                  </a:lnTo>
                  <a:lnTo>
                    <a:pt x="1273" y="150"/>
                  </a:lnTo>
                  <a:lnTo>
                    <a:pt x="1263" y="156"/>
                  </a:lnTo>
                  <a:lnTo>
                    <a:pt x="1253" y="166"/>
                  </a:lnTo>
                  <a:lnTo>
                    <a:pt x="1247" y="178"/>
                  </a:lnTo>
                  <a:lnTo>
                    <a:pt x="1245" y="184"/>
                  </a:lnTo>
                  <a:lnTo>
                    <a:pt x="1245" y="192"/>
                  </a:lnTo>
                  <a:lnTo>
                    <a:pt x="1245" y="192"/>
                  </a:lnTo>
                  <a:lnTo>
                    <a:pt x="1247" y="195"/>
                  </a:lnTo>
                  <a:lnTo>
                    <a:pt x="1249" y="199"/>
                  </a:lnTo>
                  <a:lnTo>
                    <a:pt x="1249" y="199"/>
                  </a:lnTo>
                  <a:lnTo>
                    <a:pt x="1249" y="203"/>
                  </a:lnTo>
                  <a:lnTo>
                    <a:pt x="1247" y="205"/>
                  </a:lnTo>
                  <a:lnTo>
                    <a:pt x="1245" y="207"/>
                  </a:lnTo>
                  <a:lnTo>
                    <a:pt x="1245" y="209"/>
                  </a:lnTo>
                  <a:lnTo>
                    <a:pt x="1245" y="209"/>
                  </a:lnTo>
                  <a:lnTo>
                    <a:pt x="1249" y="209"/>
                  </a:lnTo>
                  <a:lnTo>
                    <a:pt x="1251" y="211"/>
                  </a:lnTo>
                  <a:lnTo>
                    <a:pt x="1255" y="217"/>
                  </a:lnTo>
                  <a:lnTo>
                    <a:pt x="1261" y="221"/>
                  </a:lnTo>
                  <a:lnTo>
                    <a:pt x="1263" y="221"/>
                  </a:lnTo>
                  <a:lnTo>
                    <a:pt x="1267" y="221"/>
                  </a:lnTo>
                  <a:lnTo>
                    <a:pt x="1267" y="221"/>
                  </a:lnTo>
                  <a:lnTo>
                    <a:pt x="1269" y="217"/>
                  </a:lnTo>
                  <a:lnTo>
                    <a:pt x="1267" y="215"/>
                  </a:lnTo>
                  <a:lnTo>
                    <a:pt x="1265" y="213"/>
                  </a:lnTo>
                  <a:lnTo>
                    <a:pt x="1265" y="211"/>
                  </a:lnTo>
                  <a:lnTo>
                    <a:pt x="1265" y="211"/>
                  </a:lnTo>
                  <a:lnTo>
                    <a:pt x="1269" y="211"/>
                  </a:lnTo>
                  <a:lnTo>
                    <a:pt x="1271" y="215"/>
                  </a:lnTo>
                  <a:lnTo>
                    <a:pt x="1273" y="219"/>
                  </a:lnTo>
                  <a:lnTo>
                    <a:pt x="1275" y="225"/>
                  </a:lnTo>
                  <a:lnTo>
                    <a:pt x="1275" y="225"/>
                  </a:lnTo>
                  <a:lnTo>
                    <a:pt x="1263" y="229"/>
                  </a:lnTo>
                  <a:lnTo>
                    <a:pt x="1259" y="229"/>
                  </a:lnTo>
                  <a:lnTo>
                    <a:pt x="1255" y="227"/>
                  </a:lnTo>
                  <a:lnTo>
                    <a:pt x="1255" y="227"/>
                  </a:lnTo>
                  <a:lnTo>
                    <a:pt x="1253" y="231"/>
                  </a:lnTo>
                  <a:lnTo>
                    <a:pt x="1251" y="233"/>
                  </a:lnTo>
                  <a:lnTo>
                    <a:pt x="1243" y="237"/>
                  </a:lnTo>
                  <a:lnTo>
                    <a:pt x="1243" y="237"/>
                  </a:lnTo>
                  <a:lnTo>
                    <a:pt x="1243" y="235"/>
                  </a:lnTo>
                  <a:lnTo>
                    <a:pt x="1243" y="233"/>
                  </a:lnTo>
                  <a:lnTo>
                    <a:pt x="1243" y="233"/>
                  </a:lnTo>
                  <a:lnTo>
                    <a:pt x="1243" y="233"/>
                  </a:lnTo>
                  <a:lnTo>
                    <a:pt x="1243" y="241"/>
                  </a:lnTo>
                  <a:lnTo>
                    <a:pt x="1243" y="241"/>
                  </a:lnTo>
                  <a:lnTo>
                    <a:pt x="1225" y="247"/>
                  </a:lnTo>
                  <a:lnTo>
                    <a:pt x="1217" y="251"/>
                  </a:lnTo>
                  <a:lnTo>
                    <a:pt x="1207" y="251"/>
                  </a:lnTo>
                  <a:lnTo>
                    <a:pt x="1207" y="251"/>
                  </a:lnTo>
                  <a:lnTo>
                    <a:pt x="1203" y="259"/>
                  </a:lnTo>
                  <a:lnTo>
                    <a:pt x="1195" y="263"/>
                  </a:lnTo>
                  <a:lnTo>
                    <a:pt x="1189" y="269"/>
                  </a:lnTo>
                  <a:lnTo>
                    <a:pt x="1189" y="273"/>
                  </a:lnTo>
                  <a:lnTo>
                    <a:pt x="1189" y="275"/>
                  </a:lnTo>
                  <a:lnTo>
                    <a:pt x="1189" y="275"/>
                  </a:lnTo>
                  <a:lnTo>
                    <a:pt x="1191" y="271"/>
                  </a:lnTo>
                  <a:lnTo>
                    <a:pt x="1195" y="267"/>
                  </a:lnTo>
                  <a:lnTo>
                    <a:pt x="1205" y="263"/>
                  </a:lnTo>
                  <a:lnTo>
                    <a:pt x="1217" y="257"/>
                  </a:lnTo>
                  <a:lnTo>
                    <a:pt x="1221" y="255"/>
                  </a:lnTo>
                  <a:lnTo>
                    <a:pt x="1225" y="251"/>
                  </a:lnTo>
                  <a:lnTo>
                    <a:pt x="1225" y="251"/>
                  </a:lnTo>
                  <a:lnTo>
                    <a:pt x="1225" y="253"/>
                  </a:lnTo>
                  <a:lnTo>
                    <a:pt x="1223" y="255"/>
                  </a:lnTo>
                  <a:lnTo>
                    <a:pt x="1221" y="257"/>
                  </a:lnTo>
                  <a:lnTo>
                    <a:pt x="1221" y="259"/>
                  </a:lnTo>
                  <a:lnTo>
                    <a:pt x="1221" y="259"/>
                  </a:lnTo>
                  <a:lnTo>
                    <a:pt x="1227" y="253"/>
                  </a:lnTo>
                  <a:lnTo>
                    <a:pt x="1231" y="251"/>
                  </a:lnTo>
                  <a:lnTo>
                    <a:pt x="1235" y="251"/>
                  </a:lnTo>
                  <a:lnTo>
                    <a:pt x="1235" y="251"/>
                  </a:lnTo>
                  <a:lnTo>
                    <a:pt x="1229" y="257"/>
                  </a:lnTo>
                  <a:lnTo>
                    <a:pt x="1223" y="263"/>
                  </a:lnTo>
                  <a:lnTo>
                    <a:pt x="1207" y="273"/>
                  </a:lnTo>
                  <a:lnTo>
                    <a:pt x="1207" y="273"/>
                  </a:lnTo>
                  <a:lnTo>
                    <a:pt x="1209" y="269"/>
                  </a:lnTo>
                  <a:lnTo>
                    <a:pt x="1213" y="267"/>
                  </a:lnTo>
                  <a:lnTo>
                    <a:pt x="1213" y="267"/>
                  </a:lnTo>
                  <a:lnTo>
                    <a:pt x="1203" y="273"/>
                  </a:lnTo>
                  <a:lnTo>
                    <a:pt x="1193" y="279"/>
                  </a:lnTo>
                  <a:lnTo>
                    <a:pt x="1193" y="279"/>
                  </a:lnTo>
                  <a:lnTo>
                    <a:pt x="1191" y="277"/>
                  </a:lnTo>
                  <a:lnTo>
                    <a:pt x="1187" y="277"/>
                  </a:lnTo>
                  <a:lnTo>
                    <a:pt x="1185" y="281"/>
                  </a:lnTo>
                  <a:lnTo>
                    <a:pt x="1185" y="281"/>
                  </a:lnTo>
                  <a:lnTo>
                    <a:pt x="1187" y="281"/>
                  </a:lnTo>
                  <a:lnTo>
                    <a:pt x="1189" y="281"/>
                  </a:lnTo>
                  <a:lnTo>
                    <a:pt x="1191" y="281"/>
                  </a:lnTo>
                  <a:lnTo>
                    <a:pt x="1191" y="281"/>
                  </a:lnTo>
                  <a:lnTo>
                    <a:pt x="1191" y="281"/>
                  </a:lnTo>
                  <a:lnTo>
                    <a:pt x="1191" y="297"/>
                  </a:lnTo>
                  <a:lnTo>
                    <a:pt x="1189" y="311"/>
                  </a:lnTo>
                  <a:lnTo>
                    <a:pt x="1185" y="321"/>
                  </a:lnTo>
                  <a:lnTo>
                    <a:pt x="1179" y="331"/>
                  </a:lnTo>
                  <a:lnTo>
                    <a:pt x="1179" y="331"/>
                  </a:lnTo>
                  <a:lnTo>
                    <a:pt x="1177" y="325"/>
                  </a:lnTo>
                  <a:lnTo>
                    <a:pt x="1171" y="323"/>
                  </a:lnTo>
                  <a:lnTo>
                    <a:pt x="1161" y="319"/>
                  </a:lnTo>
                  <a:lnTo>
                    <a:pt x="1161" y="319"/>
                  </a:lnTo>
                  <a:lnTo>
                    <a:pt x="1173" y="333"/>
                  </a:lnTo>
                  <a:lnTo>
                    <a:pt x="1177" y="339"/>
                  </a:lnTo>
                  <a:lnTo>
                    <a:pt x="1181" y="347"/>
                  </a:lnTo>
                  <a:lnTo>
                    <a:pt x="1181" y="347"/>
                  </a:lnTo>
                  <a:lnTo>
                    <a:pt x="1173" y="369"/>
                  </a:lnTo>
                  <a:lnTo>
                    <a:pt x="1169" y="379"/>
                  </a:lnTo>
                  <a:lnTo>
                    <a:pt x="1163" y="387"/>
                  </a:lnTo>
                  <a:lnTo>
                    <a:pt x="1163" y="387"/>
                  </a:lnTo>
                  <a:lnTo>
                    <a:pt x="1163" y="379"/>
                  </a:lnTo>
                  <a:lnTo>
                    <a:pt x="1163" y="375"/>
                  </a:lnTo>
                  <a:lnTo>
                    <a:pt x="1167" y="365"/>
                  </a:lnTo>
                  <a:lnTo>
                    <a:pt x="1167" y="365"/>
                  </a:lnTo>
                  <a:lnTo>
                    <a:pt x="1165" y="365"/>
                  </a:lnTo>
                  <a:lnTo>
                    <a:pt x="1163" y="365"/>
                  </a:lnTo>
                  <a:lnTo>
                    <a:pt x="1163" y="361"/>
                  </a:lnTo>
                  <a:lnTo>
                    <a:pt x="1163" y="361"/>
                  </a:lnTo>
                  <a:lnTo>
                    <a:pt x="1155" y="359"/>
                  </a:lnTo>
                  <a:lnTo>
                    <a:pt x="1151" y="355"/>
                  </a:lnTo>
                  <a:lnTo>
                    <a:pt x="1151" y="355"/>
                  </a:lnTo>
                  <a:lnTo>
                    <a:pt x="1149" y="349"/>
                  </a:lnTo>
                  <a:lnTo>
                    <a:pt x="1149" y="347"/>
                  </a:lnTo>
                  <a:lnTo>
                    <a:pt x="1151" y="345"/>
                  </a:lnTo>
                  <a:lnTo>
                    <a:pt x="1151" y="345"/>
                  </a:lnTo>
                  <a:lnTo>
                    <a:pt x="1149" y="341"/>
                  </a:lnTo>
                  <a:lnTo>
                    <a:pt x="1147" y="337"/>
                  </a:lnTo>
                  <a:lnTo>
                    <a:pt x="1145" y="329"/>
                  </a:lnTo>
                  <a:lnTo>
                    <a:pt x="1145" y="329"/>
                  </a:lnTo>
                  <a:lnTo>
                    <a:pt x="1147" y="325"/>
                  </a:lnTo>
                  <a:lnTo>
                    <a:pt x="1149" y="323"/>
                  </a:lnTo>
                  <a:lnTo>
                    <a:pt x="1151" y="321"/>
                  </a:lnTo>
                  <a:lnTo>
                    <a:pt x="1149" y="319"/>
                  </a:lnTo>
                  <a:lnTo>
                    <a:pt x="1149" y="319"/>
                  </a:lnTo>
                  <a:lnTo>
                    <a:pt x="1147" y="323"/>
                  </a:lnTo>
                  <a:lnTo>
                    <a:pt x="1145" y="325"/>
                  </a:lnTo>
                  <a:lnTo>
                    <a:pt x="1141" y="327"/>
                  </a:lnTo>
                  <a:lnTo>
                    <a:pt x="1139" y="331"/>
                  </a:lnTo>
                  <a:lnTo>
                    <a:pt x="1139" y="331"/>
                  </a:lnTo>
                  <a:lnTo>
                    <a:pt x="1143" y="337"/>
                  </a:lnTo>
                  <a:lnTo>
                    <a:pt x="1145" y="345"/>
                  </a:lnTo>
                  <a:lnTo>
                    <a:pt x="1145" y="353"/>
                  </a:lnTo>
                  <a:lnTo>
                    <a:pt x="1147" y="361"/>
                  </a:lnTo>
                  <a:lnTo>
                    <a:pt x="1147" y="361"/>
                  </a:lnTo>
                  <a:lnTo>
                    <a:pt x="1139" y="361"/>
                  </a:lnTo>
                  <a:lnTo>
                    <a:pt x="1135" y="357"/>
                  </a:lnTo>
                  <a:lnTo>
                    <a:pt x="1135" y="357"/>
                  </a:lnTo>
                  <a:lnTo>
                    <a:pt x="1137" y="361"/>
                  </a:lnTo>
                  <a:lnTo>
                    <a:pt x="1143" y="363"/>
                  </a:lnTo>
                  <a:lnTo>
                    <a:pt x="1149" y="365"/>
                  </a:lnTo>
                  <a:lnTo>
                    <a:pt x="1153" y="367"/>
                  </a:lnTo>
                  <a:lnTo>
                    <a:pt x="1153" y="367"/>
                  </a:lnTo>
                  <a:lnTo>
                    <a:pt x="1145" y="367"/>
                  </a:lnTo>
                  <a:lnTo>
                    <a:pt x="1141" y="367"/>
                  </a:lnTo>
                  <a:lnTo>
                    <a:pt x="1139" y="369"/>
                  </a:lnTo>
                  <a:lnTo>
                    <a:pt x="1139" y="369"/>
                  </a:lnTo>
                  <a:lnTo>
                    <a:pt x="1147" y="375"/>
                  </a:lnTo>
                  <a:lnTo>
                    <a:pt x="1151" y="379"/>
                  </a:lnTo>
                  <a:lnTo>
                    <a:pt x="1153" y="383"/>
                  </a:lnTo>
                  <a:lnTo>
                    <a:pt x="1153" y="383"/>
                  </a:lnTo>
                  <a:lnTo>
                    <a:pt x="1151" y="383"/>
                  </a:lnTo>
                  <a:lnTo>
                    <a:pt x="1149" y="383"/>
                  </a:lnTo>
                  <a:lnTo>
                    <a:pt x="1147" y="385"/>
                  </a:lnTo>
                  <a:lnTo>
                    <a:pt x="1147" y="385"/>
                  </a:lnTo>
                  <a:lnTo>
                    <a:pt x="1163" y="393"/>
                  </a:lnTo>
                  <a:lnTo>
                    <a:pt x="1169" y="399"/>
                  </a:lnTo>
                  <a:lnTo>
                    <a:pt x="1173" y="405"/>
                  </a:lnTo>
                  <a:lnTo>
                    <a:pt x="1173" y="405"/>
                  </a:lnTo>
                  <a:lnTo>
                    <a:pt x="1169" y="407"/>
                  </a:lnTo>
                  <a:lnTo>
                    <a:pt x="1167" y="409"/>
                  </a:lnTo>
                  <a:lnTo>
                    <a:pt x="1167" y="409"/>
                  </a:lnTo>
                  <a:lnTo>
                    <a:pt x="1171" y="411"/>
                  </a:lnTo>
                  <a:lnTo>
                    <a:pt x="1173" y="413"/>
                  </a:lnTo>
                  <a:lnTo>
                    <a:pt x="1177" y="421"/>
                  </a:lnTo>
                  <a:lnTo>
                    <a:pt x="1177" y="421"/>
                  </a:lnTo>
                  <a:lnTo>
                    <a:pt x="1171" y="417"/>
                  </a:lnTo>
                  <a:lnTo>
                    <a:pt x="1169" y="417"/>
                  </a:lnTo>
                  <a:lnTo>
                    <a:pt x="1167" y="417"/>
                  </a:lnTo>
                  <a:lnTo>
                    <a:pt x="1167" y="417"/>
                  </a:lnTo>
                  <a:lnTo>
                    <a:pt x="1169" y="421"/>
                  </a:lnTo>
                  <a:lnTo>
                    <a:pt x="1169" y="425"/>
                  </a:lnTo>
                  <a:lnTo>
                    <a:pt x="1171" y="431"/>
                  </a:lnTo>
                  <a:lnTo>
                    <a:pt x="1173" y="433"/>
                  </a:lnTo>
                  <a:lnTo>
                    <a:pt x="1173" y="433"/>
                  </a:lnTo>
                  <a:lnTo>
                    <a:pt x="1175" y="429"/>
                  </a:lnTo>
                  <a:lnTo>
                    <a:pt x="1177" y="427"/>
                  </a:lnTo>
                  <a:lnTo>
                    <a:pt x="1179" y="427"/>
                  </a:lnTo>
                  <a:lnTo>
                    <a:pt x="1179" y="427"/>
                  </a:lnTo>
                  <a:lnTo>
                    <a:pt x="1181" y="435"/>
                  </a:lnTo>
                  <a:lnTo>
                    <a:pt x="1181" y="435"/>
                  </a:lnTo>
                  <a:lnTo>
                    <a:pt x="1177" y="437"/>
                  </a:lnTo>
                  <a:lnTo>
                    <a:pt x="1175" y="439"/>
                  </a:lnTo>
                  <a:lnTo>
                    <a:pt x="1173" y="443"/>
                  </a:lnTo>
                  <a:lnTo>
                    <a:pt x="1171" y="445"/>
                  </a:lnTo>
                  <a:lnTo>
                    <a:pt x="1171" y="445"/>
                  </a:lnTo>
                  <a:lnTo>
                    <a:pt x="1165" y="445"/>
                  </a:lnTo>
                  <a:lnTo>
                    <a:pt x="1163" y="443"/>
                  </a:lnTo>
                  <a:lnTo>
                    <a:pt x="1163" y="441"/>
                  </a:lnTo>
                  <a:lnTo>
                    <a:pt x="1163" y="441"/>
                  </a:lnTo>
                  <a:lnTo>
                    <a:pt x="1157" y="443"/>
                  </a:lnTo>
                  <a:lnTo>
                    <a:pt x="1151" y="445"/>
                  </a:lnTo>
                  <a:lnTo>
                    <a:pt x="1151" y="445"/>
                  </a:lnTo>
                  <a:lnTo>
                    <a:pt x="1157" y="447"/>
                  </a:lnTo>
                  <a:lnTo>
                    <a:pt x="1161" y="449"/>
                  </a:lnTo>
                  <a:lnTo>
                    <a:pt x="1161" y="451"/>
                  </a:lnTo>
                  <a:lnTo>
                    <a:pt x="1161" y="451"/>
                  </a:lnTo>
                  <a:lnTo>
                    <a:pt x="1159" y="453"/>
                  </a:lnTo>
                  <a:lnTo>
                    <a:pt x="1157" y="453"/>
                  </a:lnTo>
                  <a:lnTo>
                    <a:pt x="1153" y="453"/>
                  </a:lnTo>
                  <a:lnTo>
                    <a:pt x="1151" y="455"/>
                  </a:lnTo>
                  <a:lnTo>
                    <a:pt x="1151" y="455"/>
                  </a:lnTo>
                  <a:lnTo>
                    <a:pt x="1155" y="459"/>
                  </a:lnTo>
                  <a:lnTo>
                    <a:pt x="1161" y="459"/>
                  </a:lnTo>
                  <a:lnTo>
                    <a:pt x="1173" y="457"/>
                  </a:lnTo>
                  <a:lnTo>
                    <a:pt x="1173" y="457"/>
                  </a:lnTo>
                  <a:lnTo>
                    <a:pt x="1169" y="463"/>
                  </a:lnTo>
                  <a:lnTo>
                    <a:pt x="1165" y="467"/>
                  </a:lnTo>
                  <a:lnTo>
                    <a:pt x="1151" y="471"/>
                  </a:lnTo>
                  <a:lnTo>
                    <a:pt x="1151" y="471"/>
                  </a:lnTo>
                  <a:lnTo>
                    <a:pt x="1143" y="485"/>
                  </a:lnTo>
                  <a:lnTo>
                    <a:pt x="1131" y="499"/>
                  </a:lnTo>
                  <a:lnTo>
                    <a:pt x="1131" y="499"/>
                  </a:lnTo>
                  <a:lnTo>
                    <a:pt x="1121" y="501"/>
                  </a:lnTo>
                  <a:lnTo>
                    <a:pt x="1113" y="507"/>
                  </a:lnTo>
                  <a:lnTo>
                    <a:pt x="1107" y="515"/>
                  </a:lnTo>
                  <a:lnTo>
                    <a:pt x="1107" y="525"/>
                  </a:lnTo>
                  <a:lnTo>
                    <a:pt x="1107" y="525"/>
                  </a:lnTo>
                  <a:lnTo>
                    <a:pt x="1099" y="531"/>
                  </a:lnTo>
                  <a:lnTo>
                    <a:pt x="1093" y="537"/>
                  </a:lnTo>
                  <a:lnTo>
                    <a:pt x="1084" y="545"/>
                  </a:lnTo>
                  <a:lnTo>
                    <a:pt x="1076" y="549"/>
                  </a:lnTo>
                  <a:lnTo>
                    <a:pt x="1076" y="549"/>
                  </a:lnTo>
                  <a:lnTo>
                    <a:pt x="1076" y="553"/>
                  </a:lnTo>
                  <a:lnTo>
                    <a:pt x="1074" y="555"/>
                  </a:lnTo>
                  <a:lnTo>
                    <a:pt x="1070" y="555"/>
                  </a:lnTo>
                  <a:lnTo>
                    <a:pt x="1070" y="555"/>
                  </a:lnTo>
                  <a:lnTo>
                    <a:pt x="1072" y="561"/>
                  </a:lnTo>
                  <a:lnTo>
                    <a:pt x="1068" y="567"/>
                  </a:lnTo>
                  <a:lnTo>
                    <a:pt x="1064" y="575"/>
                  </a:lnTo>
                  <a:lnTo>
                    <a:pt x="1062" y="582"/>
                  </a:lnTo>
                  <a:lnTo>
                    <a:pt x="1062" y="582"/>
                  </a:lnTo>
                  <a:lnTo>
                    <a:pt x="1062" y="584"/>
                  </a:lnTo>
                  <a:lnTo>
                    <a:pt x="1060" y="584"/>
                  </a:lnTo>
                  <a:lnTo>
                    <a:pt x="1058" y="586"/>
                  </a:lnTo>
                  <a:lnTo>
                    <a:pt x="1058" y="588"/>
                  </a:lnTo>
                  <a:lnTo>
                    <a:pt x="1058" y="588"/>
                  </a:lnTo>
                  <a:lnTo>
                    <a:pt x="1058" y="598"/>
                  </a:lnTo>
                  <a:lnTo>
                    <a:pt x="1058" y="606"/>
                  </a:lnTo>
                  <a:lnTo>
                    <a:pt x="1058" y="606"/>
                  </a:lnTo>
                  <a:lnTo>
                    <a:pt x="1062" y="612"/>
                  </a:lnTo>
                  <a:lnTo>
                    <a:pt x="1066" y="620"/>
                  </a:lnTo>
                  <a:lnTo>
                    <a:pt x="1072" y="634"/>
                  </a:lnTo>
                  <a:lnTo>
                    <a:pt x="1072" y="634"/>
                  </a:lnTo>
                  <a:lnTo>
                    <a:pt x="1088" y="664"/>
                  </a:lnTo>
                  <a:lnTo>
                    <a:pt x="1088" y="664"/>
                  </a:lnTo>
                  <a:lnTo>
                    <a:pt x="1099" y="682"/>
                  </a:lnTo>
                  <a:lnTo>
                    <a:pt x="1111" y="700"/>
                  </a:lnTo>
                  <a:lnTo>
                    <a:pt x="1115" y="710"/>
                  </a:lnTo>
                  <a:lnTo>
                    <a:pt x="1119" y="722"/>
                  </a:lnTo>
                  <a:lnTo>
                    <a:pt x="1121" y="732"/>
                  </a:lnTo>
                  <a:lnTo>
                    <a:pt x="1121" y="746"/>
                  </a:lnTo>
                  <a:lnTo>
                    <a:pt x="1121" y="746"/>
                  </a:lnTo>
                  <a:lnTo>
                    <a:pt x="1119" y="750"/>
                  </a:lnTo>
                  <a:lnTo>
                    <a:pt x="1117" y="754"/>
                  </a:lnTo>
                  <a:lnTo>
                    <a:pt x="1115" y="766"/>
                  </a:lnTo>
                  <a:lnTo>
                    <a:pt x="1115" y="766"/>
                  </a:lnTo>
                  <a:lnTo>
                    <a:pt x="1107" y="768"/>
                  </a:lnTo>
                  <a:lnTo>
                    <a:pt x="1095" y="770"/>
                  </a:lnTo>
                  <a:lnTo>
                    <a:pt x="1095" y="770"/>
                  </a:lnTo>
                  <a:lnTo>
                    <a:pt x="1097" y="768"/>
                  </a:lnTo>
                  <a:lnTo>
                    <a:pt x="1097" y="768"/>
                  </a:lnTo>
                  <a:lnTo>
                    <a:pt x="1099" y="766"/>
                  </a:lnTo>
                  <a:lnTo>
                    <a:pt x="1101" y="764"/>
                  </a:lnTo>
                  <a:lnTo>
                    <a:pt x="1101" y="764"/>
                  </a:lnTo>
                  <a:lnTo>
                    <a:pt x="1095" y="764"/>
                  </a:lnTo>
                  <a:lnTo>
                    <a:pt x="1093" y="762"/>
                  </a:lnTo>
                  <a:lnTo>
                    <a:pt x="1086" y="756"/>
                  </a:lnTo>
                  <a:lnTo>
                    <a:pt x="1080" y="752"/>
                  </a:lnTo>
                  <a:lnTo>
                    <a:pt x="1076" y="750"/>
                  </a:lnTo>
                  <a:lnTo>
                    <a:pt x="1072" y="750"/>
                  </a:lnTo>
                  <a:lnTo>
                    <a:pt x="1072" y="750"/>
                  </a:lnTo>
                  <a:lnTo>
                    <a:pt x="1072" y="744"/>
                  </a:lnTo>
                  <a:lnTo>
                    <a:pt x="1070" y="742"/>
                  </a:lnTo>
                  <a:lnTo>
                    <a:pt x="1066" y="736"/>
                  </a:lnTo>
                  <a:lnTo>
                    <a:pt x="1062" y="730"/>
                  </a:lnTo>
                  <a:lnTo>
                    <a:pt x="1060" y="728"/>
                  </a:lnTo>
                  <a:lnTo>
                    <a:pt x="1060" y="722"/>
                  </a:lnTo>
                  <a:lnTo>
                    <a:pt x="1060" y="722"/>
                  </a:lnTo>
                  <a:lnTo>
                    <a:pt x="1058" y="722"/>
                  </a:lnTo>
                  <a:lnTo>
                    <a:pt x="1056" y="722"/>
                  </a:lnTo>
                  <a:lnTo>
                    <a:pt x="1050" y="718"/>
                  </a:lnTo>
                  <a:lnTo>
                    <a:pt x="1040" y="706"/>
                  </a:lnTo>
                  <a:lnTo>
                    <a:pt x="1040" y="706"/>
                  </a:lnTo>
                  <a:lnTo>
                    <a:pt x="1044" y="700"/>
                  </a:lnTo>
                  <a:lnTo>
                    <a:pt x="1046" y="696"/>
                  </a:lnTo>
                  <a:lnTo>
                    <a:pt x="1044" y="694"/>
                  </a:lnTo>
                  <a:lnTo>
                    <a:pt x="1044" y="694"/>
                  </a:lnTo>
                  <a:lnTo>
                    <a:pt x="1042" y="696"/>
                  </a:lnTo>
                  <a:lnTo>
                    <a:pt x="1040" y="698"/>
                  </a:lnTo>
                  <a:lnTo>
                    <a:pt x="1038" y="700"/>
                  </a:lnTo>
                  <a:lnTo>
                    <a:pt x="1036" y="698"/>
                  </a:lnTo>
                  <a:lnTo>
                    <a:pt x="1036" y="698"/>
                  </a:lnTo>
                  <a:lnTo>
                    <a:pt x="1036" y="698"/>
                  </a:lnTo>
                  <a:lnTo>
                    <a:pt x="1034" y="698"/>
                  </a:lnTo>
                  <a:lnTo>
                    <a:pt x="1034" y="698"/>
                  </a:lnTo>
                  <a:lnTo>
                    <a:pt x="1036" y="674"/>
                  </a:lnTo>
                  <a:lnTo>
                    <a:pt x="1034" y="664"/>
                  </a:lnTo>
                  <a:lnTo>
                    <a:pt x="1030" y="658"/>
                  </a:lnTo>
                  <a:lnTo>
                    <a:pt x="1030" y="658"/>
                  </a:lnTo>
                  <a:lnTo>
                    <a:pt x="1022" y="656"/>
                  </a:lnTo>
                  <a:lnTo>
                    <a:pt x="1018" y="652"/>
                  </a:lnTo>
                  <a:lnTo>
                    <a:pt x="1008" y="644"/>
                  </a:lnTo>
                  <a:lnTo>
                    <a:pt x="1004" y="640"/>
                  </a:lnTo>
                  <a:lnTo>
                    <a:pt x="998" y="636"/>
                  </a:lnTo>
                  <a:lnTo>
                    <a:pt x="992" y="634"/>
                  </a:lnTo>
                  <a:lnTo>
                    <a:pt x="984" y="634"/>
                  </a:lnTo>
                  <a:lnTo>
                    <a:pt x="984" y="634"/>
                  </a:lnTo>
                  <a:lnTo>
                    <a:pt x="978" y="636"/>
                  </a:lnTo>
                  <a:lnTo>
                    <a:pt x="972" y="640"/>
                  </a:lnTo>
                  <a:lnTo>
                    <a:pt x="966" y="646"/>
                  </a:lnTo>
                  <a:lnTo>
                    <a:pt x="956" y="648"/>
                  </a:lnTo>
                  <a:lnTo>
                    <a:pt x="956" y="648"/>
                  </a:lnTo>
                  <a:lnTo>
                    <a:pt x="940" y="638"/>
                  </a:lnTo>
                  <a:lnTo>
                    <a:pt x="924" y="628"/>
                  </a:lnTo>
                  <a:lnTo>
                    <a:pt x="924" y="628"/>
                  </a:lnTo>
                  <a:lnTo>
                    <a:pt x="906" y="634"/>
                  </a:lnTo>
                  <a:lnTo>
                    <a:pt x="884" y="638"/>
                  </a:lnTo>
                  <a:lnTo>
                    <a:pt x="884" y="638"/>
                  </a:lnTo>
                  <a:lnTo>
                    <a:pt x="886" y="636"/>
                  </a:lnTo>
                  <a:lnTo>
                    <a:pt x="888" y="636"/>
                  </a:lnTo>
                  <a:lnTo>
                    <a:pt x="888" y="634"/>
                  </a:lnTo>
                  <a:lnTo>
                    <a:pt x="888" y="632"/>
                  </a:lnTo>
                  <a:lnTo>
                    <a:pt x="888" y="632"/>
                  </a:lnTo>
                  <a:lnTo>
                    <a:pt x="874" y="636"/>
                  </a:lnTo>
                  <a:lnTo>
                    <a:pt x="868" y="636"/>
                  </a:lnTo>
                  <a:lnTo>
                    <a:pt x="860" y="634"/>
                  </a:lnTo>
                  <a:lnTo>
                    <a:pt x="860" y="634"/>
                  </a:lnTo>
                  <a:lnTo>
                    <a:pt x="856" y="638"/>
                  </a:lnTo>
                  <a:lnTo>
                    <a:pt x="852" y="640"/>
                  </a:lnTo>
                  <a:lnTo>
                    <a:pt x="842" y="642"/>
                  </a:lnTo>
                  <a:lnTo>
                    <a:pt x="822" y="642"/>
                  </a:lnTo>
                  <a:lnTo>
                    <a:pt x="822" y="642"/>
                  </a:lnTo>
                  <a:lnTo>
                    <a:pt x="822" y="644"/>
                  </a:lnTo>
                  <a:lnTo>
                    <a:pt x="822" y="646"/>
                  </a:lnTo>
                  <a:lnTo>
                    <a:pt x="828" y="646"/>
                  </a:lnTo>
                  <a:lnTo>
                    <a:pt x="840" y="644"/>
                  </a:lnTo>
                  <a:lnTo>
                    <a:pt x="840" y="644"/>
                  </a:lnTo>
                  <a:lnTo>
                    <a:pt x="838" y="648"/>
                  </a:lnTo>
                  <a:lnTo>
                    <a:pt x="838" y="650"/>
                  </a:lnTo>
                  <a:lnTo>
                    <a:pt x="838" y="652"/>
                  </a:lnTo>
                  <a:lnTo>
                    <a:pt x="838" y="652"/>
                  </a:lnTo>
                  <a:lnTo>
                    <a:pt x="844" y="650"/>
                  </a:lnTo>
                  <a:lnTo>
                    <a:pt x="848" y="648"/>
                  </a:lnTo>
                  <a:lnTo>
                    <a:pt x="850" y="644"/>
                  </a:lnTo>
                  <a:lnTo>
                    <a:pt x="854" y="644"/>
                  </a:lnTo>
                  <a:lnTo>
                    <a:pt x="854" y="644"/>
                  </a:lnTo>
                  <a:lnTo>
                    <a:pt x="852" y="650"/>
                  </a:lnTo>
                  <a:lnTo>
                    <a:pt x="850" y="654"/>
                  </a:lnTo>
                  <a:lnTo>
                    <a:pt x="846" y="656"/>
                  </a:lnTo>
                  <a:lnTo>
                    <a:pt x="844" y="662"/>
                  </a:lnTo>
                  <a:lnTo>
                    <a:pt x="844" y="662"/>
                  </a:lnTo>
                  <a:lnTo>
                    <a:pt x="848" y="666"/>
                  </a:lnTo>
                  <a:lnTo>
                    <a:pt x="852" y="668"/>
                  </a:lnTo>
                  <a:lnTo>
                    <a:pt x="862" y="672"/>
                  </a:lnTo>
                  <a:lnTo>
                    <a:pt x="862" y="672"/>
                  </a:lnTo>
                  <a:lnTo>
                    <a:pt x="858" y="674"/>
                  </a:lnTo>
                  <a:lnTo>
                    <a:pt x="856" y="676"/>
                  </a:lnTo>
                  <a:lnTo>
                    <a:pt x="852" y="678"/>
                  </a:lnTo>
                  <a:lnTo>
                    <a:pt x="848" y="678"/>
                  </a:lnTo>
                  <a:lnTo>
                    <a:pt x="848" y="678"/>
                  </a:lnTo>
                  <a:lnTo>
                    <a:pt x="850" y="676"/>
                  </a:lnTo>
                  <a:lnTo>
                    <a:pt x="850" y="674"/>
                  </a:lnTo>
                  <a:lnTo>
                    <a:pt x="850" y="674"/>
                  </a:lnTo>
                  <a:lnTo>
                    <a:pt x="832" y="668"/>
                  </a:lnTo>
                  <a:lnTo>
                    <a:pt x="832" y="668"/>
                  </a:lnTo>
                  <a:lnTo>
                    <a:pt x="834" y="672"/>
                  </a:lnTo>
                  <a:lnTo>
                    <a:pt x="832" y="674"/>
                  </a:lnTo>
                  <a:lnTo>
                    <a:pt x="826" y="678"/>
                  </a:lnTo>
                  <a:lnTo>
                    <a:pt x="826" y="678"/>
                  </a:lnTo>
                  <a:lnTo>
                    <a:pt x="822" y="676"/>
                  </a:lnTo>
                  <a:lnTo>
                    <a:pt x="816" y="674"/>
                  </a:lnTo>
                  <a:lnTo>
                    <a:pt x="812" y="674"/>
                  </a:lnTo>
                  <a:lnTo>
                    <a:pt x="808" y="678"/>
                  </a:lnTo>
                  <a:lnTo>
                    <a:pt x="808" y="678"/>
                  </a:lnTo>
                  <a:lnTo>
                    <a:pt x="794" y="668"/>
                  </a:lnTo>
                  <a:lnTo>
                    <a:pt x="786" y="662"/>
                  </a:lnTo>
                  <a:lnTo>
                    <a:pt x="776" y="660"/>
                  </a:lnTo>
                  <a:lnTo>
                    <a:pt x="776" y="660"/>
                  </a:lnTo>
                  <a:lnTo>
                    <a:pt x="772" y="664"/>
                  </a:lnTo>
                  <a:lnTo>
                    <a:pt x="768" y="666"/>
                  </a:lnTo>
                  <a:lnTo>
                    <a:pt x="768" y="666"/>
                  </a:lnTo>
                  <a:lnTo>
                    <a:pt x="760" y="662"/>
                  </a:lnTo>
                  <a:lnTo>
                    <a:pt x="752" y="660"/>
                  </a:lnTo>
                  <a:lnTo>
                    <a:pt x="734" y="660"/>
                  </a:lnTo>
                  <a:lnTo>
                    <a:pt x="718" y="664"/>
                  </a:lnTo>
                  <a:lnTo>
                    <a:pt x="700" y="668"/>
                  </a:lnTo>
                  <a:lnTo>
                    <a:pt x="700" y="668"/>
                  </a:lnTo>
                  <a:lnTo>
                    <a:pt x="700" y="662"/>
                  </a:lnTo>
                  <a:lnTo>
                    <a:pt x="702" y="662"/>
                  </a:lnTo>
                  <a:lnTo>
                    <a:pt x="700" y="660"/>
                  </a:lnTo>
                  <a:lnTo>
                    <a:pt x="700" y="660"/>
                  </a:lnTo>
                  <a:lnTo>
                    <a:pt x="698" y="662"/>
                  </a:lnTo>
                  <a:lnTo>
                    <a:pt x="696" y="666"/>
                  </a:lnTo>
                  <a:lnTo>
                    <a:pt x="696" y="674"/>
                  </a:lnTo>
                  <a:lnTo>
                    <a:pt x="696" y="674"/>
                  </a:lnTo>
                  <a:lnTo>
                    <a:pt x="692" y="680"/>
                  </a:lnTo>
                  <a:lnTo>
                    <a:pt x="686" y="684"/>
                  </a:lnTo>
                  <a:lnTo>
                    <a:pt x="674" y="690"/>
                  </a:lnTo>
                  <a:lnTo>
                    <a:pt x="660" y="696"/>
                  </a:lnTo>
                  <a:lnTo>
                    <a:pt x="647" y="704"/>
                  </a:lnTo>
                  <a:lnTo>
                    <a:pt x="647" y="704"/>
                  </a:lnTo>
                  <a:lnTo>
                    <a:pt x="639" y="712"/>
                  </a:lnTo>
                  <a:lnTo>
                    <a:pt x="633" y="722"/>
                  </a:lnTo>
                  <a:lnTo>
                    <a:pt x="623" y="744"/>
                  </a:lnTo>
                  <a:lnTo>
                    <a:pt x="623" y="744"/>
                  </a:lnTo>
                  <a:lnTo>
                    <a:pt x="627" y="760"/>
                  </a:lnTo>
                  <a:lnTo>
                    <a:pt x="631" y="776"/>
                  </a:lnTo>
                  <a:lnTo>
                    <a:pt x="631" y="776"/>
                  </a:lnTo>
                  <a:lnTo>
                    <a:pt x="615" y="774"/>
                  </a:lnTo>
                  <a:lnTo>
                    <a:pt x="603" y="770"/>
                  </a:lnTo>
                  <a:lnTo>
                    <a:pt x="577" y="760"/>
                  </a:lnTo>
                  <a:lnTo>
                    <a:pt x="577" y="760"/>
                  </a:lnTo>
                  <a:lnTo>
                    <a:pt x="573" y="750"/>
                  </a:lnTo>
                  <a:lnTo>
                    <a:pt x="569" y="744"/>
                  </a:lnTo>
                  <a:lnTo>
                    <a:pt x="567" y="734"/>
                  </a:lnTo>
                  <a:lnTo>
                    <a:pt x="565" y="724"/>
                  </a:lnTo>
                  <a:lnTo>
                    <a:pt x="565" y="724"/>
                  </a:lnTo>
                  <a:lnTo>
                    <a:pt x="561" y="720"/>
                  </a:lnTo>
                  <a:lnTo>
                    <a:pt x="557" y="716"/>
                  </a:lnTo>
                  <a:lnTo>
                    <a:pt x="557" y="716"/>
                  </a:lnTo>
                  <a:lnTo>
                    <a:pt x="545" y="694"/>
                  </a:lnTo>
                  <a:lnTo>
                    <a:pt x="533" y="672"/>
                  </a:lnTo>
                  <a:lnTo>
                    <a:pt x="533" y="672"/>
                  </a:lnTo>
                  <a:lnTo>
                    <a:pt x="525" y="666"/>
                  </a:lnTo>
                  <a:lnTo>
                    <a:pt x="521" y="662"/>
                  </a:lnTo>
                  <a:lnTo>
                    <a:pt x="519" y="658"/>
                  </a:lnTo>
                  <a:lnTo>
                    <a:pt x="519" y="658"/>
                  </a:lnTo>
                  <a:lnTo>
                    <a:pt x="511" y="656"/>
                  </a:lnTo>
                  <a:lnTo>
                    <a:pt x="501" y="656"/>
                  </a:lnTo>
                  <a:lnTo>
                    <a:pt x="493" y="656"/>
                  </a:lnTo>
                  <a:lnTo>
                    <a:pt x="485" y="654"/>
                  </a:lnTo>
                  <a:lnTo>
                    <a:pt x="485" y="654"/>
                  </a:lnTo>
                  <a:lnTo>
                    <a:pt x="475" y="666"/>
                  </a:lnTo>
                  <a:lnTo>
                    <a:pt x="465" y="676"/>
                  </a:lnTo>
                  <a:lnTo>
                    <a:pt x="465" y="676"/>
                  </a:lnTo>
                  <a:lnTo>
                    <a:pt x="433" y="654"/>
                  </a:lnTo>
                  <a:lnTo>
                    <a:pt x="433" y="654"/>
                  </a:lnTo>
                  <a:lnTo>
                    <a:pt x="431" y="642"/>
                  </a:lnTo>
                  <a:lnTo>
                    <a:pt x="427" y="632"/>
                  </a:lnTo>
                  <a:lnTo>
                    <a:pt x="421" y="624"/>
                  </a:lnTo>
                  <a:lnTo>
                    <a:pt x="415" y="616"/>
                  </a:lnTo>
                  <a:lnTo>
                    <a:pt x="401" y="602"/>
                  </a:lnTo>
                  <a:lnTo>
                    <a:pt x="395" y="594"/>
                  </a:lnTo>
                  <a:lnTo>
                    <a:pt x="389" y="584"/>
                  </a:lnTo>
                  <a:lnTo>
                    <a:pt x="389" y="584"/>
                  </a:lnTo>
                  <a:lnTo>
                    <a:pt x="341" y="579"/>
                  </a:lnTo>
                  <a:lnTo>
                    <a:pt x="341" y="579"/>
                  </a:lnTo>
                  <a:lnTo>
                    <a:pt x="341" y="586"/>
                  </a:lnTo>
                  <a:lnTo>
                    <a:pt x="339" y="590"/>
                  </a:lnTo>
                  <a:lnTo>
                    <a:pt x="337" y="592"/>
                  </a:lnTo>
                  <a:lnTo>
                    <a:pt x="337" y="592"/>
                  </a:lnTo>
                  <a:lnTo>
                    <a:pt x="287" y="584"/>
                  </a:lnTo>
                  <a:lnTo>
                    <a:pt x="265" y="579"/>
                  </a:lnTo>
                  <a:lnTo>
                    <a:pt x="243" y="573"/>
                  </a:lnTo>
                  <a:lnTo>
                    <a:pt x="221" y="565"/>
                  </a:lnTo>
                  <a:lnTo>
                    <a:pt x="202" y="555"/>
                  </a:lnTo>
                  <a:lnTo>
                    <a:pt x="184" y="543"/>
                  </a:lnTo>
                  <a:lnTo>
                    <a:pt x="170" y="527"/>
                  </a:lnTo>
                  <a:lnTo>
                    <a:pt x="170" y="527"/>
                  </a:lnTo>
                  <a:lnTo>
                    <a:pt x="176" y="523"/>
                  </a:lnTo>
                  <a:lnTo>
                    <a:pt x="178" y="521"/>
                  </a:lnTo>
                  <a:lnTo>
                    <a:pt x="178" y="519"/>
                  </a:lnTo>
                  <a:lnTo>
                    <a:pt x="178" y="519"/>
                  </a:lnTo>
                  <a:lnTo>
                    <a:pt x="144" y="517"/>
                  </a:lnTo>
                  <a:lnTo>
                    <a:pt x="112" y="515"/>
                  </a:lnTo>
                  <a:lnTo>
                    <a:pt x="112" y="515"/>
                  </a:lnTo>
                  <a:lnTo>
                    <a:pt x="110" y="499"/>
                  </a:lnTo>
                  <a:lnTo>
                    <a:pt x="106" y="487"/>
                  </a:lnTo>
                  <a:lnTo>
                    <a:pt x="98" y="477"/>
                  </a:lnTo>
                  <a:lnTo>
                    <a:pt x="88" y="471"/>
                  </a:lnTo>
                  <a:lnTo>
                    <a:pt x="88" y="471"/>
                  </a:lnTo>
                  <a:lnTo>
                    <a:pt x="88" y="463"/>
                  </a:lnTo>
                  <a:lnTo>
                    <a:pt x="88" y="463"/>
                  </a:lnTo>
                  <a:lnTo>
                    <a:pt x="76" y="461"/>
                  </a:lnTo>
                  <a:lnTo>
                    <a:pt x="76" y="461"/>
                  </a:lnTo>
                  <a:lnTo>
                    <a:pt x="74" y="455"/>
                  </a:lnTo>
                  <a:lnTo>
                    <a:pt x="70" y="451"/>
                  </a:lnTo>
                  <a:lnTo>
                    <a:pt x="60" y="445"/>
                  </a:lnTo>
                  <a:lnTo>
                    <a:pt x="50" y="439"/>
                  </a:lnTo>
                  <a:lnTo>
                    <a:pt x="38" y="433"/>
                  </a:lnTo>
                  <a:lnTo>
                    <a:pt x="38" y="433"/>
                  </a:lnTo>
                  <a:lnTo>
                    <a:pt x="42" y="429"/>
                  </a:lnTo>
                  <a:lnTo>
                    <a:pt x="42" y="423"/>
                  </a:lnTo>
                  <a:lnTo>
                    <a:pt x="42" y="413"/>
                  </a:lnTo>
                  <a:lnTo>
                    <a:pt x="38" y="405"/>
                  </a:lnTo>
                  <a:lnTo>
                    <a:pt x="32" y="395"/>
                  </a:lnTo>
                  <a:lnTo>
                    <a:pt x="28" y="387"/>
                  </a:lnTo>
                  <a:lnTo>
                    <a:pt x="24" y="379"/>
                  </a:lnTo>
                  <a:lnTo>
                    <a:pt x="24" y="369"/>
                  </a:lnTo>
                  <a:lnTo>
                    <a:pt x="26" y="365"/>
                  </a:lnTo>
                  <a:lnTo>
                    <a:pt x="30" y="359"/>
                  </a:lnTo>
                  <a:lnTo>
                    <a:pt x="30" y="359"/>
                  </a:lnTo>
                  <a:lnTo>
                    <a:pt x="24" y="353"/>
                  </a:lnTo>
                  <a:lnTo>
                    <a:pt x="20" y="347"/>
                  </a:lnTo>
                  <a:lnTo>
                    <a:pt x="20" y="337"/>
                  </a:lnTo>
                  <a:lnTo>
                    <a:pt x="22" y="327"/>
                  </a:lnTo>
                  <a:lnTo>
                    <a:pt x="22" y="327"/>
                  </a:lnTo>
                  <a:lnTo>
                    <a:pt x="26" y="333"/>
                  </a:lnTo>
                  <a:lnTo>
                    <a:pt x="28" y="335"/>
                  </a:lnTo>
                  <a:lnTo>
                    <a:pt x="28" y="333"/>
                  </a:lnTo>
                  <a:lnTo>
                    <a:pt x="28" y="333"/>
                  </a:lnTo>
                  <a:lnTo>
                    <a:pt x="26" y="327"/>
                  </a:lnTo>
                  <a:lnTo>
                    <a:pt x="24" y="325"/>
                  </a:lnTo>
                  <a:lnTo>
                    <a:pt x="20" y="325"/>
                  </a:lnTo>
                  <a:lnTo>
                    <a:pt x="20" y="325"/>
                  </a:lnTo>
                  <a:lnTo>
                    <a:pt x="16" y="313"/>
                  </a:lnTo>
                  <a:lnTo>
                    <a:pt x="10" y="305"/>
                  </a:lnTo>
                  <a:lnTo>
                    <a:pt x="6" y="295"/>
                  </a:lnTo>
                  <a:lnTo>
                    <a:pt x="2" y="283"/>
                  </a:lnTo>
                  <a:lnTo>
                    <a:pt x="2" y="283"/>
                  </a:lnTo>
                  <a:lnTo>
                    <a:pt x="4" y="273"/>
                  </a:lnTo>
                  <a:lnTo>
                    <a:pt x="6" y="261"/>
                  </a:lnTo>
                  <a:lnTo>
                    <a:pt x="6" y="249"/>
                  </a:lnTo>
                  <a:lnTo>
                    <a:pt x="4" y="243"/>
                  </a:lnTo>
                  <a:lnTo>
                    <a:pt x="0" y="237"/>
                  </a:lnTo>
                  <a:lnTo>
                    <a:pt x="0" y="237"/>
                  </a:lnTo>
                  <a:lnTo>
                    <a:pt x="0" y="235"/>
                  </a:lnTo>
                  <a:lnTo>
                    <a:pt x="0" y="235"/>
                  </a:lnTo>
                  <a:lnTo>
                    <a:pt x="10" y="217"/>
                  </a:lnTo>
                  <a:lnTo>
                    <a:pt x="18" y="197"/>
                  </a:lnTo>
                  <a:lnTo>
                    <a:pt x="18" y="197"/>
                  </a:lnTo>
                  <a:lnTo>
                    <a:pt x="22" y="186"/>
                  </a:lnTo>
                  <a:lnTo>
                    <a:pt x="22" y="174"/>
                  </a:lnTo>
                  <a:lnTo>
                    <a:pt x="24" y="164"/>
                  </a:lnTo>
                  <a:lnTo>
                    <a:pt x="28" y="152"/>
                  </a:lnTo>
                  <a:lnTo>
                    <a:pt x="28" y="152"/>
                  </a:lnTo>
                  <a:lnTo>
                    <a:pt x="34" y="146"/>
                  </a:lnTo>
                  <a:lnTo>
                    <a:pt x="38" y="140"/>
                  </a:lnTo>
                  <a:lnTo>
                    <a:pt x="38" y="140"/>
                  </a:lnTo>
                  <a:lnTo>
                    <a:pt x="46" y="122"/>
                  </a:lnTo>
                  <a:lnTo>
                    <a:pt x="52" y="106"/>
                  </a:lnTo>
                  <a:lnTo>
                    <a:pt x="56" y="88"/>
                  </a:lnTo>
                  <a:lnTo>
                    <a:pt x="64" y="72"/>
                  </a:lnTo>
                  <a:lnTo>
                    <a:pt x="64" y="72"/>
                  </a:lnTo>
                  <a:lnTo>
                    <a:pt x="68" y="74"/>
                  </a:lnTo>
                  <a:lnTo>
                    <a:pt x="70" y="74"/>
                  </a:lnTo>
                  <a:lnTo>
                    <a:pt x="72" y="74"/>
                  </a:lnTo>
                  <a:lnTo>
                    <a:pt x="72" y="74"/>
                  </a:lnTo>
                  <a:lnTo>
                    <a:pt x="66" y="72"/>
                  </a:lnTo>
                  <a:lnTo>
                    <a:pt x="64" y="70"/>
                  </a:lnTo>
                  <a:lnTo>
                    <a:pt x="64" y="66"/>
                  </a:lnTo>
                  <a:lnTo>
                    <a:pt x="66" y="60"/>
                  </a:lnTo>
                  <a:lnTo>
                    <a:pt x="66" y="60"/>
                  </a:lnTo>
                  <a:lnTo>
                    <a:pt x="68" y="62"/>
                  </a:lnTo>
                  <a:lnTo>
                    <a:pt x="70" y="62"/>
                  </a:lnTo>
                  <a:lnTo>
                    <a:pt x="70" y="60"/>
                  </a:lnTo>
                  <a:lnTo>
                    <a:pt x="70" y="60"/>
                  </a:lnTo>
                  <a:lnTo>
                    <a:pt x="72" y="58"/>
                  </a:lnTo>
                  <a:lnTo>
                    <a:pt x="70" y="58"/>
                  </a:lnTo>
                  <a:lnTo>
                    <a:pt x="68" y="58"/>
                  </a:lnTo>
                  <a:lnTo>
                    <a:pt x="68" y="56"/>
                  </a:lnTo>
                  <a:lnTo>
                    <a:pt x="68" y="56"/>
                  </a:lnTo>
                  <a:lnTo>
                    <a:pt x="68" y="42"/>
                  </a:lnTo>
                  <a:lnTo>
                    <a:pt x="68" y="28"/>
                  </a:lnTo>
                  <a:lnTo>
                    <a:pt x="68" y="16"/>
                  </a:lnTo>
                  <a:lnTo>
                    <a:pt x="72" y="6"/>
                  </a:lnTo>
                  <a:lnTo>
                    <a:pt x="72" y="6"/>
                  </a:lnTo>
                  <a:lnTo>
                    <a:pt x="90" y="18"/>
                  </a:lnTo>
                  <a:lnTo>
                    <a:pt x="108" y="30"/>
                  </a:lnTo>
                  <a:lnTo>
                    <a:pt x="108" y="30"/>
                  </a:lnTo>
                  <a:lnTo>
                    <a:pt x="104" y="34"/>
                  </a:lnTo>
                  <a:lnTo>
                    <a:pt x="100" y="38"/>
                  </a:lnTo>
                  <a:lnTo>
                    <a:pt x="100" y="38"/>
                  </a:lnTo>
                  <a:lnTo>
                    <a:pt x="104" y="38"/>
                  </a:lnTo>
                  <a:lnTo>
                    <a:pt x="106" y="38"/>
                  </a:lnTo>
                  <a:lnTo>
                    <a:pt x="106" y="40"/>
                  </a:lnTo>
                  <a:lnTo>
                    <a:pt x="106" y="40"/>
                  </a:lnTo>
                  <a:lnTo>
                    <a:pt x="106" y="44"/>
                  </a:lnTo>
                  <a:lnTo>
                    <a:pt x="102" y="46"/>
                  </a:lnTo>
                  <a:lnTo>
                    <a:pt x="98" y="48"/>
                  </a:lnTo>
                  <a:lnTo>
                    <a:pt x="98" y="52"/>
                  </a:lnTo>
                  <a:lnTo>
                    <a:pt x="98" y="52"/>
                  </a:lnTo>
                  <a:lnTo>
                    <a:pt x="100" y="52"/>
                  </a:lnTo>
                  <a:lnTo>
                    <a:pt x="104" y="52"/>
                  </a:lnTo>
                  <a:lnTo>
                    <a:pt x="110" y="50"/>
                  </a:lnTo>
                  <a:lnTo>
                    <a:pt x="110" y="50"/>
                  </a:lnTo>
                  <a:lnTo>
                    <a:pt x="114" y="26"/>
                  </a:lnTo>
                  <a:lnTo>
                    <a:pt x="116" y="14"/>
                  </a:lnTo>
                  <a:lnTo>
                    <a:pt x="114" y="0"/>
                  </a:lnTo>
                  <a:lnTo>
                    <a:pt x="114" y="0"/>
                  </a:lnTo>
                  <a:lnTo>
                    <a:pt x="118" y="0"/>
                  </a:lnTo>
                  <a:lnTo>
                    <a:pt x="118" y="0"/>
                  </a:lnTo>
                  <a:lnTo>
                    <a:pt x="118" y="0"/>
                  </a:lnTo>
                  <a:lnTo>
                    <a:pt x="118" y="0"/>
                  </a:lnTo>
                  <a:lnTo>
                    <a:pt x="182" y="18"/>
                  </a:lnTo>
                  <a:lnTo>
                    <a:pt x="247" y="32"/>
                  </a:lnTo>
                  <a:lnTo>
                    <a:pt x="315" y="46"/>
                  </a:lnTo>
                  <a:lnTo>
                    <a:pt x="385" y="56"/>
                  </a:lnTo>
                  <a:lnTo>
                    <a:pt x="455" y="66"/>
                  </a:lnTo>
                  <a:lnTo>
                    <a:pt x="529" y="72"/>
                  </a:lnTo>
                  <a:lnTo>
                    <a:pt x="607" y="76"/>
                  </a:lnTo>
                  <a:lnTo>
                    <a:pt x="686" y="76"/>
                  </a:lnTo>
                  <a:lnTo>
                    <a:pt x="686" y="76"/>
                  </a:lnTo>
                  <a:lnTo>
                    <a:pt x="688" y="76"/>
                  </a:lnTo>
                  <a:lnTo>
                    <a:pt x="688" y="72"/>
                  </a:lnTo>
                  <a:lnTo>
                    <a:pt x="688" y="70"/>
                  </a:lnTo>
                  <a:lnTo>
                    <a:pt x="690" y="68"/>
                  </a:lnTo>
                  <a:lnTo>
                    <a:pt x="690" y="68"/>
                  </a:lnTo>
                  <a:lnTo>
                    <a:pt x="694" y="68"/>
                  </a:lnTo>
                  <a:lnTo>
                    <a:pt x="696" y="72"/>
                  </a:lnTo>
                  <a:lnTo>
                    <a:pt x="698" y="80"/>
                  </a:lnTo>
                  <a:lnTo>
                    <a:pt x="698" y="80"/>
                  </a:lnTo>
                  <a:lnTo>
                    <a:pt x="708" y="84"/>
                  </a:lnTo>
                  <a:lnTo>
                    <a:pt x="716" y="90"/>
                  </a:lnTo>
                  <a:lnTo>
                    <a:pt x="716" y="90"/>
                  </a:lnTo>
                  <a:lnTo>
                    <a:pt x="732" y="92"/>
                  </a:lnTo>
                  <a:lnTo>
                    <a:pt x="748" y="94"/>
                  </a:lnTo>
                  <a:lnTo>
                    <a:pt x="762" y="96"/>
                  </a:lnTo>
                  <a:lnTo>
                    <a:pt x="778" y="98"/>
                  </a:lnTo>
                  <a:lnTo>
                    <a:pt x="778" y="98"/>
                  </a:lnTo>
                  <a:lnTo>
                    <a:pt x="780" y="98"/>
                  </a:lnTo>
                  <a:lnTo>
                    <a:pt x="782" y="100"/>
                  </a:lnTo>
                  <a:lnTo>
                    <a:pt x="784" y="102"/>
                  </a:lnTo>
                  <a:lnTo>
                    <a:pt x="786" y="102"/>
                  </a:lnTo>
                  <a:lnTo>
                    <a:pt x="786" y="102"/>
                  </a:lnTo>
                  <a:lnTo>
                    <a:pt x="792" y="102"/>
                  </a:lnTo>
                  <a:lnTo>
                    <a:pt x="798" y="102"/>
                  </a:lnTo>
                  <a:lnTo>
                    <a:pt x="804" y="104"/>
                  </a:lnTo>
                  <a:lnTo>
                    <a:pt x="808" y="108"/>
                  </a:lnTo>
                  <a:lnTo>
                    <a:pt x="808" y="108"/>
                  </a:lnTo>
                  <a:lnTo>
                    <a:pt x="794" y="114"/>
                  </a:lnTo>
                  <a:lnTo>
                    <a:pt x="780" y="124"/>
                  </a:lnTo>
                  <a:lnTo>
                    <a:pt x="756" y="146"/>
                  </a:lnTo>
                  <a:lnTo>
                    <a:pt x="756" y="146"/>
                  </a:lnTo>
                  <a:lnTo>
                    <a:pt x="760" y="146"/>
                  </a:lnTo>
                  <a:lnTo>
                    <a:pt x="764" y="146"/>
                  </a:lnTo>
                  <a:lnTo>
                    <a:pt x="770" y="142"/>
                  </a:lnTo>
                  <a:lnTo>
                    <a:pt x="778" y="140"/>
                  </a:lnTo>
                  <a:lnTo>
                    <a:pt x="784" y="138"/>
                  </a:lnTo>
                  <a:lnTo>
                    <a:pt x="784" y="138"/>
                  </a:lnTo>
                  <a:lnTo>
                    <a:pt x="784" y="142"/>
                  </a:lnTo>
                  <a:lnTo>
                    <a:pt x="784" y="144"/>
                  </a:lnTo>
                  <a:lnTo>
                    <a:pt x="782" y="146"/>
                  </a:lnTo>
                  <a:lnTo>
                    <a:pt x="784" y="148"/>
                  </a:lnTo>
                  <a:lnTo>
                    <a:pt x="784" y="148"/>
                  </a:lnTo>
                  <a:lnTo>
                    <a:pt x="786" y="146"/>
                  </a:lnTo>
                  <a:lnTo>
                    <a:pt x="788" y="146"/>
                  </a:lnTo>
                  <a:lnTo>
                    <a:pt x="792" y="148"/>
                  </a:lnTo>
                  <a:lnTo>
                    <a:pt x="792" y="148"/>
                  </a:lnTo>
                  <a:lnTo>
                    <a:pt x="798" y="144"/>
                  </a:lnTo>
                  <a:lnTo>
                    <a:pt x="802" y="142"/>
                  </a:lnTo>
                  <a:lnTo>
                    <a:pt x="808" y="140"/>
                  </a:lnTo>
                  <a:lnTo>
                    <a:pt x="814" y="138"/>
                  </a:lnTo>
                  <a:lnTo>
                    <a:pt x="814" y="138"/>
                  </a:lnTo>
                  <a:lnTo>
                    <a:pt x="820" y="132"/>
                  </a:lnTo>
                  <a:lnTo>
                    <a:pt x="826" y="126"/>
                  </a:lnTo>
                  <a:lnTo>
                    <a:pt x="832" y="120"/>
                  </a:lnTo>
                  <a:lnTo>
                    <a:pt x="836" y="118"/>
                  </a:lnTo>
                  <a:lnTo>
                    <a:pt x="842" y="118"/>
                  </a:lnTo>
                  <a:lnTo>
                    <a:pt x="842" y="118"/>
                  </a:lnTo>
                  <a:lnTo>
                    <a:pt x="846" y="120"/>
                  </a:lnTo>
                  <a:lnTo>
                    <a:pt x="848" y="122"/>
                  </a:lnTo>
                  <a:lnTo>
                    <a:pt x="848" y="122"/>
                  </a:lnTo>
                  <a:lnTo>
                    <a:pt x="842" y="124"/>
                  </a:lnTo>
                  <a:lnTo>
                    <a:pt x="838" y="126"/>
                  </a:lnTo>
                  <a:lnTo>
                    <a:pt x="834" y="134"/>
                  </a:lnTo>
                  <a:lnTo>
                    <a:pt x="834" y="134"/>
                  </a:lnTo>
                  <a:lnTo>
                    <a:pt x="844" y="134"/>
                  </a:lnTo>
                  <a:lnTo>
                    <a:pt x="854" y="136"/>
                  </a:lnTo>
                  <a:lnTo>
                    <a:pt x="854" y="136"/>
                  </a:lnTo>
                  <a:lnTo>
                    <a:pt x="854" y="140"/>
                  </a:lnTo>
                  <a:lnTo>
                    <a:pt x="856" y="142"/>
                  </a:lnTo>
                  <a:lnTo>
                    <a:pt x="862" y="144"/>
                  </a:lnTo>
                  <a:lnTo>
                    <a:pt x="868" y="144"/>
                  </a:lnTo>
                  <a:lnTo>
                    <a:pt x="872" y="146"/>
                  </a:lnTo>
                  <a:lnTo>
                    <a:pt x="874" y="148"/>
                  </a:lnTo>
                  <a:lnTo>
                    <a:pt x="874" y="148"/>
                  </a:lnTo>
                  <a:lnTo>
                    <a:pt x="878" y="144"/>
                  </a:lnTo>
                  <a:lnTo>
                    <a:pt x="882" y="140"/>
                  </a:lnTo>
                  <a:lnTo>
                    <a:pt x="888" y="140"/>
                  </a:lnTo>
                  <a:lnTo>
                    <a:pt x="896" y="140"/>
                  </a:lnTo>
                  <a:lnTo>
                    <a:pt x="910" y="142"/>
                  </a:lnTo>
                  <a:lnTo>
                    <a:pt x="924" y="142"/>
                  </a:lnTo>
                  <a:lnTo>
                    <a:pt x="924" y="142"/>
                  </a:lnTo>
                  <a:lnTo>
                    <a:pt x="930" y="146"/>
                  </a:lnTo>
                  <a:lnTo>
                    <a:pt x="934" y="152"/>
                  </a:lnTo>
                  <a:lnTo>
                    <a:pt x="934" y="152"/>
                  </a:lnTo>
                  <a:lnTo>
                    <a:pt x="928" y="156"/>
                  </a:lnTo>
                  <a:lnTo>
                    <a:pt x="920" y="156"/>
                  </a:lnTo>
                  <a:lnTo>
                    <a:pt x="904" y="154"/>
                  </a:lnTo>
                  <a:lnTo>
                    <a:pt x="904" y="154"/>
                  </a:lnTo>
                  <a:lnTo>
                    <a:pt x="896" y="160"/>
                  </a:lnTo>
                  <a:lnTo>
                    <a:pt x="888" y="162"/>
                  </a:lnTo>
                  <a:lnTo>
                    <a:pt x="868" y="164"/>
                  </a:lnTo>
                  <a:lnTo>
                    <a:pt x="868" y="164"/>
                  </a:lnTo>
                  <a:lnTo>
                    <a:pt x="864" y="174"/>
                  </a:lnTo>
                  <a:lnTo>
                    <a:pt x="858" y="184"/>
                  </a:lnTo>
                  <a:lnTo>
                    <a:pt x="854" y="194"/>
                  </a:lnTo>
                  <a:lnTo>
                    <a:pt x="852" y="205"/>
                  </a:lnTo>
                  <a:lnTo>
                    <a:pt x="852" y="205"/>
                  </a:lnTo>
                  <a:lnTo>
                    <a:pt x="870" y="182"/>
                  </a:lnTo>
                  <a:lnTo>
                    <a:pt x="870" y="182"/>
                  </a:lnTo>
                  <a:lnTo>
                    <a:pt x="868" y="194"/>
                  </a:lnTo>
                  <a:lnTo>
                    <a:pt x="862" y="209"/>
                  </a:lnTo>
                  <a:lnTo>
                    <a:pt x="858" y="229"/>
                  </a:lnTo>
                  <a:lnTo>
                    <a:pt x="856" y="247"/>
                  </a:lnTo>
                  <a:lnTo>
                    <a:pt x="856" y="247"/>
                  </a:lnTo>
                  <a:lnTo>
                    <a:pt x="858" y="263"/>
                  </a:lnTo>
                  <a:lnTo>
                    <a:pt x="862" y="279"/>
                  </a:lnTo>
                  <a:lnTo>
                    <a:pt x="866" y="285"/>
                  </a:lnTo>
                  <a:lnTo>
                    <a:pt x="870" y="289"/>
                  </a:lnTo>
                  <a:lnTo>
                    <a:pt x="876" y="291"/>
                  </a:lnTo>
                  <a:lnTo>
                    <a:pt x="882" y="289"/>
                  </a:lnTo>
                  <a:lnTo>
                    <a:pt x="882" y="289"/>
                  </a:lnTo>
                  <a:lnTo>
                    <a:pt x="886" y="285"/>
                  </a:lnTo>
                  <a:lnTo>
                    <a:pt x="890" y="279"/>
                  </a:lnTo>
                  <a:lnTo>
                    <a:pt x="894" y="265"/>
                  </a:lnTo>
                  <a:lnTo>
                    <a:pt x="894" y="265"/>
                  </a:lnTo>
                  <a:lnTo>
                    <a:pt x="894" y="255"/>
                  </a:lnTo>
                  <a:lnTo>
                    <a:pt x="890" y="245"/>
                  </a:lnTo>
                  <a:lnTo>
                    <a:pt x="886" y="237"/>
                  </a:lnTo>
                  <a:lnTo>
                    <a:pt x="884" y="227"/>
                  </a:lnTo>
                  <a:lnTo>
                    <a:pt x="884" y="227"/>
                  </a:lnTo>
                  <a:lnTo>
                    <a:pt x="884" y="213"/>
                  </a:lnTo>
                  <a:lnTo>
                    <a:pt x="888" y="199"/>
                  </a:lnTo>
                  <a:lnTo>
                    <a:pt x="896" y="188"/>
                  </a:lnTo>
                  <a:lnTo>
                    <a:pt x="902" y="182"/>
                  </a:lnTo>
                  <a:lnTo>
                    <a:pt x="902" y="182"/>
                  </a:lnTo>
                  <a:lnTo>
                    <a:pt x="904" y="186"/>
                  </a:lnTo>
                  <a:lnTo>
                    <a:pt x="902" y="190"/>
                  </a:lnTo>
                  <a:lnTo>
                    <a:pt x="902" y="192"/>
                  </a:lnTo>
                  <a:lnTo>
                    <a:pt x="904" y="192"/>
                  </a:lnTo>
                  <a:lnTo>
                    <a:pt x="904" y="192"/>
                  </a:lnTo>
                  <a:lnTo>
                    <a:pt x="906" y="184"/>
                  </a:lnTo>
                  <a:lnTo>
                    <a:pt x="908" y="178"/>
                  </a:lnTo>
                  <a:lnTo>
                    <a:pt x="914" y="162"/>
                  </a:lnTo>
                  <a:lnTo>
                    <a:pt x="914" y="162"/>
                  </a:lnTo>
                  <a:lnTo>
                    <a:pt x="922" y="164"/>
                  </a:lnTo>
                  <a:lnTo>
                    <a:pt x="930" y="166"/>
                  </a:lnTo>
                  <a:lnTo>
                    <a:pt x="946" y="172"/>
                  </a:lnTo>
                  <a:lnTo>
                    <a:pt x="946" y="172"/>
                  </a:lnTo>
                  <a:lnTo>
                    <a:pt x="952" y="186"/>
                  </a:lnTo>
                  <a:lnTo>
                    <a:pt x="954" y="192"/>
                  </a:lnTo>
                  <a:lnTo>
                    <a:pt x="954" y="199"/>
                  </a:lnTo>
                  <a:lnTo>
                    <a:pt x="954" y="199"/>
                  </a:lnTo>
                  <a:lnTo>
                    <a:pt x="946" y="211"/>
                  </a:lnTo>
                  <a:lnTo>
                    <a:pt x="944" y="217"/>
                  </a:lnTo>
                  <a:lnTo>
                    <a:pt x="946" y="221"/>
                  </a:lnTo>
                  <a:lnTo>
                    <a:pt x="948" y="223"/>
                  </a:lnTo>
                  <a:lnTo>
                    <a:pt x="948" y="223"/>
                  </a:lnTo>
                  <a:lnTo>
                    <a:pt x="952" y="219"/>
                  </a:lnTo>
                  <a:lnTo>
                    <a:pt x="956" y="215"/>
                  </a:lnTo>
                  <a:lnTo>
                    <a:pt x="960" y="209"/>
                  </a:lnTo>
                  <a:lnTo>
                    <a:pt x="962" y="209"/>
                  </a:lnTo>
                  <a:lnTo>
                    <a:pt x="966" y="209"/>
                  </a:lnTo>
                  <a:lnTo>
                    <a:pt x="966" y="209"/>
                  </a:lnTo>
                  <a:lnTo>
                    <a:pt x="968" y="209"/>
                  </a:lnTo>
                  <a:lnTo>
                    <a:pt x="970" y="213"/>
                  </a:lnTo>
                  <a:lnTo>
                    <a:pt x="974" y="221"/>
                  </a:lnTo>
                  <a:lnTo>
                    <a:pt x="976" y="231"/>
                  </a:lnTo>
                  <a:lnTo>
                    <a:pt x="980" y="239"/>
                  </a:lnTo>
                  <a:lnTo>
                    <a:pt x="980" y="239"/>
                  </a:lnTo>
                  <a:lnTo>
                    <a:pt x="974" y="249"/>
                  </a:lnTo>
                  <a:lnTo>
                    <a:pt x="970" y="259"/>
                  </a:lnTo>
                  <a:lnTo>
                    <a:pt x="962" y="279"/>
                  </a:lnTo>
                  <a:lnTo>
                    <a:pt x="962" y="279"/>
                  </a:lnTo>
                  <a:lnTo>
                    <a:pt x="974" y="283"/>
                  </a:lnTo>
                  <a:lnTo>
                    <a:pt x="986" y="287"/>
                  </a:lnTo>
                  <a:lnTo>
                    <a:pt x="986" y="287"/>
                  </a:lnTo>
                  <a:lnTo>
                    <a:pt x="992" y="283"/>
                  </a:lnTo>
                  <a:lnTo>
                    <a:pt x="996" y="281"/>
                  </a:lnTo>
                  <a:lnTo>
                    <a:pt x="1000" y="281"/>
                  </a:lnTo>
                  <a:lnTo>
                    <a:pt x="1000" y="281"/>
                  </a:lnTo>
                  <a:lnTo>
                    <a:pt x="1008" y="275"/>
                  </a:lnTo>
                  <a:lnTo>
                    <a:pt x="1016" y="269"/>
                  </a:lnTo>
                  <a:lnTo>
                    <a:pt x="1032" y="259"/>
                  </a:lnTo>
                  <a:lnTo>
                    <a:pt x="1050" y="247"/>
                  </a:lnTo>
                  <a:lnTo>
                    <a:pt x="1056" y="241"/>
                  </a:lnTo>
                  <a:lnTo>
                    <a:pt x="1062" y="233"/>
                  </a:lnTo>
                  <a:lnTo>
                    <a:pt x="1062" y="233"/>
                  </a:lnTo>
                  <a:lnTo>
                    <a:pt x="1058" y="227"/>
                  </a:lnTo>
                  <a:lnTo>
                    <a:pt x="1056" y="225"/>
                  </a:lnTo>
                  <a:lnTo>
                    <a:pt x="1056" y="219"/>
                  </a:lnTo>
                  <a:lnTo>
                    <a:pt x="1056" y="219"/>
                  </a:lnTo>
                  <a:lnTo>
                    <a:pt x="1064" y="215"/>
                  </a:lnTo>
                  <a:lnTo>
                    <a:pt x="1072" y="213"/>
                  </a:lnTo>
                  <a:lnTo>
                    <a:pt x="1090" y="211"/>
                  </a:lnTo>
                  <a:lnTo>
                    <a:pt x="1099" y="211"/>
                  </a:lnTo>
                  <a:lnTo>
                    <a:pt x="1107" y="207"/>
                  </a:lnTo>
                  <a:lnTo>
                    <a:pt x="1113" y="203"/>
                  </a:lnTo>
                  <a:lnTo>
                    <a:pt x="1117" y="197"/>
                  </a:lnTo>
                  <a:lnTo>
                    <a:pt x="1117" y="197"/>
                  </a:lnTo>
                  <a:lnTo>
                    <a:pt x="1115" y="190"/>
                  </a:lnTo>
                  <a:lnTo>
                    <a:pt x="1111" y="184"/>
                  </a:lnTo>
                  <a:lnTo>
                    <a:pt x="1111" y="184"/>
                  </a:lnTo>
                  <a:lnTo>
                    <a:pt x="1119" y="176"/>
                  </a:lnTo>
                  <a:lnTo>
                    <a:pt x="1125" y="166"/>
                  </a:lnTo>
                  <a:lnTo>
                    <a:pt x="1133" y="156"/>
                  </a:lnTo>
                  <a:lnTo>
                    <a:pt x="1137" y="152"/>
                  </a:lnTo>
                  <a:lnTo>
                    <a:pt x="1143" y="150"/>
                  </a:lnTo>
                  <a:lnTo>
                    <a:pt x="1143" y="150"/>
                  </a:lnTo>
                  <a:lnTo>
                    <a:pt x="1159" y="144"/>
                  </a:lnTo>
                  <a:lnTo>
                    <a:pt x="1175" y="142"/>
                  </a:lnTo>
                  <a:lnTo>
                    <a:pt x="1193" y="138"/>
                  </a:lnTo>
                  <a:lnTo>
                    <a:pt x="1211" y="134"/>
                  </a:lnTo>
                  <a:lnTo>
                    <a:pt x="1211" y="134"/>
                  </a:lnTo>
                  <a:lnTo>
                    <a:pt x="1213" y="132"/>
                  </a:lnTo>
                  <a:lnTo>
                    <a:pt x="1211" y="130"/>
                  </a:lnTo>
                  <a:lnTo>
                    <a:pt x="1211" y="126"/>
                  </a:lnTo>
                  <a:lnTo>
                    <a:pt x="1213" y="124"/>
                  </a:lnTo>
                  <a:lnTo>
                    <a:pt x="1213" y="124"/>
                  </a:lnTo>
                  <a:lnTo>
                    <a:pt x="1217" y="122"/>
                  </a:lnTo>
                  <a:lnTo>
                    <a:pt x="1223" y="122"/>
                  </a:lnTo>
                  <a:lnTo>
                    <a:pt x="1223" y="122"/>
                  </a:lnTo>
                  <a:lnTo>
                    <a:pt x="1225" y="116"/>
                  </a:lnTo>
                  <a:lnTo>
                    <a:pt x="1225" y="110"/>
                  </a:lnTo>
                  <a:lnTo>
                    <a:pt x="1231" y="102"/>
                  </a:lnTo>
                  <a:lnTo>
                    <a:pt x="1231" y="102"/>
                  </a:lnTo>
                  <a:lnTo>
                    <a:pt x="1229" y="96"/>
                  </a:lnTo>
                  <a:lnTo>
                    <a:pt x="1229" y="88"/>
                  </a:lnTo>
                  <a:lnTo>
                    <a:pt x="1231" y="74"/>
                  </a:lnTo>
                  <a:lnTo>
                    <a:pt x="1243" y="50"/>
                  </a:lnTo>
                  <a:lnTo>
                    <a:pt x="1243" y="50"/>
                  </a:lnTo>
                  <a:lnTo>
                    <a:pt x="1245" y="50"/>
                  </a:lnTo>
                  <a:lnTo>
                    <a:pt x="1245" y="52"/>
                  </a:lnTo>
                  <a:lnTo>
                    <a:pt x="1245" y="54"/>
                  </a:lnTo>
                  <a:lnTo>
                    <a:pt x="1249" y="54"/>
                  </a:lnTo>
                  <a:lnTo>
                    <a:pt x="1249" y="54"/>
                  </a:lnTo>
                  <a:lnTo>
                    <a:pt x="1259" y="50"/>
                  </a:lnTo>
                  <a:lnTo>
                    <a:pt x="1263" y="48"/>
                  </a:lnTo>
                  <a:lnTo>
                    <a:pt x="1269" y="50"/>
                  </a:lnTo>
                  <a:lnTo>
                    <a:pt x="1269" y="50"/>
                  </a:lnTo>
                  <a:lnTo>
                    <a:pt x="1277" y="72"/>
                  </a:lnTo>
                  <a:lnTo>
                    <a:pt x="1287" y="92"/>
                  </a:lnTo>
                  <a:lnTo>
                    <a:pt x="1287" y="92"/>
                  </a:lnTo>
                  <a:lnTo>
                    <a:pt x="1291" y="94"/>
                  </a:lnTo>
                  <a:lnTo>
                    <a:pt x="1295" y="94"/>
                  </a:lnTo>
                  <a:lnTo>
                    <a:pt x="1301" y="100"/>
                  </a:lnTo>
                  <a:lnTo>
                    <a:pt x="1307" y="108"/>
                  </a:lnTo>
                  <a:lnTo>
                    <a:pt x="1311" y="112"/>
                  </a:lnTo>
                  <a:lnTo>
                    <a:pt x="1311" y="112"/>
                  </a:lnTo>
                  <a:lnTo>
                    <a:pt x="1311" y="114"/>
                  </a:lnTo>
                  <a:lnTo>
                    <a:pt x="1311" y="114"/>
                  </a:lnTo>
                  <a:close/>
                </a:path>
              </a:pathLst>
            </a:custGeom>
            <a:solidFill>
              <a:schemeClr val="accent2"/>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42" name="TextBox 41" hidden="1">
            <a:extLst>
              <a:ext uri="{FF2B5EF4-FFF2-40B4-BE49-F238E27FC236}">
                <a16:creationId xmlns:a16="http://schemas.microsoft.com/office/drawing/2014/main" id="{AD2FC6C4-4762-425E-8EE1-46D7F2E0A893}"/>
              </a:ext>
            </a:extLst>
          </p:cNvPr>
          <p:cNvSpPr txBox="1"/>
          <p:nvPr/>
        </p:nvSpPr>
        <p:spPr>
          <a:xfrm>
            <a:off x="11537975" y="696528"/>
            <a:ext cx="654025" cy="276999"/>
          </a:xfrm>
          <a:prstGeom prst="rect">
            <a:avLst/>
          </a:prstGeom>
          <a:solidFill>
            <a:srgbClr val="FFFF00"/>
          </a:solidFill>
        </p:spPr>
        <p:txBody>
          <a:bodyPr wrap="none" lIns="0" tIns="0" rIns="0" bIns="0" rtlCol="0">
            <a:spAutoFit/>
          </a:bodyPr>
          <a:lstStyle/>
          <a:p>
            <a:pPr>
              <a:spcAft>
                <a:spcPts val="600"/>
              </a:spcAft>
            </a:pPr>
            <a:r>
              <a:rPr lang="en-US" sz="1800" dirty="0">
                <a:solidFill>
                  <a:srgbClr val="FF0066"/>
                </a:solidFill>
              </a:rPr>
              <a:t>DEBB</a:t>
            </a:r>
          </a:p>
        </p:txBody>
      </p:sp>
    </p:spTree>
    <p:extLst>
      <p:ext uri="{BB962C8B-B14F-4D97-AF65-F5344CB8AC3E}">
        <p14:creationId xmlns:p14="http://schemas.microsoft.com/office/powerpoint/2010/main" val="3864145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3">
            <a:extLst>
              <a:ext uri="{FF2B5EF4-FFF2-40B4-BE49-F238E27FC236}">
                <a16:creationId xmlns:a16="http://schemas.microsoft.com/office/drawing/2014/main" id="{99B128F0-4F6E-427F-95A3-28A3111671C0}"/>
              </a:ext>
            </a:extLst>
          </p:cNvPr>
          <p:cNvGraphicFramePr>
            <a:graphicFrameLocks noGrp="1"/>
          </p:cNvGraphicFramePr>
          <p:nvPr>
            <p:ph idx="1"/>
            <p:extLst>
              <p:ext uri="{D42A27DB-BD31-4B8C-83A1-F6EECF244321}">
                <p14:modId xmlns:p14="http://schemas.microsoft.com/office/powerpoint/2010/main" val="3413738659"/>
              </p:ext>
            </p:extLst>
          </p:nvPr>
        </p:nvGraphicFramePr>
        <p:xfrm>
          <a:off x="457200" y="1315965"/>
          <a:ext cx="11277600" cy="4818135"/>
        </p:xfrm>
        <a:graphic>
          <a:graphicData uri="http://schemas.openxmlformats.org/drawingml/2006/table">
            <a:tbl>
              <a:tblPr/>
              <a:tblGrid>
                <a:gridCol w="1586108">
                  <a:extLst>
                    <a:ext uri="{9D8B030D-6E8A-4147-A177-3AD203B41FA5}">
                      <a16:colId xmlns:a16="http://schemas.microsoft.com/office/drawing/2014/main" val="20000"/>
                    </a:ext>
                  </a:extLst>
                </a:gridCol>
                <a:gridCol w="4795791">
                  <a:extLst>
                    <a:ext uri="{9D8B030D-6E8A-4147-A177-3AD203B41FA5}">
                      <a16:colId xmlns:a16="http://schemas.microsoft.com/office/drawing/2014/main" val="20001"/>
                    </a:ext>
                  </a:extLst>
                </a:gridCol>
                <a:gridCol w="4895701">
                  <a:extLst>
                    <a:ext uri="{9D8B030D-6E8A-4147-A177-3AD203B41FA5}">
                      <a16:colId xmlns:a16="http://schemas.microsoft.com/office/drawing/2014/main" val="20002"/>
                    </a:ext>
                  </a:extLst>
                </a:gridCol>
              </a:tblGrid>
              <a:tr h="65094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600" b="1" i="0" u="none" strike="noStrike" cap="none" normalizeH="0" baseline="0" dirty="0">
                        <a:ln>
                          <a:noFill/>
                        </a:ln>
                        <a:solidFill>
                          <a:schemeClr val="bg1"/>
                        </a:solidFill>
                        <a:effectLst/>
                        <a:latin typeface="Arial" charset="0"/>
                      </a:endParaRPr>
                    </a:p>
                  </a:txBody>
                  <a:tcPr anchor="ctr" horzOverflow="overflow">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chemeClr val="bg1"/>
                          </a:solidFill>
                          <a:effectLst/>
                          <a:latin typeface="Arial" panose="020B0604020202020204" pitchFamily="34" charset="0"/>
                          <a:cs typeface="Times New Roman" pitchFamily="18" charset="0"/>
                        </a:rPr>
                        <a:t>Pros</a:t>
                      </a:r>
                      <a:endParaRPr kumimoji="0" lang="en-US" sz="2800" b="1" i="0" u="none" strike="noStrike" cap="none" normalizeH="0" baseline="0" dirty="0">
                        <a:ln>
                          <a:noFill/>
                        </a:ln>
                        <a:solidFill>
                          <a:schemeClr val="bg1"/>
                        </a:solidFill>
                        <a:effectLst/>
                        <a:latin typeface="Arial" panose="020B0604020202020204" pitchFamily="34" charset="0"/>
                      </a:endParaRPr>
                    </a:p>
                  </a:txBody>
                  <a:tcPr anchor="ctr" horzOverflow="overflow">
                    <a:lnL w="1905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chemeClr val="bg1"/>
                          </a:solidFill>
                          <a:effectLst/>
                          <a:latin typeface="Arial" panose="020B0604020202020204" pitchFamily="34" charset="0"/>
                          <a:cs typeface="Times New Roman" pitchFamily="18" charset="0"/>
                        </a:rPr>
                        <a:t>Cons</a:t>
                      </a:r>
                      <a:endParaRPr kumimoji="0" lang="en-US" sz="2800" b="1" i="0" u="none" strike="noStrike" cap="none" normalizeH="0" baseline="0" dirty="0">
                        <a:ln>
                          <a:noFill/>
                        </a:ln>
                        <a:solidFill>
                          <a:schemeClr val="bg1"/>
                        </a:solidFill>
                        <a:effectLst/>
                        <a:latin typeface="Arial" panose="020B0604020202020204" pitchFamily="34" charset="0"/>
                      </a:endParaRPr>
                    </a:p>
                  </a:txBody>
                  <a:tcPr anchor="ctr" horzOverflow="overflow">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0"/>
                  </a:ext>
                </a:extLst>
              </a:tr>
              <a:tr h="145211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kern="1200" cap="none" normalizeH="0" baseline="0" dirty="0">
                          <a:ln>
                            <a:noFill/>
                          </a:ln>
                          <a:solidFill>
                            <a:schemeClr val="bg1"/>
                          </a:solidFill>
                          <a:effectLst/>
                          <a:latin typeface="Arial" charset="0"/>
                          <a:ea typeface="+mn-ea"/>
                          <a:cs typeface="Times New Roman" pitchFamily="18" charset="0"/>
                        </a:rPr>
                        <a:t>PPO</a:t>
                      </a:r>
                    </a:p>
                  </a:txBody>
                  <a:tcPr anchor="ctr" horzOverflow="overflow">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171450" marR="0" lvl="0" indent="-171450" algn="l" defTabSz="914400" rtl="0" eaLnBrk="1" fontAlgn="base" latinLnBrk="0" hangingPunct="1">
                        <a:lnSpc>
                          <a:spcPct val="100000"/>
                        </a:lnSpc>
                        <a:spcBef>
                          <a:spcPct val="0"/>
                        </a:spcBef>
                        <a:spcAft>
                          <a:spcPct val="30000"/>
                        </a:spcAft>
                        <a:buClrTx/>
                        <a:buSzTx/>
                        <a:buFontTx/>
                        <a:buChar char="•"/>
                        <a:tabLst/>
                      </a:pPr>
                      <a:r>
                        <a:rPr kumimoji="0" lang="en-US" sz="1600" b="0" i="0" u="none" strike="noStrike" kern="1200" cap="none" normalizeH="0" baseline="0" dirty="0">
                          <a:ln>
                            <a:noFill/>
                          </a:ln>
                          <a:solidFill>
                            <a:schemeClr val="tx1"/>
                          </a:solidFill>
                          <a:effectLst/>
                          <a:latin typeface="Arial" charset="0"/>
                          <a:ea typeface="+mn-ea"/>
                          <a:cs typeface="Times New Roman" pitchFamily="18" charset="0"/>
                        </a:rPr>
                        <a:t>Full PPO network</a:t>
                      </a:r>
                    </a:p>
                    <a:p>
                      <a:pPr marL="171450" marR="0" lvl="0" indent="-171450" algn="l" defTabSz="914400" rtl="0" eaLnBrk="1" fontAlgn="base" latinLnBrk="0" hangingPunct="1">
                        <a:lnSpc>
                          <a:spcPct val="100000"/>
                        </a:lnSpc>
                        <a:spcBef>
                          <a:spcPct val="0"/>
                        </a:spcBef>
                        <a:spcAft>
                          <a:spcPct val="30000"/>
                        </a:spcAft>
                        <a:buClrTx/>
                        <a:buSzTx/>
                        <a:buFontTx/>
                        <a:buChar char="•"/>
                        <a:tabLst/>
                        <a:defRPr/>
                      </a:pPr>
                      <a:r>
                        <a:rPr kumimoji="0" lang="en-US" sz="1600" b="0" i="0" u="none" strike="noStrike" cap="none" normalizeH="0" baseline="0" dirty="0">
                          <a:ln>
                            <a:noFill/>
                          </a:ln>
                          <a:solidFill>
                            <a:schemeClr val="tx1"/>
                          </a:solidFill>
                          <a:effectLst/>
                          <a:latin typeface="Arial" charset="0"/>
                          <a:cs typeface="Times New Roman" pitchFamily="18" charset="0"/>
                        </a:rPr>
                        <a:t>No referrals required</a:t>
                      </a:r>
                      <a:endParaRPr kumimoji="0" lang="en-US" sz="1600" b="0" i="0" u="none" strike="noStrike" kern="1200" cap="none" normalizeH="0" baseline="0" dirty="0">
                        <a:ln>
                          <a:noFill/>
                        </a:ln>
                        <a:solidFill>
                          <a:schemeClr val="tx1"/>
                        </a:solidFill>
                        <a:effectLst/>
                        <a:latin typeface="Arial" charset="0"/>
                        <a:ea typeface="+mn-ea"/>
                        <a:cs typeface="Times New Roman" pitchFamily="18" charset="0"/>
                      </a:endParaRPr>
                    </a:p>
                    <a:p>
                      <a:pPr marL="171450" marR="0" lvl="0" indent="-171450" algn="l" defTabSz="914400" rtl="0" eaLnBrk="0" fontAlgn="base" latinLnBrk="0" hangingPunct="0">
                        <a:lnSpc>
                          <a:spcPct val="100000"/>
                        </a:lnSpc>
                        <a:spcBef>
                          <a:spcPct val="0"/>
                        </a:spcBef>
                        <a:spcAft>
                          <a:spcPct val="30000"/>
                        </a:spcAft>
                        <a:buClrTx/>
                        <a:buSzTx/>
                        <a:buFontTx/>
                        <a:buChar char="•"/>
                        <a:tabLst/>
                      </a:pPr>
                      <a:r>
                        <a:rPr kumimoji="0" lang="en-US" sz="1600" b="0" i="0" u="none" strike="noStrike" kern="1200" cap="none" normalizeH="0" baseline="0" dirty="0">
                          <a:ln>
                            <a:noFill/>
                          </a:ln>
                          <a:solidFill>
                            <a:schemeClr val="tx1"/>
                          </a:solidFill>
                          <a:effectLst/>
                          <a:latin typeface="Arial" charset="0"/>
                          <a:ea typeface="+mn-ea"/>
                          <a:cs typeface="Times New Roman" pitchFamily="18" charset="0"/>
                        </a:rPr>
                        <a:t>Lower deductibles than HSA</a:t>
                      </a:r>
                    </a:p>
                  </a:txBody>
                  <a:tcPr anchor="ctr" horzOverflow="overflow">
                    <a:lnL w="1905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171450" marR="0" lvl="0" indent="-171450" algn="l" defTabSz="914400" rtl="0" eaLnBrk="1" fontAlgn="base" latinLnBrk="0" hangingPunct="1">
                        <a:lnSpc>
                          <a:spcPct val="100000"/>
                        </a:lnSpc>
                        <a:spcBef>
                          <a:spcPct val="0"/>
                        </a:spcBef>
                        <a:spcAft>
                          <a:spcPct val="30000"/>
                        </a:spcAft>
                        <a:buClrTx/>
                        <a:buSzTx/>
                        <a:buFontTx/>
                        <a:buChar char="•"/>
                        <a:tabLst/>
                      </a:pPr>
                      <a:r>
                        <a:rPr kumimoji="0" lang="en-US" sz="1600" b="0" i="0" u="none" strike="noStrike" kern="1200" cap="none" normalizeH="0" baseline="0" dirty="0">
                          <a:ln>
                            <a:noFill/>
                          </a:ln>
                          <a:solidFill>
                            <a:schemeClr val="tx1"/>
                          </a:solidFill>
                          <a:effectLst/>
                          <a:latin typeface="Arial" charset="0"/>
                          <a:ea typeface="+mn-ea"/>
                          <a:cs typeface="Times New Roman" pitchFamily="18" charset="0"/>
                        </a:rPr>
                        <a:t>Highest employee contributions</a:t>
                      </a:r>
                    </a:p>
                    <a:p>
                      <a:pPr marL="171450" marR="0" lvl="0" indent="-171450" algn="l" defTabSz="914400" rtl="0" eaLnBrk="1" fontAlgn="base" latinLnBrk="0" hangingPunct="1">
                        <a:lnSpc>
                          <a:spcPct val="100000"/>
                        </a:lnSpc>
                        <a:spcBef>
                          <a:spcPct val="0"/>
                        </a:spcBef>
                        <a:spcAft>
                          <a:spcPct val="30000"/>
                        </a:spcAft>
                        <a:buClrTx/>
                        <a:buSzTx/>
                        <a:buFontTx/>
                        <a:buChar char="•"/>
                        <a:tabLst/>
                      </a:pPr>
                      <a:r>
                        <a:rPr kumimoji="0" lang="en-US" sz="1600" b="0" i="0" u="none" strike="noStrike" kern="1200" cap="none" normalizeH="0" baseline="0" dirty="0">
                          <a:ln>
                            <a:noFill/>
                          </a:ln>
                          <a:solidFill>
                            <a:schemeClr val="tx1"/>
                          </a:solidFill>
                          <a:effectLst/>
                          <a:latin typeface="Arial" charset="0"/>
                          <a:ea typeface="+mn-ea"/>
                          <a:cs typeface="Times New Roman" pitchFamily="18" charset="0"/>
                        </a:rPr>
                        <a:t>No tax benefit</a:t>
                      </a:r>
                    </a:p>
                    <a:p>
                      <a:pPr marL="171450" marR="0" lvl="0" indent="-171450" algn="l" defTabSz="914400" rtl="0" eaLnBrk="1" fontAlgn="base" latinLnBrk="0" hangingPunct="1">
                        <a:lnSpc>
                          <a:spcPct val="100000"/>
                        </a:lnSpc>
                        <a:spcBef>
                          <a:spcPct val="0"/>
                        </a:spcBef>
                        <a:spcAft>
                          <a:spcPct val="30000"/>
                        </a:spcAft>
                        <a:buClrTx/>
                        <a:buSzTx/>
                        <a:buFontTx/>
                        <a:buChar char="•"/>
                        <a:tabLst/>
                      </a:pPr>
                      <a:r>
                        <a:rPr kumimoji="0" lang="en-US" sz="1600" b="0" i="0" u="none" strike="noStrike" kern="1200" cap="none" normalizeH="0" baseline="0" dirty="0">
                          <a:ln>
                            <a:noFill/>
                          </a:ln>
                          <a:solidFill>
                            <a:schemeClr val="tx1"/>
                          </a:solidFill>
                          <a:effectLst/>
                          <a:latin typeface="Arial" charset="0"/>
                          <a:ea typeface="+mn-ea"/>
                          <a:cs typeface="Times New Roman" pitchFamily="18" charset="0"/>
                        </a:rPr>
                        <a:t>No savings or balance possible</a:t>
                      </a:r>
                    </a:p>
                  </a:txBody>
                  <a:tcPr anchor="ctr" horzOverflow="overflow">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2">
                        <a:lumMod val="20000"/>
                        <a:lumOff val="80000"/>
                      </a:schemeClr>
                    </a:solidFill>
                  </a:tcPr>
                </a:tc>
                <a:extLst>
                  <a:ext uri="{0D108BD9-81ED-4DB2-BD59-A6C34878D82A}">
                    <a16:rowId xmlns:a16="http://schemas.microsoft.com/office/drawing/2014/main" val="10001"/>
                  </a:ext>
                </a:extLst>
              </a:tr>
              <a:tr h="271506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bg1"/>
                          </a:solidFill>
                          <a:effectLst/>
                          <a:latin typeface="Arial" charset="0"/>
                          <a:cs typeface="Times New Roman" pitchFamily="18" charset="0"/>
                        </a:rPr>
                        <a:t>HSA</a:t>
                      </a:r>
                      <a:endParaRPr kumimoji="0" lang="en-US" sz="2400" b="1" i="0" u="none" strike="noStrike" cap="none" normalizeH="0" baseline="0" dirty="0">
                        <a:ln>
                          <a:noFill/>
                        </a:ln>
                        <a:solidFill>
                          <a:schemeClr val="bg1"/>
                        </a:solidFill>
                        <a:effectLst/>
                        <a:latin typeface="Arial" charset="0"/>
                      </a:endParaRPr>
                    </a:p>
                  </a:txBody>
                  <a:tcPr anchor="ctr" horzOverflow="overflow">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171450" marR="0" lvl="0" indent="-171450" algn="l" defTabSz="914400" rtl="0" eaLnBrk="0" fontAlgn="base" latinLnBrk="0" hangingPunct="0">
                        <a:lnSpc>
                          <a:spcPct val="100000"/>
                        </a:lnSpc>
                        <a:spcBef>
                          <a:spcPct val="0"/>
                        </a:spcBef>
                        <a:spcAft>
                          <a:spcPts val="400"/>
                        </a:spcAft>
                        <a:buClr>
                          <a:schemeClr val="tx1"/>
                        </a:buClr>
                        <a:buSzTx/>
                        <a:buFontTx/>
                        <a:buChar char="•"/>
                        <a:tabLst/>
                        <a:defRPr/>
                      </a:pPr>
                      <a:r>
                        <a:rPr kumimoji="0" lang="en-US" sz="1600" b="0" i="0" u="none" strike="noStrike" kern="1200" cap="none" normalizeH="0" baseline="0" dirty="0">
                          <a:ln>
                            <a:noFill/>
                          </a:ln>
                          <a:solidFill>
                            <a:schemeClr val="tx1"/>
                          </a:solidFill>
                          <a:effectLst/>
                          <a:latin typeface="Arial" charset="0"/>
                          <a:ea typeface="+mn-ea"/>
                          <a:cs typeface="Times New Roman" pitchFamily="18" charset="0"/>
                        </a:rPr>
                        <a:t>Same network access as PPO</a:t>
                      </a:r>
                    </a:p>
                    <a:p>
                      <a:pPr marL="171450" marR="0" lvl="0" indent="-171450" algn="l" defTabSz="914400" rtl="0" eaLnBrk="0" fontAlgn="base" latinLnBrk="0" hangingPunct="0">
                        <a:lnSpc>
                          <a:spcPct val="100000"/>
                        </a:lnSpc>
                        <a:spcBef>
                          <a:spcPct val="0"/>
                        </a:spcBef>
                        <a:spcAft>
                          <a:spcPts val="400"/>
                        </a:spcAft>
                        <a:buClr>
                          <a:schemeClr val="tx1"/>
                        </a:buClr>
                        <a:buSzTx/>
                        <a:buFontTx/>
                        <a:buChar char="•"/>
                        <a:tabLst/>
                        <a:defRPr/>
                      </a:pPr>
                      <a:r>
                        <a:rPr kumimoji="0" lang="en-US" sz="1600" b="0" i="0" u="none" strike="noStrike" cap="none" normalizeH="0" baseline="0" dirty="0">
                          <a:ln>
                            <a:noFill/>
                          </a:ln>
                          <a:solidFill>
                            <a:schemeClr val="tx1"/>
                          </a:solidFill>
                          <a:effectLst/>
                          <a:latin typeface="Arial" charset="0"/>
                          <a:cs typeface="Times New Roman" pitchFamily="18" charset="0"/>
                        </a:rPr>
                        <a:t>No referrals required</a:t>
                      </a:r>
                    </a:p>
                    <a:p>
                      <a:pPr marL="171450" marR="0" lvl="0" indent="-171450" algn="l" defTabSz="914400" rtl="0" eaLnBrk="0" fontAlgn="base" latinLnBrk="0" hangingPunct="0">
                        <a:lnSpc>
                          <a:spcPct val="100000"/>
                        </a:lnSpc>
                        <a:spcBef>
                          <a:spcPct val="0"/>
                        </a:spcBef>
                        <a:spcAft>
                          <a:spcPts val="400"/>
                        </a:spcAft>
                        <a:buClrTx/>
                        <a:buSzTx/>
                        <a:buFontTx/>
                        <a:buChar char="•"/>
                        <a:tabLst/>
                        <a:defRPr/>
                      </a:pPr>
                      <a:r>
                        <a:rPr kumimoji="0" lang="en-US" sz="1600" b="0" i="0" u="none" strike="noStrike" cap="none" normalizeH="0" baseline="0" dirty="0">
                          <a:ln>
                            <a:noFill/>
                          </a:ln>
                          <a:solidFill>
                            <a:schemeClr val="tx1"/>
                          </a:solidFill>
                          <a:effectLst/>
                          <a:latin typeface="Arial" charset="0"/>
                          <a:cs typeface="Times New Roman" pitchFamily="18" charset="0"/>
                        </a:rPr>
                        <a:t>HSA contributions are tax-free</a:t>
                      </a:r>
                    </a:p>
                    <a:p>
                      <a:pPr marL="171450" marR="0" lvl="0" indent="-171450" algn="l" defTabSz="914400" rtl="0" eaLnBrk="0" fontAlgn="base" latinLnBrk="0" hangingPunct="0">
                        <a:lnSpc>
                          <a:spcPct val="100000"/>
                        </a:lnSpc>
                        <a:spcBef>
                          <a:spcPct val="0"/>
                        </a:spcBef>
                        <a:spcAft>
                          <a:spcPts val="400"/>
                        </a:spcAft>
                        <a:buClrTx/>
                        <a:buSzTx/>
                        <a:buFontTx/>
                        <a:buChar char="•"/>
                        <a:tabLst/>
                        <a:defRPr/>
                      </a:pPr>
                      <a:r>
                        <a:rPr kumimoji="0" lang="en-US" sz="1600" b="0" i="0" u="none" strike="noStrike" cap="none" normalizeH="0" baseline="0" dirty="0">
                          <a:ln>
                            <a:noFill/>
                          </a:ln>
                          <a:solidFill>
                            <a:schemeClr val="tx1"/>
                          </a:solidFill>
                          <a:effectLst/>
                          <a:latin typeface="Arial" charset="0"/>
                          <a:cs typeface="Times New Roman" pitchFamily="18" charset="0"/>
                        </a:rPr>
                        <a:t>Can accumulate actual dollar balances</a:t>
                      </a:r>
                      <a:endParaRPr kumimoji="0" lang="en-US" sz="1600" b="0" i="0" u="none" strike="noStrike" cap="none" normalizeH="0" baseline="0" dirty="0">
                        <a:ln>
                          <a:noFill/>
                        </a:ln>
                        <a:solidFill>
                          <a:schemeClr val="tx1"/>
                        </a:solidFill>
                        <a:effectLst/>
                        <a:latin typeface="Arial" charset="0"/>
                      </a:endParaRPr>
                    </a:p>
                    <a:p>
                      <a:pPr marL="171450" marR="0" lvl="0" indent="-171450" algn="l" defTabSz="914400" rtl="0" eaLnBrk="0" fontAlgn="base" latinLnBrk="0" hangingPunct="0">
                        <a:lnSpc>
                          <a:spcPct val="100000"/>
                        </a:lnSpc>
                        <a:spcBef>
                          <a:spcPct val="0"/>
                        </a:spcBef>
                        <a:spcAft>
                          <a:spcPts val="400"/>
                        </a:spcAft>
                        <a:buClrTx/>
                        <a:buSzTx/>
                        <a:buFontTx/>
                        <a:buChar char="•"/>
                        <a:tabLst/>
                        <a:defRPr/>
                      </a:pPr>
                      <a:r>
                        <a:rPr kumimoji="0" lang="en-US" sz="1600" b="0" i="0" u="none" strike="noStrike" cap="none" normalizeH="0" baseline="0" dirty="0">
                          <a:ln>
                            <a:noFill/>
                          </a:ln>
                          <a:solidFill>
                            <a:schemeClr val="tx1"/>
                          </a:solidFill>
                          <a:effectLst/>
                          <a:latin typeface="Arial" charset="0"/>
                          <a:cs typeface="Times New Roman" pitchFamily="18" charset="0"/>
                        </a:rPr>
                        <a:t>Employee premium contributions typically </a:t>
                      </a:r>
                      <a:br>
                        <a:rPr kumimoji="0" lang="en-US" sz="1600" b="0" i="0" u="none" strike="noStrike" cap="none" normalizeH="0" baseline="0" dirty="0">
                          <a:ln>
                            <a:noFill/>
                          </a:ln>
                          <a:solidFill>
                            <a:schemeClr val="tx1"/>
                          </a:solidFill>
                          <a:effectLst/>
                          <a:latin typeface="Arial" charset="0"/>
                          <a:cs typeface="Times New Roman" pitchFamily="18" charset="0"/>
                        </a:rPr>
                      </a:br>
                      <a:r>
                        <a:rPr kumimoji="0" lang="en-US" sz="1600" b="0" i="0" u="none" strike="noStrike" cap="none" normalizeH="0" baseline="0" dirty="0">
                          <a:ln>
                            <a:noFill/>
                          </a:ln>
                          <a:solidFill>
                            <a:schemeClr val="tx1"/>
                          </a:solidFill>
                          <a:effectLst/>
                          <a:latin typeface="Arial" charset="0"/>
                          <a:cs typeface="Times New Roman" pitchFamily="18" charset="0"/>
                        </a:rPr>
                        <a:t>lower than PPO</a:t>
                      </a:r>
                    </a:p>
                    <a:p>
                      <a:pPr marL="171450" marR="0" lvl="0" indent="-171450" algn="l" defTabSz="914400" rtl="0" eaLnBrk="0" fontAlgn="base" latinLnBrk="0" hangingPunct="0">
                        <a:lnSpc>
                          <a:spcPct val="100000"/>
                        </a:lnSpc>
                        <a:spcBef>
                          <a:spcPct val="0"/>
                        </a:spcBef>
                        <a:spcAft>
                          <a:spcPts val="400"/>
                        </a:spcAft>
                        <a:buClrTx/>
                        <a:buSzTx/>
                        <a:buFontTx/>
                        <a:buChar char="•"/>
                        <a:tabLst/>
                        <a:defRPr/>
                      </a:pPr>
                      <a:r>
                        <a:rPr kumimoji="0" lang="en-US" sz="1600" b="0" i="0" u="none" strike="noStrike" cap="none" normalizeH="0" baseline="0" dirty="0">
                          <a:ln>
                            <a:noFill/>
                          </a:ln>
                          <a:solidFill>
                            <a:schemeClr val="tx1"/>
                          </a:solidFill>
                          <a:effectLst/>
                          <a:latin typeface="Arial" charset="0"/>
                          <a:cs typeface="Times New Roman" pitchFamily="18" charset="0"/>
                        </a:rPr>
                        <a:t>Once deductible and out-of-pocket maximums are satisfied, all benefits, including pharmacy, must be paid at 100%</a:t>
                      </a:r>
                    </a:p>
                  </a:txBody>
                  <a:tcPr anchor="ctr" horzOverflow="overflow">
                    <a:lnL w="1905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171450" marR="0" lvl="0" indent="-171450" algn="l" defTabSz="914400" rtl="0" eaLnBrk="1" fontAlgn="base" latinLnBrk="0" hangingPunct="1">
                        <a:lnSpc>
                          <a:spcPct val="100000"/>
                        </a:lnSpc>
                        <a:spcBef>
                          <a:spcPct val="0"/>
                        </a:spcBef>
                        <a:spcAft>
                          <a:spcPts val="400"/>
                        </a:spcAft>
                        <a:buClrTx/>
                        <a:buSzTx/>
                        <a:buFontTx/>
                        <a:buChar char="•"/>
                        <a:tabLst/>
                      </a:pPr>
                      <a:r>
                        <a:rPr kumimoji="0" lang="en-US" sz="1600" b="0" i="0" u="none" strike="noStrike" cap="none" normalizeH="0" baseline="0" dirty="0">
                          <a:ln>
                            <a:noFill/>
                          </a:ln>
                          <a:solidFill>
                            <a:schemeClr val="tx1"/>
                          </a:solidFill>
                          <a:effectLst/>
                          <a:latin typeface="Arial" charset="0"/>
                          <a:cs typeface="Times New Roman" pitchFamily="18" charset="0"/>
                        </a:rPr>
                        <a:t>Higher deductible than PPO</a:t>
                      </a:r>
                    </a:p>
                    <a:p>
                      <a:pPr marL="171450" marR="0" lvl="0" indent="-171450" algn="l" defTabSz="914400" rtl="0" eaLnBrk="0" fontAlgn="base" latinLnBrk="0" hangingPunct="0">
                        <a:lnSpc>
                          <a:spcPct val="100000"/>
                        </a:lnSpc>
                        <a:spcBef>
                          <a:spcPct val="0"/>
                        </a:spcBef>
                        <a:spcAft>
                          <a:spcPts val="400"/>
                        </a:spcAft>
                        <a:buClrTx/>
                        <a:buSzTx/>
                        <a:buFontTx/>
                        <a:buChar char="•"/>
                        <a:tabLst/>
                      </a:pPr>
                      <a:r>
                        <a:rPr kumimoji="0" lang="en-US" sz="1600" b="0" i="0" u="none" strike="noStrike" cap="none" normalizeH="0" baseline="0" dirty="0">
                          <a:ln>
                            <a:noFill/>
                          </a:ln>
                          <a:solidFill>
                            <a:schemeClr val="tx1"/>
                          </a:solidFill>
                          <a:effectLst/>
                          <a:latin typeface="Arial" charset="0"/>
                          <a:cs typeface="Times New Roman" pitchFamily="18" charset="0"/>
                        </a:rPr>
                        <a:t>The deductible must be met before benefits are available for non-preventive services</a:t>
                      </a:r>
                    </a:p>
                  </a:txBody>
                  <a:tcPr anchor="ctr" horzOverflow="overflow">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2"/>
                  </a:ext>
                </a:extLst>
              </a:tr>
            </a:tbl>
          </a:graphicData>
        </a:graphic>
      </p:graphicFrame>
      <p:sp>
        <p:nvSpPr>
          <p:cNvPr id="6" name="Title 5">
            <a:extLst>
              <a:ext uri="{FF2B5EF4-FFF2-40B4-BE49-F238E27FC236}">
                <a16:creationId xmlns:a16="http://schemas.microsoft.com/office/drawing/2014/main" id="{AAE07CB8-82CE-46E7-8EE2-1FE23FB8386A}"/>
              </a:ext>
            </a:extLst>
          </p:cNvPr>
          <p:cNvSpPr>
            <a:spLocks noGrp="1"/>
          </p:cNvSpPr>
          <p:nvPr>
            <p:ph type="title"/>
          </p:nvPr>
        </p:nvSpPr>
        <p:spPr>
          <a:xfrm>
            <a:off x="457200" y="411480"/>
            <a:ext cx="6781801" cy="1188720"/>
          </a:xfrm>
        </p:spPr>
        <p:txBody>
          <a:bodyPr/>
          <a:lstStyle/>
          <a:p>
            <a:r>
              <a:rPr lang="en-US" dirty="0"/>
              <a:t>Benefit Plan Options </a:t>
            </a:r>
            <a:r>
              <a:rPr lang="en-US" sz="3200" spc="-50" dirty="0"/>
              <a:t>—</a:t>
            </a:r>
            <a:r>
              <a:rPr lang="en-US" dirty="0"/>
              <a:t> Your Choice</a:t>
            </a:r>
          </a:p>
        </p:txBody>
      </p:sp>
      <p:sp>
        <p:nvSpPr>
          <p:cNvPr id="2" name="Slide Number Placeholder 1">
            <a:extLst>
              <a:ext uri="{FF2B5EF4-FFF2-40B4-BE49-F238E27FC236}">
                <a16:creationId xmlns:a16="http://schemas.microsoft.com/office/drawing/2014/main" id="{9D4484C0-0ECF-4999-BAEF-1D31C4468CEF}"/>
              </a:ext>
            </a:extLst>
          </p:cNvPr>
          <p:cNvSpPr>
            <a:spLocks noGrp="1"/>
          </p:cNvSpPr>
          <p:nvPr>
            <p:ph type="sldNum" sz="quarter" idx="10"/>
          </p:nvPr>
        </p:nvSpPr>
        <p:spPr/>
        <p:txBody>
          <a:bodyPr/>
          <a:lstStyle/>
          <a:p>
            <a:fld id="{2D55A223-BDE3-4662-BD05-6BDBDD27824A}" type="slidenum">
              <a:rPr lang="en-US" smtClean="0">
                <a:solidFill>
                  <a:schemeClr val="bg1">
                    <a:lumMod val="85000"/>
                  </a:schemeClr>
                </a:solidFill>
              </a:rPr>
              <a:pPr/>
              <a:t>20</a:t>
            </a:fld>
            <a:endParaRPr lang="en-US" dirty="0">
              <a:solidFill>
                <a:schemeClr val="bg1">
                  <a:lumMod val="85000"/>
                </a:schemeClr>
              </a:solidFill>
            </a:endParaRPr>
          </a:p>
        </p:txBody>
      </p:sp>
      <p:sp>
        <p:nvSpPr>
          <p:cNvPr id="8" name="TextBox 7" hidden="1">
            <a:extLst>
              <a:ext uri="{FF2B5EF4-FFF2-40B4-BE49-F238E27FC236}">
                <a16:creationId xmlns:a16="http://schemas.microsoft.com/office/drawing/2014/main" id="{96FC7930-0DBE-4344-AE27-147E0622CCF0}"/>
              </a:ext>
            </a:extLst>
          </p:cNvPr>
          <p:cNvSpPr txBox="1"/>
          <p:nvPr/>
        </p:nvSpPr>
        <p:spPr>
          <a:xfrm>
            <a:off x="11307142" y="696528"/>
            <a:ext cx="884858" cy="553998"/>
          </a:xfrm>
          <a:prstGeom prst="rect">
            <a:avLst/>
          </a:prstGeom>
          <a:solidFill>
            <a:srgbClr val="FFFF00"/>
          </a:solidFill>
        </p:spPr>
        <p:txBody>
          <a:bodyPr wrap="none" lIns="0" tIns="0" rIns="0" bIns="0" rtlCol="0">
            <a:spAutoFit/>
          </a:bodyPr>
          <a:lstStyle/>
          <a:p>
            <a:pPr>
              <a:spcAft>
                <a:spcPts val="600"/>
              </a:spcAft>
            </a:pPr>
            <a:r>
              <a:rPr lang="en-US" sz="1800" dirty="0">
                <a:solidFill>
                  <a:srgbClr val="FF0066"/>
                </a:solidFill>
              </a:rPr>
              <a:t>SERINA</a:t>
            </a:r>
            <a:br>
              <a:rPr lang="en-US" sz="1800" dirty="0">
                <a:solidFill>
                  <a:srgbClr val="FF0066"/>
                </a:solidFill>
              </a:rPr>
            </a:br>
            <a:r>
              <a:rPr lang="en-US" sz="1800" dirty="0">
                <a:solidFill>
                  <a:srgbClr val="FF0066"/>
                </a:solidFill>
              </a:rPr>
              <a:t>KENGIE</a:t>
            </a:r>
          </a:p>
        </p:txBody>
      </p:sp>
      <p:sp>
        <p:nvSpPr>
          <p:cNvPr id="4" name="Rectangle 3">
            <a:extLst>
              <a:ext uri="{FF2B5EF4-FFF2-40B4-BE49-F238E27FC236}">
                <a16:creationId xmlns:a16="http://schemas.microsoft.com/office/drawing/2014/main" id="{0BBB3310-0B67-7E1E-14F2-406F80B17CF8}"/>
              </a:ext>
            </a:extLst>
          </p:cNvPr>
          <p:cNvSpPr/>
          <p:nvPr/>
        </p:nvSpPr>
        <p:spPr>
          <a:xfrm>
            <a:off x="8079970" y="0"/>
            <a:ext cx="4112030" cy="4445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Arial" panose="020B0604020202020204" pitchFamily="34" charset="0"/>
                <a:cs typeface="Arial" panose="020B0604020202020204" pitchFamily="34" charset="0"/>
              </a:rPr>
              <a:t>Update with client-specific information.</a:t>
            </a:r>
          </a:p>
        </p:txBody>
      </p:sp>
    </p:spTree>
    <p:extLst>
      <p:ext uri="{BB962C8B-B14F-4D97-AF65-F5344CB8AC3E}">
        <p14:creationId xmlns:p14="http://schemas.microsoft.com/office/powerpoint/2010/main" val="921827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8E0C6C14-0030-46D6-BD2A-1329182A5127}"/>
              </a:ext>
            </a:extLst>
          </p:cNvPr>
          <p:cNvSpPr>
            <a:spLocks noGrp="1"/>
          </p:cNvSpPr>
          <p:nvPr>
            <p:ph idx="1"/>
          </p:nvPr>
        </p:nvSpPr>
        <p:spPr>
          <a:xfrm>
            <a:off x="457200" y="3135089"/>
            <a:ext cx="10450286" cy="3311431"/>
          </a:xfrm>
        </p:spPr>
        <p:txBody>
          <a:bodyPr/>
          <a:lstStyle/>
          <a:p>
            <a:pPr marL="0" lvl="0" indent="0">
              <a:spcBef>
                <a:spcPct val="20000"/>
              </a:spcBef>
              <a:buClr>
                <a:srgbClr val="0080C7"/>
              </a:buClr>
              <a:buNone/>
            </a:pPr>
            <a:r>
              <a:rPr lang="en-US" kern="0" dirty="0">
                <a:solidFill>
                  <a:srgbClr val="1E1E1E"/>
                </a:solidFill>
                <a:latin typeface="Arial" charset="0"/>
              </a:rPr>
              <a:t>HSAs must be used in combination with a qualified High Deductible Health Plan such as the BlueEdge HSA</a:t>
            </a:r>
            <a:r>
              <a:rPr lang="en-US" sz="1200" kern="0" baseline="100000" dirty="0">
                <a:solidFill>
                  <a:srgbClr val="1E1E1E"/>
                </a:solidFill>
                <a:latin typeface="Arial" charset="0"/>
              </a:rPr>
              <a:t>SM</a:t>
            </a:r>
            <a:r>
              <a:rPr lang="en-US" kern="0" dirty="0">
                <a:solidFill>
                  <a:srgbClr val="1E1E1E"/>
                </a:solidFill>
                <a:latin typeface="Arial" charset="0"/>
              </a:rPr>
              <a:t>. With HDHPs:</a:t>
            </a:r>
          </a:p>
          <a:p>
            <a:pPr marL="285750" lvl="0" indent="-285750">
              <a:spcBef>
                <a:spcPct val="20000"/>
              </a:spcBef>
              <a:buClr>
                <a:srgbClr val="0080C7"/>
              </a:buClr>
            </a:pPr>
            <a:r>
              <a:rPr lang="en-US" sz="2000" kern="0" dirty="0">
                <a:solidFill>
                  <a:srgbClr val="1E1E1E"/>
                </a:solidFill>
                <a:latin typeface="Arial" charset="0"/>
              </a:rPr>
              <a:t>A higher annual deductible applies </a:t>
            </a:r>
          </a:p>
          <a:p>
            <a:pPr marL="285750" lvl="0" indent="-285750">
              <a:spcBef>
                <a:spcPct val="20000"/>
              </a:spcBef>
              <a:buClr>
                <a:srgbClr val="0080C7"/>
              </a:buClr>
            </a:pPr>
            <a:r>
              <a:rPr lang="en-US" sz="2000" kern="0" dirty="0">
                <a:solidFill>
                  <a:srgbClr val="1E1E1E"/>
                </a:solidFill>
                <a:latin typeface="Arial" charset="0"/>
              </a:rPr>
              <a:t>Out-of-pocket maximums apply only </a:t>
            </a:r>
            <a:br>
              <a:rPr lang="en-US" sz="2000" kern="0" dirty="0">
                <a:solidFill>
                  <a:srgbClr val="1E1E1E"/>
                </a:solidFill>
                <a:latin typeface="Arial" charset="0"/>
              </a:rPr>
            </a:br>
            <a:r>
              <a:rPr lang="en-US" sz="2000" kern="0" dirty="0">
                <a:solidFill>
                  <a:srgbClr val="1E1E1E"/>
                </a:solidFill>
                <a:latin typeface="Arial" charset="0"/>
              </a:rPr>
              <a:t>to covered benefits</a:t>
            </a:r>
          </a:p>
          <a:p>
            <a:pPr marL="285750" lvl="0" indent="-285750">
              <a:spcBef>
                <a:spcPct val="20000"/>
              </a:spcBef>
              <a:buClr>
                <a:srgbClr val="0080C7"/>
              </a:buClr>
            </a:pPr>
            <a:r>
              <a:rPr lang="en-US" sz="2000" kern="0" dirty="0">
                <a:solidFill>
                  <a:srgbClr val="1E1E1E"/>
                </a:solidFill>
                <a:latin typeface="Arial" charset="0"/>
              </a:rPr>
              <a:t>Preventive care benefits may be provided </a:t>
            </a:r>
            <a:br>
              <a:rPr lang="en-US" sz="2000" kern="0" dirty="0">
                <a:solidFill>
                  <a:srgbClr val="1E1E1E"/>
                </a:solidFill>
                <a:latin typeface="Arial" charset="0"/>
              </a:rPr>
            </a:br>
            <a:r>
              <a:rPr lang="en-US" sz="2000" kern="0" dirty="0">
                <a:solidFill>
                  <a:srgbClr val="1E1E1E"/>
                </a:solidFill>
                <a:latin typeface="Arial" charset="0"/>
              </a:rPr>
              <a:t>without a deductible</a:t>
            </a:r>
          </a:p>
          <a:p>
            <a:pPr lvl="0">
              <a:buClr>
                <a:srgbClr val="0080C7"/>
              </a:buClr>
            </a:pPr>
            <a:endParaRPr lang="en-US" sz="2200" dirty="0">
              <a:solidFill>
                <a:srgbClr val="1E1E1E"/>
              </a:solidFill>
            </a:endParaRPr>
          </a:p>
          <a:p>
            <a:pPr marL="0" lvl="0" indent="0">
              <a:spcBef>
                <a:spcPct val="20000"/>
              </a:spcBef>
              <a:buNone/>
            </a:pPr>
            <a:endParaRPr lang="en-US" sz="2400" kern="0" dirty="0">
              <a:latin typeface="Arial" charset="0"/>
            </a:endParaRPr>
          </a:p>
        </p:txBody>
      </p:sp>
      <p:sp>
        <p:nvSpPr>
          <p:cNvPr id="6" name="Title 5">
            <a:extLst>
              <a:ext uri="{FF2B5EF4-FFF2-40B4-BE49-F238E27FC236}">
                <a16:creationId xmlns:a16="http://schemas.microsoft.com/office/drawing/2014/main" id="{3CB9CF80-C0D9-4F8F-ADB2-3C83A0808291}"/>
              </a:ext>
            </a:extLst>
          </p:cNvPr>
          <p:cNvSpPr>
            <a:spLocks noGrp="1"/>
          </p:cNvSpPr>
          <p:nvPr>
            <p:ph type="title"/>
          </p:nvPr>
        </p:nvSpPr>
        <p:spPr>
          <a:xfrm>
            <a:off x="457200" y="411480"/>
            <a:ext cx="6781801" cy="1188720"/>
          </a:xfrm>
        </p:spPr>
        <p:txBody>
          <a:bodyPr/>
          <a:lstStyle/>
          <a:p>
            <a:r>
              <a:rPr lang="en-US" dirty="0"/>
              <a:t>Health Savings Account Basics</a:t>
            </a:r>
          </a:p>
        </p:txBody>
      </p:sp>
      <p:sp>
        <p:nvSpPr>
          <p:cNvPr id="10" name="Content Placeholder 1">
            <a:extLst>
              <a:ext uri="{FF2B5EF4-FFF2-40B4-BE49-F238E27FC236}">
                <a16:creationId xmlns:a16="http://schemas.microsoft.com/office/drawing/2014/main" id="{5514BEA6-EE7C-4A8F-AB6B-C0F988559A0D}"/>
              </a:ext>
            </a:extLst>
          </p:cNvPr>
          <p:cNvSpPr txBox="1">
            <a:spLocks/>
          </p:cNvSpPr>
          <p:nvPr/>
        </p:nvSpPr>
        <p:spPr>
          <a:xfrm>
            <a:off x="457200" y="1328058"/>
            <a:ext cx="8610600" cy="457200"/>
          </a:xfrm>
          <a:prstGeom prst="rect">
            <a:avLst/>
          </a:prstGeom>
        </p:spPr>
        <p:txBody>
          <a:bodyPr vert="horz" wrap="square" lIns="0" tIns="0" rIns="0" bIns="0" rtlCol="0">
            <a:normAutofit/>
          </a:bodyP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200" kern="600" baseline="0">
                <a:solidFill>
                  <a:schemeClr val="tx1"/>
                </a:solidFill>
                <a:latin typeface="+mn-lt"/>
                <a:ea typeface="+mn-ea"/>
                <a:cs typeface="+mn-cs"/>
              </a:defRPr>
            </a:lvl1pPr>
            <a:lvl2pPr marL="429768" indent="-182880" algn="l" defTabSz="685800" rtl="0" eaLnBrk="1" latinLnBrk="0" hangingPunct="1">
              <a:lnSpc>
                <a:spcPct val="100000"/>
              </a:lnSpc>
              <a:spcBef>
                <a:spcPts val="0"/>
              </a:spcBef>
              <a:spcAft>
                <a:spcPts val="600"/>
              </a:spcAft>
              <a:buClr>
                <a:schemeClr val="tx1"/>
              </a:buClr>
              <a:buFont typeface="Arial" panose="020B0604020202020204" pitchFamily="34" charset="0"/>
              <a:buChar char="–"/>
              <a:defRPr sz="18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fontAlgn="auto">
              <a:buFont typeface="Arial" panose="020B0604020202020204" pitchFamily="34" charset="0"/>
              <a:buNone/>
            </a:pPr>
            <a:r>
              <a:rPr lang="en-US" b="1" dirty="0"/>
              <a:t>The Health Savings Account consists of two parts:</a:t>
            </a:r>
          </a:p>
        </p:txBody>
      </p:sp>
      <p:sp>
        <p:nvSpPr>
          <p:cNvPr id="11" name="Content Placeholder 4">
            <a:extLst>
              <a:ext uri="{FF2B5EF4-FFF2-40B4-BE49-F238E27FC236}">
                <a16:creationId xmlns:a16="http://schemas.microsoft.com/office/drawing/2014/main" id="{F8D73CC1-7455-4BE6-80A2-D0C752889157}"/>
              </a:ext>
            </a:extLst>
          </p:cNvPr>
          <p:cNvSpPr txBox="1">
            <a:spLocks/>
          </p:cNvSpPr>
          <p:nvPr/>
        </p:nvSpPr>
        <p:spPr>
          <a:xfrm>
            <a:off x="1489054" y="1932578"/>
            <a:ext cx="3288329" cy="670560"/>
          </a:xfrm>
          <a:prstGeom prst="rect">
            <a:avLst/>
          </a:prstGeom>
        </p:spPr>
        <p:txBody>
          <a:bodyPr vert="horz" lIns="91440" tIns="45720" rIns="91440" bIns="45720" rtlCol="0" anchor="ctr" anchorCtr="0">
            <a:noAutofit/>
          </a:bodyPr>
          <a:lstStyle>
            <a:lvl1pPr marL="292100" indent="-292100" algn="l" defTabSz="914400" rtl="0" eaLnBrk="1" latinLnBrk="0" hangingPunct="1">
              <a:spcBef>
                <a:spcPct val="20000"/>
              </a:spcBef>
              <a:buClr>
                <a:schemeClr val="accent2"/>
              </a:buClr>
              <a:buSzPct val="110000"/>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lnSpc>
                <a:spcPct val="90000"/>
              </a:lnSpc>
              <a:spcAft>
                <a:spcPts val="0"/>
              </a:spcAft>
              <a:buNone/>
            </a:pPr>
            <a:r>
              <a:rPr lang="en-US" sz="2400" b="1" dirty="0">
                <a:solidFill>
                  <a:schemeClr val="tx2"/>
                </a:solidFill>
              </a:rPr>
              <a:t>High Deductible</a:t>
            </a:r>
            <a:br>
              <a:rPr lang="en-US" sz="2400" b="1" dirty="0">
                <a:solidFill>
                  <a:schemeClr val="tx2"/>
                </a:solidFill>
              </a:rPr>
            </a:br>
            <a:r>
              <a:rPr lang="en-US" sz="2400" b="1" dirty="0">
                <a:solidFill>
                  <a:schemeClr val="tx2"/>
                </a:solidFill>
              </a:rPr>
              <a:t>Health Plan</a:t>
            </a:r>
          </a:p>
        </p:txBody>
      </p:sp>
      <p:sp>
        <p:nvSpPr>
          <p:cNvPr id="12" name="Oval 5">
            <a:extLst>
              <a:ext uri="{FF2B5EF4-FFF2-40B4-BE49-F238E27FC236}">
                <a16:creationId xmlns:a16="http://schemas.microsoft.com/office/drawing/2014/main" id="{0A6C9C14-1F9D-4FE3-B5A2-41C424C37AA5}"/>
              </a:ext>
            </a:extLst>
          </p:cNvPr>
          <p:cNvSpPr>
            <a:spLocks noChangeArrowheads="1"/>
          </p:cNvSpPr>
          <p:nvPr/>
        </p:nvSpPr>
        <p:spPr bwMode="auto">
          <a:xfrm>
            <a:off x="5013740" y="1806848"/>
            <a:ext cx="777240" cy="777240"/>
          </a:xfrm>
          <a:prstGeom prst="ellipse">
            <a:avLst/>
          </a:prstGeom>
          <a:solidFill>
            <a:schemeClr val="accent2"/>
          </a:solidFill>
          <a:ln w="76200">
            <a:solidFill>
              <a:srgbClr val="FFFFFF"/>
            </a:solidFill>
            <a:round/>
            <a:headEnd/>
            <a:tailEnd/>
          </a:ln>
          <a:effectLst>
            <a:outerShdw blurRad="50800" dist="38100" dir="2700000" algn="tl" rotWithShape="0">
              <a:prstClr val="black">
                <a:alpha val="40000"/>
              </a:prstClr>
            </a:outerShdw>
          </a:effec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FFFFFF"/>
                </a:solidFill>
                <a:effectLst/>
                <a:uLnTx/>
                <a:uFillTx/>
                <a:latin typeface="Arial" panose="020B0604020202020204" pitchFamily="34" charset="0"/>
              </a:rPr>
              <a:t>2</a:t>
            </a:r>
          </a:p>
        </p:txBody>
      </p:sp>
      <p:sp>
        <p:nvSpPr>
          <p:cNvPr id="13" name="Oval 6">
            <a:extLst>
              <a:ext uri="{FF2B5EF4-FFF2-40B4-BE49-F238E27FC236}">
                <a16:creationId xmlns:a16="http://schemas.microsoft.com/office/drawing/2014/main" id="{2D943159-381A-43B0-B226-C6F1B9BB6938}"/>
              </a:ext>
            </a:extLst>
          </p:cNvPr>
          <p:cNvSpPr>
            <a:spLocks noChangeArrowheads="1"/>
          </p:cNvSpPr>
          <p:nvPr/>
        </p:nvSpPr>
        <p:spPr bwMode="auto">
          <a:xfrm>
            <a:off x="538617" y="1806848"/>
            <a:ext cx="777240" cy="777240"/>
          </a:xfrm>
          <a:prstGeom prst="ellipse">
            <a:avLst/>
          </a:prstGeom>
          <a:solidFill>
            <a:schemeClr val="tx2"/>
          </a:solidFill>
          <a:ln w="76200">
            <a:solidFill>
              <a:srgbClr val="FFFFFF"/>
            </a:solidFill>
            <a:round/>
            <a:headEnd/>
            <a:tailEnd/>
          </a:ln>
          <a:effectLst>
            <a:outerShdw blurRad="50800" dist="38100" dir="2700000" algn="tl" rotWithShape="0">
              <a:prstClr val="black">
                <a:alpha val="40000"/>
              </a:prstClr>
            </a:outerShdw>
          </a:effec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FFFFFF"/>
                </a:solidFill>
                <a:effectLst/>
                <a:uLnTx/>
                <a:uFillTx/>
                <a:latin typeface="Arial" panose="020B0604020202020204" pitchFamily="34" charset="0"/>
              </a:rPr>
              <a:t>1</a:t>
            </a:r>
          </a:p>
        </p:txBody>
      </p:sp>
      <p:sp>
        <p:nvSpPr>
          <p:cNvPr id="14" name="Content Placeholder 4">
            <a:extLst>
              <a:ext uri="{FF2B5EF4-FFF2-40B4-BE49-F238E27FC236}">
                <a16:creationId xmlns:a16="http://schemas.microsoft.com/office/drawing/2014/main" id="{645251CE-1A5F-4192-9326-2F58A8072B71}"/>
              </a:ext>
            </a:extLst>
          </p:cNvPr>
          <p:cNvSpPr txBox="1">
            <a:spLocks/>
          </p:cNvSpPr>
          <p:nvPr/>
        </p:nvSpPr>
        <p:spPr>
          <a:xfrm>
            <a:off x="5981700" y="1932578"/>
            <a:ext cx="2971800" cy="670560"/>
          </a:xfrm>
          <a:prstGeom prst="rect">
            <a:avLst/>
          </a:prstGeom>
        </p:spPr>
        <p:txBody>
          <a:bodyPr vert="horz" lIns="91440" tIns="45720" rIns="91440" bIns="45720" rtlCol="0" anchor="ctr" anchorCtr="0">
            <a:noAutofit/>
          </a:bodyPr>
          <a:lstStyle>
            <a:lvl1pPr marL="292100" indent="-292100" algn="l" defTabSz="914400" rtl="0" eaLnBrk="1" latinLnBrk="0" hangingPunct="1">
              <a:spcBef>
                <a:spcPct val="20000"/>
              </a:spcBef>
              <a:buClr>
                <a:schemeClr val="accent2"/>
              </a:buClr>
              <a:buSzPct val="110000"/>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lnSpc>
                <a:spcPct val="90000"/>
              </a:lnSpc>
              <a:spcBef>
                <a:spcPts val="3600"/>
              </a:spcBef>
              <a:spcAft>
                <a:spcPts val="0"/>
              </a:spcAft>
              <a:buNone/>
            </a:pPr>
            <a:r>
              <a:rPr lang="en-US" sz="2400" b="1" dirty="0">
                <a:solidFill>
                  <a:schemeClr val="accent2"/>
                </a:solidFill>
              </a:rPr>
              <a:t>The Health</a:t>
            </a:r>
            <a:br>
              <a:rPr lang="en-US" sz="2400" b="1" dirty="0">
                <a:solidFill>
                  <a:schemeClr val="accent2"/>
                </a:solidFill>
              </a:rPr>
            </a:br>
            <a:r>
              <a:rPr lang="en-US" sz="2400" b="1" dirty="0">
                <a:solidFill>
                  <a:schemeClr val="accent2"/>
                </a:solidFill>
              </a:rPr>
              <a:t>Savings Account</a:t>
            </a:r>
            <a:endParaRPr lang="en-US" sz="2400" b="1" dirty="0">
              <a:solidFill>
                <a:schemeClr val="accent2"/>
              </a:solidFill>
              <a:latin typeface="Arial" charset="0"/>
            </a:endParaRPr>
          </a:p>
        </p:txBody>
      </p:sp>
      <p:pic>
        <p:nvPicPr>
          <p:cNvPr id="15" name="Picture 2" descr="C:\Users\u344143\Desktop\The_Book\• CURRENT_WORK\BlueEdge_HSA-EMI_05042015\purchased_STock\shutterstock_151145456_scale_01.jpg">
            <a:extLst>
              <a:ext uri="{FF2B5EF4-FFF2-40B4-BE49-F238E27FC236}">
                <a16:creationId xmlns:a16="http://schemas.microsoft.com/office/drawing/2014/main" id="{BDCE8839-CDC1-4BB8-A673-4580A33775AB}"/>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8804632" y="3700780"/>
            <a:ext cx="3387368" cy="2852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5436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29318-DCAE-65EC-0CF4-A0C7014C5E62}"/>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FCD5152-C850-6078-D4F1-2DD8AE76F7AC}"/>
              </a:ext>
            </a:extLst>
          </p:cNvPr>
          <p:cNvSpPr>
            <a:spLocks noGrp="1"/>
          </p:cNvSpPr>
          <p:nvPr>
            <p:ph type="sldNum" sz="quarter" idx="10"/>
          </p:nvPr>
        </p:nvSpPr>
        <p:spPr/>
        <p:txBody>
          <a:bodyPr/>
          <a:lstStyle/>
          <a:p>
            <a:fld id="{1384FA50-8B36-4B06-A05C-1E58CBA999B5}" type="slidenum">
              <a:rPr lang="en-US" smtClean="0"/>
              <a:pPr/>
              <a:t>22</a:t>
            </a:fld>
            <a:endParaRPr lang="en-US" dirty="0"/>
          </a:p>
        </p:txBody>
      </p:sp>
      <p:sp>
        <p:nvSpPr>
          <p:cNvPr id="12" name="Rectangle 11">
            <a:extLst>
              <a:ext uri="{FF2B5EF4-FFF2-40B4-BE49-F238E27FC236}">
                <a16:creationId xmlns:a16="http://schemas.microsoft.com/office/drawing/2014/main" id="{39393FDC-B794-7FD3-F147-DFC855674B7F}"/>
              </a:ext>
            </a:extLst>
          </p:cNvPr>
          <p:cNvSpPr/>
          <p:nvPr/>
        </p:nvSpPr>
        <p:spPr>
          <a:xfrm>
            <a:off x="6995760" y="0"/>
            <a:ext cx="5196240" cy="655320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9" name="Content Placeholder 9">
            <a:extLst>
              <a:ext uri="{FF2B5EF4-FFF2-40B4-BE49-F238E27FC236}">
                <a16:creationId xmlns:a16="http://schemas.microsoft.com/office/drawing/2014/main" id="{A3F410DE-9165-DE65-289E-E2372610C094}"/>
              </a:ext>
            </a:extLst>
          </p:cNvPr>
          <p:cNvSpPr txBox="1">
            <a:spLocks/>
          </p:cNvSpPr>
          <p:nvPr/>
        </p:nvSpPr>
        <p:spPr>
          <a:xfrm>
            <a:off x="7389096" y="990600"/>
            <a:ext cx="4193304" cy="4876800"/>
          </a:xfrm>
          <a:prstGeom prst="rect">
            <a:avLst/>
          </a:prstGeom>
        </p:spPr>
        <p:txBody>
          <a:bodyPr anchor="ct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000" kern="600" baseline="0">
                <a:solidFill>
                  <a:schemeClr val="tx1"/>
                </a:solidFill>
                <a:latin typeface="+mn-lt"/>
                <a:ea typeface="+mn-ea"/>
                <a:cs typeface="+mn-cs"/>
              </a:defRPr>
            </a:lvl1pPr>
            <a:lvl2pPr marL="429768" indent="-182880" algn="l" defTabSz="685800" rtl="0" eaLnBrk="1" latinLnBrk="0" hangingPunct="1">
              <a:lnSpc>
                <a:spcPct val="100000"/>
              </a:lnSpc>
              <a:spcBef>
                <a:spcPts val="0"/>
              </a:spcBef>
              <a:spcAft>
                <a:spcPts val="600"/>
              </a:spcAft>
              <a:buClr>
                <a:schemeClr val="tx1"/>
              </a:buClr>
              <a:buFont typeface="Arial" panose="020B0604020202020204" pitchFamily="34" charset="0"/>
              <a:buChar char="–"/>
              <a:defRPr sz="16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2880" lvl="1">
              <a:spcBef>
                <a:spcPts val="600"/>
              </a:spcBef>
              <a:buClr>
                <a:schemeClr val="bg1"/>
              </a:buClr>
              <a:buSzPct val="110000"/>
              <a:buFont typeface="Arial" panose="020B0604020202020204" pitchFamily="34" charset="0"/>
              <a:buChar char="•"/>
            </a:pPr>
            <a:r>
              <a:rPr lang="en-US" sz="2000" b="1" dirty="0">
                <a:solidFill>
                  <a:schemeClr val="bg1"/>
                </a:solidFill>
              </a:rPr>
              <a:t>You will only have access to the amount that is in your account at the time of a </a:t>
            </a:r>
            <a:br>
              <a:rPr lang="en-US" sz="2000" b="1" dirty="0">
                <a:solidFill>
                  <a:schemeClr val="bg1"/>
                </a:solidFill>
              </a:rPr>
            </a:br>
            <a:r>
              <a:rPr lang="en-US" sz="2000" b="1" dirty="0">
                <a:solidFill>
                  <a:schemeClr val="bg1"/>
                </a:solidFill>
              </a:rPr>
              <a:t>claim — but you can save </a:t>
            </a:r>
            <a:br>
              <a:rPr lang="en-US" sz="2000" b="1" dirty="0">
                <a:solidFill>
                  <a:schemeClr val="bg1"/>
                </a:solidFill>
              </a:rPr>
            </a:br>
            <a:r>
              <a:rPr lang="en-US" sz="2000" b="1" dirty="0">
                <a:solidFill>
                  <a:schemeClr val="bg1"/>
                </a:solidFill>
              </a:rPr>
              <a:t>your receipt and repay </a:t>
            </a:r>
            <a:br>
              <a:rPr lang="en-US" sz="2000" b="1" dirty="0">
                <a:solidFill>
                  <a:schemeClr val="bg1"/>
                </a:solidFill>
              </a:rPr>
            </a:br>
            <a:r>
              <a:rPr lang="en-US" sz="2000" b="1" dirty="0">
                <a:solidFill>
                  <a:schemeClr val="bg1"/>
                </a:solidFill>
              </a:rPr>
              <a:t>yourself with funds </a:t>
            </a:r>
            <a:br>
              <a:rPr lang="en-US" sz="2000" b="1" dirty="0">
                <a:solidFill>
                  <a:schemeClr val="bg1"/>
                </a:solidFill>
              </a:rPr>
            </a:br>
            <a:r>
              <a:rPr lang="en-US" sz="2000" b="1" dirty="0">
                <a:solidFill>
                  <a:schemeClr val="bg1"/>
                </a:solidFill>
              </a:rPr>
              <a:t>contributed later in the year.</a:t>
            </a:r>
          </a:p>
          <a:p>
            <a:pPr marL="182880" lvl="1">
              <a:spcBef>
                <a:spcPts val="600"/>
              </a:spcBef>
              <a:buClr>
                <a:schemeClr val="bg1"/>
              </a:buClr>
              <a:buSzPct val="110000"/>
              <a:buFont typeface="Arial" panose="020B0604020202020204" pitchFamily="34" charset="0"/>
              <a:buChar char="•"/>
            </a:pPr>
            <a:r>
              <a:rPr lang="en-US" sz="2000" b="1" i="0" u="none" strike="noStrike" dirty="0">
                <a:solidFill>
                  <a:schemeClr val="bg1"/>
                </a:solidFill>
                <a:effectLst/>
              </a:rPr>
              <a:t>With the exception of preventive care, all </a:t>
            </a:r>
            <a:br>
              <a:rPr lang="en-US" sz="2000" b="1" i="0" u="none" strike="noStrike" dirty="0">
                <a:solidFill>
                  <a:schemeClr val="bg1"/>
                </a:solidFill>
                <a:effectLst/>
              </a:rPr>
            </a:br>
            <a:r>
              <a:rPr lang="en-US" sz="2000" b="1" i="0" u="none" strike="noStrike" dirty="0">
                <a:solidFill>
                  <a:schemeClr val="bg1"/>
                </a:solidFill>
                <a:effectLst/>
              </a:rPr>
              <a:t>benefits, including </a:t>
            </a:r>
            <a:br>
              <a:rPr lang="en-US" sz="2000" b="1" i="0" u="none" strike="noStrike" dirty="0">
                <a:solidFill>
                  <a:schemeClr val="bg1"/>
                </a:solidFill>
                <a:effectLst/>
              </a:rPr>
            </a:br>
            <a:r>
              <a:rPr lang="en-US" sz="2000" b="1" i="0" u="none" strike="noStrike" dirty="0">
                <a:solidFill>
                  <a:schemeClr val="bg1"/>
                </a:solidFill>
                <a:effectLst/>
              </a:rPr>
              <a:t>pharmacy, must be </a:t>
            </a:r>
            <a:br>
              <a:rPr lang="en-US" sz="2000" b="1" i="0" u="none" strike="noStrike" dirty="0">
                <a:solidFill>
                  <a:schemeClr val="bg1"/>
                </a:solidFill>
                <a:effectLst/>
              </a:rPr>
            </a:br>
            <a:r>
              <a:rPr lang="en-US" sz="2000" b="1" i="0" u="none" strike="noStrike" dirty="0">
                <a:solidFill>
                  <a:schemeClr val="bg1"/>
                </a:solidFill>
                <a:effectLst/>
              </a:rPr>
              <a:t>subject to the plan </a:t>
            </a:r>
            <a:br>
              <a:rPr lang="en-US" sz="2000" b="1" i="0" u="none" strike="noStrike" dirty="0">
                <a:solidFill>
                  <a:schemeClr val="bg1"/>
                </a:solidFill>
                <a:effectLst/>
              </a:rPr>
            </a:br>
            <a:r>
              <a:rPr lang="en-US" sz="2000" b="1" i="0" u="none" strike="noStrike" dirty="0">
                <a:solidFill>
                  <a:schemeClr val="bg1"/>
                </a:solidFill>
                <a:effectLst/>
              </a:rPr>
              <a:t>deductible.</a:t>
            </a:r>
            <a:endParaRPr lang="en-US" sz="2000" b="1" dirty="0">
              <a:solidFill>
                <a:schemeClr val="bg1"/>
              </a:solidFill>
            </a:endParaRPr>
          </a:p>
        </p:txBody>
      </p:sp>
      <p:sp>
        <p:nvSpPr>
          <p:cNvPr id="7" name="Content Placeholder 6">
            <a:extLst>
              <a:ext uri="{FF2B5EF4-FFF2-40B4-BE49-F238E27FC236}">
                <a16:creationId xmlns:a16="http://schemas.microsoft.com/office/drawing/2014/main" id="{2DAA1563-BA02-43BD-9BD4-E0E184CBEAE7}"/>
              </a:ext>
            </a:extLst>
          </p:cNvPr>
          <p:cNvSpPr>
            <a:spLocks noGrp="1"/>
          </p:cNvSpPr>
          <p:nvPr>
            <p:ph idx="1"/>
          </p:nvPr>
        </p:nvSpPr>
        <p:spPr>
          <a:xfrm>
            <a:off x="457200" y="1306286"/>
            <a:ext cx="6012180" cy="4876800"/>
          </a:xfrm>
        </p:spPr>
        <p:txBody>
          <a:bodyPr/>
          <a:lstStyle/>
          <a:p>
            <a:pPr marL="0" indent="0">
              <a:buNone/>
            </a:pPr>
            <a:r>
              <a:rPr lang="en-US" sz="2400" b="1" dirty="0"/>
              <a:t>You own the account.   </a:t>
            </a:r>
          </a:p>
          <a:p>
            <a:r>
              <a:rPr lang="en-US" dirty="0"/>
              <a:t>No “use it or lose it” rules — you keep the funds in your account if you leave the company or change plans.</a:t>
            </a:r>
          </a:p>
          <a:p>
            <a:r>
              <a:rPr lang="en-US" dirty="0"/>
              <a:t>Balances remaining in account at year end carry over to the following year.</a:t>
            </a:r>
          </a:p>
          <a:p>
            <a:r>
              <a:rPr lang="en-US" dirty="0"/>
              <a:t>Account earns interest and can be invested, over minimum balances.</a:t>
            </a:r>
          </a:p>
          <a:p>
            <a:endParaRPr lang="en-US" sz="2400" dirty="0"/>
          </a:p>
        </p:txBody>
      </p:sp>
      <p:sp>
        <p:nvSpPr>
          <p:cNvPr id="8" name="Title 5">
            <a:extLst>
              <a:ext uri="{FF2B5EF4-FFF2-40B4-BE49-F238E27FC236}">
                <a16:creationId xmlns:a16="http://schemas.microsoft.com/office/drawing/2014/main" id="{6963F97A-A02A-19B3-1B3A-61260088B62C}"/>
              </a:ext>
            </a:extLst>
          </p:cNvPr>
          <p:cNvSpPr>
            <a:spLocks noGrp="1"/>
          </p:cNvSpPr>
          <p:nvPr>
            <p:ph type="title"/>
          </p:nvPr>
        </p:nvSpPr>
        <p:spPr>
          <a:xfrm>
            <a:off x="457200" y="411480"/>
            <a:ext cx="6152826" cy="883920"/>
          </a:xfrm>
        </p:spPr>
        <p:txBody>
          <a:bodyPr/>
          <a:lstStyle/>
          <a:p>
            <a:r>
              <a:rPr lang="en-US" dirty="0"/>
              <a:t>How the HSA Works</a:t>
            </a:r>
          </a:p>
        </p:txBody>
      </p:sp>
    </p:spTree>
    <p:extLst>
      <p:ext uri="{BB962C8B-B14F-4D97-AF65-F5344CB8AC3E}">
        <p14:creationId xmlns:p14="http://schemas.microsoft.com/office/powerpoint/2010/main" val="2430655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8">
            <a:extLst>
              <a:ext uri="{FF2B5EF4-FFF2-40B4-BE49-F238E27FC236}">
                <a16:creationId xmlns:a16="http://schemas.microsoft.com/office/drawing/2014/main" id="{4914E229-5350-4E3C-83F5-BC9B9119CE2B}"/>
              </a:ext>
            </a:extLst>
          </p:cNvPr>
          <p:cNvGraphicFramePr>
            <a:graphicFrameLocks noGrp="1"/>
          </p:cNvGraphicFramePr>
          <p:nvPr>
            <p:ph idx="1"/>
            <p:extLst>
              <p:ext uri="{D42A27DB-BD31-4B8C-83A1-F6EECF244321}">
                <p14:modId xmlns:p14="http://schemas.microsoft.com/office/powerpoint/2010/main" val="3178389026"/>
              </p:ext>
            </p:extLst>
          </p:nvPr>
        </p:nvGraphicFramePr>
        <p:xfrm>
          <a:off x="457200" y="1295401"/>
          <a:ext cx="11277600" cy="4838699"/>
        </p:xfrm>
        <a:graphic>
          <a:graphicData uri="http://schemas.openxmlformats.org/drawingml/2006/table">
            <a:tbl>
              <a:tblPr firstRow="1" bandRow="1">
                <a:tableStyleId>{21E4AEA4-8DFA-4A89-87EB-49C32662AFE0}</a:tableStyleId>
              </a:tblPr>
              <a:tblGrid>
                <a:gridCol w="11277600">
                  <a:extLst>
                    <a:ext uri="{9D8B030D-6E8A-4147-A177-3AD203B41FA5}">
                      <a16:colId xmlns:a16="http://schemas.microsoft.com/office/drawing/2014/main" val="2251978829"/>
                    </a:ext>
                  </a:extLst>
                </a:gridCol>
              </a:tblGrid>
              <a:tr h="48740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400" b="1" dirty="0"/>
                        <a:t>To be an eligible individual and qualify for an HSA you:  </a:t>
                      </a:r>
                    </a:p>
                  </a:txBody>
                  <a:tcPr marL="98251" marR="98251" marT="49126" marB="491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761879221"/>
                  </a:ext>
                </a:extLst>
              </a:tr>
              <a:tr h="87037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400" b="0" dirty="0"/>
                        <a:t>Must be enrolled in an HSA-compatible High Deductible Health Plan</a:t>
                      </a:r>
                      <a:endParaRPr lang="en-US" sz="2400" b="0" dirty="0">
                        <a:solidFill>
                          <a:schemeClr val="tx1"/>
                        </a:solidFill>
                      </a:endParaRPr>
                    </a:p>
                  </a:txBody>
                  <a:tcPr marL="98251" marR="98251" marT="49126" marB="491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76959542"/>
                  </a:ext>
                </a:extLst>
              </a:tr>
              <a:tr h="87037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400" b="0" dirty="0"/>
                        <a:t>May not have other types of insurance with first-dollar medical coverage</a:t>
                      </a:r>
                    </a:p>
                  </a:txBody>
                  <a:tcPr marL="98251" marR="98251" marT="49126" marB="491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40000"/>
                        <a:lumOff val="60000"/>
                      </a:schemeClr>
                    </a:solidFill>
                  </a:tcPr>
                </a:tc>
                <a:extLst>
                  <a:ext uri="{0D108BD9-81ED-4DB2-BD59-A6C34878D82A}">
                    <a16:rowId xmlns:a16="http://schemas.microsoft.com/office/drawing/2014/main" val="1982581455"/>
                  </a:ext>
                </a:extLst>
              </a:tr>
              <a:tr h="87037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400" b="0" dirty="0"/>
                        <a:t>May not be claimed as a dependent on another person’s tax return</a:t>
                      </a:r>
                    </a:p>
                  </a:txBody>
                  <a:tcPr marL="98251" marR="98251" marT="49126" marB="491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8157563"/>
                  </a:ext>
                </a:extLst>
              </a:tr>
              <a:tr h="87009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400" b="0" dirty="0"/>
                        <a:t>May not be enrolled in Medicare</a:t>
                      </a:r>
                    </a:p>
                  </a:txBody>
                  <a:tcPr marL="98251" marR="98251" marT="49126" marB="491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40000"/>
                        <a:lumOff val="60000"/>
                      </a:schemeClr>
                    </a:solidFill>
                  </a:tcPr>
                </a:tc>
                <a:extLst>
                  <a:ext uri="{0D108BD9-81ED-4DB2-BD59-A6C34878D82A}">
                    <a16:rowId xmlns:a16="http://schemas.microsoft.com/office/drawing/2014/main" val="3390204443"/>
                  </a:ext>
                </a:extLst>
              </a:tr>
              <a:tr h="87009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500" b="0" dirty="0"/>
                        <a:t>An individual can be </a:t>
                      </a:r>
                      <a:r>
                        <a:rPr lang="en-US" sz="1500" b="1" dirty="0"/>
                        <a:t>Medicare-eligible</a:t>
                      </a:r>
                      <a:r>
                        <a:rPr lang="en-US" sz="1500" b="0" dirty="0"/>
                        <a:t> and have an HSA. However, once enrolled in Medicare, contributions to the HSA account must stop. The individual can keep any funds in the account prior to enrolling in Medicare and use those funds to pay for qualified medical expenses tax-free. </a:t>
                      </a:r>
                    </a:p>
                  </a:txBody>
                  <a:tcPr marL="98251" marR="98251" marT="49126" marB="491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84990971"/>
                  </a:ext>
                </a:extLst>
              </a:tr>
            </a:tbl>
          </a:graphicData>
        </a:graphic>
      </p:graphicFrame>
      <p:sp>
        <p:nvSpPr>
          <p:cNvPr id="6" name="Title 5">
            <a:extLst>
              <a:ext uri="{FF2B5EF4-FFF2-40B4-BE49-F238E27FC236}">
                <a16:creationId xmlns:a16="http://schemas.microsoft.com/office/drawing/2014/main" id="{14A01653-4855-4A6E-8A21-4B7EA6EED49E}"/>
              </a:ext>
            </a:extLst>
          </p:cNvPr>
          <p:cNvSpPr>
            <a:spLocks noGrp="1"/>
          </p:cNvSpPr>
          <p:nvPr>
            <p:ph type="title"/>
          </p:nvPr>
        </p:nvSpPr>
        <p:spPr>
          <a:xfrm>
            <a:off x="457200" y="411480"/>
            <a:ext cx="6781801" cy="1188720"/>
          </a:xfrm>
        </p:spPr>
        <p:txBody>
          <a:bodyPr/>
          <a:lstStyle/>
          <a:p>
            <a:r>
              <a:rPr lang="en-US" dirty="0"/>
              <a:t>HSA Eligibility </a:t>
            </a:r>
          </a:p>
        </p:txBody>
      </p:sp>
    </p:spTree>
    <p:extLst>
      <p:ext uri="{BB962C8B-B14F-4D97-AF65-F5344CB8AC3E}">
        <p14:creationId xmlns:p14="http://schemas.microsoft.com/office/powerpoint/2010/main" val="685472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137">
            <a:extLst>
              <a:ext uri="{FF2B5EF4-FFF2-40B4-BE49-F238E27FC236}">
                <a16:creationId xmlns:a16="http://schemas.microsoft.com/office/drawing/2014/main" id="{7A948530-4DEE-44BA-A09E-29A6DF099F76}"/>
              </a:ext>
            </a:extLst>
          </p:cNvPr>
          <p:cNvGraphicFramePr>
            <a:graphicFrameLocks noGrp="1"/>
          </p:cNvGraphicFramePr>
          <p:nvPr>
            <p:ph idx="1"/>
            <p:extLst>
              <p:ext uri="{D42A27DB-BD31-4B8C-83A1-F6EECF244321}">
                <p14:modId xmlns:p14="http://schemas.microsoft.com/office/powerpoint/2010/main" val="3142986811"/>
              </p:ext>
            </p:extLst>
          </p:nvPr>
        </p:nvGraphicFramePr>
        <p:xfrm>
          <a:off x="457200" y="3227994"/>
          <a:ext cx="11277600" cy="2522912"/>
        </p:xfrm>
        <a:graphic>
          <a:graphicData uri="http://schemas.openxmlformats.org/drawingml/2006/table">
            <a:tbl>
              <a:tblPr/>
              <a:tblGrid>
                <a:gridCol w="3759200">
                  <a:extLst>
                    <a:ext uri="{9D8B030D-6E8A-4147-A177-3AD203B41FA5}">
                      <a16:colId xmlns:a16="http://schemas.microsoft.com/office/drawing/2014/main" val="20000"/>
                    </a:ext>
                  </a:extLst>
                </a:gridCol>
                <a:gridCol w="3759200">
                  <a:extLst>
                    <a:ext uri="{9D8B030D-6E8A-4147-A177-3AD203B41FA5}">
                      <a16:colId xmlns:a16="http://schemas.microsoft.com/office/drawing/2014/main" val="20001"/>
                    </a:ext>
                  </a:extLst>
                </a:gridCol>
                <a:gridCol w="3759200">
                  <a:extLst>
                    <a:ext uri="{9D8B030D-6E8A-4147-A177-3AD203B41FA5}">
                      <a16:colId xmlns:a16="http://schemas.microsoft.com/office/drawing/2014/main" val="20002"/>
                    </a:ext>
                  </a:extLst>
                </a:gridCol>
              </a:tblGrid>
              <a:tr h="93591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kern="1200" cap="none" normalizeH="0" baseline="0" dirty="0">
                          <a:ln>
                            <a:noFill/>
                          </a:ln>
                          <a:solidFill>
                            <a:schemeClr val="accent1"/>
                          </a:solidFill>
                          <a:effectLst/>
                          <a:latin typeface="Arial" pitchFamily="34" charset="0"/>
                          <a:ea typeface="+mn-ea"/>
                          <a:cs typeface="+mn-cs"/>
                        </a:rPr>
                        <a:t>U.S. Treasury Guidelines</a:t>
                      </a:r>
                    </a:p>
                  </a:txBody>
                  <a:tcPr anchor="ctr"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400" b="1" i="0" u="none" strike="noStrike" kern="1200" cap="none" normalizeH="0" baseline="0" dirty="0">
                          <a:ln>
                            <a:noFill/>
                          </a:ln>
                          <a:solidFill>
                            <a:srgbClr val="FFFFFF"/>
                          </a:solidFill>
                          <a:effectLst/>
                          <a:latin typeface="Arial" pitchFamily="34" charset="0"/>
                          <a:ea typeface="+mn-ea"/>
                          <a:cs typeface="+mn-cs"/>
                        </a:rPr>
                        <a:t>2025 Maximum</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2400" b="1" i="0" u="none" strike="noStrike" kern="1200" cap="none" normalizeH="0" baseline="0" dirty="0">
                          <a:ln>
                            <a:noFill/>
                          </a:ln>
                          <a:solidFill>
                            <a:srgbClr val="FFFFFF"/>
                          </a:solidFill>
                          <a:effectLst/>
                          <a:latin typeface="Arial" pitchFamily="34" charset="0"/>
                          <a:ea typeface="+mn-ea"/>
                          <a:cs typeface="+mn-cs"/>
                        </a:rPr>
                        <a:t>HSA Contribution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400" b="1" i="0" u="none" strike="noStrike" kern="1200" cap="none" normalizeH="0" baseline="0" dirty="0">
                          <a:ln>
                            <a:noFill/>
                          </a:ln>
                          <a:solidFill>
                            <a:srgbClr val="FFFFFF"/>
                          </a:solidFill>
                          <a:effectLst/>
                          <a:latin typeface="Arial" pitchFamily="34" charset="0"/>
                          <a:ea typeface="+mn-ea"/>
                          <a:cs typeface="+mn-cs"/>
                        </a:rPr>
                        <a:t>2026 Maximum</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2400" b="1" i="0" u="none" strike="noStrike" kern="1200" cap="none" normalizeH="0" baseline="0" dirty="0">
                          <a:ln>
                            <a:noFill/>
                          </a:ln>
                          <a:solidFill>
                            <a:srgbClr val="FFFFFF"/>
                          </a:solidFill>
                          <a:effectLst/>
                          <a:latin typeface="Arial" pitchFamily="34" charset="0"/>
                          <a:ea typeface="+mn-ea"/>
                          <a:cs typeface="+mn-cs"/>
                        </a:rPr>
                        <a:t>HSA Contribution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0"/>
                  </a:ext>
                </a:extLst>
              </a:tr>
              <a:tr h="52899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Single Coverage</a:t>
                      </a:r>
                    </a:p>
                  </a:txBody>
                  <a:tcPr marL="2286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$4,300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$4,400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40000"/>
                        <a:lumOff val="60000"/>
                      </a:schemeClr>
                    </a:solidFill>
                  </a:tcPr>
                </a:tc>
                <a:extLst>
                  <a:ext uri="{0D108BD9-81ED-4DB2-BD59-A6C34878D82A}">
                    <a16:rowId xmlns:a16="http://schemas.microsoft.com/office/drawing/2014/main" val="10001"/>
                  </a:ext>
                </a:extLst>
              </a:tr>
              <a:tr h="52899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Family Coverage</a:t>
                      </a:r>
                    </a:p>
                  </a:txBody>
                  <a:tcPr marL="2286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$8,550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$8,750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2"/>
                  </a:ext>
                </a:extLst>
              </a:tr>
              <a:tr h="528998">
                <a:tc gridSpan="3">
                  <a:txBody>
                    <a:bodyPr/>
                    <a:lstStyle/>
                    <a:p>
                      <a:pPr algn="l">
                        <a:spcBef>
                          <a:spcPct val="50000"/>
                        </a:spcBef>
                      </a:pPr>
                      <a:r>
                        <a:rPr lang="en-US" sz="2400" dirty="0">
                          <a:solidFill>
                            <a:schemeClr val="tx1"/>
                          </a:solidFill>
                          <a:latin typeface="Arial" panose="020B0604020202020204" pitchFamily="34" charset="0"/>
                          <a:cs typeface="Arial" panose="020B0604020202020204" pitchFamily="34" charset="0"/>
                        </a:rPr>
                        <a:t>Individuals aged 55 and older can make catch-up contributions:  </a:t>
                      </a:r>
                      <a:r>
                        <a:rPr lang="en-US" sz="2400" b="1" dirty="0">
                          <a:solidFill>
                            <a:schemeClr val="tx1"/>
                          </a:solidFill>
                          <a:latin typeface="Arial" panose="020B0604020202020204" pitchFamily="34" charset="0"/>
                          <a:cs typeface="Arial" panose="020B0604020202020204" pitchFamily="34" charset="0"/>
                        </a:rPr>
                        <a:t>$1,000</a:t>
                      </a:r>
                    </a:p>
                  </a:txBody>
                  <a:tcPr marL="2286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dirty="0">
                        <a:ln>
                          <a:noFill/>
                        </a:ln>
                        <a:solidFill>
                          <a:schemeClr val="tx1"/>
                        </a:solidFill>
                        <a:effectLst/>
                        <a:latin typeface="+mn-lt"/>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dirty="0">
                        <a:ln>
                          <a:noFill/>
                        </a:ln>
                        <a:solidFill>
                          <a:schemeClr val="tx1"/>
                        </a:solidFill>
                        <a:effectLst/>
                        <a:latin typeface="+mn-lt"/>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3"/>
                  </a:ext>
                </a:extLst>
              </a:tr>
            </a:tbl>
          </a:graphicData>
        </a:graphic>
      </p:graphicFrame>
      <p:sp>
        <p:nvSpPr>
          <p:cNvPr id="6" name="Title 5">
            <a:extLst>
              <a:ext uri="{FF2B5EF4-FFF2-40B4-BE49-F238E27FC236}">
                <a16:creationId xmlns:a16="http://schemas.microsoft.com/office/drawing/2014/main" id="{4D973A2A-68DB-4139-9DD6-1C22D5FA69E3}"/>
              </a:ext>
            </a:extLst>
          </p:cNvPr>
          <p:cNvSpPr>
            <a:spLocks noGrp="1"/>
          </p:cNvSpPr>
          <p:nvPr>
            <p:ph type="title"/>
          </p:nvPr>
        </p:nvSpPr>
        <p:spPr>
          <a:xfrm>
            <a:off x="457200" y="411480"/>
            <a:ext cx="6781801" cy="1188720"/>
          </a:xfrm>
        </p:spPr>
        <p:txBody>
          <a:bodyPr/>
          <a:lstStyle/>
          <a:p>
            <a:r>
              <a:rPr lang="en-US" dirty="0"/>
              <a:t>HSA Contributions</a:t>
            </a:r>
          </a:p>
        </p:txBody>
      </p:sp>
      <p:sp>
        <p:nvSpPr>
          <p:cNvPr id="2" name="Slide Number Placeholder 1">
            <a:extLst>
              <a:ext uri="{FF2B5EF4-FFF2-40B4-BE49-F238E27FC236}">
                <a16:creationId xmlns:a16="http://schemas.microsoft.com/office/drawing/2014/main" id="{62605A2E-D28A-4262-8E55-CBE80A221226}"/>
              </a:ext>
            </a:extLst>
          </p:cNvPr>
          <p:cNvSpPr>
            <a:spLocks noGrp="1"/>
          </p:cNvSpPr>
          <p:nvPr>
            <p:ph type="sldNum" sz="quarter" idx="10"/>
          </p:nvPr>
        </p:nvSpPr>
        <p:spPr/>
        <p:txBody>
          <a:bodyPr/>
          <a:lstStyle/>
          <a:p>
            <a:fld id="{2D55A223-BDE3-4662-BD05-6BDBDD27824A}" type="slidenum">
              <a:rPr lang="en-US" smtClean="0">
                <a:solidFill>
                  <a:schemeClr val="bg1">
                    <a:lumMod val="85000"/>
                  </a:schemeClr>
                </a:solidFill>
              </a:rPr>
              <a:pPr/>
              <a:t>24</a:t>
            </a:fld>
            <a:endParaRPr lang="en-US" dirty="0">
              <a:solidFill>
                <a:schemeClr val="bg1">
                  <a:lumMod val="85000"/>
                </a:schemeClr>
              </a:solidFill>
            </a:endParaRPr>
          </a:p>
        </p:txBody>
      </p:sp>
      <p:sp>
        <p:nvSpPr>
          <p:cNvPr id="8" name="Content Placeholder 4">
            <a:extLst>
              <a:ext uri="{FF2B5EF4-FFF2-40B4-BE49-F238E27FC236}">
                <a16:creationId xmlns:a16="http://schemas.microsoft.com/office/drawing/2014/main" id="{9CE9963C-BBDD-45D3-B44A-8E7D60AF33E1}"/>
              </a:ext>
            </a:extLst>
          </p:cNvPr>
          <p:cNvSpPr txBox="1">
            <a:spLocks/>
          </p:cNvSpPr>
          <p:nvPr/>
        </p:nvSpPr>
        <p:spPr>
          <a:xfrm>
            <a:off x="457200" y="1306286"/>
            <a:ext cx="11277600" cy="1130300"/>
          </a:xfrm>
          <a:prstGeom prst="rect">
            <a:avLst/>
          </a:prstGeom>
        </p:spPr>
        <p:txBody>
          <a:bodyPr vert="horz" wrap="square" lIns="0" tIns="0" rIns="0" bIns="0" rtlCol="0">
            <a:noAutofit/>
          </a:bodyP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000" kern="600" baseline="0">
                <a:solidFill>
                  <a:schemeClr val="tx1"/>
                </a:solidFill>
                <a:latin typeface="+mn-lt"/>
                <a:ea typeface="+mn-ea"/>
                <a:cs typeface="+mn-cs"/>
              </a:defRPr>
            </a:lvl1pPr>
            <a:lvl2pPr marL="429768" indent="-182880" algn="l" defTabSz="685800" rtl="0" eaLnBrk="1" latinLnBrk="0" hangingPunct="1">
              <a:lnSpc>
                <a:spcPct val="100000"/>
              </a:lnSpc>
              <a:spcBef>
                <a:spcPts val="0"/>
              </a:spcBef>
              <a:spcAft>
                <a:spcPts val="600"/>
              </a:spcAft>
              <a:buClr>
                <a:schemeClr val="tx1"/>
              </a:buClr>
              <a:buFont typeface="Arial" panose="020B0604020202020204" pitchFamily="34" charset="0"/>
              <a:buChar char="–"/>
              <a:defRPr sz="14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fontAlgn="auto">
              <a:buNone/>
            </a:pPr>
            <a:r>
              <a:rPr lang="en-US" sz="2400" b="0" dirty="0"/>
              <a:t>The IRS determines the minimum/maximum amounts. The amounts are adjusted annually for inflation. </a:t>
            </a:r>
          </a:p>
          <a:p>
            <a:pPr marL="0" indent="0" fontAlgn="auto">
              <a:buNone/>
            </a:pPr>
            <a:r>
              <a:rPr lang="en-US" sz="2400" b="0" dirty="0"/>
              <a:t>Employee, </a:t>
            </a:r>
            <a:r>
              <a:rPr lang="en-US" sz="2400" dirty="0">
                <a:solidFill>
                  <a:srgbClr val="FF0000"/>
                </a:solidFill>
              </a:rPr>
              <a:t>tribal-sponsored plan/e</a:t>
            </a:r>
            <a:r>
              <a:rPr lang="en-US" sz="2400" b="0" dirty="0">
                <a:solidFill>
                  <a:srgbClr val="FF0000"/>
                </a:solidFill>
              </a:rPr>
              <a:t>mployer </a:t>
            </a:r>
            <a:r>
              <a:rPr lang="en-US" sz="2400" b="0" dirty="0"/>
              <a:t>or any other person may make contributions on behalf of an eligible individual.</a:t>
            </a:r>
          </a:p>
        </p:txBody>
      </p:sp>
      <p:sp>
        <p:nvSpPr>
          <p:cNvPr id="9" name="TextBox 8" hidden="1">
            <a:extLst>
              <a:ext uri="{FF2B5EF4-FFF2-40B4-BE49-F238E27FC236}">
                <a16:creationId xmlns:a16="http://schemas.microsoft.com/office/drawing/2014/main" id="{DF184A3F-9BE4-4F52-AEB8-5BBD5656EDA4}"/>
              </a:ext>
            </a:extLst>
          </p:cNvPr>
          <p:cNvSpPr txBox="1"/>
          <p:nvPr/>
        </p:nvSpPr>
        <p:spPr>
          <a:xfrm>
            <a:off x="11307142" y="696528"/>
            <a:ext cx="884858" cy="553998"/>
          </a:xfrm>
          <a:prstGeom prst="rect">
            <a:avLst/>
          </a:prstGeom>
          <a:solidFill>
            <a:srgbClr val="FFFF00"/>
          </a:solidFill>
        </p:spPr>
        <p:txBody>
          <a:bodyPr wrap="none" lIns="0" tIns="0" rIns="0" bIns="0" rtlCol="0">
            <a:spAutoFit/>
          </a:bodyPr>
          <a:lstStyle/>
          <a:p>
            <a:pPr>
              <a:spcAft>
                <a:spcPts val="600"/>
              </a:spcAft>
            </a:pPr>
            <a:r>
              <a:rPr lang="en-US" sz="1800" dirty="0">
                <a:solidFill>
                  <a:srgbClr val="FF0066"/>
                </a:solidFill>
              </a:rPr>
              <a:t>SERINA</a:t>
            </a:r>
            <a:br>
              <a:rPr lang="en-US" sz="1800" dirty="0">
                <a:solidFill>
                  <a:srgbClr val="FF0066"/>
                </a:solidFill>
              </a:rPr>
            </a:br>
            <a:r>
              <a:rPr lang="en-US" sz="1800" dirty="0">
                <a:solidFill>
                  <a:srgbClr val="FF0066"/>
                </a:solidFill>
              </a:rPr>
              <a:t>KENGIE</a:t>
            </a:r>
          </a:p>
        </p:txBody>
      </p:sp>
    </p:spTree>
    <p:extLst>
      <p:ext uri="{BB962C8B-B14F-4D97-AF65-F5344CB8AC3E}">
        <p14:creationId xmlns:p14="http://schemas.microsoft.com/office/powerpoint/2010/main" val="2617088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26DFABB-0A4E-4E9F-B83A-4FBF71876CA9}"/>
              </a:ext>
            </a:extLst>
          </p:cNvPr>
          <p:cNvSpPr>
            <a:spLocks noGrp="1"/>
          </p:cNvSpPr>
          <p:nvPr>
            <p:ph type="body" sz="quarter" idx="13"/>
          </p:nvPr>
        </p:nvSpPr>
        <p:spPr>
          <a:xfrm>
            <a:off x="457200" y="6172200"/>
            <a:ext cx="6781799" cy="312420"/>
          </a:xfrm>
        </p:spPr>
        <p:txBody>
          <a:bodyPr/>
          <a:lstStyle/>
          <a:p>
            <a:r>
              <a:rPr lang="en-US" b="0" i="0" u="none" strike="noStrike" dirty="0">
                <a:effectLst/>
              </a:rPr>
              <a:t>Maximum HSA contribution for 2026 is $4,400 for self-only coverage or $8,750 for family coverage.</a:t>
            </a:r>
            <a:endParaRPr lang="en-US" dirty="0"/>
          </a:p>
        </p:txBody>
      </p:sp>
      <p:graphicFrame>
        <p:nvGraphicFramePr>
          <p:cNvPr id="7" name="Group 27">
            <a:extLst>
              <a:ext uri="{FF2B5EF4-FFF2-40B4-BE49-F238E27FC236}">
                <a16:creationId xmlns:a16="http://schemas.microsoft.com/office/drawing/2014/main" id="{F0D65E8A-A159-4B93-A961-695DA7A88467}"/>
              </a:ext>
            </a:extLst>
          </p:cNvPr>
          <p:cNvGraphicFramePr>
            <a:graphicFrameLocks noGrp="1"/>
          </p:cNvGraphicFramePr>
          <p:nvPr>
            <p:ph idx="1"/>
            <p:extLst>
              <p:ext uri="{D42A27DB-BD31-4B8C-83A1-F6EECF244321}">
                <p14:modId xmlns:p14="http://schemas.microsoft.com/office/powerpoint/2010/main" val="2545568378"/>
              </p:ext>
            </p:extLst>
          </p:nvPr>
        </p:nvGraphicFramePr>
        <p:xfrm>
          <a:off x="457200" y="1295400"/>
          <a:ext cx="11277600" cy="4705079"/>
        </p:xfrm>
        <a:graphic>
          <a:graphicData uri="http://schemas.openxmlformats.org/drawingml/2006/table">
            <a:tbl>
              <a:tblPr/>
              <a:tblGrid>
                <a:gridCol w="5638800">
                  <a:extLst>
                    <a:ext uri="{9D8B030D-6E8A-4147-A177-3AD203B41FA5}">
                      <a16:colId xmlns:a16="http://schemas.microsoft.com/office/drawing/2014/main" val="20000"/>
                    </a:ext>
                  </a:extLst>
                </a:gridCol>
                <a:gridCol w="5638800">
                  <a:extLst>
                    <a:ext uri="{9D8B030D-6E8A-4147-A177-3AD203B41FA5}">
                      <a16:colId xmlns:a16="http://schemas.microsoft.com/office/drawing/2014/main" val="20001"/>
                    </a:ext>
                  </a:extLst>
                </a:gridCol>
              </a:tblGrid>
              <a:tr h="51497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chemeClr val="bg1"/>
                          </a:solidFill>
                          <a:effectLst/>
                          <a:latin typeface="Arial" pitchFamily="34" charset="0"/>
                        </a:rPr>
                        <a:t>BlueEdge HSA</a:t>
                      </a:r>
                      <a:r>
                        <a:rPr kumimoji="0" lang="en-US" sz="1600" b="0" i="0" u="none" strike="noStrike" cap="none" normalizeH="0" baseline="100000" dirty="0">
                          <a:ln>
                            <a:noFill/>
                          </a:ln>
                          <a:solidFill>
                            <a:schemeClr val="bg1"/>
                          </a:solidFill>
                          <a:effectLst/>
                          <a:latin typeface="Arial" pitchFamily="34" charset="0"/>
                        </a:rPr>
                        <a:t>SM</a:t>
                      </a:r>
                    </a:p>
                  </a:txBody>
                  <a:tcPr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2"/>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chemeClr val="bg1"/>
                          </a:solidFill>
                          <a:effectLst/>
                          <a:latin typeface="Arial" pitchFamily="34" charset="0"/>
                        </a:rPr>
                        <a:t>PPO Plan</a:t>
                      </a:r>
                      <a:endParaRPr kumimoji="0" lang="en-US" sz="2000" b="1" i="0" u="none" strike="noStrike" cap="none" normalizeH="0" baseline="0" dirty="0">
                        <a:ln>
                          <a:noFill/>
                        </a:ln>
                        <a:solidFill>
                          <a:schemeClr val="bg1"/>
                        </a:solidFill>
                        <a:effectLst/>
                        <a:latin typeface="Arial" pitchFamily="34" charset="0"/>
                      </a:endParaRPr>
                    </a:p>
                  </a:txBody>
                  <a:tcPr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0"/>
                  </a:ext>
                </a:extLst>
              </a:tr>
              <a:tr h="789628">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chemeClr val="tx1"/>
                          </a:solidFill>
                          <a:effectLst/>
                          <a:latin typeface="Arial" pitchFamily="34" charset="0"/>
                        </a:rPr>
                        <a:t>$500 </a:t>
                      </a:r>
                      <a:r>
                        <a:rPr kumimoji="0" lang="en-US" sz="2400" b="1" i="0" u="none" strike="noStrike" cap="none" normalizeH="0" baseline="0" dirty="0">
                          <a:ln>
                            <a:noFill/>
                          </a:ln>
                          <a:solidFill>
                            <a:schemeClr val="tx1"/>
                          </a:solidFill>
                          <a:effectLst/>
                          <a:latin typeface="Arial" pitchFamily="34" charset="0"/>
                        </a:rPr>
                        <a:t>Health Savings Account</a:t>
                      </a:r>
                      <a:br>
                        <a:rPr kumimoji="0" lang="en-US" sz="2400" b="1" i="0" u="none" strike="noStrike" cap="none" normalizeH="0" baseline="0" dirty="0">
                          <a:ln>
                            <a:noFill/>
                          </a:ln>
                          <a:solidFill>
                            <a:schemeClr val="tx1"/>
                          </a:solidFill>
                          <a:effectLst/>
                          <a:latin typeface="Arial" pitchFamily="34" charset="0"/>
                        </a:rPr>
                      </a:br>
                      <a:r>
                        <a:rPr kumimoji="0" lang="en-US" sz="2000" b="0" i="0" u="none" strike="noStrike" cap="none" normalizeH="0" baseline="0" dirty="0">
                          <a:ln>
                            <a:noFill/>
                          </a:ln>
                          <a:solidFill>
                            <a:schemeClr val="tx1"/>
                          </a:solidFill>
                          <a:effectLst/>
                          <a:latin typeface="Arial" pitchFamily="34" charset="0"/>
                        </a:rPr>
                        <a:t>(</a:t>
                      </a:r>
                      <a:r>
                        <a:rPr kumimoji="0" lang="en-US" sz="2000" b="0" i="0" u="none" strike="noStrike" cap="none" normalizeH="0" baseline="0" dirty="0">
                          <a:ln>
                            <a:noFill/>
                          </a:ln>
                          <a:solidFill>
                            <a:srgbClr val="FF0000"/>
                          </a:solidFill>
                          <a:effectLst/>
                          <a:latin typeface="Arial" pitchFamily="34" charset="0"/>
                        </a:rPr>
                        <a:t>employer</a:t>
                      </a:r>
                      <a:r>
                        <a:rPr kumimoji="0" lang="en-US" sz="2000" b="0" i="0" u="none" strike="noStrike" cap="none" normalizeH="0" baseline="0" dirty="0">
                          <a:ln>
                            <a:noFill/>
                          </a:ln>
                          <a:solidFill>
                            <a:schemeClr val="tx1"/>
                          </a:solidFill>
                          <a:effectLst/>
                          <a:latin typeface="Arial" pitchFamily="34" charset="0"/>
                        </a:rPr>
                        <a:t>-funded)</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2">
                        <a:lumMod val="40000"/>
                        <a:lumOff val="60000"/>
                      </a:schemeClr>
                    </a:solid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chemeClr val="tx1"/>
                          </a:solidFill>
                          <a:effectLst/>
                          <a:latin typeface="Arial" pitchFamily="34" charset="0"/>
                        </a:rPr>
                        <a:t>$500 </a:t>
                      </a:r>
                      <a:r>
                        <a:rPr kumimoji="0" lang="en-US" sz="2400" b="1" i="0" u="none" strike="noStrike" cap="none" normalizeH="0" baseline="0" dirty="0">
                          <a:ln>
                            <a:noFill/>
                          </a:ln>
                          <a:solidFill>
                            <a:schemeClr val="tx1"/>
                          </a:solidFill>
                          <a:effectLst/>
                          <a:latin typeface="Arial" pitchFamily="34" charset="0"/>
                        </a:rPr>
                        <a:t>Deductible</a:t>
                      </a:r>
                      <a:br>
                        <a:rPr kumimoji="0" lang="en-US" sz="2400" b="1" i="0" u="none" strike="noStrike" cap="none" normalizeH="0" baseline="0" dirty="0">
                          <a:ln>
                            <a:noFill/>
                          </a:ln>
                          <a:solidFill>
                            <a:schemeClr val="tx1"/>
                          </a:solidFill>
                          <a:effectLst/>
                          <a:latin typeface="Arial" pitchFamily="34" charset="0"/>
                        </a:rPr>
                      </a:br>
                      <a:r>
                        <a:rPr kumimoji="0" lang="en-US" sz="2000" b="0" i="0" u="none" strike="noStrike" cap="none" normalizeH="0" baseline="0" dirty="0">
                          <a:ln>
                            <a:noFill/>
                          </a:ln>
                          <a:solidFill>
                            <a:schemeClr val="tx1"/>
                          </a:solidFill>
                          <a:effectLst/>
                          <a:latin typeface="Arial" pitchFamily="34" charset="0"/>
                        </a:rPr>
                        <a:t>(member responsibility)</a:t>
                      </a:r>
                      <a:endParaRPr kumimoji="0" lang="en-US" sz="2400" b="1" i="0" u="none" strike="noStrike" cap="none" normalizeH="0" baseline="0" dirty="0">
                        <a:ln>
                          <a:noFill/>
                        </a:ln>
                        <a:solidFill>
                          <a:schemeClr val="tx1"/>
                        </a:solidFill>
                        <a:effectLst/>
                        <a:latin typeface="Arial" pitchFamily="34" charset="0"/>
                      </a:endParaRP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extLst>
                  <a:ext uri="{0D108BD9-81ED-4DB2-BD59-A6C34878D82A}">
                    <a16:rowId xmlns:a16="http://schemas.microsoft.com/office/drawing/2014/main" val="10001"/>
                  </a:ext>
                </a:extLst>
              </a:tr>
              <a:tr h="197698">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3200" b="1" i="0" u="none" strike="noStrike" cap="none" normalizeH="0" baseline="0" dirty="0">
                          <a:ln>
                            <a:noFill/>
                          </a:ln>
                          <a:solidFill>
                            <a:schemeClr val="tx1"/>
                          </a:solidFill>
                          <a:effectLst/>
                          <a:latin typeface="Arial" pitchFamily="34" charset="0"/>
                        </a:rPr>
                        <a:t>$1,200 </a:t>
                      </a:r>
                      <a:r>
                        <a:rPr kumimoji="0" lang="en-US" sz="2400" b="1" i="0" u="none" strike="noStrike" cap="none" normalizeH="0" baseline="0" dirty="0">
                          <a:ln>
                            <a:noFill/>
                          </a:ln>
                          <a:solidFill>
                            <a:schemeClr val="tx1"/>
                          </a:solidFill>
                          <a:effectLst/>
                          <a:latin typeface="Arial" pitchFamily="34" charset="0"/>
                        </a:rPr>
                        <a:t>Health Savings Account</a:t>
                      </a:r>
                      <a:br>
                        <a:rPr kumimoji="0" lang="en-US" sz="2400" b="1" i="0" u="none" strike="noStrike" cap="none" normalizeH="0" baseline="0" dirty="0">
                          <a:ln>
                            <a:noFill/>
                          </a:ln>
                          <a:solidFill>
                            <a:schemeClr val="tx1"/>
                          </a:solidFill>
                          <a:effectLst/>
                          <a:latin typeface="Arial" pitchFamily="34" charset="0"/>
                        </a:rPr>
                      </a:br>
                      <a:r>
                        <a:rPr kumimoji="0" lang="en-US" sz="2000" b="0" i="0" u="none" strike="noStrike" cap="none" normalizeH="0" baseline="0" dirty="0">
                          <a:ln>
                            <a:noFill/>
                          </a:ln>
                          <a:solidFill>
                            <a:schemeClr val="tx1"/>
                          </a:solidFill>
                          <a:effectLst/>
                          <a:latin typeface="Arial" pitchFamily="34" charset="0"/>
                        </a:rPr>
                        <a:t>(member-funded)</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2">
                        <a:lumMod val="40000"/>
                        <a:lumOff val="60000"/>
                      </a:schemeClr>
                    </a:solidFill>
                  </a:tcPr>
                </a:tc>
                <a:tc vMerge="1">
                  <a:txBody>
                    <a:bodyPr/>
                    <a:lstStyle/>
                    <a:p>
                      <a:endParaRPr lang="en-US"/>
                    </a:p>
                  </a:txBody>
                  <a:tcPr/>
                </a:tc>
                <a:extLst>
                  <a:ext uri="{0D108BD9-81ED-4DB2-BD59-A6C34878D82A}">
                    <a16:rowId xmlns:a16="http://schemas.microsoft.com/office/drawing/2014/main" val="3317056764"/>
                  </a:ext>
                </a:extLst>
              </a:tr>
              <a:tr h="591931">
                <a:tc vMerge="1">
                  <a:txBody>
                    <a:bodyPr/>
                    <a:lstStyle/>
                    <a:p>
                      <a:endParaRPr lang="en-US"/>
                    </a:p>
                  </a:txBody>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1800" b="1" i="0" u="none" strike="noStrike" cap="none" normalizeH="0" baseline="0" dirty="0">
                          <a:ln>
                            <a:noFill/>
                          </a:ln>
                          <a:solidFill>
                            <a:schemeClr val="tx1"/>
                          </a:solidFill>
                          <a:effectLst/>
                          <a:latin typeface="Arial" pitchFamily="34" charset="0"/>
                        </a:rPr>
                        <a:t>Member Share – PPO Benefits</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8800" b="1" i="0" u="none" strike="noStrike" kern="1200" cap="none" spc="0" normalizeH="0" baseline="0" noProof="0" dirty="0">
                          <a:ln>
                            <a:noFill/>
                          </a:ln>
                          <a:solidFill>
                            <a:srgbClr val="FFFFFF"/>
                          </a:solidFill>
                          <a:effectLst/>
                          <a:uLnTx/>
                          <a:uFillTx/>
                          <a:latin typeface="Arial" pitchFamily="34" charset="0"/>
                          <a:ea typeface="+mn-ea"/>
                          <a:cs typeface="+mn-cs"/>
                        </a:rPr>
                        <a:t>20%</a:t>
                      </a:r>
                    </a:p>
                  </a:txBody>
                  <a:tcPr anchor="ctr" horzOverflow="overflow">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2">
                        <a:lumMod val="60000"/>
                        <a:lumOff val="40000"/>
                      </a:schemeClr>
                    </a:solidFill>
                  </a:tcPr>
                </a:tc>
                <a:extLst>
                  <a:ext uri="{0D108BD9-81ED-4DB2-BD59-A6C34878D82A}">
                    <a16:rowId xmlns:a16="http://schemas.microsoft.com/office/drawing/2014/main" val="10002"/>
                  </a:ext>
                </a:extLst>
              </a:tr>
              <a:tr h="1900919">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1800" b="1" i="0" u="none" strike="noStrike" cap="none" normalizeH="0" baseline="0" dirty="0">
                          <a:ln>
                            <a:noFill/>
                          </a:ln>
                          <a:solidFill>
                            <a:schemeClr val="tx1"/>
                          </a:solidFill>
                          <a:effectLst/>
                          <a:latin typeface="Arial" pitchFamily="34" charset="0"/>
                        </a:rPr>
                        <a:t>Member Share – PPO Benefits</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8000" b="1" i="0" u="none" strike="noStrike" cap="none" normalizeH="0" baseline="0" dirty="0">
                          <a:ln>
                            <a:noFill/>
                          </a:ln>
                          <a:solidFill>
                            <a:schemeClr val="bg1"/>
                          </a:solidFill>
                          <a:effectLst/>
                          <a:latin typeface="Arial" pitchFamily="34" charset="0"/>
                        </a:rPr>
                        <a:t>20%</a:t>
                      </a:r>
                      <a:endParaRPr kumimoji="0" lang="en-US" sz="1600" b="0" i="0" u="none" strike="noStrike" cap="none" normalizeH="0" baseline="0" dirty="0">
                        <a:ln>
                          <a:noFill/>
                        </a:ln>
                        <a:solidFill>
                          <a:schemeClr val="hlink"/>
                        </a:solidFill>
                        <a:effectLst/>
                        <a:latin typeface="Arial" pitchFamily="34" charset="0"/>
                      </a:endParaRPr>
                    </a:p>
                  </a:txBody>
                  <a:tcPr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tx2">
                        <a:lumMod val="60000"/>
                        <a:lumOff val="40000"/>
                      </a:schemeClr>
                    </a:solidFill>
                  </a:tcPr>
                </a:tc>
                <a:tc vMerge="1">
                  <a:txBody>
                    <a:bodyPr/>
                    <a:lstStyle/>
                    <a:p>
                      <a:endParaRPr lang="en-US"/>
                    </a:p>
                  </a:txBody>
                  <a:tcP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4"/>
                  </a:ext>
                </a:extLst>
              </a:tr>
              <a:tr h="411980">
                <a:tc vMerge="1">
                  <a:txBody>
                    <a:bodyPr/>
                    <a:lstStyle/>
                    <a:p>
                      <a:endParaRPr lang="en-US"/>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2400" b="1" i="0" u="none" strike="noStrike" cap="none" normalizeH="0" baseline="0" dirty="0">
                          <a:ln>
                            <a:noFill/>
                          </a:ln>
                          <a:solidFill>
                            <a:schemeClr val="bg1"/>
                          </a:solidFill>
                          <a:effectLst/>
                          <a:latin typeface="Arial" pitchFamily="34" charset="0"/>
                        </a:rPr>
                        <a:t>Copays</a:t>
                      </a:r>
                    </a:p>
                  </a:txBody>
                  <a:tcPr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5"/>
                  </a:ext>
                </a:extLst>
              </a:tr>
            </a:tbl>
          </a:graphicData>
        </a:graphic>
      </p:graphicFrame>
      <p:sp>
        <p:nvSpPr>
          <p:cNvPr id="6" name="Title 5">
            <a:extLst>
              <a:ext uri="{FF2B5EF4-FFF2-40B4-BE49-F238E27FC236}">
                <a16:creationId xmlns:a16="http://schemas.microsoft.com/office/drawing/2014/main" id="{BACE93BC-E113-4742-8E21-E305CF8A41D5}"/>
              </a:ext>
            </a:extLst>
          </p:cNvPr>
          <p:cNvSpPr>
            <a:spLocks noGrp="1"/>
          </p:cNvSpPr>
          <p:nvPr>
            <p:ph type="title"/>
          </p:nvPr>
        </p:nvSpPr>
        <p:spPr>
          <a:xfrm>
            <a:off x="457200" y="411480"/>
            <a:ext cx="6781801" cy="636541"/>
          </a:xfrm>
        </p:spPr>
        <p:txBody>
          <a:bodyPr/>
          <a:lstStyle/>
          <a:p>
            <a:r>
              <a:rPr lang="en-US" dirty="0"/>
              <a:t>Benefits Comparison</a:t>
            </a:r>
          </a:p>
        </p:txBody>
      </p:sp>
      <p:sp>
        <p:nvSpPr>
          <p:cNvPr id="8" name="Rectangle 7">
            <a:extLst>
              <a:ext uri="{FF2B5EF4-FFF2-40B4-BE49-F238E27FC236}">
                <a16:creationId xmlns:a16="http://schemas.microsoft.com/office/drawing/2014/main" id="{AD942DD8-07FF-4CC4-9DB6-28C9A0EBC3AD}"/>
              </a:ext>
            </a:extLst>
          </p:cNvPr>
          <p:cNvSpPr/>
          <p:nvPr/>
        </p:nvSpPr>
        <p:spPr>
          <a:xfrm>
            <a:off x="8079970" y="-4279"/>
            <a:ext cx="4112030" cy="4445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Arial" panose="020B0604020202020204" pitchFamily="34" charset="0"/>
                <a:cs typeface="Arial" panose="020B0604020202020204" pitchFamily="34" charset="0"/>
              </a:rPr>
              <a:t>Update with client-specific information.</a:t>
            </a:r>
          </a:p>
        </p:txBody>
      </p:sp>
    </p:spTree>
    <p:extLst>
      <p:ext uri="{BB962C8B-B14F-4D97-AF65-F5344CB8AC3E}">
        <p14:creationId xmlns:p14="http://schemas.microsoft.com/office/powerpoint/2010/main" val="803112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erson looking at a computer&#10;&#10;Description automatically generated">
            <a:extLst>
              <a:ext uri="{FF2B5EF4-FFF2-40B4-BE49-F238E27FC236}">
                <a16:creationId xmlns:a16="http://schemas.microsoft.com/office/drawing/2014/main" id="{91CCC4F9-BDCB-7B24-CB45-6E5F532CA39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flipH="1">
            <a:off x="5869457" y="0"/>
            <a:ext cx="6322541" cy="6553200"/>
          </a:xfrm>
          <a:prstGeom prst="rect">
            <a:avLst/>
          </a:prstGeom>
        </p:spPr>
      </p:pic>
      <p:sp>
        <p:nvSpPr>
          <p:cNvPr id="2" name="Slide Number Placeholder 1">
            <a:extLst>
              <a:ext uri="{FF2B5EF4-FFF2-40B4-BE49-F238E27FC236}">
                <a16:creationId xmlns:a16="http://schemas.microsoft.com/office/drawing/2014/main" id="{FBC3CC8A-3A76-4F25-B15D-02B273CC8D93}"/>
              </a:ext>
            </a:extLst>
          </p:cNvPr>
          <p:cNvSpPr>
            <a:spLocks noGrp="1"/>
          </p:cNvSpPr>
          <p:nvPr>
            <p:ph type="sldNum" sz="quarter" idx="10"/>
          </p:nvPr>
        </p:nvSpPr>
        <p:spPr>
          <a:xfrm>
            <a:off x="11582400" y="6553200"/>
            <a:ext cx="609600" cy="304800"/>
          </a:xfrm>
        </p:spPr>
        <p:txBody>
          <a:bodyPr/>
          <a:lstStyle/>
          <a:p>
            <a:fld id="{2D55A223-BDE3-4662-BD05-6BDBDD27824A}" type="slidenum">
              <a:rPr lang="en-US" smtClean="0">
                <a:solidFill>
                  <a:schemeClr val="bg1">
                    <a:lumMod val="85000"/>
                  </a:schemeClr>
                </a:solidFill>
              </a:rPr>
              <a:pPr/>
              <a:t>26</a:t>
            </a:fld>
            <a:endParaRPr lang="en-US" dirty="0">
              <a:solidFill>
                <a:schemeClr val="bg1">
                  <a:lumMod val="85000"/>
                </a:schemeClr>
              </a:solidFill>
            </a:endParaRPr>
          </a:p>
        </p:txBody>
      </p:sp>
      <p:sp>
        <p:nvSpPr>
          <p:cNvPr id="5" name="Content Placeholder 4">
            <a:extLst>
              <a:ext uri="{FF2B5EF4-FFF2-40B4-BE49-F238E27FC236}">
                <a16:creationId xmlns:a16="http://schemas.microsoft.com/office/drawing/2014/main" id="{A3541201-879B-4C39-AAA1-FAF7B869ABF9}"/>
              </a:ext>
            </a:extLst>
          </p:cNvPr>
          <p:cNvSpPr>
            <a:spLocks noGrp="1"/>
          </p:cNvSpPr>
          <p:nvPr>
            <p:ph idx="1"/>
          </p:nvPr>
        </p:nvSpPr>
        <p:spPr>
          <a:xfrm>
            <a:off x="457200" y="1545770"/>
            <a:ext cx="4526280" cy="4572000"/>
          </a:xfrm>
        </p:spPr>
        <p:txBody>
          <a:bodyPr/>
          <a:lstStyle/>
          <a:p>
            <a:pPr marL="231775" lvl="1" indent="-231775">
              <a:spcAft>
                <a:spcPct val="90000"/>
              </a:spcAft>
              <a:buClr>
                <a:srgbClr val="0070C0"/>
              </a:buClr>
              <a:buFont typeface="Arial" pitchFamily="34" charset="0"/>
              <a:buChar char="•"/>
            </a:pPr>
            <a:r>
              <a:rPr lang="en-US" sz="2200" dirty="0">
                <a:solidFill>
                  <a:srgbClr val="000000"/>
                </a:solidFill>
                <a:latin typeface="Arial" panose="020B0604020202020204" pitchFamily="34" charset="0"/>
              </a:rPr>
              <a:t>With Health Equity or Flex, you </a:t>
            </a:r>
            <a:br>
              <a:rPr lang="en-US" sz="2200" dirty="0">
                <a:solidFill>
                  <a:srgbClr val="000000"/>
                </a:solidFill>
                <a:latin typeface="Arial" panose="020B0604020202020204" pitchFamily="34" charset="0"/>
              </a:rPr>
            </a:br>
            <a:r>
              <a:rPr lang="en-US" sz="2200" dirty="0">
                <a:solidFill>
                  <a:srgbClr val="000000"/>
                </a:solidFill>
                <a:latin typeface="Arial" panose="020B0604020202020204" pitchFamily="34" charset="0"/>
              </a:rPr>
              <a:t>can view your HSA account </a:t>
            </a:r>
            <a:br>
              <a:rPr lang="en-US" sz="2200" dirty="0">
                <a:solidFill>
                  <a:srgbClr val="000000"/>
                </a:solidFill>
                <a:latin typeface="Arial" panose="020B0604020202020204" pitchFamily="34" charset="0"/>
              </a:rPr>
            </a:br>
            <a:r>
              <a:rPr lang="en-US" sz="2200" dirty="0">
                <a:solidFill>
                  <a:srgbClr val="000000"/>
                </a:solidFill>
                <a:latin typeface="Arial" panose="020B0604020202020204" pitchFamily="34" charset="0"/>
              </a:rPr>
              <a:t>information online</a:t>
            </a:r>
          </a:p>
          <a:p>
            <a:pPr marL="231775" lvl="1" indent="-231775">
              <a:lnSpc>
                <a:spcPct val="90000"/>
              </a:lnSpc>
              <a:spcAft>
                <a:spcPct val="90000"/>
              </a:spcAft>
              <a:buClr>
                <a:srgbClr val="0070C0"/>
              </a:buClr>
              <a:buFont typeface="Arial" pitchFamily="34" charset="0"/>
              <a:buChar char="•"/>
            </a:pPr>
            <a:r>
              <a:rPr lang="en-US" sz="2200" dirty="0">
                <a:solidFill>
                  <a:srgbClr val="000000"/>
                </a:solidFill>
                <a:latin typeface="Arial" panose="020B0604020202020204" pitchFamily="34" charset="0"/>
              </a:rPr>
              <a:t>Check HSA account status</a:t>
            </a:r>
          </a:p>
          <a:p>
            <a:pPr marL="231775" lvl="1" indent="-231775">
              <a:lnSpc>
                <a:spcPct val="90000"/>
              </a:lnSpc>
              <a:spcAft>
                <a:spcPct val="90000"/>
              </a:spcAft>
              <a:buClr>
                <a:srgbClr val="0070C0"/>
              </a:buClr>
              <a:buFont typeface="Arial" pitchFamily="34" charset="0"/>
              <a:buChar char="•"/>
            </a:pPr>
            <a:r>
              <a:rPr lang="en-US" sz="2200" dirty="0">
                <a:solidFill>
                  <a:srgbClr val="000000"/>
                </a:solidFill>
                <a:latin typeface="Arial" panose="020B0604020202020204" pitchFamily="34" charset="0"/>
              </a:rPr>
              <a:t>View or print detailed history </a:t>
            </a:r>
            <a:br>
              <a:rPr lang="en-US" sz="2200" dirty="0">
                <a:solidFill>
                  <a:srgbClr val="000000"/>
                </a:solidFill>
                <a:latin typeface="Arial" panose="020B0604020202020204" pitchFamily="34" charset="0"/>
              </a:rPr>
            </a:br>
            <a:r>
              <a:rPr lang="en-US" sz="2200" dirty="0">
                <a:solidFill>
                  <a:srgbClr val="000000"/>
                </a:solidFill>
                <a:latin typeface="Arial" panose="020B0604020202020204" pitchFamily="34" charset="0"/>
              </a:rPr>
              <a:t>of HSA account transactions </a:t>
            </a:r>
            <a:br>
              <a:rPr lang="en-US" sz="2200" dirty="0">
                <a:solidFill>
                  <a:srgbClr val="000000"/>
                </a:solidFill>
                <a:latin typeface="Arial" panose="020B0604020202020204" pitchFamily="34" charset="0"/>
              </a:rPr>
            </a:br>
            <a:r>
              <a:rPr lang="en-US" sz="2200" dirty="0">
                <a:solidFill>
                  <a:srgbClr val="000000"/>
                </a:solidFill>
                <a:latin typeface="Arial" panose="020B0604020202020204" pitchFamily="34" charset="0"/>
              </a:rPr>
              <a:t>and balances</a:t>
            </a:r>
          </a:p>
          <a:p>
            <a:pPr marL="231775" lvl="1" indent="-231775">
              <a:lnSpc>
                <a:spcPct val="90000"/>
              </a:lnSpc>
              <a:spcAft>
                <a:spcPct val="90000"/>
              </a:spcAft>
              <a:buClr>
                <a:srgbClr val="0070C0"/>
              </a:buClr>
              <a:buFont typeface="Arial" pitchFamily="34" charset="0"/>
              <a:buChar char="•"/>
            </a:pPr>
            <a:r>
              <a:rPr lang="en-US" sz="2200" dirty="0">
                <a:solidFill>
                  <a:srgbClr val="000000"/>
                </a:solidFill>
                <a:latin typeface="Arial" panose="020B0604020202020204" pitchFamily="34" charset="0"/>
              </a:rPr>
              <a:t>Link to FAQs and more information about HSAs</a:t>
            </a:r>
          </a:p>
        </p:txBody>
      </p:sp>
      <p:sp>
        <p:nvSpPr>
          <p:cNvPr id="6" name="Title 5">
            <a:extLst>
              <a:ext uri="{FF2B5EF4-FFF2-40B4-BE49-F238E27FC236}">
                <a16:creationId xmlns:a16="http://schemas.microsoft.com/office/drawing/2014/main" id="{8DB8F87B-B79E-44CD-AA2E-3679645F9675}"/>
              </a:ext>
            </a:extLst>
          </p:cNvPr>
          <p:cNvSpPr>
            <a:spLocks noGrp="1"/>
          </p:cNvSpPr>
          <p:nvPr>
            <p:ph type="title"/>
          </p:nvPr>
        </p:nvSpPr>
        <p:spPr>
          <a:xfrm>
            <a:off x="457201" y="411480"/>
            <a:ext cx="4775200" cy="1188720"/>
          </a:xfrm>
        </p:spPr>
        <p:txBody>
          <a:bodyPr/>
          <a:lstStyle/>
          <a:p>
            <a:r>
              <a:rPr lang="en-US" dirty="0"/>
              <a:t>View HSA Account Information Online</a:t>
            </a:r>
          </a:p>
        </p:txBody>
      </p:sp>
      <p:sp>
        <p:nvSpPr>
          <p:cNvPr id="8" name="TextBox 7" hidden="1">
            <a:extLst>
              <a:ext uri="{FF2B5EF4-FFF2-40B4-BE49-F238E27FC236}">
                <a16:creationId xmlns:a16="http://schemas.microsoft.com/office/drawing/2014/main" id="{637985E0-4D66-464C-90FD-2A61B551015A}"/>
              </a:ext>
            </a:extLst>
          </p:cNvPr>
          <p:cNvSpPr txBox="1"/>
          <p:nvPr/>
        </p:nvSpPr>
        <p:spPr>
          <a:xfrm>
            <a:off x="11307142" y="696528"/>
            <a:ext cx="872034" cy="276999"/>
          </a:xfrm>
          <a:prstGeom prst="rect">
            <a:avLst/>
          </a:prstGeom>
          <a:solidFill>
            <a:srgbClr val="FFFF00"/>
          </a:solidFill>
        </p:spPr>
        <p:txBody>
          <a:bodyPr wrap="none" lIns="0" tIns="0" rIns="0" bIns="0" rtlCol="0">
            <a:spAutoFit/>
          </a:bodyPr>
          <a:lstStyle/>
          <a:p>
            <a:pPr>
              <a:spcAft>
                <a:spcPts val="600"/>
              </a:spcAft>
            </a:pPr>
            <a:r>
              <a:rPr lang="en-US" sz="1800" dirty="0">
                <a:solidFill>
                  <a:srgbClr val="FF0066"/>
                </a:solidFill>
              </a:rPr>
              <a:t>SERINA</a:t>
            </a:r>
          </a:p>
        </p:txBody>
      </p:sp>
      <p:sp>
        <p:nvSpPr>
          <p:cNvPr id="3" name="Text Placeholder 9">
            <a:extLst>
              <a:ext uri="{FF2B5EF4-FFF2-40B4-BE49-F238E27FC236}">
                <a16:creationId xmlns:a16="http://schemas.microsoft.com/office/drawing/2014/main" id="{C170E99B-FCF9-4389-CF28-23FC4DCD02E6}"/>
              </a:ext>
            </a:extLst>
          </p:cNvPr>
          <p:cNvSpPr txBox="1">
            <a:spLocks/>
          </p:cNvSpPr>
          <p:nvPr/>
        </p:nvSpPr>
        <p:spPr>
          <a:xfrm>
            <a:off x="474500" y="5979004"/>
            <a:ext cx="5181599" cy="468811"/>
          </a:xfrm>
          <a:prstGeom prst="rect">
            <a:avLst/>
          </a:prstGeom>
        </p:spPr>
        <p:txBody>
          <a:bodyP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000" kern="600" baseline="0">
                <a:solidFill>
                  <a:schemeClr val="tx1"/>
                </a:solidFill>
                <a:latin typeface="+mn-lt"/>
                <a:ea typeface="+mn-ea"/>
                <a:cs typeface="+mn-cs"/>
              </a:defRPr>
            </a:lvl1pPr>
            <a:lvl2pPr marL="429768" indent="-182880" algn="l" defTabSz="685800" rtl="0" eaLnBrk="1" latinLnBrk="0" hangingPunct="1">
              <a:lnSpc>
                <a:spcPct val="100000"/>
              </a:lnSpc>
              <a:spcBef>
                <a:spcPts val="0"/>
              </a:spcBef>
              <a:spcAft>
                <a:spcPts val="600"/>
              </a:spcAft>
              <a:buClr>
                <a:schemeClr val="tx1"/>
              </a:buClr>
              <a:buFont typeface="Arial" panose="020B0604020202020204" pitchFamily="34" charset="0"/>
              <a:buChar char="–"/>
              <a:defRPr sz="16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Aft>
                <a:spcPts val="300"/>
              </a:spcAft>
              <a:buNone/>
            </a:pPr>
            <a:r>
              <a:rPr lang="en-US" sz="600" dirty="0"/>
              <a:t>HealthEquity is an independent company that has contracted with Blue Cross and Blue Shield of Illinois to provide banking and account administration for members with coverage through BCBSIL. Flexible Benefit Service Corporation is an independent company. The relationship between BCBSIL and </a:t>
            </a:r>
            <a:r>
              <a:rPr lang="en-US" sz="600" dirty="0" err="1"/>
              <a:t>FlexHSA</a:t>
            </a:r>
            <a:r>
              <a:rPr lang="en-US" sz="600" dirty="0"/>
              <a:t> is that of independent contractors. </a:t>
            </a:r>
            <a:r>
              <a:rPr lang="en-US" sz="600" dirty="0" err="1"/>
              <a:t>FlexHSA</a:t>
            </a:r>
            <a:r>
              <a:rPr lang="en-US" sz="600" dirty="0"/>
              <a:t> is solely responsible for the products and services it provides.</a:t>
            </a:r>
          </a:p>
          <a:p>
            <a:pPr marL="0" indent="0">
              <a:spcAft>
                <a:spcPts val="300"/>
              </a:spcAft>
              <a:buNone/>
            </a:pPr>
            <a:r>
              <a:rPr lang="en-US" sz="600" dirty="0"/>
              <a:t>BCBSIL makes no endorsement, representations or warranties regarding third-party vendors and the products and services offered by them.</a:t>
            </a:r>
          </a:p>
        </p:txBody>
      </p:sp>
    </p:spTree>
    <p:extLst>
      <p:ext uri="{BB962C8B-B14F-4D97-AF65-F5344CB8AC3E}">
        <p14:creationId xmlns:p14="http://schemas.microsoft.com/office/powerpoint/2010/main" val="2299108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7C97837-9E03-4A08-9A37-1F8DED0FF81D}"/>
              </a:ext>
            </a:extLst>
          </p:cNvPr>
          <p:cNvSpPr>
            <a:spLocks noGrp="1"/>
          </p:cNvSpPr>
          <p:nvPr>
            <p:ph type="sldNum" sz="quarter" idx="12"/>
          </p:nvPr>
        </p:nvSpPr>
        <p:spPr>
          <a:xfrm>
            <a:off x="11582400" y="6553200"/>
            <a:ext cx="609600" cy="304800"/>
          </a:xfrm>
        </p:spPr>
        <p:txBody>
          <a:bodyPr/>
          <a:lstStyle/>
          <a:p>
            <a:fld id="{1384FA50-8B36-4B06-A05C-1E58CBA999B5}" type="slidenum">
              <a:rPr lang="en-US" smtClean="0">
                <a:solidFill>
                  <a:schemeClr val="bg1">
                    <a:lumMod val="85000"/>
                  </a:schemeClr>
                </a:solidFill>
              </a:rPr>
              <a:pPr/>
              <a:t>27</a:t>
            </a:fld>
            <a:endParaRPr lang="en-US" dirty="0">
              <a:solidFill>
                <a:schemeClr val="bg1">
                  <a:lumMod val="85000"/>
                </a:schemeClr>
              </a:solidFill>
            </a:endParaRPr>
          </a:p>
        </p:txBody>
      </p:sp>
      <p:sp>
        <p:nvSpPr>
          <p:cNvPr id="3" name="Title 2">
            <a:extLst>
              <a:ext uri="{FF2B5EF4-FFF2-40B4-BE49-F238E27FC236}">
                <a16:creationId xmlns:a16="http://schemas.microsoft.com/office/drawing/2014/main" id="{321142A3-7C7A-4797-8B8A-16BFD17E08D0}"/>
              </a:ext>
            </a:extLst>
          </p:cNvPr>
          <p:cNvSpPr>
            <a:spLocks noGrp="1"/>
          </p:cNvSpPr>
          <p:nvPr>
            <p:ph type="title"/>
          </p:nvPr>
        </p:nvSpPr>
        <p:spPr>
          <a:xfrm>
            <a:off x="6096001" y="1392999"/>
            <a:ext cx="4681168" cy="2133600"/>
          </a:xfrm>
        </p:spPr>
        <p:txBody>
          <a:bodyPr/>
          <a:lstStyle/>
          <a:p>
            <a:r>
              <a:rPr lang="en-US" dirty="0"/>
              <a:t>BlueEdge HCA</a:t>
            </a:r>
            <a:r>
              <a:rPr lang="en-US" sz="1800" baseline="100000" dirty="0"/>
              <a:t>SM</a:t>
            </a:r>
          </a:p>
        </p:txBody>
      </p:sp>
      <p:sp>
        <p:nvSpPr>
          <p:cNvPr id="6" name="TextBox 5" hidden="1">
            <a:extLst>
              <a:ext uri="{FF2B5EF4-FFF2-40B4-BE49-F238E27FC236}">
                <a16:creationId xmlns:a16="http://schemas.microsoft.com/office/drawing/2014/main" id="{8AA2FE1A-BD7F-4908-B68C-D81917DFE209}"/>
              </a:ext>
            </a:extLst>
          </p:cNvPr>
          <p:cNvSpPr txBox="1"/>
          <p:nvPr/>
        </p:nvSpPr>
        <p:spPr>
          <a:xfrm>
            <a:off x="11307142" y="696528"/>
            <a:ext cx="872034" cy="276999"/>
          </a:xfrm>
          <a:prstGeom prst="rect">
            <a:avLst/>
          </a:prstGeom>
          <a:solidFill>
            <a:srgbClr val="FFFF00"/>
          </a:solidFill>
        </p:spPr>
        <p:txBody>
          <a:bodyPr wrap="none" lIns="0" tIns="0" rIns="0" bIns="0" rtlCol="0">
            <a:spAutoFit/>
          </a:bodyPr>
          <a:lstStyle/>
          <a:p>
            <a:pPr>
              <a:spcAft>
                <a:spcPts val="600"/>
              </a:spcAft>
            </a:pPr>
            <a:r>
              <a:rPr lang="en-US" sz="1800" dirty="0">
                <a:solidFill>
                  <a:srgbClr val="FF0066"/>
                </a:solidFill>
              </a:rPr>
              <a:t>SERINA</a:t>
            </a:r>
          </a:p>
        </p:txBody>
      </p:sp>
    </p:spTree>
    <p:extLst>
      <p:ext uri="{BB962C8B-B14F-4D97-AF65-F5344CB8AC3E}">
        <p14:creationId xmlns:p14="http://schemas.microsoft.com/office/powerpoint/2010/main" val="1688131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2D71D2A-DF85-B92E-1DB1-44E3B427B73A}"/>
              </a:ext>
            </a:extLst>
          </p:cNvPr>
          <p:cNvSpPr>
            <a:spLocks noGrp="1"/>
          </p:cNvSpPr>
          <p:nvPr>
            <p:ph type="sldNum" sz="quarter" idx="10"/>
          </p:nvPr>
        </p:nvSpPr>
        <p:spPr>
          <a:xfrm>
            <a:off x="11582400" y="6553200"/>
            <a:ext cx="609600" cy="304800"/>
          </a:xfrm>
        </p:spPr>
        <p:txBody>
          <a:bodyPr/>
          <a:lstStyle/>
          <a:p>
            <a:fld id="{1384FA50-8B36-4B06-A05C-1E58CBA999B5}" type="slidenum">
              <a:rPr lang="en-US" smtClean="0"/>
              <a:pPr/>
              <a:t>28</a:t>
            </a:fld>
            <a:endParaRPr lang="en-US" dirty="0"/>
          </a:p>
        </p:txBody>
      </p:sp>
      <p:sp>
        <p:nvSpPr>
          <p:cNvPr id="6" name="Title 5">
            <a:extLst>
              <a:ext uri="{FF2B5EF4-FFF2-40B4-BE49-F238E27FC236}">
                <a16:creationId xmlns:a16="http://schemas.microsoft.com/office/drawing/2014/main" id="{F793B338-5D76-6447-689A-26F696A210EA}"/>
              </a:ext>
            </a:extLst>
          </p:cNvPr>
          <p:cNvSpPr>
            <a:spLocks noGrp="1"/>
          </p:cNvSpPr>
          <p:nvPr>
            <p:ph type="title"/>
          </p:nvPr>
        </p:nvSpPr>
        <p:spPr>
          <a:xfrm>
            <a:off x="457200" y="411480"/>
            <a:ext cx="6781800" cy="1188720"/>
          </a:xfrm>
        </p:spPr>
        <p:txBody>
          <a:bodyPr/>
          <a:lstStyle/>
          <a:p>
            <a:r>
              <a:rPr lang="en-US" dirty="0"/>
              <a:t>How the Health Care Account Works</a:t>
            </a:r>
          </a:p>
        </p:txBody>
      </p:sp>
      <p:sp>
        <p:nvSpPr>
          <p:cNvPr id="7" name="Content Placeholder 7">
            <a:extLst>
              <a:ext uri="{FF2B5EF4-FFF2-40B4-BE49-F238E27FC236}">
                <a16:creationId xmlns:a16="http://schemas.microsoft.com/office/drawing/2014/main" id="{B2D975EB-5708-F657-FADF-2557E258489B}"/>
              </a:ext>
            </a:extLst>
          </p:cNvPr>
          <p:cNvSpPr>
            <a:spLocks noGrp="1"/>
          </p:cNvSpPr>
          <p:nvPr>
            <p:ph idx="1"/>
          </p:nvPr>
        </p:nvSpPr>
        <p:spPr>
          <a:xfrm>
            <a:off x="457200" y="1375724"/>
            <a:ext cx="7391400" cy="4876800"/>
          </a:xfrm>
        </p:spPr>
        <p:txBody>
          <a:bodyPr/>
          <a:lstStyle/>
          <a:p>
            <a:pPr marL="225425" indent="-225425"/>
            <a:r>
              <a:rPr lang="en-US" sz="2000" dirty="0"/>
              <a:t>Your</a:t>
            </a:r>
            <a:r>
              <a:rPr lang="en-US" sz="2000" dirty="0">
                <a:solidFill>
                  <a:srgbClr val="FF0000"/>
                </a:solidFill>
              </a:rPr>
              <a:t> </a:t>
            </a:r>
            <a:r>
              <a:rPr lang="en-US" sz="2000" b="1" dirty="0">
                <a:solidFill>
                  <a:srgbClr val="FF0000"/>
                </a:solidFill>
              </a:rPr>
              <a:t>employer </a:t>
            </a:r>
            <a:r>
              <a:rPr lang="en-US" sz="2000" b="1" dirty="0"/>
              <a:t>will set aside </a:t>
            </a:r>
            <a:r>
              <a:rPr lang="en-US" sz="2000" dirty="0"/>
              <a:t>$XXX for employee-only coverage or $XXX for family coverage on </a:t>
            </a:r>
            <a:r>
              <a:rPr lang="en-US" sz="2000" dirty="0">
                <a:solidFill>
                  <a:srgbClr val="FF0000"/>
                </a:solidFill>
              </a:rPr>
              <a:t>an annual</a:t>
            </a:r>
            <a:r>
              <a:rPr lang="en-US" sz="2000" dirty="0"/>
              <a:t> basis.</a:t>
            </a:r>
          </a:p>
          <a:p>
            <a:pPr marL="225425" indent="-225425"/>
            <a:r>
              <a:rPr lang="en-US" sz="2000" b="1" dirty="0"/>
              <a:t>HCA dollars are used first</a:t>
            </a:r>
            <a:r>
              <a:rPr lang="en-US" sz="2000" dirty="0"/>
              <a:t> to pay for qualified medical expenses.</a:t>
            </a:r>
            <a:r>
              <a:rPr lang="en-US" sz="2000" dirty="0">
                <a:solidFill>
                  <a:srgbClr val="FF0000"/>
                </a:solidFill>
              </a:rPr>
              <a:t> [OR bullet below; keep correct one]</a:t>
            </a:r>
          </a:p>
          <a:p>
            <a:pPr marL="225425" indent="-225425"/>
            <a:r>
              <a:rPr lang="en-US" sz="2000" spc="-30" dirty="0"/>
              <a:t>HCA dollars will be available to pay for qualified medical expenses </a:t>
            </a:r>
            <a:r>
              <a:rPr lang="en-US" sz="2000" b="1" spc="-30" dirty="0"/>
              <a:t>after the $XXX self-pay corridor</a:t>
            </a:r>
            <a:r>
              <a:rPr lang="en-US" sz="2000" spc="-30" dirty="0"/>
              <a:t> has been satisfied</a:t>
            </a:r>
            <a:r>
              <a:rPr lang="en-US" sz="2000" dirty="0"/>
              <a:t>.</a:t>
            </a:r>
          </a:p>
          <a:p>
            <a:pPr marL="225425" indent="-225425"/>
            <a:r>
              <a:rPr lang="en-US" sz="2000" dirty="0"/>
              <a:t>Any balance remaining in the account at year-end will </a:t>
            </a:r>
            <a:br>
              <a:rPr lang="en-US" sz="2000" dirty="0"/>
            </a:br>
            <a:r>
              <a:rPr lang="en-US" sz="2000" b="1" dirty="0"/>
              <a:t>roll over to the next year</a:t>
            </a:r>
            <a:r>
              <a:rPr lang="en-US" sz="2000" dirty="0"/>
              <a:t> and be added to the following </a:t>
            </a:r>
            <a:br>
              <a:rPr lang="en-US" sz="2000" dirty="0"/>
            </a:br>
            <a:r>
              <a:rPr lang="en-US" sz="2000" dirty="0"/>
              <a:t>year’s annual contribution.</a:t>
            </a:r>
          </a:p>
          <a:p>
            <a:pPr marL="225425" indent="-225425"/>
            <a:r>
              <a:rPr lang="en-US" sz="2000" dirty="0"/>
              <a:t>Under </a:t>
            </a:r>
            <a:r>
              <a:rPr lang="en-US" sz="2000" b="1" dirty="0"/>
              <a:t>family coverage</a:t>
            </a:r>
            <a:r>
              <a:rPr lang="en-US" sz="2000" dirty="0"/>
              <a:t>, the entire amount in the HCA </a:t>
            </a:r>
            <a:br>
              <a:rPr lang="en-US" sz="2000" dirty="0"/>
            </a:br>
            <a:r>
              <a:rPr lang="en-US" sz="2000" dirty="0"/>
              <a:t>can be applied to one family member’s expenses.</a:t>
            </a:r>
          </a:p>
          <a:p>
            <a:pPr marL="225425" indent="-225425"/>
            <a:r>
              <a:rPr lang="en-US" sz="2000" dirty="0"/>
              <a:t>The </a:t>
            </a:r>
            <a:r>
              <a:rPr lang="en-US" sz="2000" b="1" dirty="0"/>
              <a:t>account reverts to your </a:t>
            </a:r>
            <a:r>
              <a:rPr lang="en-US" sz="2000" b="1" dirty="0">
                <a:solidFill>
                  <a:srgbClr val="FF0000"/>
                </a:solidFill>
              </a:rPr>
              <a:t>employer</a:t>
            </a:r>
            <a:r>
              <a:rPr lang="en-US" sz="2000" b="1" dirty="0"/>
              <a:t> </a:t>
            </a:r>
            <a:r>
              <a:rPr lang="en-US" sz="2000" dirty="0"/>
              <a:t>if you change plans </a:t>
            </a:r>
            <a:br>
              <a:rPr lang="en-US" sz="2000" dirty="0"/>
            </a:br>
            <a:r>
              <a:rPr lang="en-US" sz="2000" dirty="0"/>
              <a:t>or leave the company (unless you elect COBRA coverage).</a:t>
            </a:r>
          </a:p>
          <a:p>
            <a:endParaRPr lang="en-US" dirty="0"/>
          </a:p>
        </p:txBody>
      </p:sp>
      <p:sp>
        <p:nvSpPr>
          <p:cNvPr id="8" name="Rectangle 7">
            <a:extLst>
              <a:ext uri="{FF2B5EF4-FFF2-40B4-BE49-F238E27FC236}">
                <a16:creationId xmlns:a16="http://schemas.microsoft.com/office/drawing/2014/main" id="{DBCD7C38-CF00-A442-3C11-E81043851468}"/>
              </a:ext>
            </a:extLst>
          </p:cNvPr>
          <p:cNvSpPr/>
          <p:nvPr/>
        </p:nvSpPr>
        <p:spPr>
          <a:xfrm>
            <a:off x="-595798" y="1660203"/>
            <a:ext cx="2369197" cy="8368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t>Select correct frequency: a monthly | a quarterly | </a:t>
            </a:r>
            <a:br>
              <a:rPr lang="en-US" sz="1400" dirty="0"/>
            </a:br>
            <a:r>
              <a:rPr lang="en-US" sz="1400" dirty="0"/>
              <a:t>a semi-annual | an annual</a:t>
            </a:r>
            <a:endParaRPr lang="en-US" sz="1400" b="1"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60D3C7A4-9783-B259-F626-2EBCC857C299}"/>
              </a:ext>
            </a:extLst>
          </p:cNvPr>
          <p:cNvSpPr/>
          <p:nvPr/>
        </p:nvSpPr>
        <p:spPr>
          <a:xfrm>
            <a:off x="-1035201" y="3822089"/>
            <a:ext cx="2286001" cy="5320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t>Remove bullet if rollover does not apply</a:t>
            </a:r>
            <a:endParaRPr lang="en-US" sz="1400" b="1" dirty="0">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1E3B14A2-05C3-1EA9-FA99-6A1A1DCE8670}"/>
              </a:ext>
            </a:extLst>
          </p:cNvPr>
          <p:cNvSpPr/>
          <p:nvPr/>
        </p:nvSpPr>
        <p:spPr>
          <a:xfrm>
            <a:off x="-562149" y="2870282"/>
            <a:ext cx="1787237" cy="5320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t>HCA Direct option</a:t>
            </a:r>
            <a:endParaRPr lang="en-US" sz="1400" b="1" dirty="0">
              <a:latin typeface="Arial" panose="020B0604020202020204" pitchFamily="34" charset="0"/>
              <a:cs typeface="Arial" panose="020B0604020202020204" pitchFamily="34" charset="0"/>
            </a:endParaRPr>
          </a:p>
        </p:txBody>
      </p:sp>
      <p:sp>
        <p:nvSpPr>
          <p:cNvPr id="11" name="Content Placeholder 10">
            <a:extLst>
              <a:ext uri="{FF2B5EF4-FFF2-40B4-BE49-F238E27FC236}">
                <a16:creationId xmlns:a16="http://schemas.microsoft.com/office/drawing/2014/main" id="{928040AD-6707-BCA5-1EAF-3CF2218E6289}"/>
              </a:ext>
            </a:extLst>
          </p:cNvPr>
          <p:cNvSpPr txBox="1">
            <a:spLocks/>
          </p:cNvSpPr>
          <p:nvPr/>
        </p:nvSpPr>
        <p:spPr>
          <a:xfrm>
            <a:off x="7986310" y="596900"/>
            <a:ext cx="3342090" cy="4876800"/>
          </a:xfrm>
          <a:prstGeom prst="rect">
            <a:avLst/>
          </a:prstGeom>
        </p:spPr>
        <p:txBody>
          <a:bodyP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000" kern="600" baseline="0">
                <a:solidFill>
                  <a:schemeClr val="tx1"/>
                </a:solidFill>
                <a:latin typeface="+mn-lt"/>
                <a:ea typeface="+mn-ea"/>
                <a:cs typeface="+mn-cs"/>
              </a:defRPr>
            </a:lvl1pPr>
            <a:lvl2pPr marL="429768" indent="-182880" algn="l" defTabSz="685800" rtl="0" eaLnBrk="1" latinLnBrk="0" hangingPunct="1">
              <a:lnSpc>
                <a:spcPct val="100000"/>
              </a:lnSpc>
              <a:spcBef>
                <a:spcPts val="0"/>
              </a:spcBef>
              <a:spcAft>
                <a:spcPts val="600"/>
              </a:spcAft>
              <a:buClr>
                <a:schemeClr val="tx1"/>
              </a:buClr>
              <a:buFont typeface="Arial" panose="020B0604020202020204" pitchFamily="34" charset="0"/>
              <a:buChar char="–"/>
              <a:defRPr sz="16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600" b="1" dirty="0">
                <a:solidFill>
                  <a:schemeClr val="accent6">
                    <a:lumMod val="50000"/>
                  </a:schemeClr>
                </a:solidFill>
              </a:rPr>
              <a:t>Also known as a Health Reimbursement Arrangement, an HCA is established and funded by your </a:t>
            </a:r>
            <a:r>
              <a:rPr lang="en-US" sz="1600" b="1" dirty="0">
                <a:solidFill>
                  <a:srgbClr val="FF0000"/>
                </a:solidFill>
              </a:rPr>
              <a:t>employer </a:t>
            </a:r>
            <a:r>
              <a:rPr lang="en-US" sz="1600" b="1" dirty="0">
                <a:solidFill>
                  <a:schemeClr val="accent6">
                    <a:lumMod val="50000"/>
                  </a:schemeClr>
                </a:solidFill>
              </a:rPr>
              <a:t>to partially offset your deductible.</a:t>
            </a:r>
          </a:p>
          <a:p>
            <a:pPr marL="0" indent="0">
              <a:buNone/>
            </a:pPr>
            <a:r>
              <a:rPr lang="en-US" sz="1600" b="1" dirty="0">
                <a:solidFill>
                  <a:schemeClr val="accent6">
                    <a:lumMod val="50000"/>
                  </a:schemeClr>
                </a:solidFill>
              </a:rPr>
              <a:t>You can use money from your HCA to pay for qualified medical expenses such as hospital stays and doctor’s office visits.</a:t>
            </a:r>
          </a:p>
        </p:txBody>
      </p:sp>
    </p:spTree>
    <p:extLst>
      <p:ext uri="{BB962C8B-B14F-4D97-AF65-F5344CB8AC3E}">
        <p14:creationId xmlns:p14="http://schemas.microsoft.com/office/powerpoint/2010/main" val="3951341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4E6B5A7B-EF6C-42C9-A10A-CFBF94619EEF}"/>
              </a:ext>
            </a:extLst>
          </p:cNvPr>
          <p:cNvSpPr>
            <a:spLocks noGrp="1"/>
          </p:cNvSpPr>
          <p:nvPr>
            <p:ph idx="1"/>
          </p:nvPr>
        </p:nvSpPr>
        <p:spPr>
          <a:xfrm>
            <a:off x="457200" y="1306557"/>
            <a:ext cx="7480299" cy="4572000"/>
          </a:xfrm>
        </p:spPr>
        <p:txBody>
          <a:bodyPr/>
          <a:lstStyle/>
          <a:p>
            <a:pPr marL="0" indent="0">
              <a:buNone/>
            </a:pPr>
            <a:r>
              <a:rPr lang="en-US" sz="2400" dirty="0"/>
              <a:t>Funds set aside in the HCA help offset some or all </a:t>
            </a:r>
            <a:br>
              <a:rPr lang="en-US" sz="2400" dirty="0"/>
            </a:br>
            <a:r>
              <a:rPr lang="en-US" sz="2400" dirty="0"/>
              <a:t>of the annual deductible and/or coinsurance.</a:t>
            </a:r>
          </a:p>
        </p:txBody>
      </p:sp>
      <p:sp>
        <p:nvSpPr>
          <p:cNvPr id="6" name="Title 5">
            <a:extLst>
              <a:ext uri="{FF2B5EF4-FFF2-40B4-BE49-F238E27FC236}">
                <a16:creationId xmlns:a16="http://schemas.microsoft.com/office/drawing/2014/main" id="{6FB979F9-C49D-4BD1-AB27-8B145B72A16C}"/>
              </a:ext>
            </a:extLst>
          </p:cNvPr>
          <p:cNvSpPr>
            <a:spLocks noGrp="1"/>
          </p:cNvSpPr>
          <p:nvPr>
            <p:ph type="title"/>
          </p:nvPr>
        </p:nvSpPr>
        <p:spPr>
          <a:xfrm>
            <a:off x="457200" y="411480"/>
            <a:ext cx="6781801" cy="1188720"/>
          </a:xfrm>
        </p:spPr>
        <p:txBody>
          <a:bodyPr/>
          <a:lstStyle/>
          <a:p>
            <a:r>
              <a:rPr lang="en-US" dirty="0"/>
              <a:t>BlueEdge HCA</a:t>
            </a:r>
            <a:r>
              <a:rPr lang="en-US" sz="1500" baseline="100000" dirty="0"/>
              <a:t>SM</a:t>
            </a:r>
            <a:endParaRPr lang="en-US" dirty="0"/>
          </a:p>
        </p:txBody>
      </p:sp>
      <p:sp>
        <p:nvSpPr>
          <p:cNvPr id="10" name="Bullet Points">
            <a:extLst>
              <a:ext uri="{FF2B5EF4-FFF2-40B4-BE49-F238E27FC236}">
                <a16:creationId xmlns:a16="http://schemas.microsoft.com/office/drawing/2014/main" id="{C4218097-ADD6-4106-B85B-55DD205B66AF}"/>
              </a:ext>
            </a:extLst>
          </p:cNvPr>
          <p:cNvSpPr txBox="1">
            <a:spLocks noChangeArrowheads="1"/>
          </p:cNvSpPr>
          <p:nvPr/>
        </p:nvSpPr>
        <p:spPr bwMode="auto">
          <a:xfrm>
            <a:off x="6282342" y="2345345"/>
            <a:ext cx="5452457"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a:lstStyle>
            <a:lvl1pPr marL="233363" indent="-233363">
              <a:defRPr>
                <a:solidFill>
                  <a:schemeClr val="tx1"/>
                </a:solidFill>
                <a:latin typeface="Arial" pitchFamily="34" charset="0"/>
              </a:defRPr>
            </a:lvl1pPr>
            <a:lvl2pPr indent="-109538">
              <a:defRPr>
                <a:solidFill>
                  <a:schemeClr val="tx1"/>
                </a:solidFill>
                <a:latin typeface="Arial" pitchFamily="34" charset="0"/>
              </a:defRPr>
            </a:lvl2pPr>
            <a:lvl3pPr>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marL="171450" indent="-171450">
              <a:spcBef>
                <a:spcPts val="1400"/>
              </a:spcBef>
              <a:buClr>
                <a:schemeClr val="tx2"/>
              </a:buClr>
              <a:buFontTx/>
              <a:buChar char="•"/>
            </a:pPr>
            <a:r>
              <a:rPr lang="en-US" sz="1600" b="0" dirty="0"/>
              <a:t>Your HCA automatically pays claims for covered services from in-network providers. It pays eligible expenses as they are applied to your deductible until the HCA account balance is depleted.</a:t>
            </a:r>
          </a:p>
          <a:p>
            <a:pPr marL="171450" indent="-171450">
              <a:spcBef>
                <a:spcPts val="1400"/>
              </a:spcBef>
              <a:buClr>
                <a:schemeClr val="tx2"/>
              </a:buClr>
              <a:buFontTx/>
              <a:buChar char="•"/>
            </a:pPr>
            <a:r>
              <a:rPr lang="en-US" sz="1600" b="0" dirty="0"/>
              <a:t>The portion of the deductible not covered by your HCA is your responsibility. This is called the self-pay corridor.</a:t>
            </a:r>
          </a:p>
          <a:p>
            <a:pPr marL="171450" indent="-171450">
              <a:spcBef>
                <a:spcPts val="1400"/>
              </a:spcBef>
              <a:buClr>
                <a:schemeClr val="tx2"/>
              </a:buClr>
              <a:buFontTx/>
              <a:buChar char="•"/>
            </a:pPr>
            <a:r>
              <a:rPr lang="en-US" sz="1600" b="0" dirty="0"/>
              <a:t>Once the deductible is satisfied, eligible expenses are paid at the appropriate PPO or non-PPO benefit levels until the out-of-pocket maximum is reached.</a:t>
            </a:r>
          </a:p>
          <a:p>
            <a:pPr marL="171450" indent="-171450">
              <a:spcBef>
                <a:spcPts val="1400"/>
              </a:spcBef>
              <a:buClr>
                <a:schemeClr val="tx2"/>
              </a:buClr>
              <a:buFontTx/>
              <a:buChar char="•"/>
            </a:pPr>
            <a:r>
              <a:rPr lang="en-US" sz="1600" b="1" dirty="0">
                <a:solidFill>
                  <a:schemeClr val="tx2"/>
                </a:solidFill>
              </a:rPr>
              <a:t>Preventive care is covered at 100%. </a:t>
            </a:r>
          </a:p>
          <a:p>
            <a:pPr marL="171450" indent="-171450">
              <a:spcBef>
                <a:spcPts val="1400"/>
              </a:spcBef>
              <a:buClr>
                <a:schemeClr val="tx2"/>
              </a:buClr>
              <a:buFontTx/>
              <a:buChar char="•"/>
            </a:pPr>
            <a:r>
              <a:rPr lang="en-US" sz="1600" b="1" dirty="0">
                <a:solidFill>
                  <a:schemeClr val="tx2"/>
                </a:solidFill>
              </a:rPr>
              <a:t>If your </a:t>
            </a:r>
            <a:r>
              <a:rPr lang="en-US" sz="1600" b="1" dirty="0">
                <a:solidFill>
                  <a:srgbClr val="FF0000"/>
                </a:solidFill>
              </a:rPr>
              <a:t>tribal-sponsored plan/employer </a:t>
            </a:r>
            <a:r>
              <a:rPr lang="en-US" sz="1600" b="1" dirty="0">
                <a:solidFill>
                  <a:schemeClr val="tx2"/>
                </a:solidFill>
              </a:rPr>
              <a:t>offers rollover, your HCA can grow year over year up to the set maximum.</a:t>
            </a:r>
          </a:p>
        </p:txBody>
      </p:sp>
      <p:cxnSp>
        <p:nvCxnSpPr>
          <p:cNvPr id="11" name="Straight Arrow Connector 10">
            <a:extLst>
              <a:ext uri="{FF2B5EF4-FFF2-40B4-BE49-F238E27FC236}">
                <a16:creationId xmlns:a16="http://schemas.microsoft.com/office/drawing/2014/main" id="{304B6847-01F1-49A2-9D9C-464FCBD7960A}"/>
              </a:ext>
            </a:extLst>
          </p:cNvPr>
          <p:cNvCxnSpPr>
            <a:cxnSpLocks/>
          </p:cNvCxnSpPr>
          <p:nvPr/>
        </p:nvCxnSpPr>
        <p:spPr>
          <a:xfrm>
            <a:off x="1886988" y="2394733"/>
            <a:ext cx="0" cy="3572987"/>
          </a:xfrm>
          <a:prstGeom prst="straightConnector1">
            <a:avLst/>
          </a:prstGeom>
          <a:ln w="76200">
            <a:solidFill>
              <a:schemeClr val="bg2">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BF0F937-C533-43E8-985B-63BF7F8065E7}"/>
              </a:ext>
            </a:extLst>
          </p:cNvPr>
          <p:cNvCxnSpPr>
            <a:cxnSpLocks/>
          </p:cNvCxnSpPr>
          <p:nvPr/>
        </p:nvCxnSpPr>
        <p:spPr>
          <a:xfrm>
            <a:off x="2189890" y="3723253"/>
            <a:ext cx="3668384" cy="0"/>
          </a:xfrm>
          <a:prstGeom prst="line">
            <a:avLst/>
          </a:prstGeom>
          <a:ln w="57150">
            <a:solidFill>
              <a:schemeClr val="accent5"/>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4F557B8-9EF5-45B9-AF60-8007F4165039}"/>
              </a:ext>
            </a:extLst>
          </p:cNvPr>
          <p:cNvCxnSpPr>
            <a:cxnSpLocks/>
          </p:cNvCxnSpPr>
          <p:nvPr/>
        </p:nvCxnSpPr>
        <p:spPr>
          <a:xfrm>
            <a:off x="2189890" y="5114001"/>
            <a:ext cx="3668384" cy="0"/>
          </a:xfrm>
          <a:prstGeom prst="line">
            <a:avLst/>
          </a:prstGeom>
          <a:ln w="57150">
            <a:solidFill>
              <a:schemeClr val="accent5"/>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1ED0A32-5E92-47DA-9F4C-511EF9E56C73}"/>
              </a:ext>
            </a:extLst>
          </p:cNvPr>
          <p:cNvCxnSpPr>
            <a:cxnSpLocks/>
          </p:cNvCxnSpPr>
          <p:nvPr/>
        </p:nvCxnSpPr>
        <p:spPr>
          <a:xfrm>
            <a:off x="2189890" y="2338080"/>
            <a:ext cx="3668384" cy="0"/>
          </a:xfrm>
          <a:prstGeom prst="line">
            <a:avLst/>
          </a:prstGeom>
          <a:ln w="57150">
            <a:solidFill>
              <a:schemeClr val="accent5"/>
            </a:solidFill>
            <a:prstDash val="sysDot"/>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5313085B-E52A-4BCD-BFBF-DF6E19ADAFA9}"/>
              </a:ext>
            </a:extLst>
          </p:cNvPr>
          <p:cNvSpPr txBox="1"/>
          <p:nvPr/>
        </p:nvSpPr>
        <p:spPr>
          <a:xfrm>
            <a:off x="2191431" y="3780497"/>
            <a:ext cx="3667093" cy="1280593"/>
          </a:xfrm>
          <a:prstGeom prst="rect">
            <a:avLst/>
          </a:prstGeom>
          <a:solidFill>
            <a:schemeClr val="bg2">
              <a:lumMod val="40000"/>
              <a:lumOff val="60000"/>
            </a:schemeClr>
          </a:solidFill>
        </p:spPr>
        <p:txBody>
          <a:bodyPr wrap="square" lIns="0" tIns="0" rIns="0" bIns="0" rtlCol="0">
            <a:noAutofit/>
          </a:bodyPr>
          <a:lstStyle/>
          <a:p>
            <a:pPr marL="182880">
              <a:spcAft>
                <a:spcPts val="600"/>
              </a:spcAft>
            </a:pPr>
            <a:r>
              <a:rPr lang="en-US" sz="1200" b="0" dirty="0">
                <a:latin typeface="Arial" panose="020B0604020202020204" pitchFamily="34" charset="0"/>
                <a:cs typeface="Arial" panose="020B0604020202020204" pitchFamily="34" charset="0"/>
              </a:rPr>
              <a:t>COINSURANCE</a:t>
            </a:r>
          </a:p>
        </p:txBody>
      </p:sp>
      <p:sp>
        <p:nvSpPr>
          <p:cNvPr id="16" name="Member resp">
            <a:extLst>
              <a:ext uri="{FF2B5EF4-FFF2-40B4-BE49-F238E27FC236}">
                <a16:creationId xmlns:a16="http://schemas.microsoft.com/office/drawing/2014/main" id="{9BD509AA-9DC6-4B13-B3AF-E6760EA12810}"/>
              </a:ext>
            </a:extLst>
          </p:cNvPr>
          <p:cNvSpPr>
            <a:spLocks noChangeArrowheads="1"/>
          </p:cNvSpPr>
          <p:nvPr/>
        </p:nvSpPr>
        <p:spPr bwMode="auto">
          <a:xfrm>
            <a:off x="2290235" y="4009418"/>
            <a:ext cx="3511291" cy="479366"/>
          </a:xfrm>
          <a:prstGeom prst="rect">
            <a:avLst/>
          </a:prstGeom>
          <a:solidFill>
            <a:schemeClr val="accent2"/>
          </a:solidFill>
          <a:ln>
            <a:noFill/>
          </a:ln>
          <a:effectLst/>
        </p:spPr>
        <p:txBody>
          <a:bodyPr tIns="0" anchor="ctr"/>
          <a:lstStyle/>
          <a:p>
            <a:pPr marL="182880"/>
            <a:r>
              <a:rPr lang="en-US" sz="1400" b="1" dirty="0">
                <a:solidFill>
                  <a:srgbClr val="FFFFFF"/>
                </a:solidFill>
                <a:latin typeface="Arial Narrow" pitchFamily="34" charset="0"/>
              </a:rPr>
              <a:t>Member Responsibility %</a:t>
            </a:r>
          </a:p>
        </p:txBody>
      </p:sp>
      <p:sp>
        <p:nvSpPr>
          <p:cNvPr id="17" name="TextBox 16">
            <a:extLst>
              <a:ext uri="{FF2B5EF4-FFF2-40B4-BE49-F238E27FC236}">
                <a16:creationId xmlns:a16="http://schemas.microsoft.com/office/drawing/2014/main" id="{BE292DEC-CE6A-473D-A9A8-C753BE6FFF9F}"/>
              </a:ext>
            </a:extLst>
          </p:cNvPr>
          <p:cNvSpPr txBox="1"/>
          <p:nvPr/>
        </p:nvSpPr>
        <p:spPr>
          <a:xfrm>
            <a:off x="2191431" y="2394733"/>
            <a:ext cx="3667093" cy="1277313"/>
          </a:xfrm>
          <a:prstGeom prst="rect">
            <a:avLst/>
          </a:prstGeom>
          <a:solidFill>
            <a:schemeClr val="bg2">
              <a:lumMod val="40000"/>
              <a:lumOff val="60000"/>
            </a:schemeClr>
          </a:solidFill>
        </p:spPr>
        <p:txBody>
          <a:bodyPr wrap="square" lIns="0" tIns="0" rIns="0" bIns="0" rtlCol="0">
            <a:noAutofit/>
          </a:bodyPr>
          <a:lstStyle/>
          <a:p>
            <a:pPr marL="182880">
              <a:spcAft>
                <a:spcPts val="600"/>
              </a:spcAft>
            </a:pPr>
            <a:r>
              <a:rPr lang="en-US" sz="1200" b="0" dirty="0">
                <a:latin typeface="Arial" panose="020B0604020202020204" pitchFamily="34" charset="0"/>
                <a:cs typeface="Arial" panose="020B0604020202020204" pitchFamily="34" charset="0"/>
              </a:rPr>
              <a:t>ANNUAL DEDUCTIBLE</a:t>
            </a:r>
          </a:p>
        </p:txBody>
      </p:sp>
      <p:sp>
        <p:nvSpPr>
          <p:cNvPr id="18" name="HCA">
            <a:extLst>
              <a:ext uri="{FF2B5EF4-FFF2-40B4-BE49-F238E27FC236}">
                <a16:creationId xmlns:a16="http://schemas.microsoft.com/office/drawing/2014/main" id="{D8D6400A-19E7-4CE6-B4A5-63D861A5973A}"/>
              </a:ext>
            </a:extLst>
          </p:cNvPr>
          <p:cNvSpPr>
            <a:spLocks noChangeArrowheads="1"/>
          </p:cNvSpPr>
          <p:nvPr/>
        </p:nvSpPr>
        <p:spPr bwMode="auto">
          <a:xfrm>
            <a:off x="2290234" y="2624161"/>
            <a:ext cx="3516505" cy="479366"/>
          </a:xfrm>
          <a:prstGeom prst="rect">
            <a:avLst/>
          </a:prstGeom>
          <a:solidFill>
            <a:schemeClr val="accent4"/>
          </a:solidFill>
          <a:ln>
            <a:noFill/>
          </a:ln>
          <a:effectLst/>
        </p:spPr>
        <p:txBody>
          <a:bodyPr tIns="0" anchor="ctr"/>
          <a:lstStyle/>
          <a:p>
            <a:pPr marL="182880"/>
            <a:r>
              <a:rPr lang="en-US" sz="1400" b="1" dirty="0">
                <a:solidFill>
                  <a:schemeClr val="bg1"/>
                </a:solidFill>
                <a:latin typeface="Arial Narrow" pitchFamily="34" charset="0"/>
              </a:rPr>
              <a:t>Health Care Account </a:t>
            </a:r>
            <a:r>
              <a:rPr lang="en-US" sz="1400" b="0" dirty="0">
                <a:solidFill>
                  <a:schemeClr val="bg1"/>
                </a:solidFill>
                <a:latin typeface="Arial Narrow" pitchFamily="34" charset="0"/>
              </a:rPr>
              <a:t>(</a:t>
            </a:r>
            <a:r>
              <a:rPr lang="en-US" sz="1400" dirty="0">
                <a:solidFill>
                  <a:srgbClr val="FF0000"/>
                </a:solidFill>
                <a:latin typeface="Arial Narrow" pitchFamily="34" charset="0"/>
              </a:rPr>
              <a:t>E</a:t>
            </a:r>
            <a:r>
              <a:rPr lang="en-US" sz="1400" b="0" dirty="0">
                <a:solidFill>
                  <a:srgbClr val="FF0000"/>
                </a:solidFill>
                <a:latin typeface="Arial Narrow" pitchFamily="34" charset="0"/>
              </a:rPr>
              <a:t>mployer-</a:t>
            </a:r>
            <a:r>
              <a:rPr lang="en-US" sz="1400" b="0" dirty="0">
                <a:solidFill>
                  <a:schemeClr val="bg1"/>
                </a:solidFill>
                <a:latin typeface="Arial Narrow" pitchFamily="34" charset="0"/>
              </a:rPr>
              <a:t>Funded)</a:t>
            </a:r>
          </a:p>
        </p:txBody>
      </p:sp>
      <p:sp>
        <p:nvSpPr>
          <p:cNvPr id="19" name="Member resp">
            <a:extLst>
              <a:ext uri="{FF2B5EF4-FFF2-40B4-BE49-F238E27FC236}">
                <a16:creationId xmlns:a16="http://schemas.microsoft.com/office/drawing/2014/main" id="{99ADB7E9-80D4-464E-BAA4-2FC71904C3A5}"/>
              </a:ext>
            </a:extLst>
          </p:cNvPr>
          <p:cNvSpPr>
            <a:spLocks noChangeArrowheads="1"/>
          </p:cNvSpPr>
          <p:nvPr/>
        </p:nvSpPr>
        <p:spPr bwMode="auto">
          <a:xfrm>
            <a:off x="2290235" y="3129349"/>
            <a:ext cx="3509730" cy="479366"/>
          </a:xfrm>
          <a:prstGeom prst="rect">
            <a:avLst/>
          </a:prstGeom>
          <a:solidFill>
            <a:schemeClr val="accent2"/>
          </a:solidFill>
          <a:ln>
            <a:noFill/>
          </a:ln>
          <a:effectLst/>
        </p:spPr>
        <p:txBody>
          <a:bodyPr tIns="0" anchor="ctr"/>
          <a:lstStyle/>
          <a:p>
            <a:pPr marL="182880"/>
            <a:r>
              <a:rPr lang="en-US" sz="1400" b="1" dirty="0">
                <a:solidFill>
                  <a:srgbClr val="FFFFFF"/>
                </a:solidFill>
                <a:latin typeface="Arial Narrow" pitchFamily="34" charset="0"/>
              </a:rPr>
              <a:t>Member Responsibility</a:t>
            </a:r>
          </a:p>
        </p:txBody>
      </p:sp>
      <p:sp>
        <p:nvSpPr>
          <p:cNvPr id="20" name="PPO">
            <a:extLst>
              <a:ext uri="{FF2B5EF4-FFF2-40B4-BE49-F238E27FC236}">
                <a16:creationId xmlns:a16="http://schemas.microsoft.com/office/drawing/2014/main" id="{4423BDEC-BCF2-4F88-8BC9-087EF62D5195}"/>
              </a:ext>
            </a:extLst>
          </p:cNvPr>
          <p:cNvSpPr>
            <a:spLocks noChangeArrowheads="1"/>
          </p:cNvSpPr>
          <p:nvPr/>
        </p:nvSpPr>
        <p:spPr bwMode="auto">
          <a:xfrm>
            <a:off x="2290234" y="4514606"/>
            <a:ext cx="3512852" cy="479366"/>
          </a:xfrm>
          <a:prstGeom prst="rect">
            <a:avLst/>
          </a:prstGeom>
          <a:solidFill>
            <a:schemeClr val="tx2"/>
          </a:solidFill>
          <a:ln>
            <a:noFill/>
          </a:ln>
          <a:effectLst/>
        </p:spPr>
        <p:txBody>
          <a:bodyPr tIns="0" anchor="ctr"/>
          <a:lstStyle/>
          <a:p>
            <a:pPr marL="182880"/>
            <a:r>
              <a:rPr lang="en-US" sz="1400" dirty="0">
                <a:solidFill>
                  <a:schemeClr val="bg1"/>
                </a:solidFill>
                <a:latin typeface="Arial Narrow" pitchFamily="34" charset="0"/>
              </a:rPr>
              <a:t>BCBSIL Pays %</a:t>
            </a:r>
            <a:endParaRPr lang="en-US" sz="1400" b="1" dirty="0">
              <a:solidFill>
                <a:schemeClr val="bg1"/>
              </a:solidFill>
              <a:latin typeface="Arial Narrow" pitchFamily="34" charset="0"/>
            </a:endParaRPr>
          </a:p>
        </p:txBody>
      </p:sp>
      <p:sp>
        <p:nvSpPr>
          <p:cNvPr id="21" name="Oval 20">
            <a:extLst>
              <a:ext uri="{FF2B5EF4-FFF2-40B4-BE49-F238E27FC236}">
                <a16:creationId xmlns:a16="http://schemas.microsoft.com/office/drawing/2014/main" id="{51FBDC7F-42D8-43C7-B8ED-9A1BC478BB0D}"/>
              </a:ext>
            </a:extLst>
          </p:cNvPr>
          <p:cNvSpPr/>
          <p:nvPr/>
        </p:nvSpPr>
        <p:spPr>
          <a:xfrm>
            <a:off x="1998056" y="2670384"/>
            <a:ext cx="373162" cy="397570"/>
          </a:xfrm>
          <a:prstGeom prst="ellipse">
            <a:avLst/>
          </a:prstGeom>
          <a:solidFill>
            <a:schemeClr val="accent5"/>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sz="1400" dirty="0">
                <a:solidFill>
                  <a:schemeClr val="accent1"/>
                </a:solidFill>
              </a:rPr>
              <a:t>1</a:t>
            </a:r>
          </a:p>
        </p:txBody>
      </p:sp>
      <p:sp>
        <p:nvSpPr>
          <p:cNvPr id="22" name="Oval 21">
            <a:extLst>
              <a:ext uri="{FF2B5EF4-FFF2-40B4-BE49-F238E27FC236}">
                <a16:creationId xmlns:a16="http://schemas.microsoft.com/office/drawing/2014/main" id="{60AB1F87-09CA-446C-9944-3ABEBBFF35EA}"/>
              </a:ext>
            </a:extLst>
          </p:cNvPr>
          <p:cNvSpPr/>
          <p:nvPr/>
        </p:nvSpPr>
        <p:spPr>
          <a:xfrm>
            <a:off x="2003309" y="3173789"/>
            <a:ext cx="373162" cy="397570"/>
          </a:xfrm>
          <a:prstGeom prst="ellipse">
            <a:avLst/>
          </a:prstGeom>
          <a:solidFill>
            <a:schemeClr val="accent5"/>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sz="1400" dirty="0">
                <a:solidFill>
                  <a:schemeClr val="accent1"/>
                </a:solidFill>
              </a:rPr>
              <a:t>2</a:t>
            </a:r>
          </a:p>
        </p:txBody>
      </p:sp>
      <p:sp>
        <p:nvSpPr>
          <p:cNvPr id="23" name="TextBox 22">
            <a:extLst>
              <a:ext uri="{FF2B5EF4-FFF2-40B4-BE49-F238E27FC236}">
                <a16:creationId xmlns:a16="http://schemas.microsoft.com/office/drawing/2014/main" id="{9E020933-27A8-421F-AA13-A83FDBEC8CCB}"/>
              </a:ext>
            </a:extLst>
          </p:cNvPr>
          <p:cNvSpPr txBox="1"/>
          <p:nvPr/>
        </p:nvSpPr>
        <p:spPr>
          <a:xfrm>
            <a:off x="2191431" y="5164818"/>
            <a:ext cx="3667093" cy="797081"/>
          </a:xfrm>
          <a:prstGeom prst="rect">
            <a:avLst/>
          </a:prstGeom>
          <a:solidFill>
            <a:schemeClr val="bg2">
              <a:lumMod val="40000"/>
              <a:lumOff val="60000"/>
            </a:schemeClr>
          </a:solidFill>
        </p:spPr>
        <p:txBody>
          <a:bodyPr wrap="square" lIns="0" tIns="0" rIns="0" bIns="0" rtlCol="0">
            <a:noAutofit/>
          </a:bodyPr>
          <a:lstStyle/>
          <a:p>
            <a:pPr marL="182880">
              <a:spcAft>
                <a:spcPts val="600"/>
              </a:spcAft>
            </a:pPr>
            <a:r>
              <a:rPr lang="en-US" sz="1200" b="0" dirty="0">
                <a:latin typeface="Arial" panose="020B0604020202020204" pitchFamily="34" charset="0"/>
                <a:cs typeface="Arial" panose="020B0604020202020204" pitchFamily="34" charset="0"/>
              </a:rPr>
              <a:t>OUT-OF-POCKET MAXIMUM</a:t>
            </a:r>
          </a:p>
        </p:txBody>
      </p:sp>
      <p:sp>
        <p:nvSpPr>
          <p:cNvPr id="24" name="100% OPX">
            <a:extLst>
              <a:ext uri="{FF2B5EF4-FFF2-40B4-BE49-F238E27FC236}">
                <a16:creationId xmlns:a16="http://schemas.microsoft.com/office/drawing/2014/main" id="{DDC897BC-465E-4331-B9B9-0332DE851089}"/>
              </a:ext>
            </a:extLst>
          </p:cNvPr>
          <p:cNvSpPr>
            <a:spLocks noChangeArrowheads="1"/>
          </p:cNvSpPr>
          <p:nvPr/>
        </p:nvSpPr>
        <p:spPr bwMode="auto">
          <a:xfrm>
            <a:off x="2290234" y="5388305"/>
            <a:ext cx="3512852" cy="479366"/>
          </a:xfrm>
          <a:prstGeom prst="rect">
            <a:avLst/>
          </a:prstGeom>
          <a:solidFill>
            <a:schemeClr val="tx2"/>
          </a:solidFill>
          <a:ln>
            <a:noFill/>
          </a:ln>
          <a:effectLst/>
        </p:spPr>
        <p:txBody>
          <a:bodyPr tIns="0" anchor="ctr"/>
          <a:lstStyle/>
          <a:p>
            <a:pPr marL="182880">
              <a:lnSpc>
                <a:spcPct val="90000"/>
              </a:lnSpc>
            </a:pPr>
            <a:r>
              <a:rPr lang="en-US" sz="1400" dirty="0">
                <a:solidFill>
                  <a:schemeClr val="bg1"/>
                </a:solidFill>
                <a:latin typeface="Arial Narrow" pitchFamily="34" charset="0"/>
              </a:rPr>
              <a:t>BCBSIL</a:t>
            </a:r>
            <a:r>
              <a:rPr lang="en-US" sz="1400" b="1" dirty="0">
                <a:solidFill>
                  <a:schemeClr val="bg1"/>
                </a:solidFill>
                <a:latin typeface="Arial Narrow" pitchFamily="34" charset="0"/>
              </a:rPr>
              <a:t> Pays 100% of the Allowable Amount</a:t>
            </a:r>
          </a:p>
        </p:txBody>
      </p:sp>
      <p:sp>
        <p:nvSpPr>
          <p:cNvPr id="25" name="Oval 24">
            <a:extLst>
              <a:ext uri="{FF2B5EF4-FFF2-40B4-BE49-F238E27FC236}">
                <a16:creationId xmlns:a16="http://schemas.microsoft.com/office/drawing/2014/main" id="{2D544002-DAB2-402C-8530-D214D1E1BE5D}"/>
              </a:ext>
            </a:extLst>
          </p:cNvPr>
          <p:cNvSpPr/>
          <p:nvPr/>
        </p:nvSpPr>
        <p:spPr>
          <a:xfrm>
            <a:off x="1998056" y="4294501"/>
            <a:ext cx="373162" cy="397570"/>
          </a:xfrm>
          <a:prstGeom prst="ellipse">
            <a:avLst/>
          </a:prstGeom>
          <a:solidFill>
            <a:schemeClr val="accent5"/>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sz="1400" dirty="0">
                <a:solidFill>
                  <a:schemeClr val="accent1"/>
                </a:solidFill>
              </a:rPr>
              <a:t>3</a:t>
            </a:r>
          </a:p>
        </p:txBody>
      </p:sp>
      <p:sp>
        <p:nvSpPr>
          <p:cNvPr id="26" name="TextBox 25" hidden="1">
            <a:extLst>
              <a:ext uri="{FF2B5EF4-FFF2-40B4-BE49-F238E27FC236}">
                <a16:creationId xmlns:a16="http://schemas.microsoft.com/office/drawing/2014/main" id="{5875E668-BF00-4689-B8FE-237090E07128}"/>
              </a:ext>
            </a:extLst>
          </p:cNvPr>
          <p:cNvSpPr txBox="1"/>
          <p:nvPr/>
        </p:nvSpPr>
        <p:spPr>
          <a:xfrm>
            <a:off x="11307142" y="696528"/>
            <a:ext cx="872034" cy="276999"/>
          </a:xfrm>
          <a:prstGeom prst="rect">
            <a:avLst/>
          </a:prstGeom>
          <a:solidFill>
            <a:srgbClr val="FFFF00"/>
          </a:solidFill>
        </p:spPr>
        <p:txBody>
          <a:bodyPr wrap="none" lIns="0" tIns="0" rIns="0" bIns="0" rtlCol="0">
            <a:spAutoFit/>
          </a:bodyPr>
          <a:lstStyle/>
          <a:p>
            <a:pPr>
              <a:spcAft>
                <a:spcPts val="600"/>
              </a:spcAft>
            </a:pPr>
            <a:r>
              <a:rPr lang="en-US" sz="1800" dirty="0">
                <a:solidFill>
                  <a:srgbClr val="FF0066"/>
                </a:solidFill>
              </a:rPr>
              <a:t>SERINA</a:t>
            </a:r>
          </a:p>
        </p:txBody>
      </p:sp>
      <p:sp>
        <p:nvSpPr>
          <p:cNvPr id="3" name="Rectangle 2">
            <a:extLst>
              <a:ext uri="{FF2B5EF4-FFF2-40B4-BE49-F238E27FC236}">
                <a16:creationId xmlns:a16="http://schemas.microsoft.com/office/drawing/2014/main" id="{31DAE4FF-7770-C31D-4255-B623CB864E45}"/>
              </a:ext>
            </a:extLst>
          </p:cNvPr>
          <p:cNvSpPr/>
          <p:nvPr/>
        </p:nvSpPr>
        <p:spPr>
          <a:xfrm>
            <a:off x="7350369" y="0"/>
            <a:ext cx="4841631" cy="4445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i="0" u="none" strike="noStrike" dirty="0">
                <a:solidFill>
                  <a:schemeClr val="bg1"/>
                </a:solidFill>
                <a:effectLst/>
              </a:rPr>
              <a:t>Use this slide if the standard BlueEdge HCA is offered.</a:t>
            </a:r>
            <a:endParaRPr lang="en-US" sz="1400" b="1" dirty="0">
              <a:solidFill>
                <a:schemeClr val="bg1"/>
              </a:solidFill>
              <a:cs typeface="Arial" panose="020B0604020202020204" pitchFamily="34" charset="0"/>
            </a:endParaRPr>
          </a:p>
        </p:txBody>
      </p:sp>
    </p:spTree>
    <p:extLst>
      <p:ext uri="{BB962C8B-B14F-4D97-AF65-F5344CB8AC3E}">
        <p14:creationId xmlns:p14="http://schemas.microsoft.com/office/powerpoint/2010/main" val="3206649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par>
                                <p:cTn id="17" presetID="10" presetClass="entr" presetSubtype="0" fill="hold" nodeType="with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fade">
                                      <p:cBhvr>
                                        <p:cTn id="19" dur="500"/>
                                        <p:tgtEl>
                                          <p:spTgt spid="10">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par>
                                <p:cTn id="28" presetID="10" presetClass="entr" presetSubtype="0" fill="hold" nodeType="withEffect">
                                  <p:stCondLst>
                                    <p:cond delay="0"/>
                                  </p:stCondLst>
                                  <p:childTnLst>
                                    <p:set>
                                      <p:cBhvr>
                                        <p:cTn id="29" dur="1" fill="hold">
                                          <p:stCondLst>
                                            <p:cond delay="0"/>
                                          </p:stCondLst>
                                        </p:cTn>
                                        <p:tgtEl>
                                          <p:spTgt spid="10">
                                            <p:txEl>
                                              <p:pRg st="1" end="1"/>
                                            </p:txEl>
                                          </p:spTgt>
                                        </p:tgtEl>
                                        <p:attrNameLst>
                                          <p:attrName>style.visibility</p:attrName>
                                        </p:attrNameLst>
                                      </p:cBhvr>
                                      <p:to>
                                        <p:strVal val="visible"/>
                                      </p:to>
                                    </p:set>
                                    <p:animEffect transition="in" filter="fade">
                                      <p:cBhvr>
                                        <p:cTn id="30" dur="500"/>
                                        <p:tgtEl>
                                          <p:spTgt spid="10">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fade">
                                      <p:cBhvr>
                                        <p:cTn id="35" dur="500"/>
                                        <p:tgtEl>
                                          <p:spTgt spid="25"/>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500"/>
                                        <p:tgtEl>
                                          <p:spTgt spid="16"/>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childTnLst>
                                </p:cTn>
                              </p:par>
                              <p:par>
                                <p:cTn id="42" presetID="10" presetClass="entr" presetSubtype="0" fill="hold" nodeType="withEffect">
                                  <p:stCondLst>
                                    <p:cond delay="0"/>
                                  </p:stCondLst>
                                  <p:childTnLst>
                                    <p:set>
                                      <p:cBhvr>
                                        <p:cTn id="43" dur="1" fill="hold">
                                          <p:stCondLst>
                                            <p:cond delay="0"/>
                                          </p:stCondLst>
                                        </p:cTn>
                                        <p:tgtEl>
                                          <p:spTgt spid="10">
                                            <p:txEl>
                                              <p:pRg st="2" end="2"/>
                                            </p:txEl>
                                          </p:spTgt>
                                        </p:tgtEl>
                                        <p:attrNameLst>
                                          <p:attrName>style.visibility</p:attrName>
                                        </p:attrNameLst>
                                      </p:cBhvr>
                                      <p:to>
                                        <p:strVal val="visible"/>
                                      </p:to>
                                    </p:set>
                                    <p:animEffect transition="in" filter="fade">
                                      <p:cBhvr>
                                        <p:cTn id="44" dur="500"/>
                                        <p:tgtEl>
                                          <p:spTgt spid="10">
                                            <p:txEl>
                                              <p:pRg st="2" end="2"/>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fade">
                                      <p:cBhvr>
                                        <p:cTn id="49" dur="500"/>
                                        <p:tgtEl>
                                          <p:spTgt spid="24"/>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0">
                                            <p:txEl>
                                              <p:pRg st="3" end="3"/>
                                            </p:txEl>
                                          </p:spTgt>
                                        </p:tgtEl>
                                        <p:attrNameLst>
                                          <p:attrName>style.visibility</p:attrName>
                                        </p:attrNameLst>
                                      </p:cBhvr>
                                      <p:to>
                                        <p:strVal val="visible"/>
                                      </p:to>
                                    </p:set>
                                    <p:animEffect transition="in" filter="fade">
                                      <p:cBhvr>
                                        <p:cTn id="54" dur="500"/>
                                        <p:tgtEl>
                                          <p:spTgt spid="10">
                                            <p:txEl>
                                              <p:pRg st="3" end="3"/>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10">
                                            <p:txEl>
                                              <p:pRg st="4" end="4"/>
                                            </p:txEl>
                                          </p:spTgt>
                                        </p:tgtEl>
                                        <p:attrNameLst>
                                          <p:attrName>style.visibility</p:attrName>
                                        </p:attrNameLst>
                                      </p:cBhvr>
                                      <p:to>
                                        <p:strVal val="visible"/>
                                      </p:to>
                                    </p:set>
                                    <p:animEffect transition="in" filter="fade">
                                      <p:cBhvr>
                                        <p:cTn id="59"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19" grpId="0" animBg="1"/>
      <p:bldP spid="20" grpId="0" animBg="1"/>
      <p:bldP spid="21" grpId="0" animBg="1"/>
      <p:bldP spid="22" grpId="0" animBg="1"/>
      <p:bldP spid="24" grpId="0" animBg="1"/>
      <p:bldP spid="2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A87339-BB6B-4F66-98BF-29161D864990}"/>
              </a:ext>
            </a:extLst>
          </p:cNvPr>
          <p:cNvSpPr>
            <a:spLocks noGrp="1"/>
          </p:cNvSpPr>
          <p:nvPr>
            <p:ph type="sldNum" sz="quarter" idx="10"/>
          </p:nvPr>
        </p:nvSpPr>
        <p:spPr>
          <a:xfrm>
            <a:off x="11582400" y="6553200"/>
            <a:ext cx="609600" cy="304800"/>
          </a:xfrm>
        </p:spPr>
        <p:txBody>
          <a:bodyPr/>
          <a:lstStyle/>
          <a:p>
            <a:fld id="{2D55A223-BDE3-4662-BD05-6BDBDD27824A}" type="slidenum">
              <a:rPr lang="en-US" smtClean="0">
                <a:solidFill>
                  <a:schemeClr val="bg1">
                    <a:lumMod val="50000"/>
                  </a:schemeClr>
                </a:solidFill>
              </a:rPr>
              <a:pPr/>
              <a:t>3</a:t>
            </a:fld>
            <a:endParaRPr lang="en-US" dirty="0">
              <a:solidFill>
                <a:schemeClr val="bg1">
                  <a:lumMod val="50000"/>
                </a:schemeClr>
              </a:solidFill>
            </a:endParaRPr>
          </a:p>
        </p:txBody>
      </p:sp>
      <p:sp>
        <p:nvSpPr>
          <p:cNvPr id="7" name="Title 6">
            <a:extLst>
              <a:ext uri="{FF2B5EF4-FFF2-40B4-BE49-F238E27FC236}">
                <a16:creationId xmlns:a16="http://schemas.microsoft.com/office/drawing/2014/main" id="{19D61C91-B7ED-4A75-AC19-0E2749D8FBCF}"/>
              </a:ext>
            </a:extLst>
          </p:cNvPr>
          <p:cNvSpPr>
            <a:spLocks noGrp="1"/>
          </p:cNvSpPr>
          <p:nvPr>
            <p:ph type="title"/>
          </p:nvPr>
        </p:nvSpPr>
        <p:spPr>
          <a:xfrm>
            <a:off x="457200" y="411480"/>
            <a:ext cx="8991600" cy="876300"/>
          </a:xfrm>
        </p:spPr>
        <p:txBody>
          <a:bodyPr/>
          <a:lstStyle/>
          <a:p>
            <a:r>
              <a:rPr lang="en-US" spc="-50" dirty="0"/>
              <a:t>Plan Options — What to Think About</a:t>
            </a:r>
            <a:endParaRPr lang="en-US" dirty="0"/>
          </a:p>
        </p:txBody>
      </p:sp>
      <p:sp>
        <p:nvSpPr>
          <p:cNvPr id="10" name="Content Placeholder 5">
            <a:extLst>
              <a:ext uri="{FF2B5EF4-FFF2-40B4-BE49-F238E27FC236}">
                <a16:creationId xmlns:a16="http://schemas.microsoft.com/office/drawing/2014/main" id="{B8004A67-2668-493E-B45E-CA98726F0EA5}"/>
              </a:ext>
            </a:extLst>
          </p:cNvPr>
          <p:cNvSpPr txBox="1">
            <a:spLocks/>
          </p:cNvSpPr>
          <p:nvPr/>
        </p:nvSpPr>
        <p:spPr>
          <a:xfrm>
            <a:off x="3098438" y="1295400"/>
            <a:ext cx="6655162" cy="4876800"/>
          </a:xfrm>
          <a:prstGeom prst="rect">
            <a:avLst/>
          </a:prstGeom>
        </p:spPr>
        <p:txBody>
          <a:bodyP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000" kern="600" baseline="0">
                <a:solidFill>
                  <a:schemeClr val="tx1"/>
                </a:solidFill>
                <a:latin typeface="+mn-lt"/>
                <a:ea typeface="+mn-ea"/>
                <a:cs typeface="+mn-cs"/>
              </a:defRPr>
            </a:lvl1pPr>
            <a:lvl2pPr marL="429768" indent="-182880" algn="l" defTabSz="685800" rtl="0" eaLnBrk="1" latinLnBrk="0" hangingPunct="1">
              <a:lnSpc>
                <a:spcPct val="100000"/>
              </a:lnSpc>
              <a:spcBef>
                <a:spcPts val="0"/>
              </a:spcBef>
              <a:spcAft>
                <a:spcPts val="600"/>
              </a:spcAft>
              <a:buClr>
                <a:schemeClr val="tx1"/>
              </a:buClr>
              <a:buFont typeface="Arial" panose="020B0604020202020204" pitchFamily="34" charset="0"/>
              <a:buChar char="–"/>
              <a:defRPr sz="16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914400" fontAlgn="auto">
              <a:spcBef>
                <a:spcPts val="2400"/>
              </a:spcBef>
              <a:buClr>
                <a:srgbClr val="FFFFFF"/>
              </a:buClr>
              <a:buFont typeface="Arial" panose="020B0604020202020204" pitchFamily="34" charset="0"/>
              <a:buNone/>
              <a:defRPr/>
            </a:pPr>
            <a:r>
              <a:rPr lang="en-US" b="1" kern="0" dirty="0">
                <a:solidFill>
                  <a:schemeClr val="accent1"/>
                </a:solidFill>
                <a:latin typeface="Arial" panose="020B0604020202020204" pitchFamily="34" charset="0"/>
                <a:cs typeface="Arial" panose="020B0604020202020204" pitchFamily="34" charset="0"/>
              </a:rPr>
              <a:t>Provider availability </a:t>
            </a:r>
            <a:br>
              <a:rPr lang="en-US" sz="1800" b="0" kern="0" dirty="0">
                <a:solidFill>
                  <a:srgbClr val="000000"/>
                </a:solidFill>
                <a:latin typeface="Arial" panose="020B0604020202020204" pitchFamily="34" charset="0"/>
                <a:cs typeface="Arial" panose="020B0604020202020204" pitchFamily="34" charset="0"/>
              </a:rPr>
            </a:br>
            <a:r>
              <a:rPr lang="en-US" sz="1800" b="0" kern="0" dirty="0">
                <a:solidFill>
                  <a:srgbClr val="000000"/>
                </a:solidFill>
                <a:latin typeface="Arial" panose="020B0604020202020204" pitchFamily="34" charset="0"/>
                <a:cs typeface="Arial" panose="020B0604020202020204" pitchFamily="34" charset="0"/>
              </a:rPr>
              <a:t>Will you be able to visit the doctors, hospitals and other facilities you want to? </a:t>
            </a:r>
          </a:p>
          <a:p>
            <a:pPr marL="0" indent="0" defTabSz="914400" fontAlgn="auto">
              <a:spcBef>
                <a:spcPts val="2400"/>
              </a:spcBef>
              <a:buClr>
                <a:srgbClr val="FFFFFF"/>
              </a:buClr>
              <a:buFont typeface="Arial" panose="020B0604020202020204" pitchFamily="34" charset="0"/>
              <a:buNone/>
              <a:defRPr/>
            </a:pPr>
            <a:r>
              <a:rPr lang="en-US" b="1" kern="0" dirty="0">
                <a:solidFill>
                  <a:schemeClr val="accent1"/>
                </a:solidFill>
                <a:latin typeface="Arial" panose="020B0604020202020204" pitchFamily="34" charset="0"/>
                <a:cs typeface="Arial" panose="020B0604020202020204" pitchFamily="34" charset="0"/>
              </a:rPr>
              <a:t>Your costs</a:t>
            </a:r>
            <a:r>
              <a:rPr lang="en-US" b="0" kern="0" dirty="0">
                <a:solidFill>
                  <a:schemeClr val="accent1"/>
                </a:solidFill>
                <a:latin typeface="Arial" panose="020B0604020202020204" pitchFamily="34" charset="0"/>
                <a:cs typeface="Arial" panose="020B0604020202020204" pitchFamily="34" charset="0"/>
              </a:rPr>
              <a:t> </a:t>
            </a:r>
            <a:br>
              <a:rPr lang="en-US" sz="1800" b="0" kern="0" dirty="0">
                <a:solidFill>
                  <a:srgbClr val="000000"/>
                </a:solidFill>
                <a:latin typeface="Arial" panose="020B0604020202020204" pitchFamily="34" charset="0"/>
                <a:cs typeface="Arial" panose="020B0604020202020204" pitchFamily="34" charset="0"/>
              </a:rPr>
            </a:br>
            <a:r>
              <a:rPr lang="en-US" sz="1800" b="0" kern="0" dirty="0">
                <a:solidFill>
                  <a:srgbClr val="000000"/>
                </a:solidFill>
                <a:latin typeface="Arial" panose="020B0604020202020204" pitchFamily="34" charset="0"/>
                <a:cs typeface="Arial" panose="020B0604020202020204" pitchFamily="34" charset="0"/>
              </a:rPr>
              <a:t>How much is going to come out of your paycheck every month? What about for the whole year?</a:t>
            </a:r>
          </a:p>
          <a:p>
            <a:pPr marL="0" indent="0" defTabSz="914400" fontAlgn="auto">
              <a:spcBef>
                <a:spcPts val="2400"/>
              </a:spcBef>
              <a:buClr>
                <a:srgbClr val="FFFFFF"/>
              </a:buClr>
              <a:buFont typeface="Arial" panose="020B0604020202020204" pitchFamily="34" charset="0"/>
              <a:buNone/>
              <a:defRPr/>
            </a:pPr>
            <a:r>
              <a:rPr lang="en-US" b="1" kern="0" dirty="0">
                <a:solidFill>
                  <a:schemeClr val="accent1"/>
                </a:solidFill>
                <a:latin typeface="Arial" panose="020B0604020202020204" pitchFamily="34" charset="0"/>
                <a:cs typeface="Arial" panose="020B0604020202020204" pitchFamily="34" charset="0"/>
              </a:rPr>
              <a:t>Benefit payments</a:t>
            </a:r>
            <a:r>
              <a:rPr lang="en-US" b="0" kern="0" dirty="0">
                <a:solidFill>
                  <a:schemeClr val="accent1"/>
                </a:solidFill>
                <a:latin typeface="Arial" panose="020B0604020202020204" pitchFamily="34" charset="0"/>
                <a:cs typeface="Arial" panose="020B0604020202020204" pitchFamily="34" charset="0"/>
              </a:rPr>
              <a:t> </a:t>
            </a:r>
            <a:br>
              <a:rPr lang="en-US" sz="1800" b="0" kern="0" dirty="0">
                <a:solidFill>
                  <a:srgbClr val="000000"/>
                </a:solidFill>
                <a:latin typeface="Arial" panose="020B0604020202020204" pitchFamily="34" charset="0"/>
                <a:cs typeface="Arial" panose="020B0604020202020204" pitchFamily="34" charset="0"/>
              </a:rPr>
            </a:br>
            <a:r>
              <a:rPr lang="en-US" sz="1800" b="0" kern="0" dirty="0">
                <a:solidFill>
                  <a:srgbClr val="000000"/>
                </a:solidFill>
                <a:latin typeface="Arial" panose="020B0604020202020204" pitchFamily="34" charset="0"/>
                <a:cs typeface="Arial" panose="020B0604020202020204" pitchFamily="34" charset="0"/>
              </a:rPr>
              <a:t>How much will you have to pay out of your pocket for your medical expenses? </a:t>
            </a:r>
          </a:p>
          <a:p>
            <a:pPr marL="0" indent="0" defTabSz="914400" fontAlgn="auto">
              <a:spcBef>
                <a:spcPts val="2400"/>
              </a:spcBef>
              <a:buClr>
                <a:srgbClr val="FFFFFF"/>
              </a:buClr>
              <a:buFont typeface="Arial" panose="020B0604020202020204" pitchFamily="34" charset="0"/>
              <a:buNone/>
              <a:defRPr/>
            </a:pPr>
            <a:r>
              <a:rPr lang="en-US" b="1" kern="0" dirty="0">
                <a:solidFill>
                  <a:schemeClr val="accent1"/>
                </a:solidFill>
                <a:latin typeface="Arial" panose="020B0604020202020204" pitchFamily="34" charset="0"/>
                <a:cs typeface="Arial" panose="020B0604020202020204" pitchFamily="34" charset="0"/>
              </a:rPr>
              <a:t>Medical services</a:t>
            </a:r>
            <a:br>
              <a:rPr lang="en-US" sz="1800" b="1" kern="0" dirty="0">
                <a:solidFill>
                  <a:srgbClr val="0079BC"/>
                </a:solidFill>
                <a:latin typeface="Arial" panose="020B0604020202020204" pitchFamily="34" charset="0"/>
                <a:cs typeface="Arial" panose="020B0604020202020204" pitchFamily="34" charset="0"/>
              </a:rPr>
            </a:br>
            <a:r>
              <a:rPr lang="en-US" sz="1800" b="0" kern="0" dirty="0">
                <a:solidFill>
                  <a:srgbClr val="000000"/>
                </a:solidFill>
                <a:latin typeface="Arial" panose="020B0604020202020204" pitchFamily="34" charset="0"/>
                <a:cs typeface="Arial" panose="020B0604020202020204" pitchFamily="34" charset="0"/>
              </a:rPr>
              <a:t>Consider your health status and services you expect to use during the year. What has your experience been in past years?</a:t>
            </a:r>
          </a:p>
          <a:p>
            <a:pPr marL="0" indent="0" fontAlgn="auto">
              <a:buFont typeface="Arial" panose="020B0604020202020204" pitchFamily="34" charset="0"/>
              <a:buNone/>
            </a:pPr>
            <a:endParaRPr lang="en-US" sz="1800" b="0" dirty="0"/>
          </a:p>
        </p:txBody>
      </p:sp>
      <p:sp>
        <p:nvSpPr>
          <p:cNvPr id="11" name="Oval 4">
            <a:extLst>
              <a:ext uri="{FF2B5EF4-FFF2-40B4-BE49-F238E27FC236}">
                <a16:creationId xmlns:a16="http://schemas.microsoft.com/office/drawing/2014/main" id="{42C8B475-BD38-4D87-BC26-191E04A6C091}"/>
              </a:ext>
            </a:extLst>
          </p:cNvPr>
          <p:cNvSpPr>
            <a:spLocks noChangeArrowheads="1"/>
          </p:cNvSpPr>
          <p:nvPr/>
        </p:nvSpPr>
        <p:spPr bwMode="auto">
          <a:xfrm>
            <a:off x="1987517" y="1340330"/>
            <a:ext cx="838200" cy="838200"/>
          </a:xfrm>
          <a:prstGeom prst="ellipse">
            <a:avLst/>
          </a:prstGeom>
          <a:solidFill>
            <a:schemeClr val="accent4"/>
          </a:solidFill>
          <a:ln w="76200">
            <a:solidFill>
              <a:srgbClr val="FFFFFF"/>
            </a:solidFill>
            <a:round/>
            <a:headEnd/>
            <a:tailEnd/>
          </a:ln>
          <a:effectLst>
            <a:outerShdw blurRad="50800" dist="38100" dir="2700000" algn="tl" rotWithShape="0">
              <a:prstClr val="black">
                <a:alpha val="40000"/>
              </a:prstClr>
            </a:outerShdw>
          </a:effec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dirty="0">
                <a:ln>
                  <a:noFill/>
                </a:ln>
                <a:solidFill>
                  <a:srgbClr val="FFFFFF"/>
                </a:solidFill>
                <a:effectLst/>
                <a:uLnTx/>
                <a:uFillTx/>
                <a:latin typeface="Arial" panose="020B0604020202020204" pitchFamily="34" charset="0"/>
              </a:rPr>
              <a:t>1</a:t>
            </a:r>
          </a:p>
        </p:txBody>
      </p:sp>
      <p:sp>
        <p:nvSpPr>
          <p:cNvPr id="12" name="Oval 5">
            <a:extLst>
              <a:ext uri="{FF2B5EF4-FFF2-40B4-BE49-F238E27FC236}">
                <a16:creationId xmlns:a16="http://schemas.microsoft.com/office/drawing/2014/main" id="{919F2F74-ECBD-42A7-906D-B5F4D1433F22}"/>
              </a:ext>
            </a:extLst>
          </p:cNvPr>
          <p:cNvSpPr>
            <a:spLocks noChangeArrowheads="1"/>
          </p:cNvSpPr>
          <p:nvPr/>
        </p:nvSpPr>
        <p:spPr bwMode="auto">
          <a:xfrm>
            <a:off x="1987517" y="2614150"/>
            <a:ext cx="838200" cy="838200"/>
          </a:xfrm>
          <a:prstGeom prst="ellipse">
            <a:avLst/>
          </a:prstGeom>
          <a:solidFill>
            <a:schemeClr val="accent4"/>
          </a:solidFill>
          <a:ln w="76200">
            <a:solidFill>
              <a:srgbClr val="FFFFFF"/>
            </a:solidFill>
            <a:round/>
            <a:headEnd/>
            <a:tailEnd/>
          </a:ln>
          <a:effectLst>
            <a:outerShdw blurRad="50800" dist="38100" dir="2700000" algn="tl" rotWithShape="0">
              <a:prstClr val="black">
                <a:alpha val="40000"/>
              </a:prstClr>
            </a:outerShdw>
          </a:effec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dirty="0">
                <a:ln>
                  <a:noFill/>
                </a:ln>
                <a:solidFill>
                  <a:srgbClr val="FFFFFF"/>
                </a:solidFill>
                <a:effectLst/>
                <a:uLnTx/>
                <a:uFillTx/>
                <a:latin typeface="Arial" panose="020B0604020202020204" pitchFamily="34" charset="0"/>
              </a:rPr>
              <a:t>2</a:t>
            </a:r>
          </a:p>
        </p:txBody>
      </p:sp>
      <p:sp>
        <p:nvSpPr>
          <p:cNvPr id="13" name="Oval 6">
            <a:extLst>
              <a:ext uri="{FF2B5EF4-FFF2-40B4-BE49-F238E27FC236}">
                <a16:creationId xmlns:a16="http://schemas.microsoft.com/office/drawing/2014/main" id="{2328FE4A-8942-4CEF-8157-7D0A4CFB6A9C}"/>
              </a:ext>
            </a:extLst>
          </p:cNvPr>
          <p:cNvSpPr>
            <a:spLocks noChangeArrowheads="1"/>
          </p:cNvSpPr>
          <p:nvPr/>
        </p:nvSpPr>
        <p:spPr bwMode="auto">
          <a:xfrm>
            <a:off x="1987517" y="3835421"/>
            <a:ext cx="838200" cy="838200"/>
          </a:xfrm>
          <a:prstGeom prst="ellipse">
            <a:avLst/>
          </a:prstGeom>
          <a:solidFill>
            <a:schemeClr val="accent4"/>
          </a:solidFill>
          <a:ln w="76200">
            <a:solidFill>
              <a:srgbClr val="FFFFFF"/>
            </a:solidFill>
            <a:round/>
            <a:headEnd/>
            <a:tailEnd/>
          </a:ln>
          <a:effectLst>
            <a:outerShdw blurRad="50800" dist="38100" dir="2700000" algn="tl" rotWithShape="0">
              <a:prstClr val="black">
                <a:alpha val="40000"/>
              </a:prstClr>
            </a:outerShdw>
          </a:effec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dirty="0">
                <a:ln>
                  <a:noFill/>
                </a:ln>
                <a:solidFill>
                  <a:srgbClr val="FFFFFF"/>
                </a:solidFill>
                <a:effectLst/>
                <a:uLnTx/>
                <a:uFillTx/>
                <a:latin typeface="Arial" panose="020B0604020202020204" pitchFamily="34" charset="0"/>
              </a:rPr>
              <a:t>3</a:t>
            </a:r>
          </a:p>
        </p:txBody>
      </p:sp>
      <p:sp>
        <p:nvSpPr>
          <p:cNvPr id="14" name="Oval 7">
            <a:extLst>
              <a:ext uri="{FF2B5EF4-FFF2-40B4-BE49-F238E27FC236}">
                <a16:creationId xmlns:a16="http://schemas.microsoft.com/office/drawing/2014/main" id="{F7EDDE03-678A-4BCC-99BB-DCFAD006BBCF}"/>
              </a:ext>
            </a:extLst>
          </p:cNvPr>
          <p:cNvSpPr>
            <a:spLocks noChangeArrowheads="1"/>
          </p:cNvSpPr>
          <p:nvPr/>
        </p:nvSpPr>
        <p:spPr bwMode="auto">
          <a:xfrm>
            <a:off x="1987517" y="5088217"/>
            <a:ext cx="838200" cy="838200"/>
          </a:xfrm>
          <a:prstGeom prst="ellipse">
            <a:avLst/>
          </a:prstGeom>
          <a:solidFill>
            <a:schemeClr val="accent4"/>
          </a:solidFill>
          <a:ln w="76200">
            <a:solidFill>
              <a:srgbClr val="FFFFFF"/>
            </a:solidFill>
            <a:round/>
            <a:headEnd/>
            <a:tailEnd/>
          </a:ln>
          <a:effectLst>
            <a:outerShdw blurRad="50800" dist="38100" dir="2700000" algn="tl" rotWithShape="0">
              <a:prstClr val="black">
                <a:alpha val="40000"/>
              </a:prstClr>
            </a:outerShdw>
          </a:effec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dirty="0">
                <a:ln>
                  <a:noFill/>
                </a:ln>
                <a:solidFill>
                  <a:srgbClr val="FFFFFF"/>
                </a:solidFill>
                <a:effectLst/>
                <a:uLnTx/>
                <a:uFillTx/>
                <a:latin typeface="Arial" panose="020B0604020202020204" pitchFamily="34" charset="0"/>
              </a:rPr>
              <a:t>4</a:t>
            </a:r>
          </a:p>
        </p:txBody>
      </p:sp>
      <p:sp>
        <p:nvSpPr>
          <p:cNvPr id="15" name="TextBox 14" hidden="1">
            <a:extLst>
              <a:ext uri="{FF2B5EF4-FFF2-40B4-BE49-F238E27FC236}">
                <a16:creationId xmlns:a16="http://schemas.microsoft.com/office/drawing/2014/main" id="{AFC98E57-542F-4999-95AD-E1219DD747DE}"/>
              </a:ext>
            </a:extLst>
          </p:cNvPr>
          <p:cNvSpPr txBox="1"/>
          <p:nvPr/>
        </p:nvSpPr>
        <p:spPr>
          <a:xfrm>
            <a:off x="11537975" y="696528"/>
            <a:ext cx="654025" cy="276999"/>
          </a:xfrm>
          <a:prstGeom prst="rect">
            <a:avLst/>
          </a:prstGeom>
          <a:solidFill>
            <a:srgbClr val="FFFF00"/>
          </a:solidFill>
        </p:spPr>
        <p:txBody>
          <a:bodyPr wrap="none" lIns="0" tIns="0" rIns="0" bIns="0" rtlCol="0">
            <a:spAutoFit/>
          </a:bodyPr>
          <a:lstStyle/>
          <a:p>
            <a:pPr>
              <a:spcAft>
                <a:spcPts val="600"/>
              </a:spcAft>
            </a:pPr>
            <a:r>
              <a:rPr lang="en-US" sz="1800" dirty="0">
                <a:solidFill>
                  <a:srgbClr val="FF0066"/>
                </a:solidFill>
              </a:rPr>
              <a:t>DEBB</a:t>
            </a:r>
          </a:p>
        </p:txBody>
      </p:sp>
    </p:spTree>
    <p:extLst>
      <p:ext uri="{BB962C8B-B14F-4D97-AF65-F5344CB8AC3E}">
        <p14:creationId xmlns:p14="http://schemas.microsoft.com/office/powerpoint/2010/main" val="3344023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4E6B5A7B-EF6C-42C9-A10A-CFBF94619EEF}"/>
              </a:ext>
            </a:extLst>
          </p:cNvPr>
          <p:cNvSpPr>
            <a:spLocks noGrp="1"/>
          </p:cNvSpPr>
          <p:nvPr>
            <p:ph idx="1"/>
          </p:nvPr>
        </p:nvSpPr>
        <p:spPr>
          <a:xfrm>
            <a:off x="457201" y="1313995"/>
            <a:ext cx="7289799" cy="937122"/>
          </a:xfrm>
        </p:spPr>
        <p:txBody>
          <a:bodyPr/>
          <a:lstStyle/>
          <a:p>
            <a:pPr marL="0" indent="0">
              <a:buNone/>
            </a:pPr>
            <a:r>
              <a:rPr lang="en-US" sz="2400" dirty="0"/>
              <a:t>Funds set aside in the HCA help offset some or all </a:t>
            </a:r>
            <a:br>
              <a:rPr lang="en-US" sz="2400" dirty="0"/>
            </a:br>
            <a:r>
              <a:rPr lang="en-US" sz="2400" dirty="0"/>
              <a:t>of the annual deductible and/or coinsurance.</a:t>
            </a:r>
          </a:p>
        </p:txBody>
      </p:sp>
      <p:sp>
        <p:nvSpPr>
          <p:cNvPr id="6" name="Title 5">
            <a:extLst>
              <a:ext uri="{FF2B5EF4-FFF2-40B4-BE49-F238E27FC236}">
                <a16:creationId xmlns:a16="http://schemas.microsoft.com/office/drawing/2014/main" id="{6FB979F9-C49D-4BD1-AB27-8B145B72A16C}"/>
              </a:ext>
            </a:extLst>
          </p:cNvPr>
          <p:cNvSpPr>
            <a:spLocks noGrp="1"/>
          </p:cNvSpPr>
          <p:nvPr>
            <p:ph type="title"/>
          </p:nvPr>
        </p:nvSpPr>
        <p:spPr>
          <a:xfrm>
            <a:off x="457200" y="411480"/>
            <a:ext cx="6781801" cy="1188720"/>
          </a:xfrm>
        </p:spPr>
        <p:txBody>
          <a:bodyPr/>
          <a:lstStyle/>
          <a:p>
            <a:r>
              <a:rPr lang="en-US" dirty="0"/>
              <a:t>BlueEdge HCA Direct</a:t>
            </a:r>
            <a:r>
              <a:rPr lang="en-US" sz="1500" baseline="100000" dirty="0"/>
              <a:t>SM</a:t>
            </a:r>
            <a:endParaRPr lang="en-US" dirty="0"/>
          </a:p>
        </p:txBody>
      </p:sp>
      <p:sp>
        <p:nvSpPr>
          <p:cNvPr id="10" name="Bullet Points">
            <a:extLst>
              <a:ext uri="{FF2B5EF4-FFF2-40B4-BE49-F238E27FC236}">
                <a16:creationId xmlns:a16="http://schemas.microsoft.com/office/drawing/2014/main" id="{C4218097-ADD6-4106-B85B-55DD205B66AF}"/>
              </a:ext>
            </a:extLst>
          </p:cNvPr>
          <p:cNvSpPr txBox="1">
            <a:spLocks noChangeArrowheads="1"/>
          </p:cNvSpPr>
          <p:nvPr/>
        </p:nvSpPr>
        <p:spPr bwMode="auto">
          <a:xfrm>
            <a:off x="6282342" y="2345345"/>
            <a:ext cx="5452457"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a:lstStyle>
            <a:lvl1pPr marL="233363" indent="-233363">
              <a:defRPr>
                <a:solidFill>
                  <a:schemeClr val="tx1"/>
                </a:solidFill>
                <a:latin typeface="Arial" pitchFamily="34" charset="0"/>
              </a:defRPr>
            </a:lvl1pPr>
            <a:lvl2pPr indent="-109538">
              <a:defRPr>
                <a:solidFill>
                  <a:schemeClr val="tx1"/>
                </a:solidFill>
                <a:latin typeface="Arial" pitchFamily="34" charset="0"/>
              </a:defRPr>
            </a:lvl2pPr>
            <a:lvl3pPr>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marL="171450" indent="-171450">
              <a:spcBef>
                <a:spcPts val="1400"/>
              </a:spcBef>
              <a:buClr>
                <a:schemeClr val="tx2"/>
              </a:buClr>
              <a:buFontTx/>
              <a:buChar char="•"/>
            </a:pPr>
            <a:r>
              <a:rPr lang="en-US" sz="1600" b="0" dirty="0"/>
              <a:t>The portion of the deductible not covered by your HCA is your responsibility. This is called the self-pay corridor.</a:t>
            </a:r>
          </a:p>
          <a:p>
            <a:pPr marL="171450" indent="-171450">
              <a:spcBef>
                <a:spcPts val="1400"/>
              </a:spcBef>
              <a:buClr>
                <a:schemeClr val="tx2"/>
              </a:buClr>
              <a:buFontTx/>
              <a:buChar char="•"/>
            </a:pPr>
            <a:r>
              <a:rPr lang="en-US" sz="1600" b="0" dirty="0">
                <a:latin typeface="+mn-lt"/>
              </a:rPr>
              <a:t>Your HCA automatically pays claims for covered services from in-network providers after the self-pay corridor is met. It pays eligible expenses as they are applied to your deductible until the HCA account balance is depleted.</a:t>
            </a:r>
          </a:p>
          <a:p>
            <a:pPr marL="171450" indent="-171450">
              <a:spcBef>
                <a:spcPts val="1400"/>
              </a:spcBef>
              <a:buClr>
                <a:schemeClr val="tx2"/>
              </a:buClr>
              <a:buFontTx/>
              <a:buChar char="•"/>
            </a:pPr>
            <a:r>
              <a:rPr lang="en-US" sz="1600" b="0" dirty="0"/>
              <a:t>Once the deductible is satisfied, eligible expenses are paid at the appropriate PPO or non-PPO benefit levels until the out-of-pocket maximum is reached.</a:t>
            </a:r>
          </a:p>
          <a:p>
            <a:pPr marL="171450" indent="-171450">
              <a:spcBef>
                <a:spcPts val="1400"/>
              </a:spcBef>
              <a:buClr>
                <a:schemeClr val="tx2"/>
              </a:buClr>
              <a:buFontTx/>
              <a:buChar char="•"/>
            </a:pPr>
            <a:r>
              <a:rPr lang="en-US" sz="1600" b="1" dirty="0">
                <a:solidFill>
                  <a:schemeClr val="tx2"/>
                </a:solidFill>
              </a:rPr>
              <a:t>Preventive care is covered at 100%. </a:t>
            </a:r>
          </a:p>
          <a:p>
            <a:pPr marL="171450" indent="-171450">
              <a:spcBef>
                <a:spcPts val="1400"/>
              </a:spcBef>
              <a:buClr>
                <a:schemeClr val="tx2"/>
              </a:buClr>
              <a:buFontTx/>
              <a:buChar char="•"/>
            </a:pPr>
            <a:r>
              <a:rPr lang="en-US" sz="1600" b="1" dirty="0">
                <a:solidFill>
                  <a:schemeClr val="tx2"/>
                </a:solidFill>
              </a:rPr>
              <a:t>If your </a:t>
            </a:r>
            <a:r>
              <a:rPr lang="en-US" sz="1600" b="1" dirty="0">
                <a:solidFill>
                  <a:srgbClr val="FF0000"/>
                </a:solidFill>
              </a:rPr>
              <a:t>tribal-sponsored plan/employer </a:t>
            </a:r>
            <a:r>
              <a:rPr lang="en-US" sz="1600" b="1" dirty="0">
                <a:solidFill>
                  <a:schemeClr val="tx2"/>
                </a:solidFill>
              </a:rPr>
              <a:t>offers rollover, your HCA can grow year over year up to the set maximum.</a:t>
            </a:r>
          </a:p>
        </p:txBody>
      </p:sp>
      <p:cxnSp>
        <p:nvCxnSpPr>
          <p:cNvPr id="11" name="Straight Arrow Connector 10">
            <a:extLst>
              <a:ext uri="{FF2B5EF4-FFF2-40B4-BE49-F238E27FC236}">
                <a16:creationId xmlns:a16="http://schemas.microsoft.com/office/drawing/2014/main" id="{304B6847-01F1-49A2-9D9C-464FCBD7960A}"/>
              </a:ext>
            </a:extLst>
          </p:cNvPr>
          <p:cNvCxnSpPr>
            <a:cxnSpLocks/>
          </p:cNvCxnSpPr>
          <p:nvPr/>
        </p:nvCxnSpPr>
        <p:spPr>
          <a:xfrm>
            <a:off x="1886988" y="2394733"/>
            <a:ext cx="0" cy="3572987"/>
          </a:xfrm>
          <a:prstGeom prst="straightConnector1">
            <a:avLst/>
          </a:prstGeom>
          <a:ln w="76200">
            <a:solidFill>
              <a:schemeClr val="bg2">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BF0F937-C533-43E8-985B-63BF7F8065E7}"/>
              </a:ext>
            </a:extLst>
          </p:cNvPr>
          <p:cNvCxnSpPr>
            <a:cxnSpLocks/>
          </p:cNvCxnSpPr>
          <p:nvPr/>
        </p:nvCxnSpPr>
        <p:spPr>
          <a:xfrm>
            <a:off x="2189890" y="3723253"/>
            <a:ext cx="3668384" cy="0"/>
          </a:xfrm>
          <a:prstGeom prst="line">
            <a:avLst/>
          </a:prstGeom>
          <a:ln w="57150">
            <a:solidFill>
              <a:schemeClr val="accent5"/>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4F557B8-9EF5-45B9-AF60-8007F4165039}"/>
              </a:ext>
            </a:extLst>
          </p:cNvPr>
          <p:cNvCxnSpPr>
            <a:cxnSpLocks/>
          </p:cNvCxnSpPr>
          <p:nvPr/>
        </p:nvCxnSpPr>
        <p:spPr>
          <a:xfrm>
            <a:off x="2189890" y="5114001"/>
            <a:ext cx="3668384" cy="0"/>
          </a:xfrm>
          <a:prstGeom prst="line">
            <a:avLst/>
          </a:prstGeom>
          <a:ln w="57150">
            <a:solidFill>
              <a:schemeClr val="accent5"/>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1ED0A32-5E92-47DA-9F4C-511EF9E56C73}"/>
              </a:ext>
            </a:extLst>
          </p:cNvPr>
          <p:cNvCxnSpPr>
            <a:cxnSpLocks/>
          </p:cNvCxnSpPr>
          <p:nvPr/>
        </p:nvCxnSpPr>
        <p:spPr>
          <a:xfrm>
            <a:off x="2189890" y="2338080"/>
            <a:ext cx="3668384" cy="0"/>
          </a:xfrm>
          <a:prstGeom prst="line">
            <a:avLst/>
          </a:prstGeom>
          <a:ln w="57150">
            <a:solidFill>
              <a:schemeClr val="accent5"/>
            </a:solidFill>
            <a:prstDash val="sysDot"/>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5313085B-E52A-4BCD-BFBF-DF6E19ADAFA9}"/>
              </a:ext>
            </a:extLst>
          </p:cNvPr>
          <p:cNvSpPr txBox="1"/>
          <p:nvPr/>
        </p:nvSpPr>
        <p:spPr>
          <a:xfrm>
            <a:off x="2191431" y="3780497"/>
            <a:ext cx="3667093" cy="1280593"/>
          </a:xfrm>
          <a:prstGeom prst="rect">
            <a:avLst/>
          </a:prstGeom>
          <a:solidFill>
            <a:schemeClr val="bg2">
              <a:lumMod val="40000"/>
              <a:lumOff val="60000"/>
            </a:schemeClr>
          </a:solidFill>
        </p:spPr>
        <p:txBody>
          <a:bodyPr wrap="square" lIns="0" tIns="0" rIns="0" bIns="0" rtlCol="0">
            <a:noAutofit/>
          </a:bodyPr>
          <a:lstStyle/>
          <a:p>
            <a:pPr marL="182880">
              <a:spcAft>
                <a:spcPts val="600"/>
              </a:spcAft>
            </a:pPr>
            <a:r>
              <a:rPr lang="en-US" sz="1200" b="0" dirty="0">
                <a:latin typeface="Arial" panose="020B0604020202020204" pitchFamily="34" charset="0"/>
                <a:cs typeface="Arial" panose="020B0604020202020204" pitchFamily="34" charset="0"/>
              </a:rPr>
              <a:t>COINSURANCE</a:t>
            </a:r>
          </a:p>
        </p:txBody>
      </p:sp>
      <p:sp>
        <p:nvSpPr>
          <p:cNvPr id="16" name="Member resp">
            <a:extLst>
              <a:ext uri="{FF2B5EF4-FFF2-40B4-BE49-F238E27FC236}">
                <a16:creationId xmlns:a16="http://schemas.microsoft.com/office/drawing/2014/main" id="{9BD509AA-9DC6-4B13-B3AF-E6760EA12810}"/>
              </a:ext>
            </a:extLst>
          </p:cNvPr>
          <p:cNvSpPr>
            <a:spLocks noChangeArrowheads="1"/>
          </p:cNvSpPr>
          <p:nvPr/>
        </p:nvSpPr>
        <p:spPr bwMode="auto">
          <a:xfrm>
            <a:off x="2290235" y="4009418"/>
            <a:ext cx="3511291" cy="479366"/>
          </a:xfrm>
          <a:prstGeom prst="rect">
            <a:avLst/>
          </a:prstGeom>
          <a:solidFill>
            <a:schemeClr val="accent2"/>
          </a:solidFill>
          <a:ln>
            <a:noFill/>
          </a:ln>
          <a:effectLst/>
        </p:spPr>
        <p:txBody>
          <a:bodyPr tIns="0" anchor="ctr"/>
          <a:lstStyle/>
          <a:p>
            <a:pPr marL="182880"/>
            <a:r>
              <a:rPr lang="en-US" sz="1400" b="1" dirty="0">
                <a:solidFill>
                  <a:srgbClr val="FFFFFF"/>
                </a:solidFill>
                <a:latin typeface="Arial Narrow" pitchFamily="34" charset="0"/>
              </a:rPr>
              <a:t>Member Responsibility %</a:t>
            </a:r>
          </a:p>
        </p:txBody>
      </p:sp>
      <p:sp>
        <p:nvSpPr>
          <p:cNvPr id="17" name="TextBox 16">
            <a:extLst>
              <a:ext uri="{FF2B5EF4-FFF2-40B4-BE49-F238E27FC236}">
                <a16:creationId xmlns:a16="http://schemas.microsoft.com/office/drawing/2014/main" id="{BE292DEC-CE6A-473D-A9A8-C753BE6FFF9F}"/>
              </a:ext>
            </a:extLst>
          </p:cNvPr>
          <p:cNvSpPr txBox="1"/>
          <p:nvPr/>
        </p:nvSpPr>
        <p:spPr>
          <a:xfrm>
            <a:off x="2191431" y="2394733"/>
            <a:ext cx="3667093" cy="1277313"/>
          </a:xfrm>
          <a:prstGeom prst="rect">
            <a:avLst/>
          </a:prstGeom>
          <a:solidFill>
            <a:schemeClr val="bg2">
              <a:lumMod val="40000"/>
              <a:lumOff val="60000"/>
            </a:schemeClr>
          </a:solidFill>
        </p:spPr>
        <p:txBody>
          <a:bodyPr wrap="square" lIns="0" tIns="0" rIns="0" bIns="0" rtlCol="0">
            <a:noAutofit/>
          </a:bodyPr>
          <a:lstStyle/>
          <a:p>
            <a:pPr marL="182880">
              <a:spcAft>
                <a:spcPts val="600"/>
              </a:spcAft>
            </a:pPr>
            <a:r>
              <a:rPr lang="en-US" sz="1200" b="0" dirty="0">
                <a:latin typeface="Arial" panose="020B0604020202020204" pitchFamily="34" charset="0"/>
                <a:cs typeface="Arial" panose="020B0604020202020204" pitchFamily="34" charset="0"/>
              </a:rPr>
              <a:t>ANNUAL DEDUCTIBLE</a:t>
            </a:r>
          </a:p>
        </p:txBody>
      </p:sp>
      <p:sp>
        <p:nvSpPr>
          <p:cNvPr id="18" name="HCA">
            <a:extLst>
              <a:ext uri="{FF2B5EF4-FFF2-40B4-BE49-F238E27FC236}">
                <a16:creationId xmlns:a16="http://schemas.microsoft.com/office/drawing/2014/main" id="{D8D6400A-19E7-4CE6-B4A5-63D861A5973A}"/>
              </a:ext>
            </a:extLst>
          </p:cNvPr>
          <p:cNvSpPr>
            <a:spLocks noChangeArrowheads="1"/>
          </p:cNvSpPr>
          <p:nvPr/>
        </p:nvSpPr>
        <p:spPr bwMode="auto">
          <a:xfrm>
            <a:off x="2290234" y="2624161"/>
            <a:ext cx="3516505" cy="479366"/>
          </a:xfrm>
          <a:prstGeom prst="rect">
            <a:avLst/>
          </a:prstGeom>
          <a:solidFill>
            <a:schemeClr val="accent4"/>
          </a:solidFill>
          <a:ln>
            <a:noFill/>
          </a:ln>
          <a:effectLst/>
        </p:spPr>
        <p:txBody>
          <a:bodyPr tIns="0" anchor="ctr"/>
          <a:lstStyle/>
          <a:p>
            <a:pPr marL="182880"/>
            <a:r>
              <a:rPr lang="en-US" sz="1400" dirty="0">
                <a:solidFill>
                  <a:srgbClr val="FFFFFF"/>
                </a:solidFill>
                <a:latin typeface="Arial Narrow" pitchFamily="34" charset="0"/>
              </a:rPr>
              <a:t>Member Responsibility</a:t>
            </a:r>
          </a:p>
        </p:txBody>
      </p:sp>
      <p:sp>
        <p:nvSpPr>
          <p:cNvPr id="19" name="Member resp">
            <a:extLst>
              <a:ext uri="{FF2B5EF4-FFF2-40B4-BE49-F238E27FC236}">
                <a16:creationId xmlns:a16="http://schemas.microsoft.com/office/drawing/2014/main" id="{99ADB7E9-80D4-464E-BAA4-2FC71904C3A5}"/>
              </a:ext>
            </a:extLst>
          </p:cNvPr>
          <p:cNvSpPr>
            <a:spLocks noChangeArrowheads="1"/>
          </p:cNvSpPr>
          <p:nvPr/>
        </p:nvSpPr>
        <p:spPr bwMode="auto">
          <a:xfrm>
            <a:off x="2290235" y="3129349"/>
            <a:ext cx="3509730" cy="479366"/>
          </a:xfrm>
          <a:prstGeom prst="rect">
            <a:avLst/>
          </a:prstGeom>
          <a:solidFill>
            <a:schemeClr val="accent2"/>
          </a:solidFill>
          <a:ln>
            <a:noFill/>
          </a:ln>
          <a:effectLst/>
        </p:spPr>
        <p:txBody>
          <a:bodyPr tIns="0" anchor="ctr"/>
          <a:lstStyle/>
          <a:p>
            <a:pPr marL="182880"/>
            <a:r>
              <a:rPr lang="en-US" sz="1400" dirty="0">
                <a:solidFill>
                  <a:schemeClr val="bg1"/>
                </a:solidFill>
                <a:latin typeface="Arial Narrow" pitchFamily="34" charset="0"/>
              </a:rPr>
              <a:t>Health Care Account </a:t>
            </a:r>
            <a:r>
              <a:rPr lang="en-US" sz="1400" b="0" dirty="0">
                <a:solidFill>
                  <a:schemeClr val="bg1"/>
                </a:solidFill>
                <a:latin typeface="Arial Narrow" pitchFamily="34" charset="0"/>
              </a:rPr>
              <a:t>(</a:t>
            </a:r>
            <a:r>
              <a:rPr lang="en-US" sz="1400" dirty="0">
                <a:solidFill>
                  <a:srgbClr val="FF0000"/>
                </a:solidFill>
                <a:latin typeface="Arial Narrow" pitchFamily="34" charset="0"/>
              </a:rPr>
              <a:t>E</a:t>
            </a:r>
            <a:r>
              <a:rPr lang="en-US" sz="1400" b="0" dirty="0">
                <a:solidFill>
                  <a:srgbClr val="FF0000"/>
                </a:solidFill>
                <a:latin typeface="Arial Narrow" pitchFamily="34" charset="0"/>
              </a:rPr>
              <a:t>mployer-</a:t>
            </a:r>
            <a:r>
              <a:rPr lang="en-US" sz="1400" b="0" dirty="0">
                <a:solidFill>
                  <a:schemeClr val="bg1"/>
                </a:solidFill>
                <a:latin typeface="Arial Narrow" pitchFamily="34" charset="0"/>
              </a:rPr>
              <a:t>Funded)</a:t>
            </a:r>
          </a:p>
        </p:txBody>
      </p:sp>
      <p:sp>
        <p:nvSpPr>
          <p:cNvPr id="20" name="PPO">
            <a:extLst>
              <a:ext uri="{FF2B5EF4-FFF2-40B4-BE49-F238E27FC236}">
                <a16:creationId xmlns:a16="http://schemas.microsoft.com/office/drawing/2014/main" id="{4423BDEC-BCF2-4F88-8BC9-087EF62D5195}"/>
              </a:ext>
            </a:extLst>
          </p:cNvPr>
          <p:cNvSpPr>
            <a:spLocks noChangeArrowheads="1"/>
          </p:cNvSpPr>
          <p:nvPr/>
        </p:nvSpPr>
        <p:spPr bwMode="auto">
          <a:xfrm>
            <a:off x="2290234" y="4514606"/>
            <a:ext cx="3512852" cy="479366"/>
          </a:xfrm>
          <a:prstGeom prst="rect">
            <a:avLst/>
          </a:prstGeom>
          <a:solidFill>
            <a:schemeClr val="tx2"/>
          </a:solidFill>
          <a:ln>
            <a:noFill/>
          </a:ln>
          <a:effectLst/>
        </p:spPr>
        <p:txBody>
          <a:bodyPr tIns="0" anchor="ctr"/>
          <a:lstStyle/>
          <a:p>
            <a:pPr marL="182880"/>
            <a:r>
              <a:rPr lang="en-US" sz="1400" dirty="0">
                <a:solidFill>
                  <a:schemeClr val="bg1"/>
                </a:solidFill>
                <a:latin typeface="Arial Narrow" pitchFamily="34" charset="0"/>
              </a:rPr>
              <a:t>BCBSIL Pays %</a:t>
            </a:r>
            <a:endParaRPr lang="en-US" sz="1400" b="1" dirty="0">
              <a:solidFill>
                <a:schemeClr val="bg1"/>
              </a:solidFill>
              <a:latin typeface="Arial Narrow" pitchFamily="34" charset="0"/>
            </a:endParaRPr>
          </a:p>
        </p:txBody>
      </p:sp>
      <p:sp>
        <p:nvSpPr>
          <p:cNvPr id="21" name="Oval 20">
            <a:extLst>
              <a:ext uri="{FF2B5EF4-FFF2-40B4-BE49-F238E27FC236}">
                <a16:creationId xmlns:a16="http://schemas.microsoft.com/office/drawing/2014/main" id="{51FBDC7F-42D8-43C7-B8ED-9A1BC478BB0D}"/>
              </a:ext>
            </a:extLst>
          </p:cNvPr>
          <p:cNvSpPr/>
          <p:nvPr/>
        </p:nvSpPr>
        <p:spPr>
          <a:xfrm>
            <a:off x="1998056" y="2670384"/>
            <a:ext cx="373162" cy="397570"/>
          </a:xfrm>
          <a:prstGeom prst="ellipse">
            <a:avLst/>
          </a:prstGeom>
          <a:solidFill>
            <a:schemeClr val="accent5"/>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sz="1400" dirty="0">
                <a:solidFill>
                  <a:schemeClr val="accent1"/>
                </a:solidFill>
              </a:rPr>
              <a:t>1</a:t>
            </a:r>
          </a:p>
        </p:txBody>
      </p:sp>
      <p:sp>
        <p:nvSpPr>
          <p:cNvPr id="22" name="Oval 21">
            <a:extLst>
              <a:ext uri="{FF2B5EF4-FFF2-40B4-BE49-F238E27FC236}">
                <a16:creationId xmlns:a16="http://schemas.microsoft.com/office/drawing/2014/main" id="{60AB1F87-09CA-446C-9944-3ABEBBFF35EA}"/>
              </a:ext>
            </a:extLst>
          </p:cNvPr>
          <p:cNvSpPr/>
          <p:nvPr/>
        </p:nvSpPr>
        <p:spPr>
          <a:xfrm>
            <a:off x="2003309" y="3173789"/>
            <a:ext cx="373162" cy="397570"/>
          </a:xfrm>
          <a:prstGeom prst="ellipse">
            <a:avLst/>
          </a:prstGeom>
          <a:solidFill>
            <a:schemeClr val="accent5"/>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sz="1400" dirty="0">
                <a:solidFill>
                  <a:schemeClr val="accent1"/>
                </a:solidFill>
              </a:rPr>
              <a:t>2</a:t>
            </a:r>
          </a:p>
        </p:txBody>
      </p:sp>
      <p:sp>
        <p:nvSpPr>
          <p:cNvPr id="23" name="TextBox 22">
            <a:extLst>
              <a:ext uri="{FF2B5EF4-FFF2-40B4-BE49-F238E27FC236}">
                <a16:creationId xmlns:a16="http://schemas.microsoft.com/office/drawing/2014/main" id="{9E020933-27A8-421F-AA13-A83FDBEC8CCB}"/>
              </a:ext>
            </a:extLst>
          </p:cNvPr>
          <p:cNvSpPr txBox="1"/>
          <p:nvPr/>
        </p:nvSpPr>
        <p:spPr>
          <a:xfrm>
            <a:off x="2191431" y="5164818"/>
            <a:ext cx="3667093" cy="797081"/>
          </a:xfrm>
          <a:prstGeom prst="rect">
            <a:avLst/>
          </a:prstGeom>
          <a:solidFill>
            <a:schemeClr val="bg2">
              <a:lumMod val="40000"/>
              <a:lumOff val="60000"/>
            </a:schemeClr>
          </a:solidFill>
        </p:spPr>
        <p:txBody>
          <a:bodyPr wrap="square" lIns="0" tIns="0" rIns="0" bIns="0" rtlCol="0">
            <a:noAutofit/>
          </a:bodyPr>
          <a:lstStyle/>
          <a:p>
            <a:pPr marL="182880">
              <a:spcAft>
                <a:spcPts val="600"/>
              </a:spcAft>
            </a:pPr>
            <a:r>
              <a:rPr lang="en-US" sz="1200" b="0" dirty="0">
                <a:latin typeface="Arial" panose="020B0604020202020204" pitchFamily="34" charset="0"/>
                <a:cs typeface="Arial" panose="020B0604020202020204" pitchFamily="34" charset="0"/>
              </a:rPr>
              <a:t>OUT-OF-POCKET MAXIMUM</a:t>
            </a:r>
          </a:p>
        </p:txBody>
      </p:sp>
      <p:sp>
        <p:nvSpPr>
          <p:cNvPr id="24" name="100% OPX">
            <a:extLst>
              <a:ext uri="{FF2B5EF4-FFF2-40B4-BE49-F238E27FC236}">
                <a16:creationId xmlns:a16="http://schemas.microsoft.com/office/drawing/2014/main" id="{DDC897BC-465E-4331-B9B9-0332DE851089}"/>
              </a:ext>
            </a:extLst>
          </p:cNvPr>
          <p:cNvSpPr>
            <a:spLocks noChangeArrowheads="1"/>
          </p:cNvSpPr>
          <p:nvPr/>
        </p:nvSpPr>
        <p:spPr bwMode="auto">
          <a:xfrm>
            <a:off x="2290234" y="5388305"/>
            <a:ext cx="3512852" cy="479366"/>
          </a:xfrm>
          <a:prstGeom prst="rect">
            <a:avLst/>
          </a:prstGeom>
          <a:solidFill>
            <a:schemeClr val="tx2"/>
          </a:solidFill>
          <a:ln>
            <a:noFill/>
          </a:ln>
          <a:effectLst/>
        </p:spPr>
        <p:txBody>
          <a:bodyPr tIns="0" anchor="ctr"/>
          <a:lstStyle/>
          <a:p>
            <a:pPr marL="182880">
              <a:lnSpc>
                <a:spcPct val="90000"/>
              </a:lnSpc>
            </a:pPr>
            <a:r>
              <a:rPr lang="en-US" sz="1400" dirty="0">
                <a:solidFill>
                  <a:schemeClr val="bg1"/>
                </a:solidFill>
                <a:latin typeface="Arial Narrow" pitchFamily="34" charset="0"/>
              </a:rPr>
              <a:t>BCBSIL</a:t>
            </a:r>
            <a:r>
              <a:rPr lang="en-US" sz="1400" b="1" dirty="0">
                <a:solidFill>
                  <a:schemeClr val="bg1"/>
                </a:solidFill>
                <a:latin typeface="Arial Narrow" pitchFamily="34" charset="0"/>
              </a:rPr>
              <a:t> Pays 100% of the Allowable Amount</a:t>
            </a:r>
          </a:p>
        </p:txBody>
      </p:sp>
      <p:sp>
        <p:nvSpPr>
          <p:cNvPr id="25" name="Oval 24">
            <a:extLst>
              <a:ext uri="{FF2B5EF4-FFF2-40B4-BE49-F238E27FC236}">
                <a16:creationId xmlns:a16="http://schemas.microsoft.com/office/drawing/2014/main" id="{2D544002-DAB2-402C-8530-D214D1E1BE5D}"/>
              </a:ext>
            </a:extLst>
          </p:cNvPr>
          <p:cNvSpPr/>
          <p:nvPr/>
        </p:nvSpPr>
        <p:spPr>
          <a:xfrm>
            <a:off x="1998056" y="4294501"/>
            <a:ext cx="373162" cy="397570"/>
          </a:xfrm>
          <a:prstGeom prst="ellipse">
            <a:avLst/>
          </a:prstGeom>
          <a:solidFill>
            <a:schemeClr val="accent5"/>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sz="1400" dirty="0">
                <a:solidFill>
                  <a:schemeClr val="accent1"/>
                </a:solidFill>
              </a:rPr>
              <a:t>3</a:t>
            </a:r>
          </a:p>
        </p:txBody>
      </p:sp>
      <p:sp>
        <p:nvSpPr>
          <p:cNvPr id="26" name="TextBox 25" hidden="1">
            <a:extLst>
              <a:ext uri="{FF2B5EF4-FFF2-40B4-BE49-F238E27FC236}">
                <a16:creationId xmlns:a16="http://schemas.microsoft.com/office/drawing/2014/main" id="{5875E668-BF00-4689-B8FE-237090E07128}"/>
              </a:ext>
            </a:extLst>
          </p:cNvPr>
          <p:cNvSpPr txBox="1"/>
          <p:nvPr/>
        </p:nvSpPr>
        <p:spPr>
          <a:xfrm>
            <a:off x="11307142" y="696528"/>
            <a:ext cx="872034" cy="276999"/>
          </a:xfrm>
          <a:prstGeom prst="rect">
            <a:avLst/>
          </a:prstGeom>
          <a:solidFill>
            <a:srgbClr val="FFFF00"/>
          </a:solidFill>
        </p:spPr>
        <p:txBody>
          <a:bodyPr wrap="none" lIns="0" tIns="0" rIns="0" bIns="0" rtlCol="0">
            <a:spAutoFit/>
          </a:bodyPr>
          <a:lstStyle/>
          <a:p>
            <a:pPr>
              <a:spcAft>
                <a:spcPts val="600"/>
              </a:spcAft>
            </a:pPr>
            <a:r>
              <a:rPr lang="en-US" sz="1800" dirty="0">
                <a:solidFill>
                  <a:srgbClr val="FF0066"/>
                </a:solidFill>
              </a:rPr>
              <a:t>SERINA</a:t>
            </a:r>
          </a:p>
        </p:txBody>
      </p:sp>
      <p:sp>
        <p:nvSpPr>
          <p:cNvPr id="3" name="Rectangle 2">
            <a:extLst>
              <a:ext uri="{FF2B5EF4-FFF2-40B4-BE49-F238E27FC236}">
                <a16:creationId xmlns:a16="http://schemas.microsoft.com/office/drawing/2014/main" id="{3090D2E1-BA24-2F3C-6E42-41B9189ED787}"/>
              </a:ext>
            </a:extLst>
          </p:cNvPr>
          <p:cNvSpPr/>
          <p:nvPr/>
        </p:nvSpPr>
        <p:spPr>
          <a:xfrm>
            <a:off x="6775939" y="0"/>
            <a:ext cx="5416062" cy="4445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i="0" u="none" strike="noStrike" dirty="0">
                <a:solidFill>
                  <a:schemeClr val="bg1"/>
                </a:solidFill>
                <a:effectLst/>
              </a:rPr>
              <a:t>Use this slide if the standard BlueEdge Direct HCA is offered.</a:t>
            </a:r>
            <a:endParaRPr lang="en-US" sz="1400" b="1" dirty="0">
              <a:solidFill>
                <a:schemeClr val="bg1"/>
              </a:solidFill>
              <a:cs typeface="Arial" panose="020B0604020202020204" pitchFamily="34" charset="0"/>
            </a:endParaRPr>
          </a:p>
        </p:txBody>
      </p:sp>
    </p:spTree>
    <p:extLst>
      <p:ext uri="{BB962C8B-B14F-4D97-AF65-F5344CB8AC3E}">
        <p14:creationId xmlns:p14="http://schemas.microsoft.com/office/powerpoint/2010/main" val="2884953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500"/>
                                        <p:tgtEl>
                                          <p:spTgt spid="19"/>
                                        </p:tgtEl>
                                      </p:cBhvr>
                                    </p:animEffect>
                                  </p:childTnLst>
                                </p:cTn>
                              </p:par>
                              <p:par>
                                <p:cTn id="25" presetID="10" presetClass="entr" presetSubtype="0" fill="hold" nodeType="with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Effect transition="in" filter="fade">
                                      <p:cBhvr>
                                        <p:cTn id="27" dur="500"/>
                                        <p:tgtEl>
                                          <p:spTgt spid="10">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fade">
                                      <p:cBhvr>
                                        <p:cTn id="38" dur="500"/>
                                        <p:tgtEl>
                                          <p:spTgt spid="20"/>
                                        </p:tgtEl>
                                      </p:cBhvr>
                                    </p:animEffect>
                                  </p:childTnLst>
                                </p:cTn>
                              </p:par>
                              <p:par>
                                <p:cTn id="39" presetID="10" presetClass="entr" presetSubtype="0" fill="hold" nodeType="withEffect">
                                  <p:stCondLst>
                                    <p:cond delay="0"/>
                                  </p:stCondLst>
                                  <p:childTnLst>
                                    <p:set>
                                      <p:cBhvr>
                                        <p:cTn id="40" dur="1" fill="hold">
                                          <p:stCondLst>
                                            <p:cond delay="0"/>
                                          </p:stCondLst>
                                        </p:cTn>
                                        <p:tgtEl>
                                          <p:spTgt spid="10">
                                            <p:txEl>
                                              <p:pRg st="2" end="2"/>
                                            </p:txEl>
                                          </p:spTgt>
                                        </p:tgtEl>
                                        <p:attrNameLst>
                                          <p:attrName>style.visibility</p:attrName>
                                        </p:attrNameLst>
                                      </p:cBhvr>
                                      <p:to>
                                        <p:strVal val="visible"/>
                                      </p:to>
                                    </p:set>
                                    <p:animEffect transition="in" filter="fade">
                                      <p:cBhvr>
                                        <p:cTn id="41" dur="500"/>
                                        <p:tgtEl>
                                          <p:spTgt spid="10">
                                            <p:txEl>
                                              <p:pRg st="2" end="2"/>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10">
                                            <p:txEl>
                                              <p:pRg st="1" end="1"/>
                                            </p:txEl>
                                          </p:spTgt>
                                        </p:tgtEl>
                                        <p:attrNameLst>
                                          <p:attrName>style.visibility</p:attrName>
                                        </p:attrNameLst>
                                      </p:cBhvr>
                                      <p:to>
                                        <p:strVal val="visible"/>
                                      </p:to>
                                    </p:set>
                                    <p:animEffect transition="in" filter="fade">
                                      <p:cBhvr>
                                        <p:cTn id="44" dur="500"/>
                                        <p:tgtEl>
                                          <p:spTgt spid="10">
                                            <p:txEl>
                                              <p:pRg st="1" end="1"/>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fade">
                                      <p:cBhvr>
                                        <p:cTn id="49" dur="500"/>
                                        <p:tgtEl>
                                          <p:spTgt spid="24"/>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0">
                                            <p:txEl>
                                              <p:pRg st="3" end="3"/>
                                            </p:txEl>
                                          </p:spTgt>
                                        </p:tgtEl>
                                        <p:attrNameLst>
                                          <p:attrName>style.visibility</p:attrName>
                                        </p:attrNameLst>
                                      </p:cBhvr>
                                      <p:to>
                                        <p:strVal val="visible"/>
                                      </p:to>
                                    </p:set>
                                    <p:animEffect transition="in" filter="fade">
                                      <p:cBhvr>
                                        <p:cTn id="54" dur="500"/>
                                        <p:tgtEl>
                                          <p:spTgt spid="10">
                                            <p:txEl>
                                              <p:pRg st="3" end="3"/>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10">
                                            <p:txEl>
                                              <p:pRg st="4" end="4"/>
                                            </p:txEl>
                                          </p:spTgt>
                                        </p:tgtEl>
                                        <p:attrNameLst>
                                          <p:attrName>style.visibility</p:attrName>
                                        </p:attrNameLst>
                                      </p:cBhvr>
                                      <p:to>
                                        <p:strVal val="visible"/>
                                      </p:to>
                                    </p:set>
                                    <p:animEffect transition="in" filter="fade">
                                      <p:cBhvr>
                                        <p:cTn id="59"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19" grpId="0" animBg="1"/>
      <p:bldP spid="20" grpId="0" animBg="1"/>
      <p:bldP spid="21" grpId="0" animBg="1"/>
      <p:bldP spid="22" grpId="0" animBg="1"/>
      <p:bldP spid="24" grpId="0" animBg="1"/>
      <p:bldP spid="2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27">
            <a:extLst>
              <a:ext uri="{FF2B5EF4-FFF2-40B4-BE49-F238E27FC236}">
                <a16:creationId xmlns:a16="http://schemas.microsoft.com/office/drawing/2014/main" id="{FBB1B16B-9D42-4E1A-B15B-BCEB3A07B0E2}"/>
              </a:ext>
            </a:extLst>
          </p:cNvPr>
          <p:cNvGraphicFramePr>
            <a:graphicFrameLocks noGrp="1"/>
          </p:cNvGraphicFramePr>
          <p:nvPr>
            <p:ph idx="1"/>
            <p:extLst>
              <p:ext uri="{D42A27DB-BD31-4B8C-83A1-F6EECF244321}">
                <p14:modId xmlns:p14="http://schemas.microsoft.com/office/powerpoint/2010/main" val="1940230468"/>
              </p:ext>
            </p:extLst>
          </p:nvPr>
        </p:nvGraphicFramePr>
        <p:xfrm>
          <a:off x="457200" y="1600201"/>
          <a:ext cx="11277600" cy="4516656"/>
        </p:xfrm>
        <a:graphic>
          <a:graphicData uri="http://schemas.openxmlformats.org/drawingml/2006/table">
            <a:tbl>
              <a:tblPr/>
              <a:tblGrid>
                <a:gridCol w="5638800">
                  <a:extLst>
                    <a:ext uri="{9D8B030D-6E8A-4147-A177-3AD203B41FA5}">
                      <a16:colId xmlns:a16="http://schemas.microsoft.com/office/drawing/2014/main" val="20000"/>
                    </a:ext>
                  </a:extLst>
                </a:gridCol>
                <a:gridCol w="5638800">
                  <a:extLst>
                    <a:ext uri="{9D8B030D-6E8A-4147-A177-3AD203B41FA5}">
                      <a16:colId xmlns:a16="http://schemas.microsoft.com/office/drawing/2014/main" val="20001"/>
                    </a:ext>
                  </a:extLst>
                </a:gridCol>
              </a:tblGrid>
              <a:tr h="57172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chemeClr val="bg1"/>
                          </a:solidFill>
                          <a:effectLst/>
                          <a:latin typeface="Arial" pitchFamily="34" charset="0"/>
                        </a:rPr>
                        <a:t>BlueEdge HCA</a:t>
                      </a:r>
                      <a:r>
                        <a:rPr kumimoji="0" lang="en-US" sz="1600" b="0" i="0" u="none" strike="noStrike" cap="none" normalizeH="0" baseline="100000" dirty="0">
                          <a:ln>
                            <a:noFill/>
                          </a:ln>
                          <a:solidFill>
                            <a:schemeClr val="bg1"/>
                          </a:solidFill>
                          <a:effectLst/>
                          <a:latin typeface="Arial" pitchFamily="34" charset="0"/>
                        </a:rPr>
                        <a:t>SM</a:t>
                      </a:r>
                    </a:p>
                  </a:txBody>
                  <a:tcPr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2"/>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chemeClr val="bg1"/>
                          </a:solidFill>
                          <a:effectLst/>
                          <a:latin typeface="Arial" pitchFamily="34" charset="0"/>
                        </a:rPr>
                        <a:t>PPO Plan</a:t>
                      </a:r>
                      <a:endParaRPr kumimoji="0" lang="en-US" sz="2000" b="1" i="0" u="none" strike="noStrike" cap="none" normalizeH="0" baseline="0" dirty="0">
                        <a:ln>
                          <a:noFill/>
                        </a:ln>
                        <a:solidFill>
                          <a:schemeClr val="bg1"/>
                        </a:solidFill>
                        <a:effectLst/>
                        <a:latin typeface="Arial" pitchFamily="34" charset="0"/>
                      </a:endParaRPr>
                    </a:p>
                  </a:txBody>
                  <a:tcPr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0"/>
                  </a:ext>
                </a:extLst>
              </a:tr>
              <a:tr h="967468">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chemeClr val="tx1"/>
                          </a:solidFill>
                          <a:effectLst/>
                          <a:latin typeface="Arial" pitchFamily="34" charset="0"/>
                        </a:rPr>
                        <a:t>$500 </a:t>
                      </a:r>
                      <a:r>
                        <a:rPr kumimoji="0" lang="en-US" sz="2400" b="1" i="0" u="none" strike="noStrike" cap="none" normalizeH="0" baseline="0" dirty="0">
                          <a:ln>
                            <a:noFill/>
                          </a:ln>
                          <a:solidFill>
                            <a:schemeClr val="tx1"/>
                          </a:solidFill>
                          <a:effectLst/>
                          <a:latin typeface="Arial" pitchFamily="34" charset="0"/>
                        </a:rPr>
                        <a:t>Health Care Account</a:t>
                      </a:r>
                      <a:br>
                        <a:rPr kumimoji="0" lang="en-US" sz="2400" b="1" i="0" u="none" strike="noStrike" cap="none" normalizeH="0" baseline="0" dirty="0">
                          <a:ln>
                            <a:noFill/>
                          </a:ln>
                          <a:solidFill>
                            <a:schemeClr val="tx1"/>
                          </a:solidFill>
                          <a:effectLst/>
                          <a:latin typeface="Arial" pitchFamily="34" charset="0"/>
                        </a:rPr>
                      </a:br>
                      <a:r>
                        <a:rPr kumimoji="0" lang="en-US" sz="2000" b="0" i="0" u="none" strike="noStrike" cap="none" normalizeH="0" baseline="0" dirty="0">
                          <a:ln>
                            <a:noFill/>
                          </a:ln>
                          <a:solidFill>
                            <a:schemeClr val="tx1"/>
                          </a:solidFill>
                          <a:effectLst/>
                          <a:latin typeface="Arial" pitchFamily="34" charset="0"/>
                        </a:rPr>
                        <a:t>(</a:t>
                      </a:r>
                      <a:r>
                        <a:rPr kumimoji="0" lang="en-US" sz="2000" b="0" i="0" u="none" strike="noStrike" cap="none" normalizeH="0" baseline="0" dirty="0">
                          <a:ln>
                            <a:noFill/>
                          </a:ln>
                          <a:solidFill>
                            <a:srgbClr val="FF0000"/>
                          </a:solidFill>
                          <a:effectLst/>
                          <a:latin typeface="Arial" pitchFamily="34" charset="0"/>
                        </a:rPr>
                        <a:t>employer</a:t>
                      </a:r>
                      <a:r>
                        <a:rPr kumimoji="0" lang="en-US" sz="2000" b="0" i="0" u="none" strike="noStrike" cap="none" normalizeH="0" baseline="0" dirty="0">
                          <a:ln>
                            <a:noFill/>
                          </a:ln>
                          <a:solidFill>
                            <a:schemeClr val="tx1"/>
                          </a:solidFill>
                          <a:effectLst/>
                          <a:latin typeface="Arial" pitchFamily="34" charset="0"/>
                        </a:rPr>
                        <a:t>-funded)</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chemeClr val="tx1"/>
                          </a:solidFill>
                          <a:effectLst/>
                          <a:latin typeface="Arial" pitchFamily="34" charset="0"/>
                        </a:rPr>
                        <a:t>$500 </a:t>
                      </a:r>
                      <a:r>
                        <a:rPr kumimoji="0" lang="en-US" sz="2400" b="1" i="0" u="none" strike="noStrike" cap="none" normalizeH="0" baseline="0" dirty="0">
                          <a:ln>
                            <a:noFill/>
                          </a:ln>
                          <a:solidFill>
                            <a:schemeClr val="tx1"/>
                          </a:solidFill>
                          <a:effectLst/>
                          <a:latin typeface="Arial" pitchFamily="34" charset="0"/>
                        </a:rPr>
                        <a:t>Deductible</a:t>
                      </a:r>
                      <a:br>
                        <a:rPr kumimoji="0" lang="en-US" sz="2400" b="1" i="0" u="none" strike="noStrike" cap="none" normalizeH="0" baseline="0" dirty="0">
                          <a:ln>
                            <a:noFill/>
                          </a:ln>
                          <a:solidFill>
                            <a:schemeClr val="tx1"/>
                          </a:solidFill>
                          <a:effectLst/>
                          <a:latin typeface="Arial" pitchFamily="34" charset="0"/>
                        </a:rPr>
                      </a:br>
                      <a:r>
                        <a:rPr kumimoji="0" lang="en-US" sz="2000" b="0" i="0" u="none" strike="noStrike" cap="none" normalizeH="0" baseline="0" dirty="0">
                          <a:ln>
                            <a:noFill/>
                          </a:ln>
                          <a:solidFill>
                            <a:schemeClr val="tx1"/>
                          </a:solidFill>
                          <a:effectLst/>
                          <a:latin typeface="Arial" pitchFamily="34" charset="0"/>
                        </a:rPr>
                        <a:t>(member responsibility)</a:t>
                      </a:r>
                      <a:endParaRPr kumimoji="0" lang="en-US" sz="2400" b="1" i="0" u="none" strike="noStrike" cap="none" normalizeH="0" baseline="0" dirty="0">
                        <a:ln>
                          <a:noFill/>
                        </a:ln>
                        <a:solidFill>
                          <a:schemeClr val="tx1"/>
                        </a:solidFill>
                        <a:effectLst/>
                        <a:latin typeface="Arial" pitchFamily="34" charset="0"/>
                      </a:endParaRP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extLst>
                  <a:ext uri="{0D108BD9-81ED-4DB2-BD59-A6C34878D82A}">
                    <a16:rowId xmlns:a16="http://schemas.microsoft.com/office/drawing/2014/main" val="10001"/>
                  </a:ext>
                </a:extLst>
              </a:tr>
              <a:tr h="921639">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chemeClr val="tx1"/>
                          </a:solidFill>
                          <a:effectLst/>
                          <a:latin typeface="Arial" pitchFamily="34" charset="0"/>
                        </a:rPr>
                        <a:t>$500 </a:t>
                      </a:r>
                      <a:r>
                        <a:rPr kumimoji="0" lang="en-US" sz="2400" b="1" i="0" u="none" strike="noStrike" cap="none" normalizeH="0" baseline="0" dirty="0">
                          <a:ln>
                            <a:noFill/>
                          </a:ln>
                          <a:solidFill>
                            <a:schemeClr val="tx1"/>
                          </a:solidFill>
                          <a:effectLst/>
                          <a:latin typeface="Arial" pitchFamily="34" charset="0"/>
                        </a:rPr>
                        <a:t>Self-Pay Corridor</a:t>
                      </a:r>
                      <a:br>
                        <a:rPr kumimoji="0" lang="en-US" sz="2400" b="1" i="0" u="none" strike="noStrike" cap="none" normalizeH="0" baseline="0" dirty="0">
                          <a:ln>
                            <a:noFill/>
                          </a:ln>
                          <a:solidFill>
                            <a:schemeClr val="tx1"/>
                          </a:solidFill>
                          <a:effectLst/>
                          <a:latin typeface="Arial" pitchFamily="34" charset="0"/>
                        </a:rPr>
                      </a:br>
                      <a:r>
                        <a:rPr kumimoji="0" lang="en-US" sz="2000" b="0" i="0" u="none" strike="noStrike" cap="none" normalizeH="0" baseline="0" dirty="0">
                          <a:ln>
                            <a:noFill/>
                          </a:ln>
                          <a:solidFill>
                            <a:schemeClr val="tx1"/>
                          </a:solidFill>
                          <a:effectLst/>
                          <a:latin typeface="Arial" pitchFamily="34" charset="0"/>
                        </a:rPr>
                        <a:t>(member responsibility)</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2">
                        <a:lumMod val="40000"/>
                        <a:lumOff val="60000"/>
                      </a:schemeClr>
                    </a:solidFill>
                  </a:tcPr>
                </a:tc>
                <a:tc row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1800" b="1" i="0" u="none" strike="noStrike" cap="none" normalizeH="0" baseline="0" dirty="0">
                          <a:ln>
                            <a:noFill/>
                          </a:ln>
                          <a:solidFill>
                            <a:schemeClr val="tx1"/>
                          </a:solidFill>
                          <a:effectLst/>
                          <a:latin typeface="Arial" pitchFamily="34" charset="0"/>
                        </a:rPr>
                        <a:t>Member Share – PPO Benefits</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8800" b="1" i="0" u="none" strike="noStrike" kern="1200" cap="none" spc="0" normalizeH="0" baseline="0" noProof="0" dirty="0">
                          <a:ln>
                            <a:noFill/>
                          </a:ln>
                          <a:solidFill>
                            <a:srgbClr val="FFFFFF"/>
                          </a:solidFill>
                          <a:effectLst/>
                          <a:uLnTx/>
                          <a:uFillTx/>
                          <a:latin typeface="Arial" pitchFamily="34" charset="0"/>
                          <a:ea typeface="+mn-ea"/>
                          <a:cs typeface="+mn-cs"/>
                        </a:rPr>
                        <a:t>20%</a:t>
                      </a:r>
                    </a:p>
                  </a:txBody>
                  <a:tcPr anchor="ctr" horzOverflow="overflow">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2">
                        <a:lumMod val="60000"/>
                        <a:lumOff val="40000"/>
                      </a:schemeClr>
                    </a:solidFill>
                  </a:tcPr>
                </a:tc>
                <a:extLst>
                  <a:ext uri="{0D108BD9-81ED-4DB2-BD59-A6C34878D82A}">
                    <a16:rowId xmlns:a16="http://schemas.microsoft.com/office/drawing/2014/main" val="10002"/>
                  </a:ext>
                </a:extLst>
              </a:tr>
              <a:tr h="1591229">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1800" b="1" i="0" u="none" strike="noStrike" cap="none" normalizeH="0" baseline="0" dirty="0">
                          <a:ln>
                            <a:noFill/>
                          </a:ln>
                          <a:solidFill>
                            <a:schemeClr val="tx1"/>
                          </a:solidFill>
                          <a:effectLst/>
                          <a:latin typeface="Arial" pitchFamily="34" charset="0"/>
                        </a:rPr>
                        <a:t>Member Share – PPO Benefits</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8000" b="1" i="0" u="none" strike="noStrike" cap="none" normalizeH="0" baseline="0" dirty="0">
                          <a:ln>
                            <a:noFill/>
                          </a:ln>
                          <a:solidFill>
                            <a:schemeClr val="bg1"/>
                          </a:solidFill>
                          <a:effectLst/>
                          <a:latin typeface="Arial" pitchFamily="34" charset="0"/>
                        </a:rPr>
                        <a:t>20%</a:t>
                      </a:r>
                      <a:endParaRPr kumimoji="0" lang="en-US" sz="1600" b="0" i="0" u="none" strike="noStrike" cap="none" normalizeH="0" baseline="0" dirty="0">
                        <a:ln>
                          <a:noFill/>
                        </a:ln>
                        <a:solidFill>
                          <a:schemeClr val="hlink"/>
                        </a:solidFill>
                        <a:effectLst/>
                        <a:latin typeface="Arial" pitchFamily="34" charset="0"/>
                      </a:endParaRPr>
                    </a:p>
                  </a:txBody>
                  <a:tcPr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tx2">
                        <a:lumMod val="60000"/>
                        <a:lumOff val="40000"/>
                      </a:schemeClr>
                    </a:solidFill>
                  </a:tcPr>
                </a:tc>
                <a:tc vMerge="1">
                  <a:txBody>
                    <a:bodyPr/>
                    <a:lstStyle/>
                    <a:p>
                      <a:endParaRPr lang="en-US"/>
                    </a:p>
                  </a:txBody>
                  <a:tcPr/>
                </a:tc>
                <a:extLst>
                  <a:ext uri="{0D108BD9-81ED-4DB2-BD59-A6C34878D82A}">
                    <a16:rowId xmlns:a16="http://schemas.microsoft.com/office/drawing/2014/main" val="10003"/>
                  </a:ext>
                </a:extLst>
              </a:tr>
              <a:tr h="451360">
                <a:tc vMerge="1">
                  <a:txBody>
                    <a:bodyPr/>
                    <a:lstStyle/>
                    <a:p>
                      <a:endParaRPr lang="en-US"/>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2400" b="1" i="0" u="none" strike="noStrike" cap="none" normalizeH="0" baseline="0" dirty="0">
                          <a:ln>
                            <a:noFill/>
                          </a:ln>
                          <a:solidFill>
                            <a:schemeClr val="bg1"/>
                          </a:solidFill>
                          <a:effectLst/>
                          <a:latin typeface="Arial" pitchFamily="34" charset="0"/>
                        </a:rPr>
                        <a:t>Copays</a:t>
                      </a:r>
                    </a:p>
                  </a:txBody>
                  <a:tcPr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4"/>
                  </a:ext>
                </a:extLst>
              </a:tr>
            </a:tbl>
          </a:graphicData>
        </a:graphic>
      </p:graphicFrame>
      <p:sp>
        <p:nvSpPr>
          <p:cNvPr id="6" name="Title 5">
            <a:extLst>
              <a:ext uri="{FF2B5EF4-FFF2-40B4-BE49-F238E27FC236}">
                <a16:creationId xmlns:a16="http://schemas.microsoft.com/office/drawing/2014/main" id="{51BEFCC6-EF66-4BF0-B446-DD8840CB3C8A}"/>
              </a:ext>
            </a:extLst>
          </p:cNvPr>
          <p:cNvSpPr>
            <a:spLocks noGrp="1"/>
          </p:cNvSpPr>
          <p:nvPr>
            <p:ph type="title"/>
          </p:nvPr>
        </p:nvSpPr>
        <p:spPr>
          <a:xfrm>
            <a:off x="457200" y="411480"/>
            <a:ext cx="6781801" cy="604520"/>
          </a:xfrm>
        </p:spPr>
        <p:txBody>
          <a:bodyPr/>
          <a:lstStyle/>
          <a:p>
            <a:r>
              <a:rPr lang="en-US" dirty="0"/>
              <a:t>Benefits Comparison</a:t>
            </a:r>
          </a:p>
        </p:txBody>
      </p:sp>
      <p:sp>
        <p:nvSpPr>
          <p:cNvPr id="2" name="Slide Number Placeholder 1">
            <a:extLst>
              <a:ext uri="{FF2B5EF4-FFF2-40B4-BE49-F238E27FC236}">
                <a16:creationId xmlns:a16="http://schemas.microsoft.com/office/drawing/2014/main" id="{96730A44-BB00-483B-933D-DF5DDF3BF889}"/>
              </a:ext>
            </a:extLst>
          </p:cNvPr>
          <p:cNvSpPr>
            <a:spLocks noGrp="1"/>
          </p:cNvSpPr>
          <p:nvPr>
            <p:ph type="sldNum" sz="quarter" idx="10"/>
          </p:nvPr>
        </p:nvSpPr>
        <p:spPr/>
        <p:txBody>
          <a:bodyPr/>
          <a:lstStyle/>
          <a:p>
            <a:fld id="{2D55A223-BDE3-4662-BD05-6BDBDD27824A}" type="slidenum">
              <a:rPr lang="en-US" smtClean="0">
                <a:solidFill>
                  <a:schemeClr val="bg1">
                    <a:lumMod val="85000"/>
                  </a:schemeClr>
                </a:solidFill>
              </a:rPr>
              <a:pPr/>
              <a:t>31</a:t>
            </a:fld>
            <a:endParaRPr lang="en-US" dirty="0">
              <a:solidFill>
                <a:schemeClr val="bg1">
                  <a:lumMod val="85000"/>
                </a:schemeClr>
              </a:solidFill>
            </a:endParaRPr>
          </a:p>
        </p:txBody>
      </p:sp>
      <p:sp>
        <p:nvSpPr>
          <p:cNvPr id="8" name="Rectangle 7">
            <a:extLst>
              <a:ext uri="{FF2B5EF4-FFF2-40B4-BE49-F238E27FC236}">
                <a16:creationId xmlns:a16="http://schemas.microsoft.com/office/drawing/2014/main" id="{78D84707-3434-47CD-9CA5-B94222BA5F06}"/>
              </a:ext>
            </a:extLst>
          </p:cNvPr>
          <p:cNvSpPr/>
          <p:nvPr/>
        </p:nvSpPr>
        <p:spPr>
          <a:xfrm>
            <a:off x="8312726" y="0"/>
            <a:ext cx="3879273"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Arial" panose="020B0604020202020204" pitchFamily="34" charset="0"/>
                <a:cs typeface="Arial" panose="020B0604020202020204" pitchFamily="34" charset="0"/>
              </a:rPr>
              <a:t>Update with client-specific information.</a:t>
            </a:r>
          </a:p>
        </p:txBody>
      </p:sp>
    </p:spTree>
    <p:extLst>
      <p:ext uri="{BB962C8B-B14F-4D97-AF65-F5344CB8AC3E}">
        <p14:creationId xmlns:p14="http://schemas.microsoft.com/office/powerpoint/2010/main" val="905016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sitting on a bench holding a phone and a cup of coffee&#10;&#10;Description automatically generated">
            <a:extLst>
              <a:ext uri="{FF2B5EF4-FFF2-40B4-BE49-F238E27FC236}">
                <a16:creationId xmlns:a16="http://schemas.microsoft.com/office/drawing/2014/main" id="{2BC235D3-891D-412A-B0DB-CF6B3AF2C64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flipH="1">
            <a:off x="5867400" y="0"/>
            <a:ext cx="6324600" cy="6553200"/>
          </a:xfrm>
          <a:prstGeom prst="rect">
            <a:avLst/>
          </a:prstGeom>
        </p:spPr>
      </p:pic>
      <p:sp>
        <p:nvSpPr>
          <p:cNvPr id="5" name="Content Placeholder 4">
            <a:extLst>
              <a:ext uri="{FF2B5EF4-FFF2-40B4-BE49-F238E27FC236}">
                <a16:creationId xmlns:a16="http://schemas.microsoft.com/office/drawing/2014/main" id="{8424DF8D-6EC5-4118-B891-CD87F86E03D0}"/>
              </a:ext>
            </a:extLst>
          </p:cNvPr>
          <p:cNvSpPr>
            <a:spLocks noGrp="1"/>
          </p:cNvSpPr>
          <p:nvPr>
            <p:ph idx="1"/>
          </p:nvPr>
        </p:nvSpPr>
        <p:spPr>
          <a:xfrm>
            <a:off x="457200" y="1600200"/>
            <a:ext cx="4047068" cy="3098800"/>
          </a:xfrm>
        </p:spPr>
        <p:txBody>
          <a:bodyPr/>
          <a:lstStyle/>
          <a:p>
            <a:pPr>
              <a:spcBef>
                <a:spcPts val="1600"/>
              </a:spcBef>
              <a:buClr>
                <a:srgbClr val="0070C0"/>
              </a:buClr>
            </a:pPr>
            <a:r>
              <a:rPr lang="en-US" dirty="0"/>
              <a:t>Check HCA account status</a:t>
            </a:r>
          </a:p>
          <a:p>
            <a:pPr>
              <a:spcBef>
                <a:spcPts val="1600"/>
              </a:spcBef>
              <a:buClr>
                <a:srgbClr val="0070C0"/>
              </a:buClr>
            </a:pPr>
            <a:r>
              <a:rPr lang="en-US" dirty="0"/>
              <a:t>View or print detailed history of HCA account transactions and balances</a:t>
            </a:r>
          </a:p>
          <a:p>
            <a:pPr marL="0" indent="0">
              <a:buNone/>
            </a:pPr>
            <a:endParaRPr lang="en-US" sz="2400" dirty="0"/>
          </a:p>
          <a:p>
            <a:endParaRPr lang="en-US" sz="2400" dirty="0"/>
          </a:p>
        </p:txBody>
      </p:sp>
      <p:sp>
        <p:nvSpPr>
          <p:cNvPr id="6" name="Title 5">
            <a:extLst>
              <a:ext uri="{FF2B5EF4-FFF2-40B4-BE49-F238E27FC236}">
                <a16:creationId xmlns:a16="http://schemas.microsoft.com/office/drawing/2014/main" id="{A47F8EFF-D98D-4FA0-AAFF-74636F145E6D}"/>
              </a:ext>
            </a:extLst>
          </p:cNvPr>
          <p:cNvSpPr>
            <a:spLocks noGrp="1"/>
          </p:cNvSpPr>
          <p:nvPr>
            <p:ph type="title"/>
          </p:nvPr>
        </p:nvSpPr>
        <p:spPr>
          <a:xfrm>
            <a:off x="457201" y="411480"/>
            <a:ext cx="4229100" cy="1188720"/>
          </a:xfrm>
        </p:spPr>
        <p:txBody>
          <a:bodyPr/>
          <a:lstStyle/>
          <a:p>
            <a:r>
              <a:rPr lang="en-US" dirty="0"/>
              <a:t>View HCA</a:t>
            </a:r>
            <a:r>
              <a:rPr lang="en-US" spc="200" dirty="0"/>
              <a:t> </a:t>
            </a:r>
            <a:r>
              <a:rPr lang="en-US" dirty="0"/>
              <a:t>Account Information Online</a:t>
            </a:r>
          </a:p>
        </p:txBody>
      </p:sp>
      <p:sp>
        <p:nvSpPr>
          <p:cNvPr id="2" name="Slide Number Placeholder 1">
            <a:extLst>
              <a:ext uri="{FF2B5EF4-FFF2-40B4-BE49-F238E27FC236}">
                <a16:creationId xmlns:a16="http://schemas.microsoft.com/office/drawing/2014/main" id="{13C7737D-A086-4CB3-A085-5F3209947B2D}"/>
              </a:ext>
            </a:extLst>
          </p:cNvPr>
          <p:cNvSpPr>
            <a:spLocks noGrp="1"/>
          </p:cNvSpPr>
          <p:nvPr>
            <p:ph type="sldNum" sz="quarter" idx="10"/>
          </p:nvPr>
        </p:nvSpPr>
        <p:spPr/>
        <p:txBody>
          <a:bodyPr/>
          <a:lstStyle/>
          <a:p>
            <a:fld id="{2D55A223-BDE3-4662-BD05-6BDBDD27824A}" type="slidenum">
              <a:rPr lang="en-US" smtClean="0">
                <a:solidFill>
                  <a:schemeClr val="bg1">
                    <a:lumMod val="85000"/>
                  </a:schemeClr>
                </a:solidFill>
              </a:rPr>
              <a:pPr/>
              <a:t>32</a:t>
            </a:fld>
            <a:endParaRPr lang="en-US" dirty="0">
              <a:solidFill>
                <a:schemeClr val="bg1">
                  <a:lumMod val="85000"/>
                </a:schemeClr>
              </a:solidFill>
            </a:endParaRPr>
          </a:p>
        </p:txBody>
      </p:sp>
      <p:sp>
        <p:nvSpPr>
          <p:cNvPr id="8" name="TextBox 7" hidden="1">
            <a:extLst>
              <a:ext uri="{FF2B5EF4-FFF2-40B4-BE49-F238E27FC236}">
                <a16:creationId xmlns:a16="http://schemas.microsoft.com/office/drawing/2014/main" id="{1BF03ECB-66E1-4C49-B0EA-AE8BF8EB1AA2}"/>
              </a:ext>
            </a:extLst>
          </p:cNvPr>
          <p:cNvSpPr txBox="1"/>
          <p:nvPr/>
        </p:nvSpPr>
        <p:spPr>
          <a:xfrm>
            <a:off x="11307142" y="696528"/>
            <a:ext cx="872034" cy="276999"/>
          </a:xfrm>
          <a:prstGeom prst="rect">
            <a:avLst/>
          </a:prstGeom>
          <a:solidFill>
            <a:srgbClr val="FFFF00"/>
          </a:solidFill>
        </p:spPr>
        <p:txBody>
          <a:bodyPr wrap="none" lIns="0" tIns="0" rIns="0" bIns="0" rtlCol="0">
            <a:spAutoFit/>
          </a:bodyPr>
          <a:lstStyle/>
          <a:p>
            <a:pPr>
              <a:spcAft>
                <a:spcPts val="600"/>
              </a:spcAft>
            </a:pPr>
            <a:r>
              <a:rPr lang="en-US" sz="1800" dirty="0">
                <a:solidFill>
                  <a:srgbClr val="FF0066"/>
                </a:solidFill>
              </a:rPr>
              <a:t>SERINA</a:t>
            </a:r>
          </a:p>
        </p:txBody>
      </p:sp>
    </p:spTree>
    <p:extLst>
      <p:ext uri="{BB962C8B-B14F-4D97-AF65-F5344CB8AC3E}">
        <p14:creationId xmlns:p14="http://schemas.microsoft.com/office/powerpoint/2010/main" val="175175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98870FD-74F7-4A90-A14D-7434D6F5E003}"/>
              </a:ext>
            </a:extLst>
          </p:cNvPr>
          <p:cNvSpPr>
            <a:spLocks noGrp="1"/>
          </p:cNvSpPr>
          <p:nvPr>
            <p:ph type="sldNum" sz="quarter" idx="12"/>
          </p:nvPr>
        </p:nvSpPr>
        <p:spPr>
          <a:xfrm>
            <a:off x="11582400" y="6553200"/>
            <a:ext cx="609600" cy="304800"/>
          </a:xfrm>
        </p:spPr>
        <p:txBody>
          <a:bodyPr/>
          <a:lstStyle/>
          <a:p>
            <a:fld id="{1384FA50-8B36-4B06-A05C-1E58CBA999B5}" type="slidenum">
              <a:rPr lang="en-US" smtClean="0">
                <a:solidFill>
                  <a:schemeClr val="bg1">
                    <a:lumMod val="95000"/>
                  </a:schemeClr>
                </a:solidFill>
              </a:rPr>
              <a:pPr/>
              <a:t>33</a:t>
            </a:fld>
            <a:endParaRPr lang="en-US" dirty="0">
              <a:solidFill>
                <a:schemeClr val="bg1">
                  <a:lumMod val="95000"/>
                </a:schemeClr>
              </a:solidFill>
            </a:endParaRPr>
          </a:p>
        </p:txBody>
      </p:sp>
      <p:sp>
        <p:nvSpPr>
          <p:cNvPr id="3" name="Title 2">
            <a:extLst>
              <a:ext uri="{FF2B5EF4-FFF2-40B4-BE49-F238E27FC236}">
                <a16:creationId xmlns:a16="http://schemas.microsoft.com/office/drawing/2014/main" id="{FC7ECBE0-52F4-450B-97EE-4DA173EB82D3}"/>
              </a:ext>
            </a:extLst>
          </p:cNvPr>
          <p:cNvSpPr>
            <a:spLocks noGrp="1"/>
          </p:cNvSpPr>
          <p:nvPr>
            <p:ph type="title"/>
          </p:nvPr>
        </p:nvSpPr>
        <p:spPr>
          <a:xfrm>
            <a:off x="6096001" y="1392999"/>
            <a:ext cx="4681168" cy="2133600"/>
          </a:xfrm>
        </p:spPr>
        <p:txBody>
          <a:bodyPr/>
          <a:lstStyle/>
          <a:p>
            <a:r>
              <a:rPr lang="en-US" dirty="0"/>
              <a:t>Digital Capabilities</a:t>
            </a:r>
          </a:p>
        </p:txBody>
      </p:sp>
      <p:sp>
        <p:nvSpPr>
          <p:cNvPr id="6" name="TextBox 5" hidden="1">
            <a:extLst>
              <a:ext uri="{FF2B5EF4-FFF2-40B4-BE49-F238E27FC236}">
                <a16:creationId xmlns:a16="http://schemas.microsoft.com/office/drawing/2014/main" id="{0DDBA1AC-E75D-411C-A7AA-9F6A7872A684}"/>
              </a:ext>
            </a:extLst>
          </p:cNvPr>
          <p:cNvSpPr txBox="1"/>
          <p:nvPr/>
        </p:nvSpPr>
        <p:spPr>
          <a:xfrm>
            <a:off x="11230198" y="696528"/>
            <a:ext cx="961802" cy="276999"/>
          </a:xfrm>
          <a:prstGeom prst="rect">
            <a:avLst/>
          </a:prstGeom>
          <a:solidFill>
            <a:srgbClr val="FFFF00"/>
          </a:solidFill>
        </p:spPr>
        <p:txBody>
          <a:bodyPr wrap="none" lIns="0" tIns="0" rIns="0" bIns="0" rtlCol="0">
            <a:spAutoFit/>
          </a:bodyPr>
          <a:lstStyle/>
          <a:p>
            <a:pPr>
              <a:spcAft>
                <a:spcPts val="600"/>
              </a:spcAft>
            </a:pPr>
            <a:r>
              <a:rPr lang="en-US" sz="1800" dirty="0">
                <a:solidFill>
                  <a:srgbClr val="FF0066"/>
                </a:solidFill>
              </a:rPr>
              <a:t>LAUREN</a:t>
            </a:r>
          </a:p>
        </p:txBody>
      </p:sp>
    </p:spTree>
    <p:extLst>
      <p:ext uri="{BB962C8B-B14F-4D97-AF65-F5344CB8AC3E}">
        <p14:creationId xmlns:p14="http://schemas.microsoft.com/office/powerpoint/2010/main" val="4180325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sitting on a couch looking at a phone&#10;&#10;Description automatically generated">
            <a:extLst>
              <a:ext uri="{FF2B5EF4-FFF2-40B4-BE49-F238E27FC236}">
                <a16:creationId xmlns:a16="http://schemas.microsoft.com/office/drawing/2014/main" id="{63D9C406-00AD-52A3-3193-AFF499B17F2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flipH="1">
            <a:off x="0" y="-1"/>
            <a:ext cx="12192000" cy="6553201"/>
          </a:xfrm>
          <a:prstGeom prst="rect">
            <a:avLst/>
          </a:prstGeom>
        </p:spPr>
      </p:pic>
      <p:sp>
        <p:nvSpPr>
          <p:cNvPr id="11" name="TextBox 10" hidden="1">
            <a:extLst>
              <a:ext uri="{FF2B5EF4-FFF2-40B4-BE49-F238E27FC236}">
                <a16:creationId xmlns:a16="http://schemas.microsoft.com/office/drawing/2014/main" id="{5CBD6AC2-19B0-4868-80FF-E35C74C0CD5B}"/>
              </a:ext>
            </a:extLst>
          </p:cNvPr>
          <p:cNvSpPr txBox="1"/>
          <p:nvPr/>
        </p:nvSpPr>
        <p:spPr>
          <a:xfrm>
            <a:off x="11230198" y="696528"/>
            <a:ext cx="961802" cy="276999"/>
          </a:xfrm>
          <a:prstGeom prst="rect">
            <a:avLst/>
          </a:prstGeom>
          <a:solidFill>
            <a:srgbClr val="FFFF00"/>
          </a:solidFill>
        </p:spPr>
        <p:txBody>
          <a:bodyPr wrap="none" lIns="0" tIns="0" rIns="0" bIns="0" rtlCol="0">
            <a:spAutoFit/>
          </a:bodyPr>
          <a:lstStyle/>
          <a:p>
            <a:pPr>
              <a:spcAft>
                <a:spcPts val="600"/>
              </a:spcAft>
            </a:pPr>
            <a:r>
              <a:rPr lang="en-US" sz="1800" dirty="0">
                <a:solidFill>
                  <a:srgbClr val="FF0066"/>
                </a:solidFill>
              </a:rPr>
              <a:t>LAUREN</a:t>
            </a:r>
          </a:p>
        </p:txBody>
      </p:sp>
      <p:sp>
        <p:nvSpPr>
          <p:cNvPr id="19" name="Rectangle 18">
            <a:extLst>
              <a:ext uri="{FF2B5EF4-FFF2-40B4-BE49-F238E27FC236}">
                <a16:creationId xmlns:a16="http://schemas.microsoft.com/office/drawing/2014/main" id="{D8EC4E4B-FBA1-6483-0F1D-B7AF61F961E4}"/>
              </a:ext>
            </a:extLst>
          </p:cNvPr>
          <p:cNvSpPr/>
          <p:nvPr/>
        </p:nvSpPr>
        <p:spPr>
          <a:xfrm>
            <a:off x="0" y="0"/>
            <a:ext cx="4982632" cy="6553200"/>
          </a:xfrm>
          <a:prstGeom prst="rect">
            <a:avLst/>
          </a:prstGeom>
          <a:solidFill>
            <a:schemeClr val="accent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20" name="Content Placeholder 7">
            <a:extLst>
              <a:ext uri="{FF2B5EF4-FFF2-40B4-BE49-F238E27FC236}">
                <a16:creationId xmlns:a16="http://schemas.microsoft.com/office/drawing/2014/main" id="{3BCF89FB-0EA5-480D-9310-53C4D2946DF5}"/>
              </a:ext>
            </a:extLst>
          </p:cNvPr>
          <p:cNvSpPr txBox="1">
            <a:spLocks/>
          </p:cNvSpPr>
          <p:nvPr/>
        </p:nvSpPr>
        <p:spPr>
          <a:xfrm>
            <a:off x="457202" y="1523998"/>
            <a:ext cx="4212770" cy="4572000"/>
          </a:xfrm>
          <a:prstGeom prst="rect">
            <a:avLst/>
          </a:prstGeom>
        </p:spPr>
        <p:txBody>
          <a:bodyPr vert="horz" wrap="square" lIns="0" tIns="0" rIns="0" bIns="0" rtlCol="0">
            <a:noAutofit/>
          </a:bodyP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200" kern="600" baseline="0">
                <a:solidFill>
                  <a:schemeClr val="tx1"/>
                </a:solidFill>
                <a:latin typeface="+mn-lt"/>
                <a:ea typeface="+mn-ea"/>
                <a:cs typeface="+mn-cs"/>
              </a:defRPr>
            </a:lvl1pPr>
            <a:lvl2pPr marL="429768" indent="-182880" algn="l" defTabSz="685800" rtl="0" eaLnBrk="1" latinLnBrk="0" hangingPunct="1">
              <a:lnSpc>
                <a:spcPct val="100000"/>
              </a:lnSpc>
              <a:spcBef>
                <a:spcPts val="0"/>
              </a:spcBef>
              <a:spcAft>
                <a:spcPts val="600"/>
              </a:spcAft>
              <a:buClr>
                <a:schemeClr val="tx1"/>
              </a:buClr>
              <a:buFont typeface="Arial" panose="020B0604020202020204" pitchFamily="34" charset="0"/>
              <a:buChar char="–"/>
              <a:defRPr sz="16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en-US" sz="2400" b="1" dirty="0">
                <a:solidFill>
                  <a:schemeClr val="bg1"/>
                </a:solidFill>
              </a:rPr>
              <a:t>We’ve got the tools </a:t>
            </a:r>
            <a:br>
              <a:rPr lang="en-US" sz="2400" b="1" dirty="0">
                <a:solidFill>
                  <a:schemeClr val="bg1"/>
                </a:solidFill>
              </a:rPr>
            </a:br>
            <a:r>
              <a:rPr lang="en-US" sz="2400" b="1" dirty="0">
                <a:solidFill>
                  <a:schemeClr val="bg1"/>
                </a:solidFill>
              </a:rPr>
              <a:t>you need to access information from your mobile phone or device:</a:t>
            </a:r>
          </a:p>
          <a:p>
            <a:pPr>
              <a:buClr>
                <a:schemeClr val="bg1"/>
              </a:buClr>
            </a:pPr>
            <a:r>
              <a:rPr lang="en-US" sz="2400" dirty="0">
                <a:solidFill>
                  <a:schemeClr val="bg1"/>
                </a:solidFill>
              </a:rPr>
              <a:t>Member portal: myBlueElement</a:t>
            </a:r>
            <a:r>
              <a:rPr lang="en-US" sz="1200" baseline="100000" dirty="0">
                <a:solidFill>
                  <a:schemeClr val="bg1"/>
                </a:solidFill>
                <a:latin typeface="Arial" pitchFamily="34" charset="0"/>
              </a:rPr>
              <a:t>SM </a:t>
            </a:r>
            <a:endParaRPr lang="en-US" sz="2400" kern="1200" dirty="0">
              <a:solidFill>
                <a:schemeClr val="bg1"/>
              </a:solidFill>
              <a:latin typeface="Arial" panose="020B0604020202020204"/>
            </a:endParaRPr>
          </a:p>
          <a:p>
            <a:pPr>
              <a:buClr>
                <a:schemeClr val="bg1"/>
              </a:buClr>
            </a:pPr>
            <a:r>
              <a:rPr lang="en-US" sz="2400" kern="1200" dirty="0">
                <a:solidFill>
                  <a:schemeClr val="bg1"/>
                </a:solidFill>
                <a:latin typeface="Arial" panose="020B0604020202020204"/>
              </a:rPr>
              <a:t>App: Blue Element Mobile IL</a:t>
            </a:r>
            <a:r>
              <a:rPr lang="en-US" sz="2400" dirty="0">
                <a:solidFill>
                  <a:schemeClr val="bg1"/>
                </a:solidFill>
              </a:rPr>
              <a:t>*</a:t>
            </a:r>
          </a:p>
          <a:p>
            <a:endParaRPr lang="en-US" sz="2400" baseline="30000" dirty="0">
              <a:solidFill>
                <a:schemeClr val="bg1"/>
              </a:solidFill>
            </a:endParaRPr>
          </a:p>
          <a:p>
            <a:endParaRPr lang="en-US" dirty="0"/>
          </a:p>
        </p:txBody>
      </p:sp>
      <p:sp>
        <p:nvSpPr>
          <p:cNvPr id="21" name="Title 6">
            <a:extLst>
              <a:ext uri="{FF2B5EF4-FFF2-40B4-BE49-F238E27FC236}">
                <a16:creationId xmlns:a16="http://schemas.microsoft.com/office/drawing/2014/main" id="{CD68734A-4433-A12B-3E32-FC6AA4054825}"/>
              </a:ext>
            </a:extLst>
          </p:cNvPr>
          <p:cNvSpPr txBox="1">
            <a:spLocks/>
          </p:cNvSpPr>
          <p:nvPr/>
        </p:nvSpPr>
        <p:spPr>
          <a:xfrm>
            <a:off x="457200" y="411480"/>
            <a:ext cx="4525432" cy="883920"/>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3000" kern="600" baseline="0">
                <a:solidFill>
                  <a:schemeClr val="tx2"/>
                </a:solidFill>
                <a:latin typeface="+mj-lt"/>
                <a:ea typeface="+mj-ea"/>
                <a:cs typeface="+mj-cs"/>
              </a:defRPr>
            </a:lvl1pPr>
          </a:lstStyle>
          <a:p>
            <a:r>
              <a:rPr lang="en-US" dirty="0">
                <a:solidFill>
                  <a:schemeClr val="bg1"/>
                </a:solidFill>
              </a:rPr>
              <a:t>You’re Mobile. </a:t>
            </a:r>
            <a:br>
              <a:rPr lang="en-US" dirty="0">
                <a:solidFill>
                  <a:schemeClr val="bg1"/>
                </a:solidFill>
              </a:rPr>
            </a:br>
            <a:r>
              <a:rPr lang="en-US" dirty="0">
                <a:solidFill>
                  <a:schemeClr val="bg1"/>
                </a:solidFill>
              </a:rPr>
              <a:t>We’re Mobile.</a:t>
            </a:r>
            <a:endParaRPr lang="en-US" dirty="0"/>
          </a:p>
        </p:txBody>
      </p:sp>
      <p:sp>
        <p:nvSpPr>
          <p:cNvPr id="22" name="Text Placeholder 7">
            <a:extLst>
              <a:ext uri="{FF2B5EF4-FFF2-40B4-BE49-F238E27FC236}">
                <a16:creationId xmlns:a16="http://schemas.microsoft.com/office/drawing/2014/main" id="{40ABC907-60B9-7B8F-DF67-F8659525051B}"/>
              </a:ext>
            </a:extLst>
          </p:cNvPr>
          <p:cNvSpPr txBox="1">
            <a:spLocks/>
          </p:cNvSpPr>
          <p:nvPr/>
        </p:nvSpPr>
        <p:spPr>
          <a:xfrm>
            <a:off x="457200" y="6183489"/>
            <a:ext cx="11277600" cy="304800"/>
          </a:xfrm>
          <a:prstGeom prst="rect">
            <a:avLst/>
          </a:prstGeom>
        </p:spPr>
        <p:txBody>
          <a:bodyPr vert="horz" wrap="square" lIns="0" tIns="0" rIns="0" bIns="0" rtlCol="0" anchor="b">
            <a:noAutofit/>
          </a:bodyPr>
          <a:lstStyle>
            <a:lvl1pPr marL="0" indent="0" algn="l" defTabSz="685800" rtl="0" eaLnBrk="1" latinLnBrk="0" hangingPunct="1">
              <a:lnSpc>
                <a:spcPct val="100000"/>
              </a:lnSpc>
              <a:spcBef>
                <a:spcPts val="0"/>
              </a:spcBef>
              <a:spcAft>
                <a:spcPts val="300"/>
              </a:spcAft>
              <a:buClr>
                <a:schemeClr val="tx2"/>
              </a:buClr>
              <a:buFontTx/>
              <a:buNone/>
              <a:defRPr sz="800" kern="600" baseline="0">
                <a:solidFill>
                  <a:schemeClr val="tx1"/>
                </a:solidFill>
                <a:latin typeface="+mn-lt"/>
                <a:ea typeface="+mn-ea"/>
                <a:cs typeface="+mn-cs"/>
              </a:defRPr>
            </a:lvl1pPr>
            <a:lvl2pPr marL="429768" indent="-182880" algn="l" defTabSz="685800" rtl="0" eaLnBrk="1" latinLnBrk="0" hangingPunct="1">
              <a:lnSpc>
                <a:spcPct val="100000"/>
              </a:lnSpc>
              <a:spcBef>
                <a:spcPts val="0"/>
              </a:spcBef>
              <a:spcAft>
                <a:spcPts val="600"/>
              </a:spcAft>
              <a:buClr>
                <a:schemeClr val="tx1"/>
              </a:buClr>
              <a:buFont typeface="Arial" panose="020B0604020202020204" pitchFamily="34" charset="0"/>
              <a:buChar char="–"/>
              <a:defRPr sz="16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auto"/>
            <a:r>
              <a:rPr lang="en-US" b="0" i="0" u="none" strike="noStrike" dirty="0">
                <a:solidFill>
                  <a:schemeClr val="bg1"/>
                </a:solidFill>
                <a:effectLst/>
              </a:rPr>
              <a:t>*Access to all </a:t>
            </a:r>
            <a:r>
              <a:rPr lang="en-US" dirty="0">
                <a:solidFill>
                  <a:schemeClr val="bg1"/>
                </a:solidFill>
              </a:rPr>
              <a:t>B</a:t>
            </a:r>
            <a:r>
              <a:rPr lang="en-US" b="0" i="0" u="none" strike="noStrike" dirty="0">
                <a:solidFill>
                  <a:schemeClr val="bg1"/>
                </a:solidFill>
                <a:effectLst/>
              </a:rPr>
              <a:t>lue </a:t>
            </a:r>
            <a:r>
              <a:rPr lang="en-US" dirty="0">
                <a:solidFill>
                  <a:schemeClr val="bg1"/>
                </a:solidFill>
              </a:rPr>
              <a:t>E</a:t>
            </a:r>
            <a:r>
              <a:rPr lang="en-US" b="0" i="0" u="none" strike="noStrike" dirty="0">
                <a:solidFill>
                  <a:schemeClr val="bg1"/>
                </a:solidFill>
                <a:effectLst/>
              </a:rPr>
              <a:t>lement app features will vary per user.</a:t>
            </a:r>
            <a:endParaRPr lang="en-US" b="0" dirty="0">
              <a:solidFill>
                <a:schemeClr val="bg1"/>
              </a:solidFill>
            </a:endParaRPr>
          </a:p>
        </p:txBody>
      </p:sp>
    </p:spTree>
    <p:extLst>
      <p:ext uri="{BB962C8B-B14F-4D97-AF65-F5344CB8AC3E}">
        <p14:creationId xmlns:p14="http://schemas.microsoft.com/office/powerpoint/2010/main" val="674913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Content Placeholder 37">
            <a:extLst>
              <a:ext uri="{FF2B5EF4-FFF2-40B4-BE49-F238E27FC236}">
                <a16:creationId xmlns:a16="http://schemas.microsoft.com/office/drawing/2014/main" id="{3C0BD8DB-6F83-9C8F-27C3-E2EA99E8CE22}"/>
              </a:ext>
            </a:extLst>
          </p:cNvPr>
          <p:cNvSpPr>
            <a:spLocks noGrp="1"/>
          </p:cNvSpPr>
          <p:nvPr>
            <p:ph idx="1"/>
          </p:nvPr>
        </p:nvSpPr>
        <p:spPr>
          <a:xfrm>
            <a:off x="457200" y="1382490"/>
            <a:ext cx="6781800" cy="871624"/>
          </a:xfrm>
        </p:spPr>
        <p:txBody>
          <a:bodyPr/>
          <a:lstStyle/>
          <a:p>
            <a:pPr marL="0" indent="0">
              <a:buNone/>
            </a:pPr>
            <a:r>
              <a:rPr kumimoji="0" lang="en-US" sz="1800" b="1" i="0" u="none" strike="noStrike" kern="1200" cap="none" spc="0" normalizeH="0" baseline="0" noProof="0" dirty="0">
                <a:ln>
                  <a:noFill/>
                </a:ln>
                <a:solidFill>
                  <a:srgbClr val="1E1E1E"/>
                </a:solidFill>
                <a:effectLst/>
                <a:uLnTx/>
                <a:uFillTx/>
                <a:latin typeface="Arial" panose="020B0604020202020204"/>
                <a:ea typeface="+mn-ea"/>
                <a:cs typeface="Arial" panose="020B0604020202020204" pitchFamily="34" charset="0"/>
              </a:rPr>
              <a:t>By downloading the myBlueElement app, </a:t>
            </a:r>
            <a:r>
              <a:rPr lang="en-US" sz="1800" b="1" kern="1200" dirty="0">
                <a:solidFill>
                  <a:srgbClr val="1E1E1E"/>
                </a:solidFill>
                <a:latin typeface="Arial" panose="020B0604020202020204"/>
                <a:cs typeface="Arial" panose="020B0604020202020204" pitchFamily="34" charset="0"/>
              </a:rPr>
              <a:t>you</a:t>
            </a:r>
            <a:r>
              <a:rPr kumimoji="0" lang="en-US" sz="1800" b="1" i="0" u="none" strike="noStrike" kern="1200" cap="none" spc="0" normalizeH="0" baseline="0" noProof="0" dirty="0">
                <a:ln>
                  <a:noFill/>
                </a:ln>
                <a:solidFill>
                  <a:srgbClr val="1E1E1E"/>
                </a:solidFill>
                <a:effectLst/>
                <a:uLnTx/>
                <a:uFillTx/>
                <a:latin typeface="Arial" panose="020B0604020202020204"/>
                <a:ea typeface="+mn-ea"/>
                <a:cs typeface="Arial" panose="020B0604020202020204" pitchFamily="34" charset="0"/>
              </a:rPr>
              <a:t> can:</a:t>
            </a:r>
          </a:p>
          <a:p>
            <a:endParaRPr lang="en-US" dirty="0"/>
          </a:p>
        </p:txBody>
      </p:sp>
      <p:sp>
        <p:nvSpPr>
          <p:cNvPr id="6" name="Title 5">
            <a:extLst>
              <a:ext uri="{FF2B5EF4-FFF2-40B4-BE49-F238E27FC236}">
                <a16:creationId xmlns:a16="http://schemas.microsoft.com/office/drawing/2014/main" id="{ADD70271-4986-BE85-46E0-A0D638A97648}"/>
              </a:ext>
            </a:extLst>
          </p:cNvPr>
          <p:cNvSpPr>
            <a:spLocks noGrp="1"/>
          </p:cNvSpPr>
          <p:nvPr>
            <p:ph type="title"/>
          </p:nvPr>
        </p:nvSpPr>
        <p:spPr>
          <a:xfrm>
            <a:off x="457200" y="411480"/>
            <a:ext cx="6781801" cy="1188720"/>
          </a:xfrm>
        </p:spPr>
        <p:txBody>
          <a:bodyPr/>
          <a:lstStyle/>
          <a:p>
            <a:r>
              <a:rPr lang="en-US" dirty="0">
                <a:cs typeface="Arial" panose="020B0604020202020204" pitchFamily="34" charset="0"/>
              </a:rPr>
              <a:t>myBlueElement</a:t>
            </a:r>
            <a:r>
              <a:rPr kumimoji="0" lang="en-US" sz="1500" i="0" u="none" strike="noStrike" cap="none" normalizeH="0" baseline="100000" dirty="0">
                <a:ln>
                  <a:noFill/>
                </a:ln>
                <a:effectLst/>
                <a:latin typeface="Arial" pitchFamily="34" charset="0"/>
              </a:rPr>
              <a:t>SM</a:t>
            </a:r>
            <a:r>
              <a:rPr lang="en-US" dirty="0">
                <a:cs typeface="Arial" panose="020B0604020202020204" pitchFamily="34" charset="0"/>
              </a:rPr>
              <a:t> – Mobile App</a:t>
            </a:r>
            <a:endParaRPr lang="en-US" sz="3000" dirty="0"/>
          </a:p>
        </p:txBody>
      </p:sp>
      <p:pic>
        <p:nvPicPr>
          <p:cNvPr id="122" name="Picture 121" descr="A screenshot of a cell phone&#10;&#10;Description generated with very high confidence">
            <a:extLst>
              <a:ext uri="{FF2B5EF4-FFF2-40B4-BE49-F238E27FC236}">
                <a16:creationId xmlns:a16="http://schemas.microsoft.com/office/drawing/2014/main" id="{95B83523-F98B-40CD-6C32-5BF9EB03020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1" b="148"/>
          <a:stretch/>
        </p:blipFill>
        <p:spPr>
          <a:xfrm>
            <a:off x="6389571" y="559766"/>
            <a:ext cx="2677898" cy="4878775"/>
          </a:xfrm>
          <a:prstGeom prst="rect">
            <a:avLst/>
          </a:prstGeom>
        </p:spPr>
      </p:pic>
      <p:sp>
        <p:nvSpPr>
          <p:cNvPr id="12" name="TextBox 11">
            <a:extLst>
              <a:ext uri="{FF2B5EF4-FFF2-40B4-BE49-F238E27FC236}">
                <a16:creationId xmlns:a16="http://schemas.microsoft.com/office/drawing/2014/main" id="{FD6A9749-D0C7-7299-72E6-A1422E9B464C}"/>
              </a:ext>
            </a:extLst>
          </p:cNvPr>
          <p:cNvSpPr txBox="1"/>
          <p:nvPr/>
        </p:nvSpPr>
        <p:spPr>
          <a:xfrm>
            <a:off x="8102782" y="5603163"/>
            <a:ext cx="3340466" cy="1000274"/>
          </a:xfrm>
          <a:prstGeom prst="rect">
            <a:avLst/>
          </a:prstGeom>
          <a:noFill/>
        </p:spPr>
        <p:txBody>
          <a:bodyPr wrap="square" lIns="0" tIns="0" rIns="0" bIns="0" rtlCol="0">
            <a:spAutoFit/>
          </a:bodyPr>
          <a:lstStyle/>
          <a:p>
            <a:pPr>
              <a:spcAft>
                <a:spcPts val="600"/>
              </a:spcAft>
            </a:pPr>
            <a:r>
              <a:rPr lang="en-US" sz="1400" dirty="0"/>
              <a:t>Download the app for free from </a:t>
            </a:r>
            <a:br>
              <a:rPr lang="en-US" sz="1400" dirty="0"/>
            </a:br>
            <a:r>
              <a:rPr lang="en-US" sz="1400" dirty="0"/>
              <a:t>Apple or Google Play. Search for</a:t>
            </a:r>
            <a:r>
              <a:rPr lang="en-US" sz="1400" dirty="0">
                <a:solidFill>
                  <a:srgbClr val="FFFF00"/>
                </a:solidFill>
              </a:rPr>
              <a:t> </a:t>
            </a:r>
            <a:br>
              <a:rPr lang="en-US" sz="1400" dirty="0">
                <a:solidFill>
                  <a:srgbClr val="FFFF00"/>
                </a:solidFill>
              </a:rPr>
            </a:br>
            <a:r>
              <a:rPr kumimoji="0" lang="en-US" sz="1400" b="1" i="0" u="none" strike="noStrike" kern="1200" cap="none" spc="0" normalizeH="0" baseline="0" noProof="0" dirty="0">
                <a:ln>
                  <a:noFill/>
                </a:ln>
                <a:solidFill>
                  <a:srgbClr val="0080C7"/>
                </a:solidFill>
                <a:effectLst/>
                <a:uLnTx/>
                <a:uFillTx/>
                <a:latin typeface="Arial" panose="020B0604020202020204"/>
                <a:ea typeface="+mn-ea"/>
                <a:cs typeface="+mn-cs"/>
              </a:rPr>
              <a:t>Blue Element Mobile IL</a:t>
            </a:r>
            <a:r>
              <a:rPr kumimoji="0" lang="en-US" sz="1400" i="0" u="none" strike="noStrike" kern="1200" cap="none" spc="0" normalizeH="0" baseline="0" noProof="0" dirty="0">
                <a:ln>
                  <a:noFill/>
                </a:ln>
                <a:effectLst/>
                <a:uLnTx/>
                <a:uFillTx/>
                <a:latin typeface="Arial" panose="020B0604020202020204"/>
                <a:ea typeface="+mn-ea"/>
                <a:cs typeface="+mn-cs"/>
              </a:rPr>
              <a:t>.</a:t>
            </a:r>
          </a:p>
          <a:p>
            <a:pPr>
              <a:spcAft>
                <a:spcPts val="600"/>
              </a:spcAft>
            </a:pPr>
            <a:endParaRPr lang="en-US" sz="1800" b="0" dirty="0"/>
          </a:p>
        </p:txBody>
      </p:sp>
      <p:pic>
        <p:nvPicPr>
          <p:cNvPr id="113" name="Picture 112" descr="A screenshot of a cell phone&#10;&#10;Description generated with very high confidence">
            <a:extLst>
              <a:ext uri="{FF2B5EF4-FFF2-40B4-BE49-F238E27FC236}">
                <a16:creationId xmlns:a16="http://schemas.microsoft.com/office/drawing/2014/main" id="{2961FBA4-6666-B3E0-B61E-0D3AC6E6BD6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242"/>
          <a:stretch/>
        </p:blipFill>
        <p:spPr>
          <a:xfrm>
            <a:off x="9074389" y="587598"/>
            <a:ext cx="2677898" cy="4897826"/>
          </a:xfrm>
          <a:prstGeom prst="rect">
            <a:avLst/>
          </a:prstGeom>
        </p:spPr>
      </p:pic>
      <p:pic>
        <p:nvPicPr>
          <p:cNvPr id="117" name="Picture 116">
            <a:extLst>
              <a:ext uri="{FF2B5EF4-FFF2-40B4-BE49-F238E27FC236}">
                <a16:creationId xmlns:a16="http://schemas.microsoft.com/office/drawing/2014/main" id="{1415806A-9BCC-5389-3855-C1129DB4158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54186" y="825500"/>
            <a:ext cx="2069277" cy="4399499"/>
          </a:xfrm>
          <a:prstGeom prst="roundRect">
            <a:avLst>
              <a:gd name="adj" fmla="val 9911"/>
            </a:avLst>
          </a:prstGeom>
        </p:spPr>
      </p:pic>
      <p:pic>
        <p:nvPicPr>
          <p:cNvPr id="118" name="Picture 117">
            <a:extLst>
              <a:ext uri="{FF2B5EF4-FFF2-40B4-BE49-F238E27FC236}">
                <a16:creationId xmlns:a16="http://schemas.microsoft.com/office/drawing/2014/main" id="{0A0C541C-6622-BCB7-6EFF-D3793ECF5D5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32515" y="829124"/>
            <a:ext cx="2032048" cy="4400061"/>
          </a:xfrm>
          <a:prstGeom prst="roundRect">
            <a:avLst>
              <a:gd name="adj" fmla="val 11698"/>
            </a:avLst>
          </a:prstGeom>
        </p:spPr>
      </p:pic>
      <p:sp>
        <p:nvSpPr>
          <p:cNvPr id="130" name="Rectangle 129">
            <a:extLst>
              <a:ext uri="{FF2B5EF4-FFF2-40B4-BE49-F238E27FC236}">
                <a16:creationId xmlns:a16="http://schemas.microsoft.com/office/drawing/2014/main" id="{8FB9C295-93CA-4067-97A7-B49DB046FB08}"/>
              </a:ext>
            </a:extLst>
          </p:cNvPr>
          <p:cNvSpPr/>
          <p:nvPr/>
        </p:nvSpPr>
        <p:spPr>
          <a:xfrm>
            <a:off x="9922938" y="1059735"/>
            <a:ext cx="956789" cy="235665"/>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32" name="Content Placeholder 4">
            <a:extLst>
              <a:ext uri="{FF2B5EF4-FFF2-40B4-BE49-F238E27FC236}">
                <a16:creationId xmlns:a16="http://schemas.microsoft.com/office/drawing/2014/main" id="{0A1474A5-89C5-662C-A2D3-EA0C2781032D}"/>
              </a:ext>
            </a:extLst>
          </p:cNvPr>
          <p:cNvSpPr txBox="1">
            <a:spLocks/>
          </p:cNvSpPr>
          <p:nvPr/>
        </p:nvSpPr>
        <p:spPr>
          <a:xfrm>
            <a:off x="1055728" y="1869418"/>
            <a:ext cx="2011639" cy="3307182"/>
          </a:xfrm>
          <a:prstGeom prst="rect">
            <a:avLst/>
          </a:prstGeom>
        </p:spPr>
        <p:txBody>
          <a:bodyPr vert="horz" wrap="square" lIns="0" tIns="0" rIns="0" bIns="0" rtlCol="0">
            <a:noAutofit/>
          </a:bodyP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200" kern="600" baseline="0">
                <a:solidFill>
                  <a:schemeClr val="tx1"/>
                </a:solidFill>
                <a:latin typeface="+mn-lt"/>
                <a:ea typeface="+mn-ea"/>
                <a:cs typeface="+mn-cs"/>
              </a:defRPr>
            </a:lvl1pPr>
            <a:lvl2pPr marL="457200" indent="-228600" algn="l" defTabSz="685800" rtl="0" eaLnBrk="1" latinLnBrk="0" hangingPunct="1">
              <a:lnSpc>
                <a:spcPct val="100000"/>
              </a:lnSpc>
              <a:spcBef>
                <a:spcPts val="0"/>
              </a:spcBef>
              <a:spcAft>
                <a:spcPts val="600"/>
              </a:spcAft>
              <a:buClr>
                <a:srgbClr val="D1310A"/>
              </a:buClr>
              <a:buFont typeface="Arial" panose="020B0604020202020204" pitchFamily="34" charset="0"/>
              <a:buChar char="•"/>
              <a:defRPr sz="18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fontAlgn="auto">
              <a:spcAft>
                <a:spcPts val="2400"/>
              </a:spcAft>
              <a:buNone/>
            </a:pPr>
            <a:r>
              <a:rPr lang="en-US" sz="1200" b="0" kern="1200" dirty="0">
                <a:solidFill>
                  <a:srgbClr val="1E1E1E"/>
                </a:solidFill>
                <a:latin typeface="Arial" panose="020B0604020202020204"/>
              </a:rPr>
              <a:t>See the status of deductible and out-of-pocket maximum</a:t>
            </a:r>
          </a:p>
          <a:p>
            <a:pPr marL="0" indent="0" fontAlgn="auto">
              <a:spcAft>
                <a:spcPts val="2400"/>
              </a:spcAft>
              <a:buNone/>
            </a:pPr>
            <a:r>
              <a:rPr lang="en-US" sz="1200" b="0" kern="1200" dirty="0">
                <a:solidFill>
                  <a:srgbClr val="1E1E1E"/>
                </a:solidFill>
                <a:latin typeface="Arial" panose="020B0604020202020204"/>
              </a:rPr>
              <a:t>Show ID card to provider</a:t>
            </a:r>
          </a:p>
          <a:p>
            <a:pPr marL="0" indent="0" fontAlgn="auto">
              <a:spcAft>
                <a:spcPts val="2400"/>
              </a:spcAft>
              <a:buNone/>
            </a:pPr>
            <a:r>
              <a:rPr lang="en-US" sz="1200" b="0" kern="1200" dirty="0">
                <a:solidFill>
                  <a:srgbClr val="1E1E1E"/>
                </a:solidFill>
                <a:latin typeface="Arial" panose="020B0604020202020204"/>
              </a:rPr>
              <a:t>View and filter claims for quick reference</a:t>
            </a:r>
          </a:p>
          <a:p>
            <a:pPr marL="0" indent="0" fontAlgn="auto">
              <a:spcAft>
                <a:spcPts val="2400"/>
              </a:spcAft>
              <a:buNone/>
            </a:pPr>
            <a:r>
              <a:rPr lang="en-US" sz="1200" b="0" kern="1200" dirty="0">
                <a:solidFill>
                  <a:srgbClr val="1E1E1E"/>
                </a:solidFill>
                <a:latin typeface="Arial" panose="020B0604020202020204"/>
              </a:rPr>
              <a:t>Find a doctor</a:t>
            </a:r>
          </a:p>
          <a:p>
            <a:pPr marL="0" indent="0" fontAlgn="auto">
              <a:spcAft>
                <a:spcPts val="2400"/>
              </a:spcAft>
              <a:buNone/>
            </a:pPr>
            <a:r>
              <a:rPr lang="en-US" sz="1200" b="0" kern="1200" dirty="0">
                <a:solidFill>
                  <a:srgbClr val="1E1E1E"/>
                </a:solidFill>
                <a:latin typeface="Arial" panose="020B0604020202020204"/>
              </a:rPr>
              <a:t>Easily access member-specific services in </a:t>
            </a:r>
            <a:r>
              <a:rPr lang="en-US" sz="1200" kern="1200" dirty="0">
                <a:solidFill>
                  <a:srgbClr val="1E1E1E"/>
                </a:solidFill>
                <a:latin typeface="Arial" panose="020B0604020202020204"/>
              </a:rPr>
              <a:t>you</a:t>
            </a:r>
            <a:r>
              <a:rPr lang="en-US" sz="1200" b="0" kern="1200" dirty="0">
                <a:solidFill>
                  <a:srgbClr val="1E1E1E"/>
                </a:solidFill>
                <a:latin typeface="Arial" panose="020B0604020202020204"/>
              </a:rPr>
              <a:t>r health benefit plan</a:t>
            </a:r>
          </a:p>
          <a:p>
            <a:pPr marL="0" indent="0" fontAlgn="auto">
              <a:spcAft>
                <a:spcPts val="3000"/>
              </a:spcAft>
              <a:buNone/>
            </a:pPr>
            <a:r>
              <a:rPr lang="en-US" sz="1200" b="0" kern="1200" dirty="0">
                <a:solidFill>
                  <a:srgbClr val="1E1E1E"/>
                </a:solidFill>
                <a:latin typeface="Arial" panose="020B0604020202020204"/>
              </a:rPr>
              <a:t>View family info and </a:t>
            </a:r>
            <a:br>
              <a:rPr lang="en-US" sz="1200" b="0" kern="1200" dirty="0">
                <a:solidFill>
                  <a:srgbClr val="1E1E1E"/>
                </a:solidFill>
                <a:latin typeface="Arial" panose="020B0604020202020204"/>
              </a:rPr>
            </a:br>
            <a:r>
              <a:rPr lang="en-US" sz="1200" b="0" kern="1200" dirty="0">
                <a:solidFill>
                  <a:srgbClr val="1E1E1E"/>
                </a:solidFill>
                <a:latin typeface="Arial" panose="020B0604020202020204"/>
              </a:rPr>
              <a:t>health benefits</a:t>
            </a:r>
          </a:p>
          <a:p>
            <a:pPr marL="0" indent="0" fontAlgn="auto">
              <a:buFont typeface="Arial" panose="020B0604020202020204" pitchFamily="34" charset="0"/>
              <a:buNone/>
            </a:pPr>
            <a:endParaRPr lang="en-US" sz="1800" b="0" kern="1200" dirty="0">
              <a:solidFill>
                <a:srgbClr val="1E1E1E"/>
              </a:solidFill>
              <a:latin typeface="Arial" panose="020B0604020202020204"/>
            </a:endParaRPr>
          </a:p>
          <a:p>
            <a:pPr fontAlgn="auto">
              <a:lnSpc>
                <a:spcPct val="150000"/>
              </a:lnSpc>
            </a:pPr>
            <a:endParaRPr lang="en-US" b="0" dirty="0"/>
          </a:p>
        </p:txBody>
      </p:sp>
      <p:sp>
        <p:nvSpPr>
          <p:cNvPr id="133" name="Content Placeholder 4">
            <a:extLst>
              <a:ext uri="{FF2B5EF4-FFF2-40B4-BE49-F238E27FC236}">
                <a16:creationId xmlns:a16="http://schemas.microsoft.com/office/drawing/2014/main" id="{7473F103-723B-1F96-C0C5-CF5B91DA4AAF}"/>
              </a:ext>
            </a:extLst>
          </p:cNvPr>
          <p:cNvSpPr txBox="1">
            <a:spLocks/>
          </p:cNvSpPr>
          <p:nvPr/>
        </p:nvSpPr>
        <p:spPr>
          <a:xfrm>
            <a:off x="4115309" y="1868779"/>
            <a:ext cx="1723729" cy="2875636"/>
          </a:xfrm>
          <a:prstGeom prst="rect">
            <a:avLst/>
          </a:prstGeom>
        </p:spPr>
        <p:txBody>
          <a:bodyPr vert="horz" wrap="square" lIns="0" tIns="0" rIns="0" bIns="0" rtlCol="0">
            <a:noAutofit/>
          </a:bodyP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200" kern="600" baseline="0">
                <a:solidFill>
                  <a:schemeClr val="tx1"/>
                </a:solidFill>
                <a:latin typeface="+mn-lt"/>
                <a:ea typeface="+mn-ea"/>
                <a:cs typeface="+mn-cs"/>
              </a:defRPr>
            </a:lvl1pPr>
            <a:lvl2pPr marL="457200" indent="-228600" algn="l" defTabSz="685800" rtl="0" eaLnBrk="1" latinLnBrk="0" hangingPunct="1">
              <a:lnSpc>
                <a:spcPct val="100000"/>
              </a:lnSpc>
              <a:spcBef>
                <a:spcPts val="0"/>
              </a:spcBef>
              <a:spcAft>
                <a:spcPts val="600"/>
              </a:spcAft>
              <a:buClr>
                <a:srgbClr val="D1310A"/>
              </a:buClr>
              <a:buFont typeface="Arial" panose="020B0604020202020204" pitchFamily="34" charset="0"/>
              <a:buChar char="•"/>
              <a:defRPr sz="18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fontAlgn="auto">
              <a:spcAft>
                <a:spcPts val="2400"/>
              </a:spcAft>
              <a:buNone/>
            </a:pPr>
            <a:r>
              <a:rPr lang="en-US" sz="1200" b="0" kern="1200" dirty="0">
                <a:solidFill>
                  <a:srgbClr val="1E1E1E"/>
                </a:solidFill>
                <a:latin typeface="Arial" panose="020B0604020202020204"/>
              </a:rPr>
              <a:t>Access important benefits information</a:t>
            </a:r>
          </a:p>
          <a:p>
            <a:pPr marL="0" indent="0" fontAlgn="auto">
              <a:spcAft>
                <a:spcPts val="2400"/>
              </a:spcAft>
              <a:buNone/>
            </a:pPr>
            <a:r>
              <a:rPr lang="en-US" sz="1200" b="0" kern="1200" dirty="0">
                <a:solidFill>
                  <a:srgbClr val="1E1E1E"/>
                </a:solidFill>
                <a:latin typeface="Arial" panose="020B0604020202020204"/>
              </a:rPr>
              <a:t>Filter claims by dependent and type</a:t>
            </a:r>
          </a:p>
          <a:p>
            <a:pPr marL="0" indent="0" fontAlgn="auto">
              <a:spcAft>
                <a:spcPts val="2400"/>
              </a:spcAft>
              <a:buNone/>
            </a:pPr>
            <a:r>
              <a:rPr lang="en-US" sz="1200" b="0" kern="1200" dirty="0">
                <a:solidFill>
                  <a:srgbClr val="1E1E1E"/>
                </a:solidFill>
                <a:latin typeface="Arial" panose="020B0604020202020204"/>
              </a:rPr>
              <a:t>Contact Customer Service through the mobile message center</a:t>
            </a:r>
          </a:p>
          <a:p>
            <a:pPr marL="0" indent="0" fontAlgn="auto">
              <a:buFont typeface="Arial" panose="020B0604020202020204" pitchFamily="34" charset="0"/>
              <a:buNone/>
            </a:pPr>
            <a:r>
              <a:rPr lang="en-US" sz="1200" b="0" kern="1200" dirty="0">
                <a:solidFill>
                  <a:srgbClr val="1E1E1E"/>
                </a:solidFill>
                <a:latin typeface="Arial" panose="020B0604020202020204"/>
              </a:rPr>
              <a:t>Contact Customer </a:t>
            </a:r>
            <a:br>
              <a:rPr lang="en-US" sz="1200" b="0" kern="1200" dirty="0">
                <a:solidFill>
                  <a:srgbClr val="1E1E1E"/>
                </a:solidFill>
                <a:latin typeface="Arial" panose="020B0604020202020204"/>
              </a:rPr>
            </a:br>
            <a:r>
              <a:rPr lang="en-US" sz="1200" b="0" kern="1200" dirty="0">
                <a:solidFill>
                  <a:srgbClr val="1E1E1E"/>
                </a:solidFill>
                <a:latin typeface="Arial" panose="020B0604020202020204"/>
              </a:rPr>
              <a:t>Service by phone</a:t>
            </a:r>
            <a:endParaRPr lang="en-US" sz="1800" b="0" kern="1200" dirty="0">
              <a:solidFill>
                <a:srgbClr val="1E1E1E"/>
              </a:solidFill>
              <a:latin typeface="Arial" panose="020B0604020202020204"/>
            </a:endParaRPr>
          </a:p>
          <a:p>
            <a:pPr fontAlgn="auto"/>
            <a:endParaRPr lang="en-US" b="0" dirty="0"/>
          </a:p>
        </p:txBody>
      </p:sp>
      <p:sp>
        <p:nvSpPr>
          <p:cNvPr id="7" name="TextBox 6">
            <a:extLst>
              <a:ext uri="{FF2B5EF4-FFF2-40B4-BE49-F238E27FC236}">
                <a16:creationId xmlns:a16="http://schemas.microsoft.com/office/drawing/2014/main" id="{14528505-602C-FCE4-1747-2DA110B5623F}"/>
              </a:ext>
            </a:extLst>
          </p:cNvPr>
          <p:cNvSpPr txBox="1"/>
          <p:nvPr/>
        </p:nvSpPr>
        <p:spPr>
          <a:xfrm>
            <a:off x="9416142" y="1386114"/>
            <a:ext cx="827316" cy="107722"/>
          </a:xfrm>
          <a:prstGeom prst="rect">
            <a:avLst/>
          </a:prstGeom>
          <a:solidFill>
            <a:schemeClr val="bg1"/>
          </a:solidFill>
        </p:spPr>
        <p:txBody>
          <a:bodyPr wrap="square" lIns="0" tIns="0" rIns="0" bIns="0" rtlCol="0">
            <a:spAutoFit/>
          </a:bodyPr>
          <a:lstStyle/>
          <a:p>
            <a:pPr>
              <a:spcAft>
                <a:spcPts val="600"/>
              </a:spcAft>
            </a:pPr>
            <a:r>
              <a:rPr lang="en-US" sz="700" b="0" dirty="0">
                <a:solidFill>
                  <a:schemeClr val="bg1">
                    <a:lumMod val="65000"/>
                  </a:schemeClr>
                </a:solidFill>
              </a:rPr>
              <a:t>HELLO BETH</a:t>
            </a:r>
          </a:p>
        </p:txBody>
      </p:sp>
      <p:grpSp>
        <p:nvGrpSpPr>
          <p:cNvPr id="8" name="Group 7">
            <a:extLst>
              <a:ext uri="{FF2B5EF4-FFF2-40B4-BE49-F238E27FC236}">
                <a16:creationId xmlns:a16="http://schemas.microsoft.com/office/drawing/2014/main" id="{A179E7FB-DBDA-047E-741C-465C40B5874D}"/>
              </a:ext>
            </a:extLst>
          </p:cNvPr>
          <p:cNvGrpSpPr/>
          <p:nvPr/>
        </p:nvGrpSpPr>
        <p:grpSpPr>
          <a:xfrm>
            <a:off x="499816" y="1839592"/>
            <a:ext cx="360056" cy="474154"/>
            <a:chOff x="8099091" y="3275452"/>
            <a:chExt cx="684213" cy="901033"/>
          </a:xfrm>
        </p:grpSpPr>
        <p:sp>
          <p:nvSpPr>
            <p:cNvPr id="9" name="Freeform 13">
              <a:extLst>
                <a:ext uri="{FF2B5EF4-FFF2-40B4-BE49-F238E27FC236}">
                  <a16:creationId xmlns:a16="http://schemas.microsoft.com/office/drawing/2014/main" id="{7AD6AE01-EB06-1685-14B3-9B42871C28CE}"/>
                </a:ext>
              </a:extLst>
            </p:cNvPr>
            <p:cNvSpPr>
              <a:spLocks noEditPoints="1"/>
            </p:cNvSpPr>
            <p:nvPr/>
          </p:nvSpPr>
          <p:spPr bwMode="auto">
            <a:xfrm>
              <a:off x="8099091" y="3784372"/>
              <a:ext cx="684213" cy="392113"/>
            </a:xfrm>
            <a:custGeom>
              <a:avLst/>
              <a:gdLst>
                <a:gd name="T0" fmla="*/ 463 w 481"/>
                <a:gd name="T1" fmla="*/ 9 h 275"/>
                <a:gd name="T2" fmla="*/ 414 w 481"/>
                <a:gd name="T3" fmla="*/ 27 h 275"/>
                <a:gd name="T4" fmla="*/ 413 w 481"/>
                <a:gd name="T5" fmla="*/ 27 h 275"/>
                <a:gd name="T6" fmla="*/ 369 w 481"/>
                <a:gd name="T7" fmla="*/ 86 h 275"/>
                <a:gd name="T8" fmla="*/ 360 w 481"/>
                <a:gd name="T9" fmla="*/ 73 h 275"/>
                <a:gd name="T10" fmla="*/ 285 w 481"/>
                <a:gd name="T11" fmla="*/ 61 h 275"/>
                <a:gd name="T12" fmla="*/ 218 w 481"/>
                <a:gd name="T13" fmla="*/ 51 h 275"/>
                <a:gd name="T14" fmla="*/ 134 w 481"/>
                <a:gd name="T15" fmla="*/ 54 h 275"/>
                <a:gd name="T16" fmla="*/ 81 w 481"/>
                <a:gd name="T17" fmla="*/ 88 h 275"/>
                <a:gd name="T18" fmla="*/ 71 w 481"/>
                <a:gd name="T19" fmla="*/ 70 h 275"/>
                <a:gd name="T20" fmla="*/ 0 w 481"/>
                <a:gd name="T21" fmla="*/ 111 h 275"/>
                <a:gd name="T22" fmla="*/ 96 w 481"/>
                <a:gd name="T23" fmla="*/ 275 h 275"/>
                <a:gd name="T24" fmla="*/ 167 w 481"/>
                <a:gd name="T25" fmla="*/ 234 h 275"/>
                <a:gd name="T26" fmla="*/ 156 w 481"/>
                <a:gd name="T27" fmla="*/ 215 h 275"/>
                <a:gd name="T28" fmla="*/ 310 w 481"/>
                <a:gd name="T29" fmla="*/ 215 h 275"/>
                <a:gd name="T30" fmla="*/ 357 w 481"/>
                <a:gd name="T31" fmla="*/ 200 h 275"/>
                <a:gd name="T32" fmla="*/ 473 w 481"/>
                <a:gd name="T33" fmla="*/ 54 h 275"/>
                <a:gd name="T34" fmla="*/ 463 w 481"/>
                <a:gd name="T35" fmla="*/ 9 h 275"/>
                <a:gd name="T36" fmla="*/ 111 w 481"/>
                <a:gd name="T37" fmla="*/ 236 h 275"/>
                <a:gd name="T38" fmla="*/ 95 w 481"/>
                <a:gd name="T39" fmla="*/ 220 h 275"/>
                <a:gd name="T40" fmla="*/ 111 w 481"/>
                <a:gd name="T41" fmla="*/ 203 h 275"/>
                <a:gd name="T42" fmla="*/ 128 w 481"/>
                <a:gd name="T43" fmla="*/ 220 h 275"/>
                <a:gd name="T44" fmla="*/ 111 w 481"/>
                <a:gd name="T45" fmla="*/ 236 h 275"/>
                <a:gd name="T46" fmla="*/ 458 w 481"/>
                <a:gd name="T47" fmla="*/ 49 h 275"/>
                <a:gd name="T48" fmla="*/ 347 w 481"/>
                <a:gd name="T49" fmla="*/ 187 h 275"/>
                <a:gd name="T50" fmla="*/ 346 w 481"/>
                <a:gd name="T51" fmla="*/ 188 h 275"/>
                <a:gd name="T52" fmla="*/ 308 w 481"/>
                <a:gd name="T53" fmla="*/ 199 h 275"/>
                <a:gd name="T54" fmla="*/ 146 w 481"/>
                <a:gd name="T55" fmla="*/ 199 h 275"/>
                <a:gd name="T56" fmla="*/ 89 w 481"/>
                <a:gd name="T57" fmla="*/ 102 h 275"/>
                <a:gd name="T58" fmla="*/ 143 w 481"/>
                <a:gd name="T59" fmla="*/ 68 h 275"/>
                <a:gd name="T60" fmla="*/ 143 w 481"/>
                <a:gd name="T61" fmla="*/ 67 h 275"/>
                <a:gd name="T62" fmla="*/ 213 w 481"/>
                <a:gd name="T63" fmla="*/ 66 h 275"/>
                <a:gd name="T64" fmla="*/ 213 w 481"/>
                <a:gd name="T65" fmla="*/ 66 h 275"/>
                <a:gd name="T66" fmla="*/ 286 w 481"/>
                <a:gd name="T67" fmla="*/ 77 h 275"/>
                <a:gd name="T68" fmla="*/ 287 w 481"/>
                <a:gd name="T69" fmla="*/ 77 h 275"/>
                <a:gd name="T70" fmla="*/ 350 w 481"/>
                <a:gd name="T71" fmla="*/ 85 h 275"/>
                <a:gd name="T72" fmla="*/ 353 w 481"/>
                <a:gd name="T73" fmla="*/ 92 h 275"/>
                <a:gd name="T74" fmla="*/ 349 w 481"/>
                <a:gd name="T75" fmla="*/ 104 h 275"/>
                <a:gd name="T76" fmla="*/ 349 w 481"/>
                <a:gd name="T77" fmla="*/ 104 h 275"/>
                <a:gd name="T78" fmla="*/ 327 w 481"/>
                <a:gd name="T79" fmla="*/ 118 h 275"/>
                <a:gd name="T80" fmla="*/ 308 w 481"/>
                <a:gd name="T81" fmla="*/ 124 h 275"/>
                <a:gd name="T82" fmla="*/ 227 w 481"/>
                <a:gd name="T83" fmla="*/ 124 h 275"/>
                <a:gd name="T84" fmla="*/ 227 w 481"/>
                <a:gd name="T85" fmla="*/ 140 h 275"/>
                <a:gd name="T86" fmla="*/ 308 w 481"/>
                <a:gd name="T87" fmla="*/ 140 h 275"/>
                <a:gd name="T88" fmla="*/ 334 w 481"/>
                <a:gd name="T89" fmla="*/ 133 h 275"/>
                <a:gd name="T90" fmla="*/ 427 w 481"/>
                <a:gd name="T91" fmla="*/ 36 h 275"/>
                <a:gd name="T92" fmla="*/ 455 w 481"/>
                <a:gd name="T93" fmla="*/ 23 h 275"/>
                <a:gd name="T94" fmla="*/ 456 w 481"/>
                <a:gd name="T95" fmla="*/ 24 h 275"/>
                <a:gd name="T96" fmla="*/ 458 w 481"/>
                <a:gd name="T97" fmla="*/ 4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81" h="275">
                  <a:moveTo>
                    <a:pt x="463" y="9"/>
                  </a:moveTo>
                  <a:cubicBezTo>
                    <a:pt x="454" y="4"/>
                    <a:pt x="432" y="0"/>
                    <a:pt x="414" y="27"/>
                  </a:cubicBezTo>
                  <a:cubicBezTo>
                    <a:pt x="413" y="27"/>
                    <a:pt x="413" y="27"/>
                    <a:pt x="413" y="27"/>
                  </a:cubicBezTo>
                  <a:cubicBezTo>
                    <a:pt x="413" y="28"/>
                    <a:pt x="395" y="59"/>
                    <a:pt x="369" y="86"/>
                  </a:cubicBezTo>
                  <a:cubicBezTo>
                    <a:pt x="367" y="81"/>
                    <a:pt x="364" y="76"/>
                    <a:pt x="360" y="73"/>
                  </a:cubicBezTo>
                  <a:cubicBezTo>
                    <a:pt x="340" y="56"/>
                    <a:pt x="292" y="60"/>
                    <a:pt x="285" y="61"/>
                  </a:cubicBezTo>
                  <a:cubicBezTo>
                    <a:pt x="255" y="62"/>
                    <a:pt x="221" y="51"/>
                    <a:pt x="218" y="51"/>
                  </a:cubicBezTo>
                  <a:cubicBezTo>
                    <a:pt x="168" y="31"/>
                    <a:pt x="137" y="52"/>
                    <a:pt x="134" y="54"/>
                  </a:cubicBezTo>
                  <a:cubicBezTo>
                    <a:pt x="81" y="88"/>
                    <a:pt x="81" y="88"/>
                    <a:pt x="81" y="88"/>
                  </a:cubicBezTo>
                  <a:cubicBezTo>
                    <a:pt x="71" y="70"/>
                    <a:pt x="71" y="70"/>
                    <a:pt x="71" y="70"/>
                  </a:cubicBezTo>
                  <a:cubicBezTo>
                    <a:pt x="0" y="111"/>
                    <a:pt x="0" y="111"/>
                    <a:pt x="0" y="111"/>
                  </a:cubicBezTo>
                  <a:cubicBezTo>
                    <a:pt x="96" y="275"/>
                    <a:pt x="96" y="275"/>
                    <a:pt x="96" y="275"/>
                  </a:cubicBezTo>
                  <a:cubicBezTo>
                    <a:pt x="167" y="234"/>
                    <a:pt x="167" y="234"/>
                    <a:pt x="167" y="234"/>
                  </a:cubicBezTo>
                  <a:cubicBezTo>
                    <a:pt x="156" y="215"/>
                    <a:pt x="156" y="215"/>
                    <a:pt x="156" y="215"/>
                  </a:cubicBezTo>
                  <a:cubicBezTo>
                    <a:pt x="310" y="215"/>
                    <a:pt x="310" y="215"/>
                    <a:pt x="310" y="215"/>
                  </a:cubicBezTo>
                  <a:cubicBezTo>
                    <a:pt x="316" y="215"/>
                    <a:pt x="342" y="214"/>
                    <a:pt x="357" y="200"/>
                  </a:cubicBezTo>
                  <a:cubicBezTo>
                    <a:pt x="363" y="195"/>
                    <a:pt x="449" y="125"/>
                    <a:pt x="473" y="54"/>
                  </a:cubicBezTo>
                  <a:cubicBezTo>
                    <a:pt x="478" y="41"/>
                    <a:pt x="481" y="18"/>
                    <a:pt x="463" y="9"/>
                  </a:cubicBezTo>
                  <a:close/>
                  <a:moveTo>
                    <a:pt x="111" y="236"/>
                  </a:moveTo>
                  <a:cubicBezTo>
                    <a:pt x="102" y="236"/>
                    <a:pt x="95" y="229"/>
                    <a:pt x="95" y="220"/>
                  </a:cubicBezTo>
                  <a:cubicBezTo>
                    <a:pt x="95" y="211"/>
                    <a:pt x="102" y="203"/>
                    <a:pt x="111" y="203"/>
                  </a:cubicBezTo>
                  <a:cubicBezTo>
                    <a:pt x="121" y="203"/>
                    <a:pt x="128" y="211"/>
                    <a:pt x="128" y="220"/>
                  </a:cubicBezTo>
                  <a:cubicBezTo>
                    <a:pt x="128" y="229"/>
                    <a:pt x="121" y="236"/>
                    <a:pt x="111" y="236"/>
                  </a:cubicBezTo>
                  <a:close/>
                  <a:moveTo>
                    <a:pt x="458" y="49"/>
                  </a:moveTo>
                  <a:cubicBezTo>
                    <a:pt x="435" y="116"/>
                    <a:pt x="348" y="187"/>
                    <a:pt x="347" y="187"/>
                  </a:cubicBezTo>
                  <a:cubicBezTo>
                    <a:pt x="346" y="188"/>
                    <a:pt x="346" y="188"/>
                    <a:pt x="346" y="188"/>
                  </a:cubicBezTo>
                  <a:cubicBezTo>
                    <a:pt x="336" y="198"/>
                    <a:pt x="316" y="199"/>
                    <a:pt x="308" y="199"/>
                  </a:cubicBezTo>
                  <a:cubicBezTo>
                    <a:pt x="146" y="199"/>
                    <a:pt x="146" y="199"/>
                    <a:pt x="146" y="199"/>
                  </a:cubicBezTo>
                  <a:cubicBezTo>
                    <a:pt x="89" y="102"/>
                    <a:pt x="89" y="102"/>
                    <a:pt x="89" y="102"/>
                  </a:cubicBezTo>
                  <a:cubicBezTo>
                    <a:pt x="143" y="68"/>
                    <a:pt x="143" y="68"/>
                    <a:pt x="143" y="68"/>
                  </a:cubicBezTo>
                  <a:cubicBezTo>
                    <a:pt x="143" y="67"/>
                    <a:pt x="143" y="67"/>
                    <a:pt x="143" y="67"/>
                  </a:cubicBezTo>
                  <a:cubicBezTo>
                    <a:pt x="144" y="67"/>
                    <a:pt x="169" y="49"/>
                    <a:pt x="213" y="66"/>
                  </a:cubicBezTo>
                  <a:cubicBezTo>
                    <a:pt x="213" y="66"/>
                    <a:pt x="213" y="66"/>
                    <a:pt x="213" y="66"/>
                  </a:cubicBezTo>
                  <a:cubicBezTo>
                    <a:pt x="215" y="67"/>
                    <a:pt x="252" y="79"/>
                    <a:pt x="286" y="77"/>
                  </a:cubicBezTo>
                  <a:cubicBezTo>
                    <a:pt x="287" y="77"/>
                    <a:pt x="287" y="77"/>
                    <a:pt x="287" y="77"/>
                  </a:cubicBezTo>
                  <a:cubicBezTo>
                    <a:pt x="305" y="75"/>
                    <a:pt x="338" y="75"/>
                    <a:pt x="350" y="85"/>
                  </a:cubicBezTo>
                  <a:cubicBezTo>
                    <a:pt x="352" y="87"/>
                    <a:pt x="353" y="89"/>
                    <a:pt x="353" y="92"/>
                  </a:cubicBezTo>
                  <a:cubicBezTo>
                    <a:pt x="353" y="93"/>
                    <a:pt x="355" y="99"/>
                    <a:pt x="349" y="104"/>
                  </a:cubicBezTo>
                  <a:cubicBezTo>
                    <a:pt x="349" y="104"/>
                    <a:pt x="349" y="104"/>
                    <a:pt x="349" y="104"/>
                  </a:cubicBezTo>
                  <a:cubicBezTo>
                    <a:pt x="342" y="109"/>
                    <a:pt x="335" y="114"/>
                    <a:pt x="327" y="118"/>
                  </a:cubicBezTo>
                  <a:cubicBezTo>
                    <a:pt x="322" y="121"/>
                    <a:pt x="312" y="124"/>
                    <a:pt x="308" y="124"/>
                  </a:cubicBezTo>
                  <a:cubicBezTo>
                    <a:pt x="227" y="124"/>
                    <a:pt x="227" y="124"/>
                    <a:pt x="227" y="124"/>
                  </a:cubicBezTo>
                  <a:cubicBezTo>
                    <a:pt x="227" y="140"/>
                    <a:pt x="227" y="140"/>
                    <a:pt x="227" y="140"/>
                  </a:cubicBezTo>
                  <a:cubicBezTo>
                    <a:pt x="308" y="140"/>
                    <a:pt x="308" y="140"/>
                    <a:pt x="308" y="140"/>
                  </a:cubicBezTo>
                  <a:cubicBezTo>
                    <a:pt x="317" y="140"/>
                    <a:pt x="331" y="134"/>
                    <a:pt x="334" y="133"/>
                  </a:cubicBezTo>
                  <a:cubicBezTo>
                    <a:pt x="383" y="109"/>
                    <a:pt x="423" y="41"/>
                    <a:pt x="427" y="36"/>
                  </a:cubicBezTo>
                  <a:cubicBezTo>
                    <a:pt x="441" y="16"/>
                    <a:pt x="454" y="22"/>
                    <a:pt x="455" y="23"/>
                  </a:cubicBezTo>
                  <a:cubicBezTo>
                    <a:pt x="456" y="24"/>
                    <a:pt x="456" y="24"/>
                    <a:pt x="456" y="24"/>
                  </a:cubicBezTo>
                  <a:cubicBezTo>
                    <a:pt x="465" y="28"/>
                    <a:pt x="458" y="48"/>
                    <a:pt x="458" y="4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97">
              <a:extLst>
                <a:ext uri="{FF2B5EF4-FFF2-40B4-BE49-F238E27FC236}">
                  <a16:creationId xmlns:a16="http://schemas.microsoft.com/office/drawing/2014/main" id="{9A94F1C4-6755-BFAF-9F28-ED6458941ED3}"/>
                </a:ext>
              </a:extLst>
            </p:cNvPr>
            <p:cNvSpPr>
              <a:spLocks/>
            </p:cNvSpPr>
            <p:nvPr/>
          </p:nvSpPr>
          <p:spPr bwMode="auto">
            <a:xfrm>
              <a:off x="8374963" y="3275452"/>
              <a:ext cx="245363" cy="497016"/>
            </a:xfrm>
            <a:custGeom>
              <a:avLst/>
              <a:gdLst>
                <a:gd name="T0" fmla="*/ 54 w 131"/>
                <a:gd name="T1" fmla="*/ 264 h 264"/>
                <a:gd name="T2" fmla="*/ 54 w 131"/>
                <a:gd name="T3" fmla="*/ 233 h 264"/>
                <a:gd name="T4" fmla="*/ 0 w 131"/>
                <a:gd name="T5" fmla="*/ 215 h 264"/>
                <a:gd name="T6" fmla="*/ 12 w 131"/>
                <a:gd name="T7" fmla="*/ 179 h 264"/>
                <a:gd name="T8" fmla="*/ 61 w 131"/>
                <a:gd name="T9" fmla="*/ 196 h 264"/>
                <a:gd name="T10" fmla="*/ 88 w 131"/>
                <a:gd name="T11" fmla="*/ 176 h 264"/>
                <a:gd name="T12" fmla="*/ 58 w 131"/>
                <a:gd name="T13" fmla="*/ 148 h 264"/>
                <a:gd name="T14" fmla="*/ 8 w 131"/>
                <a:gd name="T15" fmla="*/ 89 h 264"/>
                <a:gd name="T16" fmla="*/ 55 w 131"/>
                <a:gd name="T17" fmla="*/ 31 h 264"/>
                <a:gd name="T18" fmla="*/ 55 w 131"/>
                <a:gd name="T19" fmla="*/ 0 h 264"/>
                <a:gd name="T20" fmla="*/ 83 w 131"/>
                <a:gd name="T21" fmla="*/ 0 h 264"/>
                <a:gd name="T22" fmla="*/ 83 w 131"/>
                <a:gd name="T23" fmla="*/ 29 h 264"/>
                <a:gd name="T24" fmla="*/ 131 w 131"/>
                <a:gd name="T25" fmla="*/ 42 h 264"/>
                <a:gd name="T26" fmla="*/ 120 w 131"/>
                <a:gd name="T27" fmla="*/ 76 h 264"/>
                <a:gd name="T28" fmla="*/ 75 w 131"/>
                <a:gd name="T29" fmla="*/ 65 h 264"/>
                <a:gd name="T30" fmla="*/ 51 w 131"/>
                <a:gd name="T31" fmla="*/ 83 h 264"/>
                <a:gd name="T32" fmla="*/ 84 w 131"/>
                <a:gd name="T33" fmla="*/ 111 h 264"/>
                <a:gd name="T34" fmla="*/ 131 w 131"/>
                <a:gd name="T35" fmla="*/ 171 h 264"/>
                <a:gd name="T36" fmla="*/ 81 w 131"/>
                <a:gd name="T37" fmla="*/ 231 h 264"/>
                <a:gd name="T38" fmla="*/ 81 w 131"/>
                <a:gd name="T39" fmla="*/ 264 h 264"/>
                <a:gd name="T40" fmla="*/ 54 w 131"/>
                <a:gd name="T41"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1" h="264">
                  <a:moveTo>
                    <a:pt x="54" y="264"/>
                  </a:moveTo>
                  <a:cubicBezTo>
                    <a:pt x="54" y="233"/>
                    <a:pt x="54" y="233"/>
                    <a:pt x="54" y="233"/>
                  </a:cubicBezTo>
                  <a:cubicBezTo>
                    <a:pt x="35" y="232"/>
                    <a:pt x="11" y="221"/>
                    <a:pt x="0" y="215"/>
                  </a:cubicBezTo>
                  <a:cubicBezTo>
                    <a:pt x="12" y="179"/>
                    <a:pt x="12" y="179"/>
                    <a:pt x="12" y="179"/>
                  </a:cubicBezTo>
                  <a:cubicBezTo>
                    <a:pt x="24" y="186"/>
                    <a:pt x="43" y="196"/>
                    <a:pt x="61" y="196"/>
                  </a:cubicBezTo>
                  <a:cubicBezTo>
                    <a:pt x="77" y="196"/>
                    <a:pt x="88" y="188"/>
                    <a:pt x="88" y="176"/>
                  </a:cubicBezTo>
                  <a:cubicBezTo>
                    <a:pt x="88" y="164"/>
                    <a:pt x="79" y="156"/>
                    <a:pt x="58" y="148"/>
                  </a:cubicBezTo>
                  <a:cubicBezTo>
                    <a:pt x="28" y="136"/>
                    <a:pt x="8" y="120"/>
                    <a:pt x="8" y="89"/>
                  </a:cubicBezTo>
                  <a:cubicBezTo>
                    <a:pt x="8" y="60"/>
                    <a:pt x="25" y="37"/>
                    <a:pt x="55" y="31"/>
                  </a:cubicBezTo>
                  <a:cubicBezTo>
                    <a:pt x="55" y="0"/>
                    <a:pt x="55" y="0"/>
                    <a:pt x="55" y="0"/>
                  </a:cubicBezTo>
                  <a:cubicBezTo>
                    <a:pt x="83" y="0"/>
                    <a:pt x="83" y="0"/>
                    <a:pt x="83" y="0"/>
                  </a:cubicBezTo>
                  <a:cubicBezTo>
                    <a:pt x="83" y="29"/>
                    <a:pt x="83" y="29"/>
                    <a:pt x="83" y="29"/>
                  </a:cubicBezTo>
                  <a:cubicBezTo>
                    <a:pt x="101" y="29"/>
                    <a:pt x="122" y="37"/>
                    <a:pt x="131" y="42"/>
                  </a:cubicBezTo>
                  <a:cubicBezTo>
                    <a:pt x="120" y="76"/>
                    <a:pt x="120" y="76"/>
                    <a:pt x="120" y="76"/>
                  </a:cubicBezTo>
                  <a:cubicBezTo>
                    <a:pt x="113" y="72"/>
                    <a:pt x="95" y="65"/>
                    <a:pt x="75" y="65"/>
                  </a:cubicBezTo>
                  <a:cubicBezTo>
                    <a:pt x="56" y="65"/>
                    <a:pt x="51" y="74"/>
                    <a:pt x="51" y="83"/>
                  </a:cubicBezTo>
                  <a:cubicBezTo>
                    <a:pt x="51" y="93"/>
                    <a:pt x="60" y="100"/>
                    <a:pt x="84" y="111"/>
                  </a:cubicBezTo>
                  <a:cubicBezTo>
                    <a:pt x="118" y="124"/>
                    <a:pt x="131" y="142"/>
                    <a:pt x="131" y="171"/>
                  </a:cubicBezTo>
                  <a:cubicBezTo>
                    <a:pt x="131" y="200"/>
                    <a:pt x="114" y="224"/>
                    <a:pt x="81" y="231"/>
                  </a:cubicBezTo>
                  <a:cubicBezTo>
                    <a:pt x="81" y="264"/>
                    <a:pt x="81" y="264"/>
                    <a:pt x="81" y="264"/>
                  </a:cubicBezTo>
                  <a:lnTo>
                    <a:pt x="54" y="264"/>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1" name="Group 10">
            <a:extLst>
              <a:ext uri="{FF2B5EF4-FFF2-40B4-BE49-F238E27FC236}">
                <a16:creationId xmlns:a16="http://schemas.microsoft.com/office/drawing/2014/main" id="{CC99C530-5B39-F2F1-0949-D47BE3A62EB6}"/>
              </a:ext>
            </a:extLst>
          </p:cNvPr>
          <p:cNvGrpSpPr>
            <a:grpSpLocks noChangeAspect="1"/>
          </p:cNvGrpSpPr>
          <p:nvPr/>
        </p:nvGrpSpPr>
        <p:grpSpPr bwMode="auto">
          <a:xfrm>
            <a:off x="464667" y="2574348"/>
            <a:ext cx="443600" cy="293590"/>
            <a:chOff x="3736" y="164"/>
            <a:chExt cx="414" cy="274"/>
          </a:xfrm>
        </p:grpSpPr>
        <p:sp>
          <p:nvSpPr>
            <p:cNvPr id="13" name="AutoShape 3">
              <a:extLst>
                <a:ext uri="{FF2B5EF4-FFF2-40B4-BE49-F238E27FC236}">
                  <a16:creationId xmlns:a16="http://schemas.microsoft.com/office/drawing/2014/main" id="{824F1BB0-7557-3494-5A7E-2EF665812E2B}"/>
                </a:ext>
              </a:extLst>
            </p:cNvPr>
            <p:cNvSpPr>
              <a:spLocks noChangeAspect="1" noChangeArrowheads="1" noTextEdit="1"/>
            </p:cNvSpPr>
            <p:nvPr/>
          </p:nvSpPr>
          <p:spPr bwMode="auto">
            <a:xfrm>
              <a:off x="3737" y="164"/>
              <a:ext cx="412"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6">
              <a:extLst>
                <a:ext uri="{FF2B5EF4-FFF2-40B4-BE49-F238E27FC236}">
                  <a16:creationId xmlns:a16="http://schemas.microsoft.com/office/drawing/2014/main" id="{C7552F56-5526-DBE5-2747-15C1E9680F53}"/>
                </a:ext>
              </a:extLst>
            </p:cNvPr>
            <p:cNvSpPr>
              <a:spLocks noEditPoints="1"/>
            </p:cNvSpPr>
            <p:nvPr/>
          </p:nvSpPr>
          <p:spPr bwMode="auto">
            <a:xfrm>
              <a:off x="3736" y="165"/>
              <a:ext cx="414" cy="273"/>
            </a:xfrm>
            <a:custGeom>
              <a:avLst/>
              <a:gdLst>
                <a:gd name="T0" fmla="*/ 326 w 338"/>
                <a:gd name="T1" fmla="*/ 221 h 221"/>
                <a:gd name="T2" fmla="*/ 11 w 338"/>
                <a:gd name="T3" fmla="*/ 221 h 221"/>
                <a:gd name="T4" fmla="*/ 0 w 338"/>
                <a:gd name="T5" fmla="*/ 209 h 221"/>
                <a:gd name="T6" fmla="*/ 0 w 338"/>
                <a:gd name="T7" fmla="*/ 11 h 221"/>
                <a:gd name="T8" fmla="*/ 11 w 338"/>
                <a:gd name="T9" fmla="*/ 0 h 221"/>
                <a:gd name="T10" fmla="*/ 326 w 338"/>
                <a:gd name="T11" fmla="*/ 0 h 221"/>
                <a:gd name="T12" fmla="*/ 338 w 338"/>
                <a:gd name="T13" fmla="*/ 11 h 221"/>
                <a:gd name="T14" fmla="*/ 338 w 338"/>
                <a:gd name="T15" fmla="*/ 209 h 221"/>
                <a:gd name="T16" fmla="*/ 326 w 338"/>
                <a:gd name="T17" fmla="*/ 221 h 221"/>
                <a:gd name="T18" fmla="*/ 11 w 338"/>
                <a:gd name="T19" fmla="*/ 5 h 221"/>
                <a:gd name="T20" fmla="*/ 5 w 338"/>
                <a:gd name="T21" fmla="*/ 11 h 221"/>
                <a:gd name="T22" fmla="*/ 5 w 338"/>
                <a:gd name="T23" fmla="*/ 209 h 221"/>
                <a:gd name="T24" fmla="*/ 11 w 338"/>
                <a:gd name="T25" fmla="*/ 216 h 221"/>
                <a:gd name="T26" fmla="*/ 326 w 338"/>
                <a:gd name="T27" fmla="*/ 216 h 221"/>
                <a:gd name="T28" fmla="*/ 333 w 338"/>
                <a:gd name="T29" fmla="*/ 209 h 221"/>
                <a:gd name="T30" fmla="*/ 333 w 338"/>
                <a:gd name="T31" fmla="*/ 11 h 221"/>
                <a:gd name="T32" fmla="*/ 326 w 338"/>
                <a:gd name="T33" fmla="*/ 5 h 221"/>
                <a:gd name="T34" fmla="*/ 11 w 338"/>
                <a:gd name="T35" fmla="*/ 5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38" h="221">
                  <a:moveTo>
                    <a:pt x="326" y="221"/>
                  </a:moveTo>
                  <a:cubicBezTo>
                    <a:pt x="11" y="221"/>
                    <a:pt x="11" y="221"/>
                    <a:pt x="11" y="221"/>
                  </a:cubicBezTo>
                  <a:cubicBezTo>
                    <a:pt x="5" y="221"/>
                    <a:pt x="0" y="215"/>
                    <a:pt x="0" y="209"/>
                  </a:cubicBezTo>
                  <a:cubicBezTo>
                    <a:pt x="0" y="11"/>
                    <a:pt x="0" y="11"/>
                    <a:pt x="0" y="11"/>
                  </a:cubicBezTo>
                  <a:cubicBezTo>
                    <a:pt x="0" y="5"/>
                    <a:pt x="5" y="0"/>
                    <a:pt x="11" y="0"/>
                  </a:cubicBezTo>
                  <a:cubicBezTo>
                    <a:pt x="326" y="0"/>
                    <a:pt x="326" y="0"/>
                    <a:pt x="326" y="0"/>
                  </a:cubicBezTo>
                  <a:cubicBezTo>
                    <a:pt x="333" y="0"/>
                    <a:pt x="338" y="5"/>
                    <a:pt x="338" y="11"/>
                  </a:cubicBezTo>
                  <a:cubicBezTo>
                    <a:pt x="338" y="209"/>
                    <a:pt x="338" y="209"/>
                    <a:pt x="338" y="209"/>
                  </a:cubicBezTo>
                  <a:cubicBezTo>
                    <a:pt x="338" y="215"/>
                    <a:pt x="333" y="221"/>
                    <a:pt x="326" y="221"/>
                  </a:cubicBezTo>
                  <a:close/>
                  <a:moveTo>
                    <a:pt x="11" y="5"/>
                  </a:moveTo>
                  <a:cubicBezTo>
                    <a:pt x="8" y="5"/>
                    <a:pt x="5" y="8"/>
                    <a:pt x="5" y="11"/>
                  </a:cubicBezTo>
                  <a:cubicBezTo>
                    <a:pt x="5" y="209"/>
                    <a:pt x="5" y="209"/>
                    <a:pt x="5" y="209"/>
                  </a:cubicBezTo>
                  <a:cubicBezTo>
                    <a:pt x="5" y="213"/>
                    <a:pt x="8" y="216"/>
                    <a:pt x="11" y="216"/>
                  </a:cubicBezTo>
                  <a:cubicBezTo>
                    <a:pt x="326" y="216"/>
                    <a:pt x="326" y="216"/>
                    <a:pt x="326" y="216"/>
                  </a:cubicBezTo>
                  <a:cubicBezTo>
                    <a:pt x="330" y="216"/>
                    <a:pt x="333" y="213"/>
                    <a:pt x="333" y="209"/>
                  </a:cubicBezTo>
                  <a:cubicBezTo>
                    <a:pt x="333" y="11"/>
                    <a:pt x="333" y="11"/>
                    <a:pt x="333" y="11"/>
                  </a:cubicBezTo>
                  <a:cubicBezTo>
                    <a:pt x="333" y="8"/>
                    <a:pt x="330" y="5"/>
                    <a:pt x="326" y="5"/>
                  </a:cubicBezTo>
                  <a:lnTo>
                    <a:pt x="11" y="5"/>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Rectangle 7">
              <a:extLst>
                <a:ext uri="{FF2B5EF4-FFF2-40B4-BE49-F238E27FC236}">
                  <a16:creationId xmlns:a16="http://schemas.microsoft.com/office/drawing/2014/main" id="{B5DE712A-5A34-A272-823E-F83C59A3B8B0}"/>
                </a:ext>
              </a:extLst>
            </p:cNvPr>
            <p:cNvSpPr>
              <a:spLocks noChangeArrowheads="1"/>
            </p:cNvSpPr>
            <p:nvPr/>
          </p:nvSpPr>
          <p:spPr bwMode="auto">
            <a:xfrm>
              <a:off x="3775" y="401"/>
              <a:ext cx="334" cy="2"/>
            </a:xfrm>
            <a:prstGeom prst="rect">
              <a:avLst/>
            </a:prstGeom>
            <a:solidFill>
              <a:srgbClr val="D9D8D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Rectangle 8">
              <a:extLst>
                <a:ext uri="{FF2B5EF4-FFF2-40B4-BE49-F238E27FC236}">
                  <a16:creationId xmlns:a16="http://schemas.microsoft.com/office/drawing/2014/main" id="{1FA39635-9FE1-796B-8C57-47C1256D2D68}"/>
                </a:ext>
              </a:extLst>
            </p:cNvPr>
            <p:cNvSpPr>
              <a:spLocks noChangeArrowheads="1"/>
            </p:cNvSpPr>
            <p:nvPr/>
          </p:nvSpPr>
          <p:spPr bwMode="auto">
            <a:xfrm>
              <a:off x="3775" y="276"/>
              <a:ext cx="334" cy="3"/>
            </a:xfrm>
            <a:prstGeom prst="rect">
              <a:avLst/>
            </a:prstGeom>
            <a:solidFill>
              <a:srgbClr val="D9D8D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Rectangle 9">
              <a:extLst>
                <a:ext uri="{FF2B5EF4-FFF2-40B4-BE49-F238E27FC236}">
                  <a16:creationId xmlns:a16="http://schemas.microsoft.com/office/drawing/2014/main" id="{58D4ACF4-B412-6E20-14C8-A6B7AE74F101}"/>
                </a:ext>
              </a:extLst>
            </p:cNvPr>
            <p:cNvSpPr>
              <a:spLocks noChangeArrowheads="1"/>
            </p:cNvSpPr>
            <p:nvPr/>
          </p:nvSpPr>
          <p:spPr bwMode="auto">
            <a:xfrm>
              <a:off x="3775" y="307"/>
              <a:ext cx="48" cy="13"/>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Rectangle 10">
              <a:extLst>
                <a:ext uri="{FF2B5EF4-FFF2-40B4-BE49-F238E27FC236}">
                  <a16:creationId xmlns:a16="http://schemas.microsoft.com/office/drawing/2014/main" id="{5EBF6779-7B50-477F-8D2C-5EEEAED7CD44}"/>
                </a:ext>
              </a:extLst>
            </p:cNvPr>
            <p:cNvSpPr>
              <a:spLocks noChangeArrowheads="1"/>
            </p:cNvSpPr>
            <p:nvPr/>
          </p:nvSpPr>
          <p:spPr bwMode="auto">
            <a:xfrm>
              <a:off x="3827" y="307"/>
              <a:ext cx="36" cy="13"/>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Rectangle 11">
              <a:extLst>
                <a:ext uri="{FF2B5EF4-FFF2-40B4-BE49-F238E27FC236}">
                  <a16:creationId xmlns:a16="http://schemas.microsoft.com/office/drawing/2014/main" id="{D274FA62-C17C-B6C0-7D83-5D3112A0E515}"/>
                </a:ext>
              </a:extLst>
            </p:cNvPr>
            <p:cNvSpPr>
              <a:spLocks noChangeArrowheads="1"/>
            </p:cNvSpPr>
            <p:nvPr/>
          </p:nvSpPr>
          <p:spPr bwMode="auto">
            <a:xfrm>
              <a:off x="3868" y="307"/>
              <a:ext cx="85" cy="13"/>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Rectangle 12">
              <a:extLst>
                <a:ext uri="{FF2B5EF4-FFF2-40B4-BE49-F238E27FC236}">
                  <a16:creationId xmlns:a16="http://schemas.microsoft.com/office/drawing/2014/main" id="{E1ABF3C7-653E-C4C9-7881-4C30B42B3983}"/>
                </a:ext>
              </a:extLst>
            </p:cNvPr>
            <p:cNvSpPr>
              <a:spLocks noChangeArrowheads="1"/>
            </p:cNvSpPr>
            <p:nvPr/>
          </p:nvSpPr>
          <p:spPr bwMode="auto">
            <a:xfrm>
              <a:off x="3905" y="329"/>
              <a:ext cx="47" cy="14"/>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Rectangle 13">
              <a:extLst>
                <a:ext uri="{FF2B5EF4-FFF2-40B4-BE49-F238E27FC236}">
                  <a16:creationId xmlns:a16="http://schemas.microsoft.com/office/drawing/2014/main" id="{80E26DF7-0BC2-4B82-E29D-90411F60A809}"/>
                </a:ext>
              </a:extLst>
            </p:cNvPr>
            <p:cNvSpPr>
              <a:spLocks noChangeArrowheads="1"/>
            </p:cNvSpPr>
            <p:nvPr/>
          </p:nvSpPr>
          <p:spPr bwMode="auto">
            <a:xfrm>
              <a:off x="3865" y="329"/>
              <a:ext cx="36" cy="14"/>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Rectangle 14">
              <a:extLst>
                <a:ext uri="{FF2B5EF4-FFF2-40B4-BE49-F238E27FC236}">
                  <a16:creationId xmlns:a16="http://schemas.microsoft.com/office/drawing/2014/main" id="{D94F8021-247A-05A3-3BD5-802F6C046E59}"/>
                </a:ext>
              </a:extLst>
            </p:cNvPr>
            <p:cNvSpPr>
              <a:spLocks noChangeArrowheads="1"/>
            </p:cNvSpPr>
            <p:nvPr/>
          </p:nvSpPr>
          <p:spPr bwMode="auto">
            <a:xfrm>
              <a:off x="3775" y="329"/>
              <a:ext cx="83" cy="14"/>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Rectangle 15">
              <a:extLst>
                <a:ext uri="{FF2B5EF4-FFF2-40B4-BE49-F238E27FC236}">
                  <a16:creationId xmlns:a16="http://schemas.microsoft.com/office/drawing/2014/main" id="{2BFB1174-E792-461A-5982-EA5617B29458}"/>
                </a:ext>
              </a:extLst>
            </p:cNvPr>
            <p:cNvSpPr>
              <a:spLocks noChangeArrowheads="1"/>
            </p:cNvSpPr>
            <p:nvPr/>
          </p:nvSpPr>
          <p:spPr bwMode="auto">
            <a:xfrm>
              <a:off x="3905" y="354"/>
              <a:ext cx="47" cy="12"/>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Rectangle 16">
              <a:extLst>
                <a:ext uri="{FF2B5EF4-FFF2-40B4-BE49-F238E27FC236}">
                  <a16:creationId xmlns:a16="http://schemas.microsoft.com/office/drawing/2014/main" id="{6B4866F4-3AFD-4328-CF16-A5B131328B62}"/>
                </a:ext>
              </a:extLst>
            </p:cNvPr>
            <p:cNvSpPr>
              <a:spLocks noChangeArrowheads="1"/>
            </p:cNvSpPr>
            <p:nvPr/>
          </p:nvSpPr>
          <p:spPr bwMode="auto">
            <a:xfrm>
              <a:off x="3865" y="354"/>
              <a:ext cx="36" cy="12"/>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Rectangle 17">
              <a:extLst>
                <a:ext uri="{FF2B5EF4-FFF2-40B4-BE49-F238E27FC236}">
                  <a16:creationId xmlns:a16="http://schemas.microsoft.com/office/drawing/2014/main" id="{BA3CB2DA-73D1-F7A8-6D5E-76D2D8FDB09E}"/>
                </a:ext>
              </a:extLst>
            </p:cNvPr>
            <p:cNvSpPr>
              <a:spLocks noChangeArrowheads="1"/>
            </p:cNvSpPr>
            <p:nvPr/>
          </p:nvSpPr>
          <p:spPr bwMode="auto">
            <a:xfrm>
              <a:off x="3775" y="354"/>
              <a:ext cx="83" cy="12"/>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8">
              <a:extLst>
                <a:ext uri="{FF2B5EF4-FFF2-40B4-BE49-F238E27FC236}">
                  <a16:creationId xmlns:a16="http://schemas.microsoft.com/office/drawing/2014/main" id="{57F1B230-728A-9BDD-5769-E13FF49A4386}"/>
                </a:ext>
              </a:extLst>
            </p:cNvPr>
            <p:cNvSpPr>
              <a:spLocks/>
            </p:cNvSpPr>
            <p:nvPr/>
          </p:nvSpPr>
          <p:spPr bwMode="auto">
            <a:xfrm>
              <a:off x="3842" y="196"/>
              <a:ext cx="58" cy="63"/>
            </a:xfrm>
            <a:custGeom>
              <a:avLst/>
              <a:gdLst>
                <a:gd name="T0" fmla="*/ 3 w 47"/>
                <a:gd name="T1" fmla="*/ 8 h 51"/>
                <a:gd name="T2" fmla="*/ 6 w 47"/>
                <a:gd name="T3" fmla="*/ 0 h 51"/>
                <a:gd name="T4" fmla="*/ 41 w 47"/>
                <a:gd name="T5" fmla="*/ 0 h 51"/>
                <a:gd name="T6" fmla="*/ 44 w 47"/>
                <a:gd name="T7" fmla="*/ 8 h 51"/>
                <a:gd name="T8" fmla="*/ 32 w 47"/>
                <a:gd name="T9" fmla="*/ 44 h 51"/>
                <a:gd name="T10" fmla="*/ 23 w 47"/>
                <a:gd name="T11" fmla="*/ 51 h 51"/>
                <a:gd name="T12" fmla="*/ 15 w 47"/>
                <a:gd name="T13" fmla="*/ 45 h 51"/>
                <a:gd name="T14" fmla="*/ 3 w 47"/>
                <a:gd name="T15" fmla="*/ 8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51">
                  <a:moveTo>
                    <a:pt x="3" y="8"/>
                  </a:moveTo>
                  <a:cubicBezTo>
                    <a:pt x="4" y="5"/>
                    <a:pt x="5" y="2"/>
                    <a:pt x="6" y="0"/>
                  </a:cubicBezTo>
                  <a:cubicBezTo>
                    <a:pt x="17" y="5"/>
                    <a:pt x="30" y="5"/>
                    <a:pt x="41" y="0"/>
                  </a:cubicBezTo>
                  <a:cubicBezTo>
                    <a:pt x="42" y="2"/>
                    <a:pt x="43" y="5"/>
                    <a:pt x="44" y="8"/>
                  </a:cubicBezTo>
                  <a:cubicBezTo>
                    <a:pt x="47" y="23"/>
                    <a:pt x="39" y="38"/>
                    <a:pt x="32" y="44"/>
                  </a:cubicBezTo>
                  <a:cubicBezTo>
                    <a:pt x="31" y="46"/>
                    <a:pt x="26" y="51"/>
                    <a:pt x="23" y="51"/>
                  </a:cubicBezTo>
                  <a:cubicBezTo>
                    <a:pt x="21" y="50"/>
                    <a:pt x="20" y="49"/>
                    <a:pt x="15" y="45"/>
                  </a:cubicBezTo>
                  <a:cubicBezTo>
                    <a:pt x="8" y="39"/>
                    <a:pt x="0" y="23"/>
                    <a:pt x="3" y="8"/>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9">
              <a:extLst>
                <a:ext uri="{FF2B5EF4-FFF2-40B4-BE49-F238E27FC236}">
                  <a16:creationId xmlns:a16="http://schemas.microsoft.com/office/drawing/2014/main" id="{CDC0EC1B-8437-5273-1649-BE6186281E21}"/>
                </a:ext>
              </a:extLst>
            </p:cNvPr>
            <p:cNvSpPr>
              <a:spLocks/>
            </p:cNvSpPr>
            <p:nvPr/>
          </p:nvSpPr>
          <p:spPr bwMode="auto">
            <a:xfrm>
              <a:off x="3775" y="196"/>
              <a:ext cx="61" cy="62"/>
            </a:xfrm>
            <a:custGeom>
              <a:avLst/>
              <a:gdLst>
                <a:gd name="T0" fmla="*/ 0 w 50"/>
                <a:gd name="T1" fmla="*/ 14 h 50"/>
                <a:gd name="T2" fmla="*/ 14 w 50"/>
                <a:gd name="T3" fmla="*/ 14 h 50"/>
                <a:gd name="T4" fmla="*/ 14 w 50"/>
                <a:gd name="T5" fmla="*/ 0 h 50"/>
                <a:gd name="T6" fmla="*/ 36 w 50"/>
                <a:gd name="T7" fmla="*/ 0 h 50"/>
                <a:gd name="T8" fmla="*/ 36 w 50"/>
                <a:gd name="T9" fmla="*/ 14 h 50"/>
                <a:gd name="T10" fmla="*/ 50 w 50"/>
                <a:gd name="T11" fmla="*/ 14 h 50"/>
                <a:gd name="T12" fmla="*/ 50 w 50"/>
                <a:gd name="T13" fmla="*/ 36 h 50"/>
                <a:gd name="T14" fmla="*/ 36 w 50"/>
                <a:gd name="T15" fmla="*/ 36 h 50"/>
                <a:gd name="T16" fmla="*/ 36 w 50"/>
                <a:gd name="T17" fmla="*/ 50 h 50"/>
                <a:gd name="T18" fmla="*/ 14 w 50"/>
                <a:gd name="T19" fmla="*/ 50 h 50"/>
                <a:gd name="T20" fmla="*/ 14 w 50"/>
                <a:gd name="T21" fmla="*/ 36 h 50"/>
                <a:gd name="T22" fmla="*/ 0 w 50"/>
                <a:gd name="T23" fmla="*/ 36 h 50"/>
                <a:gd name="T24" fmla="*/ 0 w 50"/>
                <a:gd name="T25" fmla="*/ 14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50">
                  <a:moveTo>
                    <a:pt x="0" y="14"/>
                  </a:moveTo>
                  <a:cubicBezTo>
                    <a:pt x="5" y="14"/>
                    <a:pt x="9" y="14"/>
                    <a:pt x="14" y="14"/>
                  </a:cubicBezTo>
                  <a:cubicBezTo>
                    <a:pt x="14" y="9"/>
                    <a:pt x="14" y="5"/>
                    <a:pt x="14" y="0"/>
                  </a:cubicBezTo>
                  <a:cubicBezTo>
                    <a:pt x="21" y="0"/>
                    <a:pt x="29" y="0"/>
                    <a:pt x="36" y="0"/>
                  </a:cubicBezTo>
                  <a:cubicBezTo>
                    <a:pt x="36" y="5"/>
                    <a:pt x="36" y="9"/>
                    <a:pt x="36" y="14"/>
                  </a:cubicBezTo>
                  <a:cubicBezTo>
                    <a:pt x="41" y="14"/>
                    <a:pt x="46" y="14"/>
                    <a:pt x="50" y="14"/>
                  </a:cubicBezTo>
                  <a:cubicBezTo>
                    <a:pt x="50" y="21"/>
                    <a:pt x="50" y="29"/>
                    <a:pt x="50" y="36"/>
                  </a:cubicBezTo>
                  <a:cubicBezTo>
                    <a:pt x="46" y="36"/>
                    <a:pt x="41" y="36"/>
                    <a:pt x="36" y="36"/>
                  </a:cubicBezTo>
                  <a:cubicBezTo>
                    <a:pt x="36" y="41"/>
                    <a:pt x="36" y="46"/>
                    <a:pt x="36" y="50"/>
                  </a:cubicBezTo>
                  <a:cubicBezTo>
                    <a:pt x="29" y="50"/>
                    <a:pt x="21" y="50"/>
                    <a:pt x="14" y="50"/>
                  </a:cubicBezTo>
                  <a:cubicBezTo>
                    <a:pt x="14" y="45"/>
                    <a:pt x="14" y="41"/>
                    <a:pt x="14" y="36"/>
                  </a:cubicBezTo>
                  <a:cubicBezTo>
                    <a:pt x="9" y="36"/>
                    <a:pt x="5" y="36"/>
                    <a:pt x="0" y="36"/>
                  </a:cubicBezTo>
                  <a:cubicBezTo>
                    <a:pt x="0" y="29"/>
                    <a:pt x="0" y="21"/>
                    <a:pt x="0" y="14"/>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8" name="Group 27">
            <a:extLst>
              <a:ext uri="{FF2B5EF4-FFF2-40B4-BE49-F238E27FC236}">
                <a16:creationId xmlns:a16="http://schemas.microsoft.com/office/drawing/2014/main" id="{D1C11BD0-70BE-8FB4-990D-42A8C83704AC}"/>
              </a:ext>
            </a:extLst>
          </p:cNvPr>
          <p:cNvGrpSpPr/>
          <p:nvPr/>
        </p:nvGrpSpPr>
        <p:grpSpPr>
          <a:xfrm>
            <a:off x="567878" y="3138500"/>
            <a:ext cx="249393" cy="444174"/>
            <a:chOff x="-955012" y="765165"/>
            <a:chExt cx="400123" cy="712627"/>
          </a:xfrm>
        </p:grpSpPr>
        <p:sp>
          <p:nvSpPr>
            <p:cNvPr id="29" name="Freeform 156">
              <a:extLst>
                <a:ext uri="{FF2B5EF4-FFF2-40B4-BE49-F238E27FC236}">
                  <a16:creationId xmlns:a16="http://schemas.microsoft.com/office/drawing/2014/main" id="{43DA85B9-696D-D294-89F7-CF6E95A0759D}"/>
                </a:ext>
              </a:extLst>
            </p:cNvPr>
            <p:cNvSpPr>
              <a:spLocks noEditPoints="1"/>
            </p:cNvSpPr>
            <p:nvPr/>
          </p:nvSpPr>
          <p:spPr bwMode="auto">
            <a:xfrm>
              <a:off x="-955012" y="765165"/>
              <a:ext cx="400123" cy="712627"/>
            </a:xfrm>
            <a:custGeom>
              <a:avLst/>
              <a:gdLst>
                <a:gd name="T0" fmla="*/ 0 w 228"/>
                <a:gd name="T1" fmla="*/ 0 h 406"/>
                <a:gd name="T2" fmla="*/ 0 w 228"/>
                <a:gd name="T3" fmla="*/ 406 h 406"/>
                <a:gd name="T4" fmla="*/ 228 w 228"/>
                <a:gd name="T5" fmla="*/ 406 h 406"/>
                <a:gd name="T6" fmla="*/ 228 w 228"/>
                <a:gd name="T7" fmla="*/ 0 h 406"/>
                <a:gd name="T8" fmla="*/ 0 w 228"/>
                <a:gd name="T9" fmla="*/ 0 h 406"/>
                <a:gd name="T10" fmla="*/ 117 w 228"/>
                <a:gd name="T11" fmla="*/ 388 h 406"/>
                <a:gd name="T12" fmla="*/ 100 w 228"/>
                <a:gd name="T13" fmla="*/ 371 h 406"/>
                <a:gd name="T14" fmla="*/ 117 w 228"/>
                <a:gd name="T15" fmla="*/ 354 h 406"/>
                <a:gd name="T16" fmla="*/ 135 w 228"/>
                <a:gd name="T17" fmla="*/ 371 h 406"/>
                <a:gd name="T18" fmla="*/ 117 w 228"/>
                <a:gd name="T19" fmla="*/ 388 h 406"/>
                <a:gd name="T20" fmla="*/ 212 w 228"/>
                <a:gd name="T21" fmla="*/ 336 h 406"/>
                <a:gd name="T22" fmla="*/ 16 w 228"/>
                <a:gd name="T23" fmla="*/ 336 h 406"/>
                <a:gd name="T24" fmla="*/ 16 w 228"/>
                <a:gd name="T25" fmla="*/ 17 h 406"/>
                <a:gd name="T26" fmla="*/ 212 w 228"/>
                <a:gd name="T27" fmla="*/ 17 h 406"/>
                <a:gd name="T28" fmla="*/ 212 w 228"/>
                <a:gd name="T29" fmla="*/ 336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8" h="406">
                  <a:moveTo>
                    <a:pt x="0" y="0"/>
                  </a:moveTo>
                  <a:cubicBezTo>
                    <a:pt x="0" y="406"/>
                    <a:pt x="0" y="406"/>
                    <a:pt x="0" y="406"/>
                  </a:cubicBezTo>
                  <a:cubicBezTo>
                    <a:pt x="228" y="406"/>
                    <a:pt x="228" y="406"/>
                    <a:pt x="228" y="406"/>
                  </a:cubicBezTo>
                  <a:cubicBezTo>
                    <a:pt x="228" y="0"/>
                    <a:pt x="228" y="0"/>
                    <a:pt x="228" y="0"/>
                  </a:cubicBezTo>
                  <a:lnTo>
                    <a:pt x="0" y="0"/>
                  </a:lnTo>
                  <a:close/>
                  <a:moveTo>
                    <a:pt x="117" y="388"/>
                  </a:moveTo>
                  <a:cubicBezTo>
                    <a:pt x="108" y="388"/>
                    <a:pt x="100" y="381"/>
                    <a:pt x="100" y="371"/>
                  </a:cubicBezTo>
                  <a:cubicBezTo>
                    <a:pt x="100" y="362"/>
                    <a:pt x="108" y="354"/>
                    <a:pt x="117" y="354"/>
                  </a:cubicBezTo>
                  <a:cubicBezTo>
                    <a:pt x="127" y="354"/>
                    <a:pt x="135" y="362"/>
                    <a:pt x="135" y="371"/>
                  </a:cubicBezTo>
                  <a:cubicBezTo>
                    <a:pt x="135" y="381"/>
                    <a:pt x="127" y="388"/>
                    <a:pt x="117" y="388"/>
                  </a:cubicBezTo>
                  <a:close/>
                  <a:moveTo>
                    <a:pt x="212" y="336"/>
                  </a:moveTo>
                  <a:cubicBezTo>
                    <a:pt x="16" y="336"/>
                    <a:pt x="16" y="336"/>
                    <a:pt x="16" y="336"/>
                  </a:cubicBezTo>
                  <a:cubicBezTo>
                    <a:pt x="16" y="17"/>
                    <a:pt x="16" y="17"/>
                    <a:pt x="16" y="17"/>
                  </a:cubicBezTo>
                  <a:cubicBezTo>
                    <a:pt x="212" y="17"/>
                    <a:pt x="212" y="17"/>
                    <a:pt x="212" y="17"/>
                  </a:cubicBezTo>
                  <a:lnTo>
                    <a:pt x="212" y="33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5">
              <a:extLst>
                <a:ext uri="{FF2B5EF4-FFF2-40B4-BE49-F238E27FC236}">
                  <a16:creationId xmlns:a16="http://schemas.microsoft.com/office/drawing/2014/main" id="{ECDF182D-FF55-2BBD-F6FE-9C2A1A643AE7}"/>
                </a:ext>
              </a:extLst>
            </p:cNvPr>
            <p:cNvSpPr>
              <a:spLocks/>
            </p:cNvSpPr>
            <p:nvPr/>
          </p:nvSpPr>
          <p:spPr bwMode="auto">
            <a:xfrm>
              <a:off x="-835959" y="903642"/>
              <a:ext cx="164431" cy="330025"/>
            </a:xfrm>
            <a:custGeom>
              <a:avLst/>
              <a:gdLst>
                <a:gd name="T0" fmla="*/ 49 w 119"/>
                <a:gd name="T1" fmla="*/ 239 h 239"/>
                <a:gd name="T2" fmla="*/ 49 w 119"/>
                <a:gd name="T3" fmla="*/ 211 h 239"/>
                <a:gd name="T4" fmla="*/ 0 w 119"/>
                <a:gd name="T5" fmla="*/ 194 h 239"/>
                <a:gd name="T6" fmla="*/ 11 w 119"/>
                <a:gd name="T7" fmla="*/ 162 h 239"/>
                <a:gd name="T8" fmla="*/ 55 w 119"/>
                <a:gd name="T9" fmla="*/ 177 h 239"/>
                <a:gd name="T10" fmla="*/ 80 w 119"/>
                <a:gd name="T11" fmla="*/ 159 h 239"/>
                <a:gd name="T12" fmla="*/ 53 w 119"/>
                <a:gd name="T13" fmla="*/ 134 h 239"/>
                <a:gd name="T14" fmla="*/ 7 w 119"/>
                <a:gd name="T15" fmla="*/ 80 h 239"/>
                <a:gd name="T16" fmla="*/ 50 w 119"/>
                <a:gd name="T17" fmla="*/ 28 h 239"/>
                <a:gd name="T18" fmla="*/ 50 w 119"/>
                <a:gd name="T19" fmla="*/ 0 h 239"/>
                <a:gd name="T20" fmla="*/ 75 w 119"/>
                <a:gd name="T21" fmla="*/ 0 h 239"/>
                <a:gd name="T22" fmla="*/ 75 w 119"/>
                <a:gd name="T23" fmla="*/ 26 h 239"/>
                <a:gd name="T24" fmla="*/ 119 w 119"/>
                <a:gd name="T25" fmla="*/ 38 h 239"/>
                <a:gd name="T26" fmla="*/ 108 w 119"/>
                <a:gd name="T27" fmla="*/ 69 h 239"/>
                <a:gd name="T28" fmla="*/ 68 w 119"/>
                <a:gd name="T29" fmla="*/ 59 h 239"/>
                <a:gd name="T30" fmla="*/ 46 w 119"/>
                <a:gd name="T31" fmla="*/ 75 h 239"/>
                <a:gd name="T32" fmla="*/ 76 w 119"/>
                <a:gd name="T33" fmla="*/ 100 h 239"/>
                <a:gd name="T34" fmla="*/ 119 w 119"/>
                <a:gd name="T35" fmla="*/ 155 h 239"/>
                <a:gd name="T36" fmla="*/ 73 w 119"/>
                <a:gd name="T37" fmla="*/ 209 h 239"/>
                <a:gd name="T38" fmla="*/ 73 w 119"/>
                <a:gd name="T39" fmla="*/ 239 h 239"/>
                <a:gd name="T40" fmla="*/ 49 w 119"/>
                <a:gd name="T41" fmla="*/ 23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9" h="239">
                  <a:moveTo>
                    <a:pt x="49" y="239"/>
                  </a:moveTo>
                  <a:cubicBezTo>
                    <a:pt x="49" y="211"/>
                    <a:pt x="49" y="211"/>
                    <a:pt x="49" y="211"/>
                  </a:cubicBezTo>
                  <a:cubicBezTo>
                    <a:pt x="32" y="210"/>
                    <a:pt x="10" y="200"/>
                    <a:pt x="0" y="194"/>
                  </a:cubicBezTo>
                  <a:cubicBezTo>
                    <a:pt x="11" y="162"/>
                    <a:pt x="11" y="162"/>
                    <a:pt x="11" y="162"/>
                  </a:cubicBezTo>
                  <a:cubicBezTo>
                    <a:pt x="22" y="169"/>
                    <a:pt x="39" y="177"/>
                    <a:pt x="55" y="177"/>
                  </a:cubicBezTo>
                  <a:cubicBezTo>
                    <a:pt x="70" y="177"/>
                    <a:pt x="80" y="171"/>
                    <a:pt x="80" y="159"/>
                  </a:cubicBezTo>
                  <a:cubicBezTo>
                    <a:pt x="80" y="148"/>
                    <a:pt x="71" y="141"/>
                    <a:pt x="53" y="134"/>
                  </a:cubicBezTo>
                  <a:cubicBezTo>
                    <a:pt x="25" y="123"/>
                    <a:pt x="7" y="109"/>
                    <a:pt x="7" y="80"/>
                  </a:cubicBezTo>
                  <a:cubicBezTo>
                    <a:pt x="7" y="54"/>
                    <a:pt x="23" y="34"/>
                    <a:pt x="50" y="28"/>
                  </a:cubicBezTo>
                  <a:cubicBezTo>
                    <a:pt x="50" y="0"/>
                    <a:pt x="50" y="0"/>
                    <a:pt x="50" y="0"/>
                  </a:cubicBezTo>
                  <a:cubicBezTo>
                    <a:pt x="75" y="0"/>
                    <a:pt x="75" y="0"/>
                    <a:pt x="75" y="0"/>
                  </a:cubicBezTo>
                  <a:cubicBezTo>
                    <a:pt x="75" y="26"/>
                    <a:pt x="75" y="26"/>
                    <a:pt x="75" y="26"/>
                  </a:cubicBezTo>
                  <a:cubicBezTo>
                    <a:pt x="92" y="27"/>
                    <a:pt x="110" y="34"/>
                    <a:pt x="119" y="38"/>
                  </a:cubicBezTo>
                  <a:cubicBezTo>
                    <a:pt x="108" y="69"/>
                    <a:pt x="108" y="69"/>
                    <a:pt x="108" y="69"/>
                  </a:cubicBezTo>
                  <a:cubicBezTo>
                    <a:pt x="102" y="66"/>
                    <a:pt x="86" y="59"/>
                    <a:pt x="68" y="59"/>
                  </a:cubicBezTo>
                  <a:cubicBezTo>
                    <a:pt x="51" y="59"/>
                    <a:pt x="46" y="67"/>
                    <a:pt x="46" y="75"/>
                  </a:cubicBezTo>
                  <a:cubicBezTo>
                    <a:pt x="46" y="85"/>
                    <a:pt x="55" y="91"/>
                    <a:pt x="76" y="100"/>
                  </a:cubicBezTo>
                  <a:cubicBezTo>
                    <a:pt x="107" y="112"/>
                    <a:pt x="119" y="128"/>
                    <a:pt x="119" y="155"/>
                  </a:cubicBezTo>
                  <a:cubicBezTo>
                    <a:pt x="119" y="181"/>
                    <a:pt x="103" y="203"/>
                    <a:pt x="73" y="209"/>
                  </a:cubicBezTo>
                  <a:cubicBezTo>
                    <a:pt x="73" y="239"/>
                    <a:pt x="73" y="239"/>
                    <a:pt x="73" y="239"/>
                  </a:cubicBezTo>
                  <a:lnTo>
                    <a:pt x="49" y="239"/>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1" name="Group 30">
            <a:extLst>
              <a:ext uri="{FF2B5EF4-FFF2-40B4-BE49-F238E27FC236}">
                <a16:creationId xmlns:a16="http://schemas.microsoft.com/office/drawing/2014/main" id="{5A56383A-9DB0-B479-2049-BEE6A30BFA08}"/>
              </a:ext>
            </a:extLst>
          </p:cNvPr>
          <p:cNvGrpSpPr/>
          <p:nvPr/>
        </p:nvGrpSpPr>
        <p:grpSpPr>
          <a:xfrm>
            <a:off x="517481" y="3830712"/>
            <a:ext cx="348733" cy="449367"/>
            <a:chOff x="5235714" y="1857125"/>
            <a:chExt cx="638045" cy="822166"/>
          </a:xfrm>
        </p:grpSpPr>
        <p:grpSp>
          <p:nvGrpSpPr>
            <p:cNvPr id="32" name="Group 31">
              <a:extLst>
                <a:ext uri="{FF2B5EF4-FFF2-40B4-BE49-F238E27FC236}">
                  <a16:creationId xmlns:a16="http://schemas.microsoft.com/office/drawing/2014/main" id="{EAFFC7CD-4725-9038-6AAC-00BE367BA52C}"/>
                </a:ext>
              </a:extLst>
            </p:cNvPr>
            <p:cNvGrpSpPr/>
            <p:nvPr/>
          </p:nvGrpSpPr>
          <p:grpSpPr>
            <a:xfrm>
              <a:off x="5235714" y="1857125"/>
              <a:ext cx="638045" cy="822166"/>
              <a:chOff x="430213" y="5280708"/>
              <a:chExt cx="555626" cy="715963"/>
            </a:xfrm>
          </p:grpSpPr>
          <p:sp>
            <p:nvSpPr>
              <p:cNvPr id="35" name="Freeform 5">
                <a:extLst>
                  <a:ext uri="{FF2B5EF4-FFF2-40B4-BE49-F238E27FC236}">
                    <a16:creationId xmlns:a16="http://schemas.microsoft.com/office/drawing/2014/main" id="{054E9010-B372-F742-FE4C-D60557CD903D}"/>
                  </a:ext>
                </a:extLst>
              </p:cNvPr>
              <p:cNvSpPr>
                <a:spLocks/>
              </p:cNvSpPr>
              <p:nvPr/>
            </p:nvSpPr>
            <p:spPr bwMode="auto">
              <a:xfrm>
                <a:off x="430213" y="5737908"/>
                <a:ext cx="544513" cy="249238"/>
              </a:xfrm>
              <a:custGeom>
                <a:avLst/>
                <a:gdLst>
                  <a:gd name="T0" fmla="*/ 302 w 363"/>
                  <a:gd name="T1" fmla="*/ 13 h 166"/>
                  <a:gd name="T2" fmla="*/ 278 w 363"/>
                  <a:gd name="T3" fmla="*/ 3 h 166"/>
                  <a:gd name="T4" fmla="*/ 215 w 363"/>
                  <a:gd name="T5" fmla="*/ 75 h 166"/>
                  <a:gd name="T6" fmla="*/ 185 w 363"/>
                  <a:gd name="T7" fmla="*/ 46 h 166"/>
                  <a:gd name="T8" fmla="*/ 159 w 363"/>
                  <a:gd name="T9" fmla="*/ 70 h 166"/>
                  <a:gd name="T10" fmla="*/ 149 w 363"/>
                  <a:gd name="T11" fmla="*/ 71 h 166"/>
                  <a:gd name="T12" fmla="*/ 91 w 363"/>
                  <a:gd name="T13" fmla="*/ 0 h 166"/>
                  <a:gd name="T14" fmla="*/ 48 w 363"/>
                  <a:gd name="T15" fmla="*/ 28 h 166"/>
                  <a:gd name="T16" fmla="*/ 6 w 363"/>
                  <a:gd name="T17" fmla="*/ 166 h 166"/>
                  <a:gd name="T18" fmla="*/ 363 w 363"/>
                  <a:gd name="T19" fmla="*/ 166 h 166"/>
                  <a:gd name="T20" fmla="*/ 302 w 363"/>
                  <a:gd name="T21" fmla="*/ 13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3" h="166">
                    <a:moveTo>
                      <a:pt x="302" y="13"/>
                    </a:moveTo>
                    <a:cubicBezTo>
                      <a:pt x="278" y="3"/>
                      <a:pt x="278" y="3"/>
                      <a:pt x="278" y="3"/>
                    </a:cubicBezTo>
                    <a:cubicBezTo>
                      <a:pt x="265" y="24"/>
                      <a:pt x="239" y="62"/>
                      <a:pt x="215" y="75"/>
                    </a:cubicBezTo>
                    <a:cubicBezTo>
                      <a:pt x="185" y="46"/>
                      <a:pt x="185" y="46"/>
                      <a:pt x="185" y="46"/>
                    </a:cubicBezTo>
                    <a:cubicBezTo>
                      <a:pt x="185" y="46"/>
                      <a:pt x="160" y="69"/>
                      <a:pt x="159" y="70"/>
                    </a:cubicBezTo>
                    <a:cubicBezTo>
                      <a:pt x="158" y="72"/>
                      <a:pt x="149" y="71"/>
                      <a:pt x="149" y="71"/>
                    </a:cubicBezTo>
                    <a:cubicBezTo>
                      <a:pt x="149" y="71"/>
                      <a:pt x="114" y="51"/>
                      <a:pt x="91" y="0"/>
                    </a:cubicBezTo>
                    <a:cubicBezTo>
                      <a:pt x="79" y="5"/>
                      <a:pt x="59" y="16"/>
                      <a:pt x="48" y="28"/>
                    </a:cubicBezTo>
                    <a:cubicBezTo>
                      <a:pt x="48" y="28"/>
                      <a:pt x="0" y="77"/>
                      <a:pt x="6" y="166"/>
                    </a:cubicBezTo>
                    <a:cubicBezTo>
                      <a:pt x="363" y="166"/>
                      <a:pt x="363" y="166"/>
                      <a:pt x="363" y="166"/>
                    </a:cubicBezTo>
                    <a:cubicBezTo>
                      <a:pt x="363" y="166"/>
                      <a:pt x="362" y="46"/>
                      <a:pt x="302" y="13"/>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181">
                <a:extLst>
                  <a:ext uri="{FF2B5EF4-FFF2-40B4-BE49-F238E27FC236}">
                    <a16:creationId xmlns:a16="http://schemas.microsoft.com/office/drawing/2014/main" id="{F33347FA-8736-27B0-8DA9-3FEA7480FB2A}"/>
                  </a:ext>
                </a:extLst>
              </p:cNvPr>
              <p:cNvSpPr>
                <a:spLocks noEditPoints="1"/>
              </p:cNvSpPr>
              <p:nvPr/>
            </p:nvSpPr>
            <p:spPr bwMode="auto">
              <a:xfrm>
                <a:off x="431801" y="5280708"/>
                <a:ext cx="554038" cy="715963"/>
              </a:xfrm>
              <a:custGeom>
                <a:avLst/>
                <a:gdLst>
                  <a:gd name="T0" fmla="*/ 278 w 369"/>
                  <a:gd name="T1" fmla="*/ 301 h 477"/>
                  <a:gd name="T2" fmla="*/ 245 w 369"/>
                  <a:gd name="T3" fmla="*/ 287 h 477"/>
                  <a:gd name="T4" fmla="*/ 240 w 369"/>
                  <a:gd name="T5" fmla="*/ 279 h 477"/>
                  <a:gd name="T6" fmla="*/ 240 w 369"/>
                  <a:gd name="T7" fmla="*/ 256 h 477"/>
                  <a:gd name="T8" fmla="*/ 263 w 369"/>
                  <a:gd name="T9" fmla="*/ 249 h 477"/>
                  <a:gd name="T10" fmla="*/ 264 w 369"/>
                  <a:gd name="T11" fmla="*/ 31 h 477"/>
                  <a:gd name="T12" fmla="*/ 179 w 369"/>
                  <a:gd name="T13" fmla="*/ 9 h 477"/>
                  <a:gd name="T14" fmla="*/ 140 w 369"/>
                  <a:gd name="T15" fmla="*/ 9 h 477"/>
                  <a:gd name="T16" fmla="*/ 100 w 369"/>
                  <a:gd name="T17" fmla="*/ 246 h 477"/>
                  <a:gd name="T18" fmla="*/ 123 w 369"/>
                  <a:gd name="T19" fmla="*/ 251 h 477"/>
                  <a:gd name="T20" fmla="*/ 125 w 369"/>
                  <a:gd name="T21" fmla="*/ 279 h 477"/>
                  <a:gd name="T22" fmla="*/ 118 w 369"/>
                  <a:gd name="T23" fmla="*/ 289 h 477"/>
                  <a:gd name="T24" fmla="*/ 86 w 369"/>
                  <a:gd name="T25" fmla="*/ 299 h 477"/>
                  <a:gd name="T26" fmla="*/ 83 w 369"/>
                  <a:gd name="T27" fmla="*/ 300 h 477"/>
                  <a:gd name="T28" fmla="*/ 1 w 369"/>
                  <a:gd name="T29" fmla="*/ 469 h 477"/>
                  <a:gd name="T30" fmla="*/ 369 w 369"/>
                  <a:gd name="T31" fmla="*/ 477 h 477"/>
                  <a:gd name="T32" fmla="*/ 338 w 369"/>
                  <a:gd name="T33" fmla="*/ 338 h 477"/>
                  <a:gd name="T34" fmla="*/ 266 w 369"/>
                  <a:gd name="T35" fmla="*/ 311 h 477"/>
                  <a:gd name="T36" fmla="*/ 189 w 369"/>
                  <a:gd name="T37" fmla="*/ 347 h 477"/>
                  <a:gd name="T38" fmla="*/ 178 w 369"/>
                  <a:gd name="T39" fmla="*/ 347 h 477"/>
                  <a:gd name="T40" fmla="*/ 100 w 369"/>
                  <a:gd name="T41" fmla="*/ 308 h 477"/>
                  <a:gd name="T42" fmla="*/ 178 w 369"/>
                  <a:gd name="T43" fmla="*/ 347 h 477"/>
                  <a:gd name="T44" fmla="*/ 138 w 369"/>
                  <a:gd name="T45" fmla="*/ 279 h 477"/>
                  <a:gd name="T46" fmla="*/ 183 w 369"/>
                  <a:gd name="T47" fmla="*/ 288 h 477"/>
                  <a:gd name="T48" fmla="*/ 184 w 369"/>
                  <a:gd name="T49" fmla="*/ 288 h 477"/>
                  <a:gd name="T50" fmla="*/ 228 w 369"/>
                  <a:gd name="T51" fmla="*/ 279 h 477"/>
                  <a:gd name="T52" fmla="*/ 184 w 369"/>
                  <a:gd name="T53" fmla="*/ 335 h 477"/>
                  <a:gd name="T54" fmla="*/ 110 w 369"/>
                  <a:gd name="T55" fmla="*/ 193 h 477"/>
                  <a:gd name="T56" fmla="*/ 214 w 369"/>
                  <a:gd name="T57" fmla="*/ 118 h 477"/>
                  <a:gd name="T58" fmla="*/ 247 w 369"/>
                  <a:gd name="T59" fmla="*/ 125 h 477"/>
                  <a:gd name="T60" fmla="*/ 261 w 369"/>
                  <a:gd name="T61" fmla="*/ 142 h 477"/>
                  <a:gd name="T62" fmla="*/ 183 w 369"/>
                  <a:gd name="T63" fmla="*/ 276 h 477"/>
                  <a:gd name="T64" fmla="*/ 15 w 369"/>
                  <a:gd name="T65" fmla="*/ 463 h 477"/>
                  <a:gd name="T66" fmla="*/ 44 w 369"/>
                  <a:gd name="T67" fmla="*/ 345 h 477"/>
                  <a:gd name="T68" fmla="*/ 149 w 369"/>
                  <a:gd name="T69" fmla="*/ 386 h 477"/>
                  <a:gd name="T70" fmla="*/ 184 w 369"/>
                  <a:gd name="T71" fmla="*/ 360 h 477"/>
                  <a:gd name="T72" fmla="*/ 218 w 369"/>
                  <a:gd name="T73" fmla="*/ 386 h 477"/>
                  <a:gd name="T74" fmla="*/ 327 w 369"/>
                  <a:gd name="T75" fmla="*/ 346 h 477"/>
                  <a:gd name="T76" fmla="*/ 15 w 369"/>
                  <a:gd name="T77" fmla="*/ 463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69" h="477">
                    <a:moveTo>
                      <a:pt x="338" y="338"/>
                    </a:moveTo>
                    <a:cubicBezTo>
                      <a:pt x="337" y="337"/>
                      <a:pt x="320" y="314"/>
                      <a:pt x="278" y="301"/>
                    </a:cubicBezTo>
                    <a:cubicBezTo>
                      <a:pt x="251" y="290"/>
                      <a:pt x="251" y="290"/>
                      <a:pt x="251" y="290"/>
                    </a:cubicBezTo>
                    <a:cubicBezTo>
                      <a:pt x="245" y="287"/>
                      <a:pt x="245" y="287"/>
                      <a:pt x="245" y="287"/>
                    </a:cubicBezTo>
                    <a:cubicBezTo>
                      <a:pt x="243" y="286"/>
                      <a:pt x="243" y="286"/>
                      <a:pt x="243" y="286"/>
                    </a:cubicBezTo>
                    <a:cubicBezTo>
                      <a:pt x="241" y="284"/>
                      <a:pt x="240" y="282"/>
                      <a:pt x="240" y="279"/>
                    </a:cubicBezTo>
                    <a:cubicBezTo>
                      <a:pt x="240" y="257"/>
                      <a:pt x="240" y="257"/>
                      <a:pt x="240" y="257"/>
                    </a:cubicBezTo>
                    <a:cubicBezTo>
                      <a:pt x="240" y="256"/>
                      <a:pt x="240" y="256"/>
                      <a:pt x="240" y="256"/>
                    </a:cubicBezTo>
                    <a:cubicBezTo>
                      <a:pt x="240" y="256"/>
                      <a:pt x="241" y="255"/>
                      <a:pt x="241" y="255"/>
                    </a:cubicBezTo>
                    <a:cubicBezTo>
                      <a:pt x="263" y="249"/>
                      <a:pt x="263" y="249"/>
                      <a:pt x="263" y="249"/>
                    </a:cubicBezTo>
                    <a:cubicBezTo>
                      <a:pt x="264" y="248"/>
                      <a:pt x="264" y="248"/>
                      <a:pt x="264" y="248"/>
                    </a:cubicBezTo>
                    <a:cubicBezTo>
                      <a:pt x="265" y="246"/>
                      <a:pt x="348" y="129"/>
                      <a:pt x="264" y="31"/>
                    </a:cubicBezTo>
                    <a:cubicBezTo>
                      <a:pt x="263" y="29"/>
                      <a:pt x="239" y="0"/>
                      <a:pt x="207" y="0"/>
                    </a:cubicBezTo>
                    <a:cubicBezTo>
                      <a:pt x="197" y="0"/>
                      <a:pt x="188" y="3"/>
                      <a:pt x="179" y="9"/>
                    </a:cubicBezTo>
                    <a:cubicBezTo>
                      <a:pt x="175" y="7"/>
                      <a:pt x="169" y="4"/>
                      <a:pt x="161" y="4"/>
                    </a:cubicBezTo>
                    <a:cubicBezTo>
                      <a:pt x="154" y="4"/>
                      <a:pt x="147" y="6"/>
                      <a:pt x="140" y="9"/>
                    </a:cubicBezTo>
                    <a:cubicBezTo>
                      <a:pt x="140" y="9"/>
                      <a:pt x="72" y="37"/>
                      <a:pt x="64" y="112"/>
                    </a:cubicBezTo>
                    <a:cubicBezTo>
                      <a:pt x="63" y="119"/>
                      <a:pt x="58" y="185"/>
                      <a:pt x="100" y="246"/>
                    </a:cubicBezTo>
                    <a:cubicBezTo>
                      <a:pt x="101" y="248"/>
                      <a:pt x="101" y="248"/>
                      <a:pt x="101" y="248"/>
                    </a:cubicBezTo>
                    <a:cubicBezTo>
                      <a:pt x="123" y="251"/>
                      <a:pt x="123" y="251"/>
                      <a:pt x="123" y="251"/>
                    </a:cubicBezTo>
                    <a:cubicBezTo>
                      <a:pt x="124" y="253"/>
                      <a:pt x="125" y="254"/>
                      <a:pt x="125" y="255"/>
                    </a:cubicBezTo>
                    <a:cubicBezTo>
                      <a:pt x="125" y="279"/>
                      <a:pt x="125" y="279"/>
                      <a:pt x="125" y="279"/>
                    </a:cubicBezTo>
                    <a:cubicBezTo>
                      <a:pt x="125" y="285"/>
                      <a:pt x="121" y="287"/>
                      <a:pt x="118" y="289"/>
                    </a:cubicBezTo>
                    <a:cubicBezTo>
                      <a:pt x="118" y="289"/>
                      <a:pt x="118" y="289"/>
                      <a:pt x="118" y="289"/>
                    </a:cubicBezTo>
                    <a:cubicBezTo>
                      <a:pt x="96" y="296"/>
                      <a:pt x="96" y="296"/>
                      <a:pt x="96" y="296"/>
                    </a:cubicBezTo>
                    <a:cubicBezTo>
                      <a:pt x="86" y="299"/>
                      <a:pt x="86" y="299"/>
                      <a:pt x="86" y="299"/>
                    </a:cubicBezTo>
                    <a:cubicBezTo>
                      <a:pt x="86" y="299"/>
                      <a:pt x="86" y="299"/>
                      <a:pt x="86" y="299"/>
                    </a:cubicBezTo>
                    <a:cubicBezTo>
                      <a:pt x="85" y="299"/>
                      <a:pt x="84" y="300"/>
                      <a:pt x="83" y="300"/>
                    </a:cubicBezTo>
                    <a:cubicBezTo>
                      <a:pt x="48" y="314"/>
                      <a:pt x="34" y="336"/>
                      <a:pt x="32" y="339"/>
                    </a:cubicBezTo>
                    <a:cubicBezTo>
                      <a:pt x="7" y="378"/>
                      <a:pt x="1" y="466"/>
                      <a:pt x="1" y="469"/>
                    </a:cubicBezTo>
                    <a:cubicBezTo>
                      <a:pt x="0" y="477"/>
                      <a:pt x="0" y="477"/>
                      <a:pt x="0" y="477"/>
                    </a:cubicBezTo>
                    <a:cubicBezTo>
                      <a:pt x="369" y="477"/>
                      <a:pt x="369" y="477"/>
                      <a:pt x="369" y="477"/>
                    </a:cubicBezTo>
                    <a:cubicBezTo>
                      <a:pt x="369" y="470"/>
                      <a:pt x="369" y="470"/>
                      <a:pt x="369" y="470"/>
                    </a:cubicBezTo>
                    <a:cubicBezTo>
                      <a:pt x="369" y="466"/>
                      <a:pt x="369" y="378"/>
                      <a:pt x="338" y="338"/>
                    </a:cubicBezTo>
                    <a:close/>
                    <a:moveTo>
                      <a:pt x="251" y="304"/>
                    </a:moveTo>
                    <a:cubicBezTo>
                      <a:pt x="266" y="311"/>
                      <a:pt x="266" y="311"/>
                      <a:pt x="266" y="311"/>
                    </a:cubicBezTo>
                    <a:cubicBezTo>
                      <a:pt x="249" y="343"/>
                      <a:pt x="224" y="364"/>
                      <a:pt x="214" y="372"/>
                    </a:cubicBezTo>
                    <a:cubicBezTo>
                      <a:pt x="189" y="347"/>
                      <a:pt x="189" y="347"/>
                      <a:pt x="189" y="347"/>
                    </a:cubicBezTo>
                    <a:cubicBezTo>
                      <a:pt x="227" y="335"/>
                      <a:pt x="244" y="314"/>
                      <a:pt x="251" y="304"/>
                    </a:cubicBezTo>
                    <a:close/>
                    <a:moveTo>
                      <a:pt x="178" y="347"/>
                    </a:moveTo>
                    <a:cubicBezTo>
                      <a:pt x="153" y="372"/>
                      <a:pt x="153" y="372"/>
                      <a:pt x="153" y="372"/>
                    </a:cubicBezTo>
                    <a:cubicBezTo>
                      <a:pt x="142" y="363"/>
                      <a:pt x="114" y="339"/>
                      <a:pt x="100" y="308"/>
                    </a:cubicBezTo>
                    <a:cubicBezTo>
                      <a:pt x="118" y="303"/>
                      <a:pt x="118" y="303"/>
                      <a:pt x="118" y="303"/>
                    </a:cubicBezTo>
                    <a:cubicBezTo>
                      <a:pt x="124" y="313"/>
                      <a:pt x="140" y="335"/>
                      <a:pt x="178" y="347"/>
                    </a:cubicBezTo>
                    <a:close/>
                    <a:moveTo>
                      <a:pt x="130" y="297"/>
                    </a:moveTo>
                    <a:cubicBezTo>
                      <a:pt x="134" y="292"/>
                      <a:pt x="138" y="285"/>
                      <a:pt x="138" y="279"/>
                    </a:cubicBezTo>
                    <a:cubicBezTo>
                      <a:pt x="138" y="269"/>
                      <a:pt x="138" y="269"/>
                      <a:pt x="138" y="269"/>
                    </a:cubicBezTo>
                    <a:cubicBezTo>
                      <a:pt x="151" y="281"/>
                      <a:pt x="166" y="288"/>
                      <a:pt x="183" y="288"/>
                    </a:cubicBezTo>
                    <a:cubicBezTo>
                      <a:pt x="183" y="288"/>
                      <a:pt x="183" y="288"/>
                      <a:pt x="183" y="288"/>
                    </a:cubicBezTo>
                    <a:cubicBezTo>
                      <a:pt x="183" y="288"/>
                      <a:pt x="183" y="288"/>
                      <a:pt x="184" y="288"/>
                    </a:cubicBezTo>
                    <a:cubicBezTo>
                      <a:pt x="188" y="288"/>
                      <a:pt x="208" y="287"/>
                      <a:pt x="228" y="270"/>
                    </a:cubicBezTo>
                    <a:cubicBezTo>
                      <a:pt x="228" y="279"/>
                      <a:pt x="228" y="279"/>
                      <a:pt x="228" y="279"/>
                    </a:cubicBezTo>
                    <a:cubicBezTo>
                      <a:pt x="228" y="286"/>
                      <a:pt x="233" y="294"/>
                      <a:pt x="239" y="298"/>
                    </a:cubicBezTo>
                    <a:cubicBezTo>
                      <a:pt x="233" y="307"/>
                      <a:pt x="217" y="325"/>
                      <a:pt x="184" y="335"/>
                    </a:cubicBezTo>
                    <a:cubicBezTo>
                      <a:pt x="149" y="325"/>
                      <a:pt x="135" y="306"/>
                      <a:pt x="130" y="297"/>
                    </a:cubicBezTo>
                    <a:close/>
                    <a:moveTo>
                      <a:pt x="110" y="193"/>
                    </a:moveTo>
                    <a:cubicBezTo>
                      <a:pt x="95" y="129"/>
                      <a:pt x="126" y="95"/>
                      <a:pt x="138" y="84"/>
                    </a:cubicBezTo>
                    <a:cubicBezTo>
                      <a:pt x="161" y="112"/>
                      <a:pt x="208" y="117"/>
                      <a:pt x="214" y="118"/>
                    </a:cubicBezTo>
                    <a:cubicBezTo>
                      <a:pt x="234" y="120"/>
                      <a:pt x="245" y="124"/>
                      <a:pt x="247" y="124"/>
                    </a:cubicBezTo>
                    <a:cubicBezTo>
                      <a:pt x="247" y="125"/>
                      <a:pt x="247" y="125"/>
                      <a:pt x="247" y="125"/>
                    </a:cubicBezTo>
                    <a:cubicBezTo>
                      <a:pt x="262" y="129"/>
                      <a:pt x="261" y="140"/>
                      <a:pt x="261" y="141"/>
                    </a:cubicBezTo>
                    <a:cubicBezTo>
                      <a:pt x="261" y="142"/>
                      <a:pt x="261" y="142"/>
                      <a:pt x="261" y="142"/>
                    </a:cubicBezTo>
                    <a:cubicBezTo>
                      <a:pt x="255" y="272"/>
                      <a:pt x="191" y="276"/>
                      <a:pt x="184" y="276"/>
                    </a:cubicBezTo>
                    <a:cubicBezTo>
                      <a:pt x="183" y="276"/>
                      <a:pt x="183" y="276"/>
                      <a:pt x="183" y="276"/>
                    </a:cubicBezTo>
                    <a:cubicBezTo>
                      <a:pt x="132" y="276"/>
                      <a:pt x="111" y="197"/>
                      <a:pt x="110" y="193"/>
                    </a:cubicBezTo>
                    <a:close/>
                    <a:moveTo>
                      <a:pt x="15" y="463"/>
                    </a:moveTo>
                    <a:cubicBezTo>
                      <a:pt x="17" y="442"/>
                      <a:pt x="24" y="376"/>
                      <a:pt x="44" y="346"/>
                    </a:cubicBezTo>
                    <a:cubicBezTo>
                      <a:pt x="44" y="345"/>
                      <a:pt x="44" y="345"/>
                      <a:pt x="44" y="345"/>
                    </a:cubicBezTo>
                    <a:cubicBezTo>
                      <a:pt x="44" y="345"/>
                      <a:pt x="56" y="325"/>
                      <a:pt x="88" y="313"/>
                    </a:cubicBezTo>
                    <a:cubicBezTo>
                      <a:pt x="106" y="354"/>
                      <a:pt x="147" y="384"/>
                      <a:pt x="149" y="386"/>
                    </a:cubicBezTo>
                    <a:cubicBezTo>
                      <a:pt x="154" y="389"/>
                      <a:pt x="154" y="389"/>
                      <a:pt x="154" y="389"/>
                    </a:cubicBezTo>
                    <a:cubicBezTo>
                      <a:pt x="184" y="360"/>
                      <a:pt x="184" y="360"/>
                      <a:pt x="184" y="360"/>
                    </a:cubicBezTo>
                    <a:cubicBezTo>
                      <a:pt x="213" y="389"/>
                      <a:pt x="213" y="389"/>
                      <a:pt x="213" y="389"/>
                    </a:cubicBezTo>
                    <a:cubicBezTo>
                      <a:pt x="218" y="386"/>
                      <a:pt x="218" y="386"/>
                      <a:pt x="218" y="386"/>
                    </a:cubicBezTo>
                    <a:cubicBezTo>
                      <a:pt x="219" y="385"/>
                      <a:pt x="255" y="360"/>
                      <a:pt x="279" y="315"/>
                    </a:cubicBezTo>
                    <a:cubicBezTo>
                      <a:pt x="313" y="327"/>
                      <a:pt x="327" y="346"/>
                      <a:pt x="327" y="346"/>
                    </a:cubicBezTo>
                    <a:cubicBezTo>
                      <a:pt x="351" y="376"/>
                      <a:pt x="355" y="442"/>
                      <a:pt x="356" y="463"/>
                    </a:cubicBezTo>
                    <a:lnTo>
                      <a:pt x="15" y="46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3" name="Freeform 65">
              <a:extLst>
                <a:ext uri="{FF2B5EF4-FFF2-40B4-BE49-F238E27FC236}">
                  <a16:creationId xmlns:a16="http://schemas.microsoft.com/office/drawing/2014/main" id="{AE361953-B9AA-AEEA-3DCC-6BFB3276227A}"/>
                </a:ext>
              </a:extLst>
            </p:cNvPr>
            <p:cNvSpPr>
              <a:spLocks/>
            </p:cNvSpPr>
            <p:nvPr/>
          </p:nvSpPr>
          <p:spPr bwMode="auto">
            <a:xfrm>
              <a:off x="5324871" y="2389288"/>
              <a:ext cx="89469" cy="216930"/>
            </a:xfrm>
            <a:custGeom>
              <a:avLst/>
              <a:gdLst>
                <a:gd name="T0" fmla="*/ 67 w 67"/>
                <a:gd name="T1" fmla="*/ 128 h 161"/>
                <a:gd name="T2" fmla="*/ 34 w 67"/>
                <a:gd name="T3" fmla="*/ 161 h 161"/>
                <a:gd name="T4" fmla="*/ 0 w 67"/>
                <a:gd name="T5" fmla="*/ 128 h 161"/>
                <a:gd name="T6" fmla="*/ 27 w 67"/>
                <a:gd name="T7" fmla="*/ 95 h 161"/>
                <a:gd name="T8" fmla="*/ 27 w 67"/>
                <a:gd name="T9" fmla="*/ 0 h 161"/>
                <a:gd name="T10" fmla="*/ 41 w 67"/>
                <a:gd name="T11" fmla="*/ 0 h 161"/>
                <a:gd name="T12" fmla="*/ 41 w 67"/>
                <a:gd name="T13" fmla="*/ 95 h 161"/>
                <a:gd name="T14" fmla="*/ 67 w 67"/>
                <a:gd name="T15" fmla="*/ 128 h 1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161">
                  <a:moveTo>
                    <a:pt x="67" y="128"/>
                  </a:moveTo>
                  <a:cubicBezTo>
                    <a:pt x="67" y="146"/>
                    <a:pt x="52" y="161"/>
                    <a:pt x="34" y="161"/>
                  </a:cubicBezTo>
                  <a:cubicBezTo>
                    <a:pt x="15" y="161"/>
                    <a:pt x="0" y="146"/>
                    <a:pt x="0" y="128"/>
                  </a:cubicBezTo>
                  <a:cubicBezTo>
                    <a:pt x="0" y="112"/>
                    <a:pt x="11" y="98"/>
                    <a:pt x="27" y="95"/>
                  </a:cubicBezTo>
                  <a:cubicBezTo>
                    <a:pt x="27" y="0"/>
                    <a:pt x="27" y="0"/>
                    <a:pt x="27" y="0"/>
                  </a:cubicBezTo>
                  <a:cubicBezTo>
                    <a:pt x="41" y="0"/>
                    <a:pt x="41" y="0"/>
                    <a:pt x="41" y="0"/>
                  </a:cubicBezTo>
                  <a:cubicBezTo>
                    <a:pt x="41" y="95"/>
                    <a:pt x="41" y="95"/>
                    <a:pt x="41" y="95"/>
                  </a:cubicBezTo>
                  <a:cubicBezTo>
                    <a:pt x="56" y="98"/>
                    <a:pt x="67" y="112"/>
                    <a:pt x="67" y="12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66">
              <a:extLst>
                <a:ext uri="{FF2B5EF4-FFF2-40B4-BE49-F238E27FC236}">
                  <a16:creationId xmlns:a16="http://schemas.microsoft.com/office/drawing/2014/main" id="{F9CA0EE7-CAD1-6BD2-A515-F45CF27C7F5C}"/>
                </a:ext>
              </a:extLst>
            </p:cNvPr>
            <p:cNvSpPr>
              <a:spLocks/>
            </p:cNvSpPr>
            <p:nvPr/>
          </p:nvSpPr>
          <p:spPr bwMode="auto">
            <a:xfrm>
              <a:off x="5660753" y="2393953"/>
              <a:ext cx="166632" cy="245443"/>
            </a:xfrm>
            <a:custGeom>
              <a:avLst/>
              <a:gdLst>
                <a:gd name="T0" fmla="*/ 127 w 135"/>
                <a:gd name="T1" fmla="*/ 178 h 198"/>
                <a:gd name="T2" fmla="*/ 116 w 135"/>
                <a:gd name="T3" fmla="*/ 188 h 198"/>
                <a:gd name="T4" fmla="*/ 101 w 135"/>
                <a:gd name="T5" fmla="*/ 198 h 198"/>
                <a:gd name="T6" fmla="*/ 86 w 135"/>
                <a:gd name="T7" fmla="*/ 184 h 198"/>
                <a:gd name="T8" fmla="*/ 101 w 135"/>
                <a:gd name="T9" fmla="*/ 170 h 198"/>
                <a:gd name="T10" fmla="*/ 111 w 135"/>
                <a:gd name="T11" fmla="*/ 173 h 198"/>
                <a:gd name="T12" fmla="*/ 114 w 135"/>
                <a:gd name="T13" fmla="*/ 170 h 198"/>
                <a:gd name="T14" fmla="*/ 116 w 135"/>
                <a:gd name="T15" fmla="*/ 152 h 198"/>
                <a:gd name="T16" fmla="*/ 99 w 135"/>
                <a:gd name="T17" fmla="*/ 85 h 198"/>
                <a:gd name="T18" fmla="*/ 68 w 135"/>
                <a:gd name="T19" fmla="*/ 57 h 198"/>
                <a:gd name="T20" fmla="*/ 67 w 135"/>
                <a:gd name="T21" fmla="*/ 57 h 198"/>
                <a:gd name="T22" fmla="*/ 36 w 135"/>
                <a:gd name="T23" fmla="*/ 85 h 198"/>
                <a:gd name="T24" fmla="*/ 19 w 135"/>
                <a:gd name="T25" fmla="*/ 152 h 198"/>
                <a:gd name="T26" fmla="*/ 21 w 135"/>
                <a:gd name="T27" fmla="*/ 170 h 198"/>
                <a:gd name="T28" fmla="*/ 26 w 135"/>
                <a:gd name="T29" fmla="*/ 174 h 198"/>
                <a:gd name="T30" fmla="*/ 36 w 135"/>
                <a:gd name="T31" fmla="*/ 170 h 198"/>
                <a:gd name="T32" fmla="*/ 51 w 135"/>
                <a:gd name="T33" fmla="*/ 184 h 198"/>
                <a:gd name="T34" fmla="*/ 36 w 135"/>
                <a:gd name="T35" fmla="*/ 198 h 198"/>
                <a:gd name="T36" fmla="*/ 21 w 135"/>
                <a:gd name="T37" fmla="*/ 188 h 198"/>
                <a:gd name="T38" fmla="*/ 8 w 135"/>
                <a:gd name="T39" fmla="*/ 178 h 198"/>
                <a:gd name="T40" fmla="*/ 5 w 135"/>
                <a:gd name="T41" fmla="*/ 148 h 198"/>
                <a:gd name="T42" fmla="*/ 22 w 135"/>
                <a:gd name="T43" fmla="*/ 81 h 198"/>
                <a:gd name="T44" fmla="*/ 60 w 135"/>
                <a:gd name="T45" fmla="*/ 43 h 198"/>
                <a:gd name="T46" fmla="*/ 60 w 135"/>
                <a:gd name="T47" fmla="*/ 0 h 198"/>
                <a:gd name="T48" fmla="*/ 75 w 135"/>
                <a:gd name="T49" fmla="*/ 0 h 198"/>
                <a:gd name="T50" fmla="*/ 75 w 135"/>
                <a:gd name="T51" fmla="*/ 43 h 198"/>
                <a:gd name="T52" fmla="*/ 114 w 135"/>
                <a:gd name="T53" fmla="*/ 81 h 198"/>
                <a:gd name="T54" fmla="*/ 131 w 135"/>
                <a:gd name="T55" fmla="*/ 148 h 198"/>
                <a:gd name="T56" fmla="*/ 127 w 135"/>
                <a:gd name="T57" fmla="*/ 17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5" h="198">
                  <a:moveTo>
                    <a:pt x="127" y="178"/>
                  </a:moveTo>
                  <a:cubicBezTo>
                    <a:pt x="124" y="183"/>
                    <a:pt x="121" y="186"/>
                    <a:pt x="116" y="188"/>
                  </a:cubicBezTo>
                  <a:cubicBezTo>
                    <a:pt x="114" y="193"/>
                    <a:pt x="108" y="198"/>
                    <a:pt x="101" y="198"/>
                  </a:cubicBezTo>
                  <a:cubicBezTo>
                    <a:pt x="93" y="198"/>
                    <a:pt x="86" y="192"/>
                    <a:pt x="86" y="184"/>
                  </a:cubicBezTo>
                  <a:cubicBezTo>
                    <a:pt x="86" y="176"/>
                    <a:pt x="93" y="170"/>
                    <a:pt x="101" y="170"/>
                  </a:cubicBezTo>
                  <a:cubicBezTo>
                    <a:pt x="105" y="170"/>
                    <a:pt x="108" y="171"/>
                    <a:pt x="111" y="173"/>
                  </a:cubicBezTo>
                  <a:cubicBezTo>
                    <a:pt x="113" y="172"/>
                    <a:pt x="114" y="171"/>
                    <a:pt x="114" y="170"/>
                  </a:cubicBezTo>
                  <a:cubicBezTo>
                    <a:pt x="118" y="165"/>
                    <a:pt x="117" y="155"/>
                    <a:pt x="116" y="152"/>
                  </a:cubicBezTo>
                  <a:cubicBezTo>
                    <a:pt x="99" y="85"/>
                    <a:pt x="99" y="85"/>
                    <a:pt x="99" y="85"/>
                  </a:cubicBezTo>
                  <a:cubicBezTo>
                    <a:pt x="93" y="59"/>
                    <a:pt x="74" y="57"/>
                    <a:pt x="68" y="57"/>
                  </a:cubicBezTo>
                  <a:cubicBezTo>
                    <a:pt x="67" y="57"/>
                    <a:pt x="67" y="57"/>
                    <a:pt x="67" y="57"/>
                  </a:cubicBezTo>
                  <a:cubicBezTo>
                    <a:pt x="61" y="57"/>
                    <a:pt x="44" y="60"/>
                    <a:pt x="36" y="85"/>
                  </a:cubicBezTo>
                  <a:cubicBezTo>
                    <a:pt x="19" y="152"/>
                    <a:pt x="19" y="152"/>
                    <a:pt x="19" y="152"/>
                  </a:cubicBezTo>
                  <a:cubicBezTo>
                    <a:pt x="19" y="155"/>
                    <a:pt x="17" y="165"/>
                    <a:pt x="21" y="170"/>
                  </a:cubicBezTo>
                  <a:cubicBezTo>
                    <a:pt x="22" y="171"/>
                    <a:pt x="23" y="173"/>
                    <a:pt x="26" y="174"/>
                  </a:cubicBezTo>
                  <a:cubicBezTo>
                    <a:pt x="28" y="172"/>
                    <a:pt x="32" y="170"/>
                    <a:pt x="36" y="170"/>
                  </a:cubicBezTo>
                  <a:cubicBezTo>
                    <a:pt x="44" y="170"/>
                    <a:pt x="51" y="176"/>
                    <a:pt x="51" y="184"/>
                  </a:cubicBezTo>
                  <a:cubicBezTo>
                    <a:pt x="51" y="192"/>
                    <a:pt x="44" y="198"/>
                    <a:pt x="36" y="198"/>
                  </a:cubicBezTo>
                  <a:cubicBezTo>
                    <a:pt x="29" y="198"/>
                    <a:pt x="23" y="194"/>
                    <a:pt x="21" y="188"/>
                  </a:cubicBezTo>
                  <a:cubicBezTo>
                    <a:pt x="16" y="187"/>
                    <a:pt x="11" y="183"/>
                    <a:pt x="8" y="178"/>
                  </a:cubicBezTo>
                  <a:cubicBezTo>
                    <a:pt x="0" y="166"/>
                    <a:pt x="4" y="150"/>
                    <a:pt x="5" y="148"/>
                  </a:cubicBezTo>
                  <a:cubicBezTo>
                    <a:pt x="22" y="81"/>
                    <a:pt x="22" y="81"/>
                    <a:pt x="22" y="81"/>
                  </a:cubicBezTo>
                  <a:cubicBezTo>
                    <a:pt x="29" y="55"/>
                    <a:pt x="47" y="45"/>
                    <a:pt x="60" y="43"/>
                  </a:cubicBezTo>
                  <a:cubicBezTo>
                    <a:pt x="60" y="0"/>
                    <a:pt x="60" y="0"/>
                    <a:pt x="60" y="0"/>
                  </a:cubicBezTo>
                  <a:cubicBezTo>
                    <a:pt x="75" y="0"/>
                    <a:pt x="75" y="0"/>
                    <a:pt x="75" y="0"/>
                  </a:cubicBezTo>
                  <a:cubicBezTo>
                    <a:pt x="75" y="43"/>
                    <a:pt x="75" y="43"/>
                    <a:pt x="75" y="43"/>
                  </a:cubicBezTo>
                  <a:cubicBezTo>
                    <a:pt x="89" y="45"/>
                    <a:pt x="107" y="54"/>
                    <a:pt x="114" y="81"/>
                  </a:cubicBezTo>
                  <a:cubicBezTo>
                    <a:pt x="131" y="148"/>
                    <a:pt x="131" y="148"/>
                    <a:pt x="131" y="148"/>
                  </a:cubicBezTo>
                  <a:cubicBezTo>
                    <a:pt x="131" y="150"/>
                    <a:pt x="135" y="166"/>
                    <a:pt x="127" y="17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7" name="Group 36">
            <a:extLst>
              <a:ext uri="{FF2B5EF4-FFF2-40B4-BE49-F238E27FC236}">
                <a16:creationId xmlns:a16="http://schemas.microsoft.com/office/drawing/2014/main" id="{810F1BCF-036A-C693-9EFB-23A0F085ED9B}"/>
              </a:ext>
            </a:extLst>
          </p:cNvPr>
          <p:cNvGrpSpPr/>
          <p:nvPr/>
        </p:nvGrpSpPr>
        <p:grpSpPr>
          <a:xfrm>
            <a:off x="473278" y="4584429"/>
            <a:ext cx="421964" cy="396793"/>
            <a:chOff x="5031310" y="3096168"/>
            <a:chExt cx="832373" cy="782722"/>
          </a:xfrm>
          <a:solidFill>
            <a:schemeClr val="tx1"/>
          </a:solidFill>
        </p:grpSpPr>
        <p:sp>
          <p:nvSpPr>
            <p:cNvPr id="114" name="Freeform 182">
              <a:extLst>
                <a:ext uri="{FF2B5EF4-FFF2-40B4-BE49-F238E27FC236}">
                  <a16:creationId xmlns:a16="http://schemas.microsoft.com/office/drawing/2014/main" id="{E8794C41-CA94-3038-8933-831192647519}"/>
                </a:ext>
              </a:extLst>
            </p:cNvPr>
            <p:cNvSpPr>
              <a:spLocks/>
            </p:cNvSpPr>
            <p:nvPr/>
          </p:nvSpPr>
          <p:spPr bwMode="auto">
            <a:xfrm>
              <a:off x="5031310" y="3096168"/>
              <a:ext cx="832373" cy="319806"/>
            </a:xfrm>
            <a:custGeom>
              <a:avLst/>
              <a:gdLst>
                <a:gd name="T0" fmla="*/ 22 w 474"/>
                <a:gd name="T1" fmla="*/ 182 h 182"/>
                <a:gd name="T2" fmla="*/ 20 w 474"/>
                <a:gd name="T3" fmla="*/ 114 h 182"/>
                <a:gd name="T4" fmla="*/ 105 w 474"/>
                <a:gd name="T5" fmla="*/ 17 h 182"/>
                <a:gd name="T6" fmla="*/ 131 w 474"/>
                <a:gd name="T7" fmla="*/ 14 h 182"/>
                <a:gd name="T8" fmla="*/ 232 w 474"/>
                <a:gd name="T9" fmla="*/ 57 h 182"/>
                <a:gd name="T10" fmla="*/ 236 w 474"/>
                <a:gd name="T11" fmla="*/ 62 h 182"/>
                <a:gd name="T12" fmla="*/ 241 w 474"/>
                <a:gd name="T13" fmla="*/ 57 h 182"/>
                <a:gd name="T14" fmla="*/ 341 w 474"/>
                <a:gd name="T15" fmla="*/ 14 h 182"/>
                <a:gd name="T16" fmla="*/ 376 w 474"/>
                <a:gd name="T17" fmla="*/ 19 h 182"/>
                <a:gd name="T18" fmla="*/ 455 w 474"/>
                <a:gd name="T19" fmla="*/ 113 h 182"/>
                <a:gd name="T20" fmla="*/ 453 w 474"/>
                <a:gd name="T21" fmla="*/ 182 h 182"/>
                <a:gd name="T22" fmla="*/ 467 w 474"/>
                <a:gd name="T23" fmla="*/ 182 h 182"/>
                <a:gd name="T24" fmla="*/ 469 w 474"/>
                <a:gd name="T25" fmla="*/ 111 h 182"/>
                <a:gd name="T26" fmla="*/ 381 w 474"/>
                <a:gd name="T27" fmla="*/ 6 h 182"/>
                <a:gd name="T28" fmla="*/ 341 w 474"/>
                <a:gd name="T29" fmla="*/ 0 h 182"/>
                <a:gd name="T30" fmla="*/ 236 w 474"/>
                <a:gd name="T31" fmla="*/ 43 h 182"/>
                <a:gd name="T32" fmla="*/ 131 w 474"/>
                <a:gd name="T33" fmla="*/ 0 h 182"/>
                <a:gd name="T34" fmla="*/ 102 w 474"/>
                <a:gd name="T35" fmla="*/ 4 h 182"/>
                <a:gd name="T36" fmla="*/ 6 w 474"/>
                <a:gd name="T37" fmla="*/ 111 h 182"/>
                <a:gd name="T38" fmla="*/ 8 w 474"/>
                <a:gd name="T39" fmla="*/ 182 h 182"/>
                <a:gd name="T40" fmla="*/ 22 w 474"/>
                <a:gd name="T41" fmla="*/ 182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74" h="182">
                  <a:moveTo>
                    <a:pt x="22" y="182"/>
                  </a:moveTo>
                  <a:cubicBezTo>
                    <a:pt x="14" y="147"/>
                    <a:pt x="20" y="114"/>
                    <a:pt x="20" y="114"/>
                  </a:cubicBezTo>
                  <a:cubicBezTo>
                    <a:pt x="36" y="33"/>
                    <a:pt x="102" y="18"/>
                    <a:pt x="105" y="17"/>
                  </a:cubicBezTo>
                  <a:cubicBezTo>
                    <a:pt x="113" y="15"/>
                    <a:pt x="122" y="14"/>
                    <a:pt x="131" y="14"/>
                  </a:cubicBezTo>
                  <a:cubicBezTo>
                    <a:pt x="188" y="14"/>
                    <a:pt x="231" y="57"/>
                    <a:pt x="232" y="57"/>
                  </a:cubicBezTo>
                  <a:cubicBezTo>
                    <a:pt x="236" y="62"/>
                    <a:pt x="236" y="62"/>
                    <a:pt x="236" y="62"/>
                  </a:cubicBezTo>
                  <a:cubicBezTo>
                    <a:pt x="241" y="57"/>
                    <a:pt x="241" y="57"/>
                    <a:pt x="241" y="57"/>
                  </a:cubicBezTo>
                  <a:cubicBezTo>
                    <a:pt x="279" y="21"/>
                    <a:pt x="316" y="14"/>
                    <a:pt x="341" y="14"/>
                  </a:cubicBezTo>
                  <a:cubicBezTo>
                    <a:pt x="362" y="14"/>
                    <a:pt x="375" y="19"/>
                    <a:pt x="376" y="19"/>
                  </a:cubicBezTo>
                  <a:cubicBezTo>
                    <a:pt x="442" y="43"/>
                    <a:pt x="455" y="112"/>
                    <a:pt x="455" y="113"/>
                  </a:cubicBezTo>
                  <a:cubicBezTo>
                    <a:pt x="461" y="140"/>
                    <a:pt x="458" y="163"/>
                    <a:pt x="453" y="182"/>
                  </a:cubicBezTo>
                  <a:cubicBezTo>
                    <a:pt x="467" y="182"/>
                    <a:pt x="467" y="182"/>
                    <a:pt x="467" y="182"/>
                  </a:cubicBezTo>
                  <a:cubicBezTo>
                    <a:pt x="472" y="162"/>
                    <a:pt x="474" y="138"/>
                    <a:pt x="469" y="111"/>
                  </a:cubicBezTo>
                  <a:cubicBezTo>
                    <a:pt x="468" y="107"/>
                    <a:pt x="454" y="32"/>
                    <a:pt x="381" y="6"/>
                  </a:cubicBezTo>
                  <a:cubicBezTo>
                    <a:pt x="380" y="6"/>
                    <a:pt x="365" y="0"/>
                    <a:pt x="341" y="0"/>
                  </a:cubicBezTo>
                  <a:cubicBezTo>
                    <a:pt x="315" y="0"/>
                    <a:pt x="276" y="8"/>
                    <a:pt x="236" y="43"/>
                  </a:cubicBezTo>
                  <a:cubicBezTo>
                    <a:pt x="223" y="31"/>
                    <a:pt x="182" y="0"/>
                    <a:pt x="131" y="0"/>
                  </a:cubicBezTo>
                  <a:cubicBezTo>
                    <a:pt x="121" y="0"/>
                    <a:pt x="111" y="2"/>
                    <a:pt x="102" y="4"/>
                  </a:cubicBezTo>
                  <a:cubicBezTo>
                    <a:pt x="101" y="4"/>
                    <a:pt x="24" y="21"/>
                    <a:pt x="6" y="111"/>
                  </a:cubicBezTo>
                  <a:cubicBezTo>
                    <a:pt x="6" y="113"/>
                    <a:pt x="0" y="146"/>
                    <a:pt x="8" y="182"/>
                  </a:cubicBezTo>
                  <a:lnTo>
                    <a:pt x="22" y="1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5" name="Freeform 183">
              <a:extLst>
                <a:ext uri="{FF2B5EF4-FFF2-40B4-BE49-F238E27FC236}">
                  <a16:creationId xmlns:a16="http://schemas.microsoft.com/office/drawing/2014/main" id="{90F3D350-079F-D27F-F0DA-17113EAFD9D2}"/>
                </a:ext>
              </a:extLst>
            </p:cNvPr>
            <p:cNvSpPr>
              <a:spLocks/>
            </p:cNvSpPr>
            <p:nvPr/>
          </p:nvSpPr>
          <p:spPr bwMode="auto">
            <a:xfrm>
              <a:off x="5121849" y="3556163"/>
              <a:ext cx="643994" cy="322727"/>
            </a:xfrm>
            <a:custGeom>
              <a:avLst/>
              <a:gdLst>
                <a:gd name="T0" fmla="*/ 351 w 367"/>
                <a:gd name="T1" fmla="*/ 2 h 184"/>
                <a:gd name="T2" fmla="*/ 351 w 367"/>
                <a:gd name="T3" fmla="*/ 0 h 184"/>
                <a:gd name="T4" fmla="*/ 184 w 367"/>
                <a:gd name="T5" fmla="*/ 165 h 184"/>
                <a:gd name="T6" fmla="*/ 18 w 367"/>
                <a:gd name="T7" fmla="*/ 2 h 184"/>
                <a:gd name="T8" fmla="*/ 0 w 367"/>
                <a:gd name="T9" fmla="*/ 2 h 184"/>
                <a:gd name="T10" fmla="*/ 180 w 367"/>
                <a:gd name="T11" fmla="*/ 180 h 184"/>
                <a:gd name="T12" fmla="*/ 185 w 367"/>
                <a:gd name="T13" fmla="*/ 184 h 184"/>
                <a:gd name="T14" fmla="*/ 189 w 367"/>
                <a:gd name="T15" fmla="*/ 180 h 184"/>
                <a:gd name="T16" fmla="*/ 367 w 367"/>
                <a:gd name="T17" fmla="*/ 2 h 184"/>
                <a:gd name="T18" fmla="*/ 351 w 367"/>
                <a:gd name="T19" fmla="*/ 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7" h="184">
                  <a:moveTo>
                    <a:pt x="351" y="2"/>
                  </a:moveTo>
                  <a:cubicBezTo>
                    <a:pt x="351" y="0"/>
                    <a:pt x="351" y="0"/>
                    <a:pt x="351" y="0"/>
                  </a:cubicBezTo>
                  <a:cubicBezTo>
                    <a:pt x="289" y="70"/>
                    <a:pt x="204" y="147"/>
                    <a:pt x="184" y="165"/>
                  </a:cubicBezTo>
                  <a:cubicBezTo>
                    <a:pt x="99" y="93"/>
                    <a:pt x="45" y="34"/>
                    <a:pt x="18" y="2"/>
                  </a:cubicBezTo>
                  <a:cubicBezTo>
                    <a:pt x="0" y="2"/>
                    <a:pt x="0" y="2"/>
                    <a:pt x="0" y="2"/>
                  </a:cubicBezTo>
                  <a:cubicBezTo>
                    <a:pt x="25" y="32"/>
                    <a:pt x="82" y="98"/>
                    <a:pt x="180" y="180"/>
                  </a:cubicBezTo>
                  <a:cubicBezTo>
                    <a:pt x="185" y="184"/>
                    <a:pt x="185" y="184"/>
                    <a:pt x="185" y="184"/>
                  </a:cubicBezTo>
                  <a:cubicBezTo>
                    <a:pt x="189" y="180"/>
                    <a:pt x="189" y="180"/>
                    <a:pt x="189" y="180"/>
                  </a:cubicBezTo>
                  <a:cubicBezTo>
                    <a:pt x="190" y="179"/>
                    <a:pt x="296" y="84"/>
                    <a:pt x="367" y="2"/>
                  </a:cubicBezTo>
                  <a:lnTo>
                    <a:pt x="351"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9" name="Freeform 184">
              <a:extLst>
                <a:ext uri="{FF2B5EF4-FFF2-40B4-BE49-F238E27FC236}">
                  <a16:creationId xmlns:a16="http://schemas.microsoft.com/office/drawing/2014/main" id="{21154C47-81C5-BFEF-69AE-0552849E0177}"/>
                </a:ext>
              </a:extLst>
            </p:cNvPr>
            <p:cNvSpPr>
              <a:spLocks/>
            </p:cNvSpPr>
            <p:nvPr/>
          </p:nvSpPr>
          <p:spPr bwMode="auto">
            <a:xfrm>
              <a:off x="5031310" y="3234896"/>
              <a:ext cx="816309" cy="483360"/>
            </a:xfrm>
            <a:custGeom>
              <a:avLst/>
              <a:gdLst>
                <a:gd name="T0" fmla="*/ 307 w 559"/>
                <a:gd name="T1" fmla="*/ 331 h 331"/>
                <a:gd name="T2" fmla="*/ 270 w 559"/>
                <a:gd name="T3" fmla="*/ 103 h 331"/>
                <a:gd name="T4" fmla="*/ 228 w 559"/>
                <a:gd name="T5" fmla="*/ 239 h 331"/>
                <a:gd name="T6" fmla="*/ 188 w 559"/>
                <a:gd name="T7" fmla="*/ 149 h 331"/>
                <a:gd name="T8" fmla="*/ 168 w 559"/>
                <a:gd name="T9" fmla="*/ 185 h 331"/>
                <a:gd name="T10" fmla="*/ 0 w 559"/>
                <a:gd name="T11" fmla="*/ 185 h 331"/>
                <a:gd name="T12" fmla="*/ 0 w 559"/>
                <a:gd name="T13" fmla="*/ 161 h 331"/>
                <a:gd name="T14" fmla="*/ 154 w 559"/>
                <a:gd name="T15" fmla="*/ 161 h 331"/>
                <a:gd name="T16" fmla="*/ 191 w 559"/>
                <a:gd name="T17" fmla="*/ 95 h 331"/>
                <a:gd name="T18" fmla="*/ 225 w 559"/>
                <a:gd name="T19" fmla="*/ 172 h 331"/>
                <a:gd name="T20" fmla="*/ 277 w 559"/>
                <a:gd name="T21" fmla="*/ 0 h 331"/>
                <a:gd name="T22" fmla="*/ 316 w 559"/>
                <a:gd name="T23" fmla="*/ 234 h 331"/>
                <a:gd name="T24" fmla="*/ 358 w 559"/>
                <a:gd name="T25" fmla="*/ 113 h 331"/>
                <a:gd name="T26" fmla="*/ 392 w 559"/>
                <a:gd name="T27" fmla="*/ 161 h 331"/>
                <a:gd name="T28" fmla="*/ 559 w 559"/>
                <a:gd name="T29" fmla="*/ 161 h 331"/>
                <a:gd name="T30" fmla="*/ 559 w 559"/>
                <a:gd name="T31" fmla="*/ 185 h 331"/>
                <a:gd name="T32" fmla="*/ 378 w 559"/>
                <a:gd name="T33" fmla="*/ 185 h 331"/>
                <a:gd name="T34" fmla="*/ 365 w 559"/>
                <a:gd name="T35" fmla="*/ 165 h 331"/>
                <a:gd name="T36" fmla="*/ 307 w 559"/>
                <a:gd name="T37" fmla="*/ 331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59" h="331">
                  <a:moveTo>
                    <a:pt x="307" y="331"/>
                  </a:moveTo>
                  <a:lnTo>
                    <a:pt x="270" y="103"/>
                  </a:lnTo>
                  <a:lnTo>
                    <a:pt x="228" y="239"/>
                  </a:lnTo>
                  <a:lnTo>
                    <a:pt x="188" y="149"/>
                  </a:lnTo>
                  <a:lnTo>
                    <a:pt x="168" y="185"/>
                  </a:lnTo>
                  <a:lnTo>
                    <a:pt x="0" y="185"/>
                  </a:lnTo>
                  <a:lnTo>
                    <a:pt x="0" y="161"/>
                  </a:lnTo>
                  <a:lnTo>
                    <a:pt x="154" y="161"/>
                  </a:lnTo>
                  <a:lnTo>
                    <a:pt x="191" y="95"/>
                  </a:lnTo>
                  <a:lnTo>
                    <a:pt x="225" y="172"/>
                  </a:lnTo>
                  <a:lnTo>
                    <a:pt x="277" y="0"/>
                  </a:lnTo>
                  <a:lnTo>
                    <a:pt x="316" y="234"/>
                  </a:lnTo>
                  <a:lnTo>
                    <a:pt x="358" y="113"/>
                  </a:lnTo>
                  <a:lnTo>
                    <a:pt x="392" y="161"/>
                  </a:lnTo>
                  <a:lnTo>
                    <a:pt x="559" y="161"/>
                  </a:lnTo>
                  <a:lnTo>
                    <a:pt x="559" y="185"/>
                  </a:lnTo>
                  <a:lnTo>
                    <a:pt x="378" y="185"/>
                  </a:lnTo>
                  <a:lnTo>
                    <a:pt x="365" y="165"/>
                  </a:lnTo>
                  <a:lnTo>
                    <a:pt x="307" y="331"/>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21" name="Group 120">
            <a:extLst>
              <a:ext uri="{FF2B5EF4-FFF2-40B4-BE49-F238E27FC236}">
                <a16:creationId xmlns:a16="http://schemas.microsoft.com/office/drawing/2014/main" id="{F3C1EB3A-87A7-6858-3580-7F669DE70E7B}"/>
              </a:ext>
            </a:extLst>
          </p:cNvPr>
          <p:cNvGrpSpPr/>
          <p:nvPr/>
        </p:nvGrpSpPr>
        <p:grpSpPr>
          <a:xfrm>
            <a:off x="446377" y="5270491"/>
            <a:ext cx="446038" cy="522078"/>
            <a:chOff x="6324600" y="4338540"/>
            <a:chExt cx="888802" cy="1040323"/>
          </a:xfrm>
        </p:grpSpPr>
        <p:grpSp>
          <p:nvGrpSpPr>
            <p:cNvPr id="123" name="Group 122">
              <a:extLst>
                <a:ext uri="{FF2B5EF4-FFF2-40B4-BE49-F238E27FC236}">
                  <a16:creationId xmlns:a16="http://schemas.microsoft.com/office/drawing/2014/main" id="{C50096CC-5E72-1646-5EC9-3B81D4A572AB}"/>
                </a:ext>
              </a:extLst>
            </p:cNvPr>
            <p:cNvGrpSpPr/>
            <p:nvPr/>
          </p:nvGrpSpPr>
          <p:grpSpPr>
            <a:xfrm>
              <a:off x="6324600" y="4338540"/>
              <a:ext cx="541288" cy="541288"/>
              <a:chOff x="3033448" y="4718620"/>
              <a:chExt cx="594034" cy="594034"/>
            </a:xfrm>
          </p:grpSpPr>
          <p:sp>
            <p:nvSpPr>
              <p:cNvPr id="136" name="Oval 135">
                <a:extLst>
                  <a:ext uri="{FF2B5EF4-FFF2-40B4-BE49-F238E27FC236}">
                    <a16:creationId xmlns:a16="http://schemas.microsoft.com/office/drawing/2014/main" id="{8FDFA53C-B5D0-1996-2DF3-D2F1A0047E72}"/>
                  </a:ext>
                </a:extLst>
              </p:cNvPr>
              <p:cNvSpPr/>
              <p:nvPr/>
            </p:nvSpPr>
            <p:spPr>
              <a:xfrm>
                <a:off x="3033448" y="4718620"/>
                <a:ext cx="594034" cy="59403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37" name="Freeform 96">
                <a:extLst>
                  <a:ext uri="{FF2B5EF4-FFF2-40B4-BE49-F238E27FC236}">
                    <a16:creationId xmlns:a16="http://schemas.microsoft.com/office/drawing/2014/main" id="{634DCB16-3A44-DCB7-061E-F37FA4A6A906}"/>
                  </a:ext>
                </a:extLst>
              </p:cNvPr>
              <p:cNvSpPr>
                <a:spLocks noEditPoints="1"/>
              </p:cNvSpPr>
              <p:nvPr/>
            </p:nvSpPr>
            <p:spPr bwMode="auto">
              <a:xfrm>
                <a:off x="3067611" y="4753513"/>
                <a:ext cx="525709" cy="524249"/>
              </a:xfrm>
              <a:custGeom>
                <a:avLst/>
                <a:gdLst>
                  <a:gd name="T0" fmla="*/ 149 w 299"/>
                  <a:gd name="T1" fmla="*/ 0 h 299"/>
                  <a:gd name="T2" fmla="*/ 0 w 299"/>
                  <a:gd name="T3" fmla="*/ 149 h 299"/>
                  <a:gd name="T4" fmla="*/ 149 w 299"/>
                  <a:gd name="T5" fmla="*/ 299 h 299"/>
                  <a:gd name="T6" fmla="*/ 299 w 299"/>
                  <a:gd name="T7" fmla="*/ 149 h 299"/>
                  <a:gd name="T8" fmla="*/ 149 w 299"/>
                  <a:gd name="T9" fmla="*/ 0 h 299"/>
                  <a:gd name="T10" fmla="*/ 163 w 299"/>
                  <a:gd name="T11" fmla="*/ 133 h 299"/>
                  <a:gd name="T12" fmla="*/ 199 w 299"/>
                  <a:gd name="T13" fmla="*/ 179 h 299"/>
                  <a:gd name="T14" fmla="*/ 161 w 299"/>
                  <a:gd name="T15" fmla="*/ 224 h 299"/>
                  <a:gd name="T16" fmla="*/ 161 w 299"/>
                  <a:gd name="T17" fmla="*/ 249 h 299"/>
                  <a:gd name="T18" fmla="*/ 140 w 299"/>
                  <a:gd name="T19" fmla="*/ 249 h 299"/>
                  <a:gd name="T20" fmla="*/ 140 w 299"/>
                  <a:gd name="T21" fmla="*/ 226 h 299"/>
                  <a:gd name="T22" fmla="*/ 100 w 299"/>
                  <a:gd name="T23" fmla="*/ 212 h 299"/>
                  <a:gd name="T24" fmla="*/ 109 w 299"/>
                  <a:gd name="T25" fmla="*/ 185 h 299"/>
                  <a:gd name="T26" fmla="*/ 146 w 299"/>
                  <a:gd name="T27" fmla="*/ 198 h 299"/>
                  <a:gd name="T28" fmla="*/ 166 w 299"/>
                  <a:gd name="T29" fmla="*/ 182 h 299"/>
                  <a:gd name="T30" fmla="*/ 144 w 299"/>
                  <a:gd name="T31" fmla="*/ 161 h 299"/>
                  <a:gd name="T32" fmla="*/ 105 w 299"/>
                  <a:gd name="T33" fmla="*/ 116 h 299"/>
                  <a:gd name="T34" fmla="*/ 141 w 299"/>
                  <a:gd name="T35" fmla="*/ 73 h 299"/>
                  <a:gd name="T36" fmla="*/ 141 w 299"/>
                  <a:gd name="T37" fmla="*/ 49 h 299"/>
                  <a:gd name="T38" fmla="*/ 162 w 299"/>
                  <a:gd name="T39" fmla="*/ 49 h 299"/>
                  <a:gd name="T40" fmla="*/ 162 w 299"/>
                  <a:gd name="T41" fmla="*/ 71 h 299"/>
                  <a:gd name="T42" fmla="*/ 199 w 299"/>
                  <a:gd name="T43" fmla="*/ 81 h 299"/>
                  <a:gd name="T44" fmla="*/ 190 w 299"/>
                  <a:gd name="T45" fmla="*/ 107 h 299"/>
                  <a:gd name="T46" fmla="*/ 156 w 299"/>
                  <a:gd name="T47" fmla="*/ 98 h 299"/>
                  <a:gd name="T48" fmla="*/ 138 w 299"/>
                  <a:gd name="T49" fmla="*/ 112 h 299"/>
                  <a:gd name="T50" fmla="*/ 163 w 299"/>
                  <a:gd name="T51" fmla="*/ 133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9" h="299">
                    <a:moveTo>
                      <a:pt x="149" y="0"/>
                    </a:moveTo>
                    <a:cubicBezTo>
                      <a:pt x="67" y="0"/>
                      <a:pt x="0" y="67"/>
                      <a:pt x="0" y="149"/>
                    </a:cubicBezTo>
                    <a:cubicBezTo>
                      <a:pt x="0" y="232"/>
                      <a:pt x="67" y="299"/>
                      <a:pt x="149" y="299"/>
                    </a:cubicBezTo>
                    <a:cubicBezTo>
                      <a:pt x="232" y="299"/>
                      <a:pt x="299" y="232"/>
                      <a:pt x="299" y="149"/>
                    </a:cubicBezTo>
                    <a:cubicBezTo>
                      <a:pt x="299" y="67"/>
                      <a:pt x="232" y="0"/>
                      <a:pt x="149" y="0"/>
                    </a:cubicBezTo>
                    <a:close/>
                    <a:moveTo>
                      <a:pt x="163" y="133"/>
                    </a:moveTo>
                    <a:cubicBezTo>
                      <a:pt x="189" y="143"/>
                      <a:pt x="199" y="157"/>
                      <a:pt x="199" y="179"/>
                    </a:cubicBezTo>
                    <a:cubicBezTo>
                      <a:pt x="199" y="201"/>
                      <a:pt x="186" y="219"/>
                      <a:pt x="161" y="224"/>
                    </a:cubicBezTo>
                    <a:cubicBezTo>
                      <a:pt x="161" y="249"/>
                      <a:pt x="161" y="249"/>
                      <a:pt x="161" y="249"/>
                    </a:cubicBezTo>
                    <a:cubicBezTo>
                      <a:pt x="140" y="249"/>
                      <a:pt x="140" y="249"/>
                      <a:pt x="140" y="249"/>
                    </a:cubicBezTo>
                    <a:cubicBezTo>
                      <a:pt x="140" y="226"/>
                      <a:pt x="140" y="226"/>
                      <a:pt x="140" y="226"/>
                    </a:cubicBezTo>
                    <a:cubicBezTo>
                      <a:pt x="126" y="225"/>
                      <a:pt x="108" y="217"/>
                      <a:pt x="100" y="212"/>
                    </a:cubicBezTo>
                    <a:cubicBezTo>
                      <a:pt x="109" y="185"/>
                      <a:pt x="109" y="185"/>
                      <a:pt x="109" y="185"/>
                    </a:cubicBezTo>
                    <a:cubicBezTo>
                      <a:pt x="118" y="190"/>
                      <a:pt x="132" y="198"/>
                      <a:pt x="146" y="198"/>
                    </a:cubicBezTo>
                    <a:cubicBezTo>
                      <a:pt x="158" y="198"/>
                      <a:pt x="166" y="192"/>
                      <a:pt x="166" y="182"/>
                    </a:cubicBezTo>
                    <a:cubicBezTo>
                      <a:pt x="166" y="173"/>
                      <a:pt x="159" y="167"/>
                      <a:pt x="144" y="161"/>
                    </a:cubicBezTo>
                    <a:cubicBezTo>
                      <a:pt x="121" y="152"/>
                      <a:pt x="105" y="140"/>
                      <a:pt x="105" y="116"/>
                    </a:cubicBezTo>
                    <a:cubicBezTo>
                      <a:pt x="105" y="95"/>
                      <a:pt x="118" y="78"/>
                      <a:pt x="141" y="73"/>
                    </a:cubicBezTo>
                    <a:cubicBezTo>
                      <a:pt x="141" y="49"/>
                      <a:pt x="141" y="49"/>
                      <a:pt x="141" y="49"/>
                    </a:cubicBezTo>
                    <a:cubicBezTo>
                      <a:pt x="162" y="49"/>
                      <a:pt x="162" y="49"/>
                      <a:pt x="162" y="49"/>
                    </a:cubicBezTo>
                    <a:cubicBezTo>
                      <a:pt x="162" y="71"/>
                      <a:pt x="162" y="71"/>
                      <a:pt x="162" y="71"/>
                    </a:cubicBezTo>
                    <a:cubicBezTo>
                      <a:pt x="176" y="72"/>
                      <a:pt x="192" y="77"/>
                      <a:pt x="199" y="81"/>
                    </a:cubicBezTo>
                    <a:cubicBezTo>
                      <a:pt x="190" y="107"/>
                      <a:pt x="190" y="107"/>
                      <a:pt x="190" y="107"/>
                    </a:cubicBezTo>
                    <a:cubicBezTo>
                      <a:pt x="185" y="104"/>
                      <a:pt x="171" y="98"/>
                      <a:pt x="156" y="98"/>
                    </a:cubicBezTo>
                    <a:cubicBezTo>
                      <a:pt x="142" y="98"/>
                      <a:pt x="138" y="105"/>
                      <a:pt x="138" y="112"/>
                    </a:cubicBezTo>
                    <a:cubicBezTo>
                      <a:pt x="138" y="120"/>
                      <a:pt x="145" y="125"/>
                      <a:pt x="163" y="133"/>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26" name="Group 34">
              <a:extLst>
                <a:ext uri="{FF2B5EF4-FFF2-40B4-BE49-F238E27FC236}">
                  <a16:creationId xmlns:a16="http://schemas.microsoft.com/office/drawing/2014/main" id="{371A510F-2B0B-226F-1EBD-17D83B66744D}"/>
                </a:ext>
              </a:extLst>
            </p:cNvPr>
            <p:cNvGrpSpPr>
              <a:grpSpLocks noChangeAspect="1"/>
            </p:cNvGrpSpPr>
            <p:nvPr/>
          </p:nvGrpSpPr>
          <p:grpSpPr bwMode="auto">
            <a:xfrm>
              <a:off x="6617281" y="4560688"/>
              <a:ext cx="596121" cy="818175"/>
              <a:chOff x="2505" y="1646"/>
              <a:chExt cx="749" cy="1028"/>
            </a:xfrm>
          </p:grpSpPr>
          <p:sp>
            <p:nvSpPr>
              <p:cNvPr id="127" name="Oval 35">
                <a:extLst>
                  <a:ext uri="{FF2B5EF4-FFF2-40B4-BE49-F238E27FC236}">
                    <a16:creationId xmlns:a16="http://schemas.microsoft.com/office/drawing/2014/main" id="{94B6A673-C5BB-B6EF-09F1-12B61D0634F3}"/>
                  </a:ext>
                </a:extLst>
              </p:cNvPr>
              <p:cNvSpPr>
                <a:spLocks noChangeArrowheads="1"/>
              </p:cNvSpPr>
              <p:nvPr/>
            </p:nvSpPr>
            <p:spPr bwMode="auto">
              <a:xfrm>
                <a:off x="2660" y="1646"/>
                <a:ext cx="172" cy="172"/>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8" name="Oval 36">
                <a:extLst>
                  <a:ext uri="{FF2B5EF4-FFF2-40B4-BE49-F238E27FC236}">
                    <a16:creationId xmlns:a16="http://schemas.microsoft.com/office/drawing/2014/main" id="{1103D9A1-95F4-7DC9-F080-DFBD6C606A5D}"/>
                  </a:ext>
                </a:extLst>
              </p:cNvPr>
              <p:cNvSpPr>
                <a:spLocks noChangeArrowheads="1"/>
              </p:cNvSpPr>
              <p:nvPr/>
            </p:nvSpPr>
            <p:spPr bwMode="auto">
              <a:xfrm>
                <a:off x="2926" y="1646"/>
                <a:ext cx="173" cy="172"/>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4" name="Freeform 37">
                <a:extLst>
                  <a:ext uri="{FF2B5EF4-FFF2-40B4-BE49-F238E27FC236}">
                    <a16:creationId xmlns:a16="http://schemas.microsoft.com/office/drawing/2014/main" id="{63642F79-E09B-DDD7-9FAC-64E1B6EE78D0}"/>
                  </a:ext>
                </a:extLst>
              </p:cNvPr>
              <p:cNvSpPr>
                <a:spLocks/>
              </p:cNvSpPr>
              <p:nvPr/>
            </p:nvSpPr>
            <p:spPr bwMode="auto">
              <a:xfrm>
                <a:off x="2505" y="1837"/>
                <a:ext cx="371" cy="837"/>
              </a:xfrm>
              <a:custGeom>
                <a:avLst/>
                <a:gdLst>
                  <a:gd name="T0" fmla="*/ 234 w 304"/>
                  <a:gd name="T1" fmla="*/ 411 h 685"/>
                  <a:gd name="T2" fmla="*/ 188 w 304"/>
                  <a:gd name="T3" fmla="*/ 375 h 685"/>
                  <a:gd name="T4" fmla="*/ 237 w 304"/>
                  <a:gd name="T5" fmla="*/ 218 h 685"/>
                  <a:gd name="T6" fmla="*/ 304 w 304"/>
                  <a:gd name="T7" fmla="*/ 218 h 685"/>
                  <a:gd name="T8" fmla="*/ 304 w 304"/>
                  <a:gd name="T9" fmla="*/ 206 h 685"/>
                  <a:gd name="T10" fmla="*/ 248 w 304"/>
                  <a:gd name="T11" fmla="*/ 150 h 685"/>
                  <a:gd name="T12" fmla="*/ 304 w 304"/>
                  <a:gd name="T13" fmla="*/ 94 h 685"/>
                  <a:gd name="T14" fmla="*/ 304 w 304"/>
                  <a:gd name="T15" fmla="*/ 44 h 685"/>
                  <a:gd name="T16" fmla="*/ 283 w 304"/>
                  <a:gd name="T17" fmla="*/ 0 h 685"/>
                  <a:gd name="T18" fmla="*/ 108 w 304"/>
                  <a:gd name="T19" fmla="*/ 0 h 685"/>
                  <a:gd name="T20" fmla="*/ 0 w 304"/>
                  <a:gd name="T21" fmla="*/ 312 h 685"/>
                  <a:gd name="T22" fmla="*/ 66 w 304"/>
                  <a:gd name="T23" fmla="*/ 312 h 685"/>
                  <a:gd name="T24" fmla="*/ 109 w 304"/>
                  <a:gd name="T25" fmla="*/ 209 h 685"/>
                  <a:gd name="T26" fmla="*/ 146 w 304"/>
                  <a:gd name="T27" fmla="*/ 685 h 685"/>
                  <a:gd name="T28" fmla="*/ 262 w 304"/>
                  <a:gd name="T29" fmla="*/ 685 h 685"/>
                  <a:gd name="T30" fmla="*/ 234 w 304"/>
                  <a:gd name="T31" fmla="*/ 411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4" h="685">
                    <a:moveTo>
                      <a:pt x="234" y="411"/>
                    </a:moveTo>
                    <a:cubicBezTo>
                      <a:pt x="188" y="375"/>
                      <a:pt x="188" y="375"/>
                      <a:pt x="188" y="375"/>
                    </a:cubicBezTo>
                    <a:cubicBezTo>
                      <a:pt x="237" y="218"/>
                      <a:pt x="237" y="218"/>
                      <a:pt x="237" y="218"/>
                    </a:cubicBezTo>
                    <a:cubicBezTo>
                      <a:pt x="304" y="218"/>
                      <a:pt x="304" y="218"/>
                      <a:pt x="304" y="218"/>
                    </a:cubicBezTo>
                    <a:cubicBezTo>
                      <a:pt x="304" y="206"/>
                      <a:pt x="304" y="206"/>
                      <a:pt x="304" y="206"/>
                    </a:cubicBezTo>
                    <a:cubicBezTo>
                      <a:pt x="273" y="206"/>
                      <a:pt x="248" y="181"/>
                      <a:pt x="248" y="150"/>
                    </a:cubicBezTo>
                    <a:cubicBezTo>
                      <a:pt x="248" y="119"/>
                      <a:pt x="273" y="94"/>
                      <a:pt x="304" y="94"/>
                    </a:cubicBezTo>
                    <a:cubicBezTo>
                      <a:pt x="304" y="44"/>
                      <a:pt x="304" y="44"/>
                      <a:pt x="304" y="44"/>
                    </a:cubicBezTo>
                    <a:cubicBezTo>
                      <a:pt x="283" y="0"/>
                      <a:pt x="283" y="0"/>
                      <a:pt x="283" y="0"/>
                    </a:cubicBezTo>
                    <a:cubicBezTo>
                      <a:pt x="108" y="0"/>
                      <a:pt x="108" y="0"/>
                      <a:pt x="108" y="0"/>
                    </a:cubicBezTo>
                    <a:cubicBezTo>
                      <a:pt x="0" y="312"/>
                      <a:pt x="0" y="312"/>
                      <a:pt x="0" y="312"/>
                    </a:cubicBezTo>
                    <a:cubicBezTo>
                      <a:pt x="66" y="312"/>
                      <a:pt x="66" y="312"/>
                      <a:pt x="66" y="312"/>
                    </a:cubicBezTo>
                    <a:cubicBezTo>
                      <a:pt x="109" y="209"/>
                      <a:pt x="109" y="209"/>
                      <a:pt x="109" y="209"/>
                    </a:cubicBezTo>
                    <a:cubicBezTo>
                      <a:pt x="146" y="685"/>
                      <a:pt x="146" y="685"/>
                      <a:pt x="146" y="685"/>
                    </a:cubicBezTo>
                    <a:cubicBezTo>
                      <a:pt x="262" y="685"/>
                      <a:pt x="262" y="685"/>
                      <a:pt x="262" y="685"/>
                    </a:cubicBezTo>
                    <a:lnTo>
                      <a:pt x="234" y="4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5" name="Freeform 38">
                <a:extLst>
                  <a:ext uri="{FF2B5EF4-FFF2-40B4-BE49-F238E27FC236}">
                    <a16:creationId xmlns:a16="http://schemas.microsoft.com/office/drawing/2014/main" id="{9CBE8323-F3AA-C7CA-7C8E-5D9E1A9DAC16}"/>
                  </a:ext>
                </a:extLst>
              </p:cNvPr>
              <p:cNvSpPr>
                <a:spLocks/>
              </p:cNvSpPr>
              <p:nvPr/>
            </p:nvSpPr>
            <p:spPr bwMode="auto">
              <a:xfrm>
                <a:off x="2876" y="1837"/>
                <a:ext cx="378" cy="837"/>
              </a:xfrm>
              <a:custGeom>
                <a:avLst/>
                <a:gdLst>
                  <a:gd name="T0" fmla="*/ 201 w 309"/>
                  <a:gd name="T1" fmla="*/ 0 h 685"/>
                  <a:gd name="T2" fmla="*/ 27 w 309"/>
                  <a:gd name="T3" fmla="*/ 0 h 685"/>
                  <a:gd name="T4" fmla="*/ 0 w 309"/>
                  <a:gd name="T5" fmla="*/ 45 h 685"/>
                  <a:gd name="T6" fmla="*/ 0 w 309"/>
                  <a:gd name="T7" fmla="*/ 94 h 685"/>
                  <a:gd name="T8" fmla="*/ 56 w 309"/>
                  <a:gd name="T9" fmla="*/ 150 h 685"/>
                  <a:gd name="T10" fmla="*/ 0 w 309"/>
                  <a:gd name="T11" fmla="*/ 206 h 685"/>
                  <a:gd name="T12" fmla="*/ 0 w 309"/>
                  <a:gd name="T13" fmla="*/ 218 h 685"/>
                  <a:gd name="T14" fmla="*/ 61 w 309"/>
                  <a:gd name="T15" fmla="*/ 218 h 685"/>
                  <a:gd name="T16" fmla="*/ 115 w 309"/>
                  <a:gd name="T17" fmla="*/ 377 h 685"/>
                  <a:gd name="T18" fmla="*/ 65 w 309"/>
                  <a:gd name="T19" fmla="*/ 414 h 685"/>
                  <a:gd name="T20" fmla="*/ 48 w 309"/>
                  <a:gd name="T21" fmla="*/ 685 h 685"/>
                  <a:gd name="T22" fmla="*/ 164 w 309"/>
                  <a:gd name="T23" fmla="*/ 685 h 685"/>
                  <a:gd name="T24" fmla="*/ 200 w 309"/>
                  <a:gd name="T25" fmla="*/ 209 h 685"/>
                  <a:gd name="T26" fmla="*/ 244 w 309"/>
                  <a:gd name="T27" fmla="*/ 312 h 685"/>
                  <a:gd name="T28" fmla="*/ 309 w 309"/>
                  <a:gd name="T29" fmla="*/ 312 h 685"/>
                  <a:gd name="T30" fmla="*/ 201 w 309"/>
                  <a:gd name="T31" fmla="*/ 0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9" h="685">
                    <a:moveTo>
                      <a:pt x="201" y="0"/>
                    </a:moveTo>
                    <a:cubicBezTo>
                      <a:pt x="27" y="0"/>
                      <a:pt x="27" y="0"/>
                      <a:pt x="27" y="0"/>
                    </a:cubicBezTo>
                    <a:cubicBezTo>
                      <a:pt x="0" y="45"/>
                      <a:pt x="0" y="45"/>
                      <a:pt x="0" y="45"/>
                    </a:cubicBezTo>
                    <a:cubicBezTo>
                      <a:pt x="0" y="94"/>
                      <a:pt x="0" y="94"/>
                      <a:pt x="0" y="94"/>
                    </a:cubicBezTo>
                    <a:cubicBezTo>
                      <a:pt x="31" y="94"/>
                      <a:pt x="56" y="119"/>
                      <a:pt x="56" y="150"/>
                    </a:cubicBezTo>
                    <a:cubicBezTo>
                      <a:pt x="56" y="181"/>
                      <a:pt x="31" y="206"/>
                      <a:pt x="0" y="206"/>
                    </a:cubicBezTo>
                    <a:cubicBezTo>
                      <a:pt x="0" y="218"/>
                      <a:pt x="0" y="218"/>
                      <a:pt x="0" y="218"/>
                    </a:cubicBezTo>
                    <a:cubicBezTo>
                      <a:pt x="61" y="218"/>
                      <a:pt x="61" y="218"/>
                      <a:pt x="61" y="218"/>
                    </a:cubicBezTo>
                    <a:cubicBezTo>
                      <a:pt x="115" y="377"/>
                      <a:pt x="115" y="377"/>
                      <a:pt x="115" y="377"/>
                    </a:cubicBezTo>
                    <a:cubicBezTo>
                      <a:pt x="65" y="414"/>
                      <a:pt x="65" y="414"/>
                      <a:pt x="65" y="414"/>
                    </a:cubicBezTo>
                    <a:cubicBezTo>
                      <a:pt x="48" y="685"/>
                      <a:pt x="48" y="685"/>
                      <a:pt x="48" y="685"/>
                    </a:cubicBezTo>
                    <a:cubicBezTo>
                      <a:pt x="164" y="685"/>
                      <a:pt x="164" y="685"/>
                      <a:pt x="164" y="685"/>
                    </a:cubicBezTo>
                    <a:cubicBezTo>
                      <a:pt x="200" y="209"/>
                      <a:pt x="200" y="209"/>
                      <a:pt x="200" y="209"/>
                    </a:cubicBezTo>
                    <a:cubicBezTo>
                      <a:pt x="244" y="312"/>
                      <a:pt x="244" y="312"/>
                      <a:pt x="244" y="312"/>
                    </a:cubicBezTo>
                    <a:cubicBezTo>
                      <a:pt x="309" y="312"/>
                      <a:pt x="309" y="312"/>
                      <a:pt x="309" y="312"/>
                    </a:cubicBezTo>
                    <a:lnTo>
                      <a:pt x="20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138" name="Group 137">
            <a:extLst>
              <a:ext uri="{FF2B5EF4-FFF2-40B4-BE49-F238E27FC236}">
                <a16:creationId xmlns:a16="http://schemas.microsoft.com/office/drawing/2014/main" id="{D01C0724-5D65-A050-2399-2A9F65999BD8}"/>
              </a:ext>
            </a:extLst>
          </p:cNvPr>
          <p:cNvGrpSpPr/>
          <p:nvPr/>
        </p:nvGrpSpPr>
        <p:grpSpPr>
          <a:xfrm>
            <a:off x="3598300" y="1864305"/>
            <a:ext cx="319200" cy="401705"/>
            <a:chOff x="4086225" y="5154613"/>
            <a:chExt cx="1123950" cy="1414462"/>
          </a:xfrm>
          <a:solidFill>
            <a:schemeClr val="tx1"/>
          </a:solidFill>
        </p:grpSpPr>
        <p:sp>
          <p:nvSpPr>
            <p:cNvPr id="139" name="Freeform 60">
              <a:extLst>
                <a:ext uri="{FF2B5EF4-FFF2-40B4-BE49-F238E27FC236}">
                  <a16:creationId xmlns:a16="http://schemas.microsoft.com/office/drawing/2014/main" id="{0DEA354B-3B3C-FF1B-C28D-F6A620445ACF}"/>
                </a:ext>
              </a:extLst>
            </p:cNvPr>
            <p:cNvSpPr>
              <a:spLocks/>
            </p:cNvSpPr>
            <p:nvPr/>
          </p:nvSpPr>
          <p:spPr bwMode="auto">
            <a:xfrm>
              <a:off x="4495800" y="5308600"/>
              <a:ext cx="307975" cy="625475"/>
            </a:xfrm>
            <a:custGeom>
              <a:avLst/>
              <a:gdLst>
                <a:gd name="T0" fmla="*/ 33 w 82"/>
                <a:gd name="T1" fmla="*/ 166 h 166"/>
                <a:gd name="T2" fmla="*/ 33 w 82"/>
                <a:gd name="T3" fmla="*/ 147 h 166"/>
                <a:gd name="T4" fmla="*/ 0 w 82"/>
                <a:gd name="T5" fmla="*/ 135 h 166"/>
                <a:gd name="T6" fmla="*/ 7 w 82"/>
                <a:gd name="T7" fmla="*/ 113 h 166"/>
                <a:gd name="T8" fmla="*/ 38 w 82"/>
                <a:gd name="T9" fmla="*/ 123 h 166"/>
                <a:gd name="T10" fmla="*/ 55 w 82"/>
                <a:gd name="T11" fmla="*/ 111 h 166"/>
                <a:gd name="T12" fmla="*/ 36 w 82"/>
                <a:gd name="T13" fmla="*/ 93 h 166"/>
                <a:gd name="T14" fmla="*/ 4 w 82"/>
                <a:gd name="T15" fmla="*/ 56 h 166"/>
                <a:gd name="T16" fmla="*/ 34 w 82"/>
                <a:gd name="T17" fmla="*/ 20 h 166"/>
                <a:gd name="T18" fmla="*/ 34 w 82"/>
                <a:gd name="T19" fmla="*/ 0 h 166"/>
                <a:gd name="T20" fmla="*/ 51 w 82"/>
                <a:gd name="T21" fmla="*/ 0 h 166"/>
                <a:gd name="T22" fmla="*/ 51 w 82"/>
                <a:gd name="T23" fmla="*/ 18 h 166"/>
                <a:gd name="T24" fmla="*/ 82 w 82"/>
                <a:gd name="T25" fmla="*/ 27 h 166"/>
                <a:gd name="T26" fmla="*/ 75 w 82"/>
                <a:gd name="T27" fmla="*/ 48 h 166"/>
                <a:gd name="T28" fmla="*/ 46 w 82"/>
                <a:gd name="T29" fmla="*/ 41 h 166"/>
                <a:gd name="T30" fmla="*/ 31 w 82"/>
                <a:gd name="T31" fmla="*/ 52 h 166"/>
                <a:gd name="T32" fmla="*/ 52 w 82"/>
                <a:gd name="T33" fmla="*/ 70 h 166"/>
                <a:gd name="T34" fmla="*/ 82 w 82"/>
                <a:gd name="T35" fmla="*/ 108 h 166"/>
                <a:gd name="T36" fmla="*/ 50 w 82"/>
                <a:gd name="T37" fmla="*/ 145 h 166"/>
                <a:gd name="T38" fmla="*/ 50 w 82"/>
                <a:gd name="T39" fmla="*/ 166 h 166"/>
                <a:gd name="T40" fmla="*/ 33 w 82"/>
                <a:gd name="T41" fmla="*/ 166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2" h="166">
                  <a:moveTo>
                    <a:pt x="33" y="166"/>
                  </a:moveTo>
                  <a:cubicBezTo>
                    <a:pt x="33" y="147"/>
                    <a:pt x="33" y="147"/>
                    <a:pt x="33" y="147"/>
                  </a:cubicBezTo>
                  <a:cubicBezTo>
                    <a:pt x="21" y="146"/>
                    <a:pt x="6" y="139"/>
                    <a:pt x="0" y="135"/>
                  </a:cubicBezTo>
                  <a:cubicBezTo>
                    <a:pt x="7" y="113"/>
                    <a:pt x="7" y="113"/>
                    <a:pt x="7" y="113"/>
                  </a:cubicBezTo>
                  <a:cubicBezTo>
                    <a:pt x="15" y="117"/>
                    <a:pt x="26" y="123"/>
                    <a:pt x="38" y="123"/>
                  </a:cubicBezTo>
                  <a:cubicBezTo>
                    <a:pt x="48" y="123"/>
                    <a:pt x="55" y="119"/>
                    <a:pt x="55" y="111"/>
                  </a:cubicBezTo>
                  <a:cubicBezTo>
                    <a:pt x="55" y="103"/>
                    <a:pt x="49" y="98"/>
                    <a:pt x="36" y="93"/>
                  </a:cubicBezTo>
                  <a:cubicBezTo>
                    <a:pt x="17" y="86"/>
                    <a:pt x="4" y="75"/>
                    <a:pt x="4" y="56"/>
                  </a:cubicBezTo>
                  <a:cubicBezTo>
                    <a:pt x="4" y="38"/>
                    <a:pt x="15" y="24"/>
                    <a:pt x="34" y="20"/>
                  </a:cubicBezTo>
                  <a:cubicBezTo>
                    <a:pt x="34" y="0"/>
                    <a:pt x="34" y="0"/>
                    <a:pt x="34" y="0"/>
                  </a:cubicBezTo>
                  <a:cubicBezTo>
                    <a:pt x="51" y="0"/>
                    <a:pt x="51" y="0"/>
                    <a:pt x="51" y="0"/>
                  </a:cubicBezTo>
                  <a:cubicBezTo>
                    <a:pt x="51" y="18"/>
                    <a:pt x="51" y="18"/>
                    <a:pt x="51" y="18"/>
                  </a:cubicBezTo>
                  <a:cubicBezTo>
                    <a:pt x="63" y="19"/>
                    <a:pt x="76" y="23"/>
                    <a:pt x="82" y="27"/>
                  </a:cubicBezTo>
                  <a:cubicBezTo>
                    <a:pt x="75" y="48"/>
                    <a:pt x="75" y="48"/>
                    <a:pt x="75" y="48"/>
                  </a:cubicBezTo>
                  <a:cubicBezTo>
                    <a:pt x="70" y="46"/>
                    <a:pt x="59" y="41"/>
                    <a:pt x="46" y="41"/>
                  </a:cubicBezTo>
                  <a:cubicBezTo>
                    <a:pt x="35" y="41"/>
                    <a:pt x="31" y="47"/>
                    <a:pt x="31" y="52"/>
                  </a:cubicBezTo>
                  <a:cubicBezTo>
                    <a:pt x="31" y="59"/>
                    <a:pt x="37" y="63"/>
                    <a:pt x="52" y="70"/>
                  </a:cubicBezTo>
                  <a:cubicBezTo>
                    <a:pt x="74" y="78"/>
                    <a:pt x="82" y="89"/>
                    <a:pt x="82" y="108"/>
                  </a:cubicBezTo>
                  <a:cubicBezTo>
                    <a:pt x="82" y="126"/>
                    <a:pt x="71" y="141"/>
                    <a:pt x="50" y="145"/>
                  </a:cubicBezTo>
                  <a:cubicBezTo>
                    <a:pt x="50" y="166"/>
                    <a:pt x="50" y="166"/>
                    <a:pt x="50" y="166"/>
                  </a:cubicBezTo>
                  <a:lnTo>
                    <a:pt x="33" y="166"/>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0" name="Freeform 61">
              <a:extLst>
                <a:ext uri="{FF2B5EF4-FFF2-40B4-BE49-F238E27FC236}">
                  <a16:creationId xmlns:a16="http://schemas.microsoft.com/office/drawing/2014/main" id="{994C166B-CFEF-27BE-5D47-46A348F49384}"/>
                </a:ext>
              </a:extLst>
            </p:cNvPr>
            <p:cNvSpPr>
              <a:spLocks noEditPoints="1"/>
            </p:cNvSpPr>
            <p:nvPr/>
          </p:nvSpPr>
          <p:spPr bwMode="auto">
            <a:xfrm>
              <a:off x="4086225" y="5154613"/>
              <a:ext cx="1123950" cy="1414462"/>
            </a:xfrm>
            <a:custGeom>
              <a:avLst/>
              <a:gdLst>
                <a:gd name="T0" fmla="*/ 708 w 708"/>
                <a:gd name="T1" fmla="*/ 891 h 891"/>
                <a:gd name="T2" fmla="*/ 0 w 708"/>
                <a:gd name="T3" fmla="*/ 891 h 891"/>
                <a:gd name="T4" fmla="*/ 0 w 708"/>
                <a:gd name="T5" fmla="*/ 0 h 891"/>
                <a:gd name="T6" fmla="*/ 708 w 708"/>
                <a:gd name="T7" fmla="*/ 0 h 891"/>
                <a:gd name="T8" fmla="*/ 708 w 708"/>
                <a:gd name="T9" fmla="*/ 891 h 891"/>
                <a:gd name="T10" fmla="*/ 26 w 708"/>
                <a:gd name="T11" fmla="*/ 863 h 891"/>
                <a:gd name="T12" fmla="*/ 682 w 708"/>
                <a:gd name="T13" fmla="*/ 863 h 891"/>
                <a:gd name="T14" fmla="*/ 682 w 708"/>
                <a:gd name="T15" fmla="*/ 29 h 891"/>
                <a:gd name="T16" fmla="*/ 26 w 708"/>
                <a:gd name="T17" fmla="*/ 29 h 891"/>
                <a:gd name="T18" fmla="*/ 26 w 708"/>
                <a:gd name="T19" fmla="*/ 863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8" h="891">
                  <a:moveTo>
                    <a:pt x="708" y="891"/>
                  </a:moveTo>
                  <a:lnTo>
                    <a:pt x="0" y="891"/>
                  </a:lnTo>
                  <a:lnTo>
                    <a:pt x="0" y="0"/>
                  </a:lnTo>
                  <a:lnTo>
                    <a:pt x="708" y="0"/>
                  </a:lnTo>
                  <a:lnTo>
                    <a:pt x="708" y="891"/>
                  </a:lnTo>
                  <a:close/>
                  <a:moveTo>
                    <a:pt x="26" y="863"/>
                  </a:moveTo>
                  <a:lnTo>
                    <a:pt x="682" y="863"/>
                  </a:lnTo>
                  <a:lnTo>
                    <a:pt x="682" y="29"/>
                  </a:lnTo>
                  <a:lnTo>
                    <a:pt x="26" y="29"/>
                  </a:lnTo>
                  <a:lnTo>
                    <a:pt x="26" y="86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1" name="Rectangle 62">
              <a:extLst>
                <a:ext uri="{FF2B5EF4-FFF2-40B4-BE49-F238E27FC236}">
                  <a16:creationId xmlns:a16="http://schemas.microsoft.com/office/drawing/2014/main" id="{3071F5F0-BAE0-14D2-98B7-8E4D7C32E7CF}"/>
                </a:ext>
              </a:extLst>
            </p:cNvPr>
            <p:cNvSpPr>
              <a:spLocks noChangeArrowheads="1"/>
            </p:cNvSpPr>
            <p:nvPr/>
          </p:nvSpPr>
          <p:spPr bwMode="auto">
            <a:xfrm>
              <a:off x="4243388" y="6072188"/>
              <a:ext cx="373062" cy="1476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2" name="Rectangle 63">
              <a:extLst>
                <a:ext uri="{FF2B5EF4-FFF2-40B4-BE49-F238E27FC236}">
                  <a16:creationId xmlns:a16="http://schemas.microsoft.com/office/drawing/2014/main" id="{AE3B078E-ADD4-110C-0043-E8B8459206F8}"/>
                </a:ext>
              </a:extLst>
            </p:cNvPr>
            <p:cNvSpPr>
              <a:spLocks noChangeArrowheads="1"/>
            </p:cNvSpPr>
            <p:nvPr/>
          </p:nvSpPr>
          <p:spPr bwMode="auto">
            <a:xfrm>
              <a:off x="4243388" y="6272213"/>
              <a:ext cx="373062" cy="146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3" name="Rectangle 64">
              <a:extLst>
                <a:ext uri="{FF2B5EF4-FFF2-40B4-BE49-F238E27FC236}">
                  <a16:creationId xmlns:a16="http://schemas.microsoft.com/office/drawing/2014/main" id="{3709F3A1-17CF-14A6-D8C7-9EB7BF5E020F}"/>
                </a:ext>
              </a:extLst>
            </p:cNvPr>
            <p:cNvSpPr>
              <a:spLocks noChangeArrowheads="1"/>
            </p:cNvSpPr>
            <p:nvPr/>
          </p:nvSpPr>
          <p:spPr bwMode="auto">
            <a:xfrm>
              <a:off x="4683125" y="6072188"/>
              <a:ext cx="369887" cy="1476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4" name="Rectangle 65">
              <a:extLst>
                <a:ext uri="{FF2B5EF4-FFF2-40B4-BE49-F238E27FC236}">
                  <a16:creationId xmlns:a16="http://schemas.microsoft.com/office/drawing/2014/main" id="{EF285342-EE05-F5F7-CE62-EF4E9F3718B0}"/>
                </a:ext>
              </a:extLst>
            </p:cNvPr>
            <p:cNvSpPr>
              <a:spLocks noChangeArrowheads="1"/>
            </p:cNvSpPr>
            <p:nvPr/>
          </p:nvSpPr>
          <p:spPr bwMode="auto">
            <a:xfrm>
              <a:off x="4683125" y="6272213"/>
              <a:ext cx="369887" cy="146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45" name="Group 144">
            <a:extLst>
              <a:ext uri="{FF2B5EF4-FFF2-40B4-BE49-F238E27FC236}">
                <a16:creationId xmlns:a16="http://schemas.microsoft.com/office/drawing/2014/main" id="{94583D2B-0DA0-7EDD-507D-1244D517AE2E}"/>
              </a:ext>
            </a:extLst>
          </p:cNvPr>
          <p:cNvGrpSpPr/>
          <p:nvPr/>
        </p:nvGrpSpPr>
        <p:grpSpPr>
          <a:xfrm>
            <a:off x="3537832" y="2624815"/>
            <a:ext cx="488064" cy="411002"/>
            <a:chOff x="-1492539" y="2448750"/>
            <a:chExt cx="935038" cy="787400"/>
          </a:xfrm>
        </p:grpSpPr>
        <p:sp>
          <p:nvSpPr>
            <p:cNvPr id="146" name="Freeform 299">
              <a:extLst>
                <a:ext uri="{FF2B5EF4-FFF2-40B4-BE49-F238E27FC236}">
                  <a16:creationId xmlns:a16="http://schemas.microsoft.com/office/drawing/2014/main" id="{D60A4C4A-D32F-5D34-2284-33290E637177}"/>
                </a:ext>
              </a:extLst>
            </p:cNvPr>
            <p:cNvSpPr>
              <a:spLocks noEditPoints="1"/>
            </p:cNvSpPr>
            <p:nvPr/>
          </p:nvSpPr>
          <p:spPr bwMode="auto">
            <a:xfrm>
              <a:off x="-1492539" y="2448750"/>
              <a:ext cx="935038" cy="787400"/>
            </a:xfrm>
            <a:custGeom>
              <a:avLst/>
              <a:gdLst>
                <a:gd name="T0" fmla="*/ 496 w 682"/>
                <a:gd name="T1" fmla="*/ 383 h 574"/>
                <a:gd name="T2" fmla="*/ 485 w 682"/>
                <a:gd name="T3" fmla="*/ 398 h 574"/>
                <a:gd name="T4" fmla="*/ 462 w 682"/>
                <a:gd name="T5" fmla="*/ 381 h 574"/>
                <a:gd name="T6" fmla="*/ 500 w 682"/>
                <a:gd name="T7" fmla="*/ 250 h 574"/>
                <a:gd name="T8" fmla="*/ 250 w 682"/>
                <a:gd name="T9" fmla="*/ 0 h 574"/>
                <a:gd name="T10" fmla="*/ 0 w 682"/>
                <a:gd name="T11" fmla="*/ 250 h 574"/>
                <a:gd name="T12" fmla="*/ 250 w 682"/>
                <a:gd name="T13" fmla="*/ 499 h 574"/>
                <a:gd name="T14" fmla="*/ 445 w 682"/>
                <a:gd name="T15" fmla="*/ 405 h 574"/>
                <a:gd name="T16" fmla="*/ 468 w 682"/>
                <a:gd name="T17" fmla="*/ 422 h 574"/>
                <a:gd name="T18" fmla="*/ 455 w 682"/>
                <a:gd name="T19" fmla="*/ 438 h 574"/>
                <a:gd name="T20" fmla="*/ 641 w 682"/>
                <a:gd name="T21" fmla="*/ 574 h 574"/>
                <a:gd name="T22" fmla="*/ 682 w 682"/>
                <a:gd name="T23" fmla="*/ 518 h 574"/>
                <a:gd name="T24" fmla="*/ 496 w 682"/>
                <a:gd name="T25" fmla="*/ 383 h 574"/>
                <a:gd name="T26" fmla="*/ 250 w 682"/>
                <a:gd name="T27" fmla="*/ 468 h 574"/>
                <a:gd name="T28" fmla="*/ 31 w 682"/>
                <a:gd name="T29" fmla="*/ 250 h 574"/>
                <a:gd name="T30" fmla="*/ 250 w 682"/>
                <a:gd name="T31" fmla="*/ 31 h 574"/>
                <a:gd name="T32" fmla="*/ 468 w 682"/>
                <a:gd name="T33" fmla="*/ 250 h 574"/>
                <a:gd name="T34" fmla="*/ 250 w 682"/>
                <a:gd name="T35" fmla="*/ 468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82" h="574">
                  <a:moveTo>
                    <a:pt x="496" y="383"/>
                  </a:moveTo>
                  <a:cubicBezTo>
                    <a:pt x="485" y="398"/>
                    <a:pt x="485" y="398"/>
                    <a:pt x="485" y="398"/>
                  </a:cubicBezTo>
                  <a:cubicBezTo>
                    <a:pt x="462" y="381"/>
                    <a:pt x="462" y="381"/>
                    <a:pt x="462" y="381"/>
                  </a:cubicBezTo>
                  <a:cubicBezTo>
                    <a:pt x="486" y="343"/>
                    <a:pt x="500" y="298"/>
                    <a:pt x="500" y="250"/>
                  </a:cubicBezTo>
                  <a:cubicBezTo>
                    <a:pt x="500" y="112"/>
                    <a:pt x="388" y="0"/>
                    <a:pt x="250" y="0"/>
                  </a:cubicBezTo>
                  <a:cubicBezTo>
                    <a:pt x="112" y="0"/>
                    <a:pt x="0" y="112"/>
                    <a:pt x="0" y="250"/>
                  </a:cubicBezTo>
                  <a:cubicBezTo>
                    <a:pt x="0" y="387"/>
                    <a:pt x="112" y="499"/>
                    <a:pt x="250" y="499"/>
                  </a:cubicBezTo>
                  <a:cubicBezTo>
                    <a:pt x="329" y="499"/>
                    <a:pt x="399" y="463"/>
                    <a:pt x="445" y="405"/>
                  </a:cubicBezTo>
                  <a:cubicBezTo>
                    <a:pt x="468" y="422"/>
                    <a:pt x="468" y="422"/>
                    <a:pt x="468" y="422"/>
                  </a:cubicBezTo>
                  <a:cubicBezTo>
                    <a:pt x="455" y="438"/>
                    <a:pt x="455" y="438"/>
                    <a:pt x="455" y="438"/>
                  </a:cubicBezTo>
                  <a:cubicBezTo>
                    <a:pt x="641" y="574"/>
                    <a:pt x="641" y="574"/>
                    <a:pt x="641" y="574"/>
                  </a:cubicBezTo>
                  <a:cubicBezTo>
                    <a:pt x="682" y="518"/>
                    <a:pt x="682" y="518"/>
                    <a:pt x="682" y="518"/>
                  </a:cubicBezTo>
                  <a:lnTo>
                    <a:pt x="496" y="383"/>
                  </a:lnTo>
                  <a:close/>
                  <a:moveTo>
                    <a:pt x="250" y="468"/>
                  </a:moveTo>
                  <a:cubicBezTo>
                    <a:pt x="129" y="468"/>
                    <a:pt x="31" y="370"/>
                    <a:pt x="31" y="250"/>
                  </a:cubicBezTo>
                  <a:cubicBezTo>
                    <a:pt x="31" y="129"/>
                    <a:pt x="129" y="31"/>
                    <a:pt x="250" y="31"/>
                  </a:cubicBezTo>
                  <a:cubicBezTo>
                    <a:pt x="371" y="31"/>
                    <a:pt x="468" y="129"/>
                    <a:pt x="468" y="250"/>
                  </a:cubicBezTo>
                  <a:cubicBezTo>
                    <a:pt x="468" y="370"/>
                    <a:pt x="371" y="468"/>
                    <a:pt x="250" y="46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147" name="Group 146">
              <a:extLst>
                <a:ext uri="{FF2B5EF4-FFF2-40B4-BE49-F238E27FC236}">
                  <a16:creationId xmlns:a16="http://schemas.microsoft.com/office/drawing/2014/main" id="{5E5505B3-FC54-6B08-2144-BEB8AE2493DC}"/>
                </a:ext>
              </a:extLst>
            </p:cNvPr>
            <p:cNvGrpSpPr/>
            <p:nvPr/>
          </p:nvGrpSpPr>
          <p:grpSpPr>
            <a:xfrm>
              <a:off x="-1314147" y="2582425"/>
              <a:ext cx="332566" cy="417007"/>
              <a:chOff x="-1786420" y="2625180"/>
              <a:chExt cx="594974" cy="746042"/>
            </a:xfrm>
          </p:grpSpPr>
          <p:sp>
            <p:nvSpPr>
              <p:cNvPr id="148" name="AutoShape 3">
                <a:extLst>
                  <a:ext uri="{FF2B5EF4-FFF2-40B4-BE49-F238E27FC236}">
                    <a16:creationId xmlns:a16="http://schemas.microsoft.com/office/drawing/2014/main" id="{180E5A60-848B-2D3E-7843-0A641170D109}"/>
                  </a:ext>
                </a:extLst>
              </p:cNvPr>
              <p:cNvSpPr>
                <a:spLocks noChangeAspect="1" noChangeArrowheads="1" noTextEdit="1"/>
              </p:cNvSpPr>
              <p:nvPr/>
            </p:nvSpPr>
            <p:spPr bwMode="auto">
              <a:xfrm>
                <a:off x="-1785258" y="2626342"/>
                <a:ext cx="592650" cy="744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9" name="Freeform 5">
                <a:extLst>
                  <a:ext uri="{FF2B5EF4-FFF2-40B4-BE49-F238E27FC236}">
                    <a16:creationId xmlns:a16="http://schemas.microsoft.com/office/drawing/2014/main" id="{3B165435-FEF4-2192-2929-E836BCFF185F}"/>
                  </a:ext>
                </a:extLst>
              </p:cNvPr>
              <p:cNvSpPr>
                <a:spLocks/>
              </p:cNvSpPr>
              <p:nvPr/>
            </p:nvSpPr>
            <p:spPr bwMode="auto">
              <a:xfrm>
                <a:off x="-1571439" y="2704781"/>
                <a:ext cx="164431" cy="330025"/>
              </a:xfrm>
              <a:custGeom>
                <a:avLst/>
                <a:gdLst>
                  <a:gd name="T0" fmla="*/ 49 w 119"/>
                  <a:gd name="T1" fmla="*/ 239 h 239"/>
                  <a:gd name="T2" fmla="*/ 49 w 119"/>
                  <a:gd name="T3" fmla="*/ 211 h 239"/>
                  <a:gd name="T4" fmla="*/ 0 w 119"/>
                  <a:gd name="T5" fmla="*/ 194 h 239"/>
                  <a:gd name="T6" fmla="*/ 11 w 119"/>
                  <a:gd name="T7" fmla="*/ 162 h 239"/>
                  <a:gd name="T8" fmla="*/ 55 w 119"/>
                  <a:gd name="T9" fmla="*/ 177 h 239"/>
                  <a:gd name="T10" fmla="*/ 80 w 119"/>
                  <a:gd name="T11" fmla="*/ 159 h 239"/>
                  <a:gd name="T12" fmla="*/ 53 w 119"/>
                  <a:gd name="T13" fmla="*/ 134 h 239"/>
                  <a:gd name="T14" fmla="*/ 7 w 119"/>
                  <a:gd name="T15" fmla="*/ 80 h 239"/>
                  <a:gd name="T16" fmla="*/ 50 w 119"/>
                  <a:gd name="T17" fmla="*/ 28 h 239"/>
                  <a:gd name="T18" fmla="*/ 50 w 119"/>
                  <a:gd name="T19" fmla="*/ 0 h 239"/>
                  <a:gd name="T20" fmla="*/ 75 w 119"/>
                  <a:gd name="T21" fmla="*/ 0 h 239"/>
                  <a:gd name="T22" fmla="*/ 75 w 119"/>
                  <a:gd name="T23" fmla="*/ 26 h 239"/>
                  <a:gd name="T24" fmla="*/ 119 w 119"/>
                  <a:gd name="T25" fmla="*/ 38 h 239"/>
                  <a:gd name="T26" fmla="*/ 108 w 119"/>
                  <a:gd name="T27" fmla="*/ 69 h 239"/>
                  <a:gd name="T28" fmla="*/ 68 w 119"/>
                  <a:gd name="T29" fmla="*/ 59 h 239"/>
                  <a:gd name="T30" fmla="*/ 46 w 119"/>
                  <a:gd name="T31" fmla="*/ 75 h 239"/>
                  <a:gd name="T32" fmla="*/ 76 w 119"/>
                  <a:gd name="T33" fmla="*/ 100 h 239"/>
                  <a:gd name="T34" fmla="*/ 119 w 119"/>
                  <a:gd name="T35" fmla="*/ 155 h 239"/>
                  <a:gd name="T36" fmla="*/ 73 w 119"/>
                  <a:gd name="T37" fmla="*/ 209 h 239"/>
                  <a:gd name="T38" fmla="*/ 73 w 119"/>
                  <a:gd name="T39" fmla="*/ 239 h 239"/>
                  <a:gd name="T40" fmla="*/ 49 w 119"/>
                  <a:gd name="T41" fmla="*/ 23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9" h="239">
                    <a:moveTo>
                      <a:pt x="49" y="239"/>
                    </a:moveTo>
                    <a:cubicBezTo>
                      <a:pt x="49" y="211"/>
                      <a:pt x="49" y="211"/>
                      <a:pt x="49" y="211"/>
                    </a:cubicBezTo>
                    <a:cubicBezTo>
                      <a:pt x="32" y="210"/>
                      <a:pt x="10" y="200"/>
                      <a:pt x="0" y="194"/>
                    </a:cubicBezTo>
                    <a:cubicBezTo>
                      <a:pt x="11" y="162"/>
                      <a:pt x="11" y="162"/>
                      <a:pt x="11" y="162"/>
                    </a:cubicBezTo>
                    <a:cubicBezTo>
                      <a:pt x="22" y="169"/>
                      <a:pt x="39" y="177"/>
                      <a:pt x="55" y="177"/>
                    </a:cubicBezTo>
                    <a:cubicBezTo>
                      <a:pt x="70" y="177"/>
                      <a:pt x="80" y="171"/>
                      <a:pt x="80" y="159"/>
                    </a:cubicBezTo>
                    <a:cubicBezTo>
                      <a:pt x="80" y="148"/>
                      <a:pt x="71" y="141"/>
                      <a:pt x="53" y="134"/>
                    </a:cubicBezTo>
                    <a:cubicBezTo>
                      <a:pt x="25" y="123"/>
                      <a:pt x="7" y="109"/>
                      <a:pt x="7" y="80"/>
                    </a:cubicBezTo>
                    <a:cubicBezTo>
                      <a:pt x="7" y="54"/>
                      <a:pt x="23" y="34"/>
                      <a:pt x="50" y="28"/>
                    </a:cubicBezTo>
                    <a:cubicBezTo>
                      <a:pt x="50" y="0"/>
                      <a:pt x="50" y="0"/>
                      <a:pt x="50" y="0"/>
                    </a:cubicBezTo>
                    <a:cubicBezTo>
                      <a:pt x="75" y="0"/>
                      <a:pt x="75" y="0"/>
                      <a:pt x="75" y="0"/>
                    </a:cubicBezTo>
                    <a:cubicBezTo>
                      <a:pt x="75" y="26"/>
                      <a:pt x="75" y="26"/>
                      <a:pt x="75" y="26"/>
                    </a:cubicBezTo>
                    <a:cubicBezTo>
                      <a:pt x="92" y="27"/>
                      <a:pt x="110" y="34"/>
                      <a:pt x="119" y="38"/>
                    </a:cubicBezTo>
                    <a:cubicBezTo>
                      <a:pt x="108" y="69"/>
                      <a:pt x="108" y="69"/>
                      <a:pt x="108" y="69"/>
                    </a:cubicBezTo>
                    <a:cubicBezTo>
                      <a:pt x="102" y="66"/>
                      <a:pt x="86" y="59"/>
                      <a:pt x="68" y="59"/>
                    </a:cubicBezTo>
                    <a:cubicBezTo>
                      <a:pt x="51" y="59"/>
                      <a:pt x="46" y="67"/>
                      <a:pt x="46" y="75"/>
                    </a:cubicBezTo>
                    <a:cubicBezTo>
                      <a:pt x="46" y="85"/>
                      <a:pt x="55" y="91"/>
                      <a:pt x="76" y="100"/>
                    </a:cubicBezTo>
                    <a:cubicBezTo>
                      <a:pt x="107" y="112"/>
                      <a:pt x="119" y="128"/>
                      <a:pt x="119" y="155"/>
                    </a:cubicBezTo>
                    <a:cubicBezTo>
                      <a:pt x="119" y="181"/>
                      <a:pt x="103" y="203"/>
                      <a:pt x="73" y="209"/>
                    </a:cubicBezTo>
                    <a:cubicBezTo>
                      <a:pt x="73" y="239"/>
                      <a:pt x="73" y="239"/>
                      <a:pt x="73" y="239"/>
                    </a:cubicBezTo>
                    <a:lnTo>
                      <a:pt x="49" y="239"/>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0" name="Freeform 6">
                <a:extLst>
                  <a:ext uri="{FF2B5EF4-FFF2-40B4-BE49-F238E27FC236}">
                    <a16:creationId xmlns:a16="http://schemas.microsoft.com/office/drawing/2014/main" id="{C2C8124A-986E-CAE6-CBCC-F9F8202E5203}"/>
                  </a:ext>
                </a:extLst>
              </p:cNvPr>
              <p:cNvSpPr>
                <a:spLocks noEditPoints="1"/>
              </p:cNvSpPr>
              <p:nvPr/>
            </p:nvSpPr>
            <p:spPr bwMode="auto">
              <a:xfrm>
                <a:off x="-1786420" y="2625180"/>
                <a:ext cx="594974" cy="744880"/>
              </a:xfrm>
              <a:custGeom>
                <a:avLst/>
                <a:gdLst>
                  <a:gd name="T0" fmla="*/ 1024 w 1024"/>
                  <a:gd name="T1" fmla="*/ 1282 h 1282"/>
                  <a:gd name="T2" fmla="*/ 0 w 1024"/>
                  <a:gd name="T3" fmla="*/ 1282 h 1282"/>
                  <a:gd name="T4" fmla="*/ 0 w 1024"/>
                  <a:gd name="T5" fmla="*/ 0 h 1282"/>
                  <a:gd name="T6" fmla="*/ 1024 w 1024"/>
                  <a:gd name="T7" fmla="*/ 0 h 1282"/>
                  <a:gd name="T8" fmla="*/ 1024 w 1024"/>
                  <a:gd name="T9" fmla="*/ 1282 h 1282"/>
                  <a:gd name="T10" fmla="*/ 38 w 1024"/>
                  <a:gd name="T11" fmla="*/ 1244 h 1282"/>
                  <a:gd name="T12" fmla="*/ 986 w 1024"/>
                  <a:gd name="T13" fmla="*/ 1244 h 1282"/>
                  <a:gd name="T14" fmla="*/ 986 w 1024"/>
                  <a:gd name="T15" fmla="*/ 38 h 1282"/>
                  <a:gd name="T16" fmla="*/ 38 w 1024"/>
                  <a:gd name="T17" fmla="*/ 38 h 1282"/>
                  <a:gd name="T18" fmla="*/ 38 w 1024"/>
                  <a:gd name="T19" fmla="*/ 1244 h 1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4" h="1282">
                    <a:moveTo>
                      <a:pt x="1024" y="1282"/>
                    </a:moveTo>
                    <a:lnTo>
                      <a:pt x="0" y="1282"/>
                    </a:lnTo>
                    <a:lnTo>
                      <a:pt x="0" y="0"/>
                    </a:lnTo>
                    <a:lnTo>
                      <a:pt x="1024" y="0"/>
                    </a:lnTo>
                    <a:lnTo>
                      <a:pt x="1024" y="1282"/>
                    </a:lnTo>
                    <a:close/>
                    <a:moveTo>
                      <a:pt x="38" y="1244"/>
                    </a:moveTo>
                    <a:lnTo>
                      <a:pt x="986" y="1244"/>
                    </a:lnTo>
                    <a:lnTo>
                      <a:pt x="986" y="38"/>
                    </a:lnTo>
                    <a:lnTo>
                      <a:pt x="38" y="38"/>
                    </a:lnTo>
                    <a:lnTo>
                      <a:pt x="38" y="124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1" name="Rectangle 7">
                <a:extLst>
                  <a:ext uri="{FF2B5EF4-FFF2-40B4-BE49-F238E27FC236}">
                    <a16:creationId xmlns:a16="http://schemas.microsoft.com/office/drawing/2014/main" id="{EDB72AFD-4815-CC6A-9902-9A7883C5535F}"/>
                  </a:ext>
                </a:extLst>
              </p:cNvPr>
              <p:cNvSpPr>
                <a:spLocks noChangeArrowheads="1"/>
              </p:cNvSpPr>
              <p:nvPr/>
            </p:nvSpPr>
            <p:spPr bwMode="auto">
              <a:xfrm>
                <a:off x="-1702171" y="3107435"/>
                <a:ext cx="195807" cy="7727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2" name="Rectangle 8">
                <a:extLst>
                  <a:ext uri="{FF2B5EF4-FFF2-40B4-BE49-F238E27FC236}">
                    <a16:creationId xmlns:a16="http://schemas.microsoft.com/office/drawing/2014/main" id="{CF391D9F-BFCD-5CB9-7FBD-F76EE27250A4}"/>
                  </a:ext>
                </a:extLst>
              </p:cNvPr>
              <p:cNvSpPr>
                <a:spLocks noChangeArrowheads="1"/>
              </p:cNvSpPr>
              <p:nvPr/>
            </p:nvSpPr>
            <p:spPr bwMode="auto">
              <a:xfrm>
                <a:off x="-1702171" y="3213763"/>
                <a:ext cx="195807" cy="7727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3" name="Rectangle 9">
                <a:extLst>
                  <a:ext uri="{FF2B5EF4-FFF2-40B4-BE49-F238E27FC236}">
                    <a16:creationId xmlns:a16="http://schemas.microsoft.com/office/drawing/2014/main" id="{3F21DD9F-D27F-C854-AEFB-B4014A726CD1}"/>
                  </a:ext>
                </a:extLst>
              </p:cNvPr>
              <p:cNvSpPr>
                <a:spLocks noChangeArrowheads="1"/>
              </p:cNvSpPr>
              <p:nvPr/>
            </p:nvSpPr>
            <p:spPr bwMode="auto">
              <a:xfrm>
                <a:off x="-1471502" y="3107435"/>
                <a:ext cx="195807" cy="7727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4" name="Rectangle 10">
                <a:extLst>
                  <a:ext uri="{FF2B5EF4-FFF2-40B4-BE49-F238E27FC236}">
                    <a16:creationId xmlns:a16="http://schemas.microsoft.com/office/drawing/2014/main" id="{C771092E-BC70-7BB4-3F9D-A43BD176FA1A}"/>
                  </a:ext>
                </a:extLst>
              </p:cNvPr>
              <p:cNvSpPr>
                <a:spLocks noChangeArrowheads="1"/>
              </p:cNvSpPr>
              <p:nvPr/>
            </p:nvSpPr>
            <p:spPr bwMode="auto">
              <a:xfrm>
                <a:off x="-1471502" y="3213763"/>
                <a:ext cx="195807" cy="7727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155" name="Group 154">
            <a:extLst>
              <a:ext uri="{FF2B5EF4-FFF2-40B4-BE49-F238E27FC236}">
                <a16:creationId xmlns:a16="http://schemas.microsoft.com/office/drawing/2014/main" id="{942A107C-6959-732D-AFAC-30298427EFFB}"/>
              </a:ext>
            </a:extLst>
          </p:cNvPr>
          <p:cNvGrpSpPr/>
          <p:nvPr/>
        </p:nvGrpSpPr>
        <p:grpSpPr>
          <a:xfrm>
            <a:off x="3539416" y="4239404"/>
            <a:ext cx="358393" cy="421953"/>
            <a:chOff x="739496" y="3429000"/>
            <a:chExt cx="877888" cy="1033576"/>
          </a:xfrm>
        </p:grpSpPr>
        <p:sp>
          <p:nvSpPr>
            <p:cNvPr id="156" name="Freeform 71">
              <a:extLst>
                <a:ext uri="{FF2B5EF4-FFF2-40B4-BE49-F238E27FC236}">
                  <a16:creationId xmlns:a16="http://schemas.microsoft.com/office/drawing/2014/main" id="{5DC2F628-FC90-DE5D-BE25-ABD8EADEAB1F}"/>
                </a:ext>
              </a:extLst>
            </p:cNvPr>
            <p:cNvSpPr>
              <a:spLocks noEditPoints="1"/>
            </p:cNvSpPr>
            <p:nvPr/>
          </p:nvSpPr>
          <p:spPr bwMode="auto">
            <a:xfrm>
              <a:off x="939521" y="3429000"/>
              <a:ext cx="461963" cy="625475"/>
            </a:xfrm>
            <a:custGeom>
              <a:avLst/>
              <a:gdLst>
                <a:gd name="T0" fmla="*/ 255 w 265"/>
                <a:gd name="T1" fmla="*/ 199 h 359"/>
                <a:gd name="T2" fmla="*/ 239 w 265"/>
                <a:gd name="T3" fmla="*/ 177 h 359"/>
                <a:gd name="T4" fmla="*/ 234 w 265"/>
                <a:gd name="T5" fmla="*/ 172 h 359"/>
                <a:gd name="T6" fmla="*/ 235 w 265"/>
                <a:gd name="T7" fmla="*/ 170 h 359"/>
                <a:gd name="T8" fmla="*/ 182 w 265"/>
                <a:gd name="T9" fmla="*/ 36 h 359"/>
                <a:gd name="T10" fmla="*/ 127 w 265"/>
                <a:gd name="T11" fmla="*/ 2 h 359"/>
                <a:gd name="T12" fmla="*/ 75 w 265"/>
                <a:gd name="T13" fmla="*/ 38 h 359"/>
                <a:gd name="T14" fmla="*/ 18 w 265"/>
                <a:gd name="T15" fmla="*/ 173 h 359"/>
                <a:gd name="T16" fmla="*/ 22 w 265"/>
                <a:gd name="T17" fmla="*/ 185 h 359"/>
                <a:gd name="T18" fmla="*/ 10 w 265"/>
                <a:gd name="T19" fmla="*/ 194 h 359"/>
                <a:gd name="T20" fmla="*/ 2 w 265"/>
                <a:gd name="T21" fmla="*/ 228 h 359"/>
                <a:gd name="T22" fmla="*/ 3 w 265"/>
                <a:gd name="T23" fmla="*/ 229 h 359"/>
                <a:gd name="T24" fmla="*/ 28 w 265"/>
                <a:gd name="T25" fmla="*/ 261 h 359"/>
                <a:gd name="T26" fmla="*/ 125 w 265"/>
                <a:gd name="T27" fmla="*/ 359 h 359"/>
                <a:gd name="T28" fmla="*/ 224 w 265"/>
                <a:gd name="T29" fmla="*/ 262 h 359"/>
                <a:gd name="T30" fmla="*/ 239 w 265"/>
                <a:gd name="T31" fmla="*/ 254 h 359"/>
                <a:gd name="T32" fmla="*/ 255 w 265"/>
                <a:gd name="T33" fmla="*/ 232 h 359"/>
                <a:gd name="T34" fmla="*/ 255 w 265"/>
                <a:gd name="T35" fmla="*/ 199 h 359"/>
                <a:gd name="T36" fmla="*/ 211 w 265"/>
                <a:gd name="T37" fmla="*/ 250 h 359"/>
                <a:gd name="T38" fmla="*/ 209 w 265"/>
                <a:gd name="T39" fmla="*/ 263 h 359"/>
                <a:gd name="T40" fmla="*/ 151 w 265"/>
                <a:gd name="T41" fmla="*/ 285 h 359"/>
                <a:gd name="T42" fmla="*/ 140 w 265"/>
                <a:gd name="T43" fmla="*/ 277 h 359"/>
                <a:gd name="T44" fmla="*/ 121 w 265"/>
                <a:gd name="T45" fmla="*/ 277 h 359"/>
                <a:gd name="T46" fmla="*/ 108 w 265"/>
                <a:gd name="T47" fmla="*/ 291 h 359"/>
                <a:gd name="T48" fmla="*/ 121 w 265"/>
                <a:gd name="T49" fmla="*/ 304 h 359"/>
                <a:gd name="T50" fmla="*/ 140 w 265"/>
                <a:gd name="T51" fmla="*/ 304 h 359"/>
                <a:gd name="T52" fmla="*/ 150 w 265"/>
                <a:gd name="T53" fmla="*/ 297 h 359"/>
                <a:gd name="T54" fmla="*/ 204 w 265"/>
                <a:gd name="T55" fmla="*/ 281 h 359"/>
                <a:gd name="T56" fmla="*/ 125 w 265"/>
                <a:gd name="T57" fmla="*/ 343 h 359"/>
                <a:gd name="T58" fmla="*/ 42 w 265"/>
                <a:gd name="T59" fmla="*/ 252 h 359"/>
                <a:gd name="T60" fmla="*/ 41 w 265"/>
                <a:gd name="T61" fmla="*/ 246 h 359"/>
                <a:gd name="T62" fmla="*/ 35 w 265"/>
                <a:gd name="T63" fmla="*/ 246 h 359"/>
                <a:gd name="T64" fmla="*/ 18 w 265"/>
                <a:gd name="T65" fmla="*/ 225 h 359"/>
                <a:gd name="T66" fmla="*/ 22 w 265"/>
                <a:gd name="T67" fmla="*/ 204 h 359"/>
                <a:gd name="T68" fmla="*/ 28 w 265"/>
                <a:gd name="T69" fmla="*/ 200 h 359"/>
                <a:gd name="T70" fmla="*/ 38 w 265"/>
                <a:gd name="T71" fmla="*/ 223 h 359"/>
                <a:gd name="T72" fmla="*/ 119 w 265"/>
                <a:gd name="T73" fmla="*/ 142 h 359"/>
                <a:gd name="T74" fmla="*/ 169 w 265"/>
                <a:gd name="T75" fmla="*/ 110 h 359"/>
                <a:gd name="T76" fmla="*/ 194 w 265"/>
                <a:gd name="T77" fmla="*/ 147 h 359"/>
                <a:gd name="T78" fmla="*/ 211 w 265"/>
                <a:gd name="T79" fmla="*/ 185 h 359"/>
                <a:gd name="T80" fmla="*/ 211 w 265"/>
                <a:gd name="T81" fmla="*/ 25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65" h="359">
                  <a:moveTo>
                    <a:pt x="255" y="199"/>
                  </a:moveTo>
                  <a:cubicBezTo>
                    <a:pt x="255" y="199"/>
                    <a:pt x="257" y="183"/>
                    <a:pt x="239" y="177"/>
                  </a:cubicBezTo>
                  <a:cubicBezTo>
                    <a:pt x="239" y="177"/>
                    <a:pt x="238" y="175"/>
                    <a:pt x="234" y="172"/>
                  </a:cubicBezTo>
                  <a:cubicBezTo>
                    <a:pt x="234" y="171"/>
                    <a:pt x="235" y="171"/>
                    <a:pt x="235" y="170"/>
                  </a:cubicBezTo>
                  <a:cubicBezTo>
                    <a:pt x="265" y="73"/>
                    <a:pt x="182" y="36"/>
                    <a:pt x="182" y="36"/>
                  </a:cubicBezTo>
                  <a:cubicBezTo>
                    <a:pt x="182" y="0"/>
                    <a:pt x="127" y="2"/>
                    <a:pt x="127" y="2"/>
                  </a:cubicBezTo>
                  <a:cubicBezTo>
                    <a:pt x="74" y="2"/>
                    <a:pt x="75" y="38"/>
                    <a:pt x="75" y="38"/>
                  </a:cubicBezTo>
                  <a:cubicBezTo>
                    <a:pt x="11" y="79"/>
                    <a:pt x="9" y="134"/>
                    <a:pt x="18" y="173"/>
                  </a:cubicBezTo>
                  <a:cubicBezTo>
                    <a:pt x="18" y="174"/>
                    <a:pt x="19" y="178"/>
                    <a:pt x="22" y="185"/>
                  </a:cubicBezTo>
                  <a:cubicBezTo>
                    <a:pt x="18" y="187"/>
                    <a:pt x="14" y="190"/>
                    <a:pt x="10" y="194"/>
                  </a:cubicBezTo>
                  <a:cubicBezTo>
                    <a:pt x="3" y="202"/>
                    <a:pt x="0" y="214"/>
                    <a:pt x="2" y="228"/>
                  </a:cubicBezTo>
                  <a:cubicBezTo>
                    <a:pt x="3" y="229"/>
                    <a:pt x="3" y="229"/>
                    <a:pt x="3" y="229"/>
                  </a:cubicBezTo>
                  <a:cubicBezTo>
                    <a:pt x="5" y="239"/>
                    <a:pt x="14" y="257"/>
                    <a:pt x="28" y="261"/>
                  </a:cubicBezTo>
                  <a:cubicBezTo>
                    <a:pt x="35" y="282"/>
                    <a:pt x="63" y="359"/>
                    <a:pt x="125" y="359"/>
                  </a:cubicBezTo>
                  <a:cubicBezTo>
                    <a:pt x="126" y="359"/>
                    <a:pt x="207" y="358"/>
                    <a:pt x="224" y="262"/>
                  </a:cubicBezTo>
                  <a:cubicBezTo>
                    <a:pt x="235" y="261"/>
                    <a:pt x="239" y="254"/>
                    <a:pt x="239" y="254"/>
                  </a:cubicBezTo>
                  <a:cubicBezTo>
                    <a:pt x="257" y="248"/>
                    <a:pt x="255" y="232"/>
                    <a:pt x="255" y="232"/>
                  </a:cubicBezTo>
                  <a:lnTo>
                    <a:pt x="255" y="199"/>
                  </a:lnTo>
                  <a:close/>
                  <a:moveTo>
                    <a:pt x="211" y="250"/>
                  </a:moveTo>
                  <a:cubicBezTo>
                    <a:pt x="211" y="254"/>
                    <a:pt x="210" y="259"/>
                    <a:pt x="209" y="263"/>
                  </a:cubicBezTo>
                  <a:cubicBezTo>
                    <a:pt x="190" y="277"/>
                    <a:pt x="166" y="283"/>
                    <a:pt x="151" y="285"/>
                  </a:cubicBezTo>
                  <a:cubicBezTo>
                    <a:pt x="149" y="280"/>
                    <a:pt x="145" y="277"/>
                    <a:pt x="140" y="277"/>
                  </a:cubicBezTo>
                  <a:cubicBezTo>
                    <a:pt x="121" y="277"/>
                    <a:pt x="121" y="277"/>
                    <a:pt x="121" y="277"/>
                  </a:cubicBezTo>
                  <a:cubicBezTo>
                    <a:pt x="114" y="277"/>
                    <a:pt x="108" y="283"/>
                    <a:pt x="108" y="291"/>
                  </a:cubicBezTo>
                  <a:cubicBezTo>
                    <a:pt x="108" y="298"/>
                    <a:pt x="114" y="304"/>
                    <a:pt x="121" y="304"/>
                  </a:cubicBezTo>
                  <a:cubicBezTo>
                    <a:pt x="140" y="304"/>
                    <a:pt x="140" y="304"/>
                    <a:pt x="140" y="304"/>
                  </a:cubicBezTo>
                  <a:cubicBezTo>
                    <a:pt x="144" y="304"/>
                    <a:pt x="148" y="301"/>
                    <a:pt x="150" y="297"/>
                  </a:cubicBezTo>
                  <a:cubicBezTo>
                    <a:pt x="164" y="296"/>
                    <a:pt x="185" y="291"/>
                    <a:pt x="204" y="281"/>
                  </a:cubicBezTo>
                  <a:cubicBezTo>
                    <a:pt x="182" y="340"/>
                    <a:pt x="127" y="343"/>
                    <a:pt x="125" y="343"/>
                  </a:cubicBezTo>
                  <a:cubicBezTo>
                    <a:pt x="67" y="343"/>
                    <a:pt x="43" y="253"/>
                    <a:pt x="42" y="252"/>
                  </a:cubicBezTo>
                  <a:cubicBezTo>
                    <a:pt x="41" y="246"/>
                    <a:pt x="41" y="246"/>
                    <a:pt x="41" y="246"/>
                  </a:cubicBezTo>
                  <a:cubicBezTo>
                    <a:pt x="35" y="246"/>
                    <a:pt x="35" y="246"/>
                    <a:pt x="35" y="246"/>
                  </a:cubicBezTo>
                  <a:cubicBezTo>
                    <a:pt x="26" y="246"/>
                    <a:pt x="20" y="232"/>
                    <a:pt x="18" y="225"/>
                  </a:cubicBezTo>
                  <a:cubicBezTo>
                    <a:pt x="17" y="216"/>
                    <a:pt x="18" y="209"/>
                    <a:pt x="22" y="204"/>
                  </a:cubicBezTo>
                  <a:cubicBezTo>
                    <a:pt x="24" y="202"/>
                    <a:pt x="26" y="201"/>
                    <a:pt x="28" y="200"/>
                  </a:cubicBezTo>
                  <a:cubicBezTo>
                    <a:pt x="31" y="207"/>
                    <a:pt x="34" y="215"/>
                    <a:pt x="38" y="223"/>
                  </a:cubicBezTo>
                  <a:cubicBezTo>
                    <a:pt x="29" y="149"/>
                    <a:pt x="119" y="142"/>
                    <a:pt x="119" y="142"/>
                  </a:cubicBezTo>
                  <a:cubicBezTo>
                    <a:pt x="156" y="138"/>
                    <a:pt x="169" y="110"/>
                    <a:pt x="169" y="110"/>
                  </a:cubicBezTo>
                  <a:cubicBezTo>
                    <a:pt x="168" y="129"/>
                    <a:pt x="194" y="147"/>
                    <a:pt x="194" y="147"/>
                  </a:cubicBezTo>
                  <a:cubicBezTo>
                    <a:pt x="206" y="157"/>
                    <a:pt x="210" y="172"/>
                    <a:pt x="211" y="185"/>
                  </a:cubicBezTo>
                  <a:lnTo>
                    <a:pt x="211" y="25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57" name="Freeform 102">
              <a:extLst>
                <a:ext uri="{FF2B5EF4-FFF2-40B4-BE49-F238E27FC236}">
                  <a16:creationId xmlns:a16="http://schemas.microsoft.com/office/drawing/2014/main" id="{6C653AFF-807E-920F-5B3E-0BFF1E19D5DE}"/>
                </a:ext>
              </a:extLst>
            </p:cNvPr>
            <p:cNvSpPr>
              <a:spLocks noEditPoints="1"/>
            </p:cNvSpPr>
            <p:nvPr/>
          </p:nvSpPr>
          <p:spPr bwMode="auto">
            <a:xfrm>
              <a:off x="739496" y="3981563"/>
              <a:ext cx="877888" cy="481013"/>
            </a:xfrm>
            <a:custGeom>
              <a:avLst/>
              <a:gdLst>
                <a:gd name="T0" fmla="*/ 478 w 504"/>
                <a:gd name="T1" fmla="*/ 135 h 276"/>
                <a:gd name="T2" fmla="*/ 421 w 504"/>
                <a:gd name="T3" fmla="*/ 77 h 276"/>
                <a:gd name="T4" fmla="*/ 322 w 504"/>
                <a:gd name="T5" fmla="*/ 45 h 276"/>
                <a:gd name="T6" fmla="*/ 317 w 504"/>
                <a:gd name="T7" fmla="*/ 0 h 276"/>
                <a:gd name="T8" fmla="*/ 303 w 504"/>
                <a:gd name="T9" fmla="*/ 16 h 276"/>
                <a:gd name="T10" fmla="*/ 308 w 504"/>
                <a:gd name="T11" fmla="*/ 64 h 276"/>
                <a:gd name="T12" fmla="*/ 286 w 504"/>
                <a:gd name="T13" fmla="*/ 103 h 276"/>
                <a:gd name="T14" fmla="*/ 214 w 504"/>
                <a:gd name="T15" fmla="*/ 104 h 276"/>
                <a:gd name="T16" fmla="*/ 214 w 504"/>
                <a:gd name="T17" fmla="*/ 104 h 276"/>
                <a:gd name="T18" fmla="*/ 191 w 504"/>
                <a:gd name="T19" fmla="*/ 60 h 276"/>
                <a:gd name="T20" fmla="*/ 195 w 504"/>
                <a:gd name="T21" fmla="*/ 15 h 276"/>
                <a:gd name="T22" fmla="*/ 181 w 504"/>
                <a:gd name="T23" fmla="*/ 0 h 276"/>
                <a:gd name="T24" fmla="*/ 177 w 504"/>
                <a:gd name="T25" fmla="*/ 45 h 276"/>
                <a:gd name="T26" fmla="*/ 78 w 504"/>
                <a:gd name="T27" fmla="*/ 77 h 276"/>
                <a:gd name="T28" fmla="*/ 21 w 504"/>
                <a:gd name="T29" fmla="*/ 135 h 276"/>
                <a:gd name="T30" fmla="*/ 0 w 504"/>
                <a:gd name="T31" fmla="*/ 276 h 276"/>
                <a:gd name="T32" fmla="*/ 504 w 504"/>
                <a:gd name="T33" fmla="*/ 276 h 276"/>
                <a:gd name="T34" fmla="*/ 478 w 504"/>
                <a:gd name="T35" fmla="*/ 135 h 276"/>
                <a:gd name="T36" fmla="*/ 252 w 504"/>
                <a:gd name="T37" fmla="*/ 164 h 276"/>
                <a:gd name="T38" fmla="*/ 247 w 504"/>
                <a:gd name="T39" fmla="*/ 164 h 276"/>
                <a:gd name="T40" fmla="*/ 138 w 504"/>
                <a:gd name="T41" fmla="*/ 75 h 276"/>
                <a:gd name="T42" fmla="*/ 159 w 504"/>
                <a:gd name="T43" fmla="*/ 70 h 276"/>
                <a:gd name="T44" fmla="*/ 248 w 504"/>
                <a:gd name="T45" fmla="*/ 142 h 276"/>
                <a:gd name="T46" fmla="*/ 249 w 504"/>
                <a:gd name="T47" fmla="*/ 142 h 276"/>
                <a:gd name="T48" fmla="*/ 336 w 504"/>
                <a:gd name="T49" fmla="*/ 70 h 276"/>
                <a:gd name="T50" fmla="*/ 357 w 504"/>
                <a:gd name="T51" fmla="*/ 75 h 276"/>
                <a:gd name="T52" fmla="*/ 252 w 504"/>
                <a:gd name="T53" fmla="*/ 16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04" h="276">
                  <a:moveTo>
                    <a:pt x="478" y="135"/>
                  </a:moveTo>
                  <a:cubicBezTo>
                    <a:pt x="478" y="135"/>
                    <a:pt x="473" y="91"/>
                    <a:pt x="421" y="77"/>
                  </a:cubicBezTo>
                  <a:cubicBezTo>
                    <a:pt x="322" y="45"/>
                    <a:pt x="322" y="45"/>
                    <a:pt x="322" y="45"/>
                  </a:cubicBezTo>
                  <a:cubicBezTo>
                    <a:pt x="317" y="0"/>
                    <a:pt x="317" y="0"/>
                    <a:pt x="317" y="0"/>
                  </a:cubicBezTo>
                  <a:cubicBezTo>
                    <a:pt x="303" y="16"/>
                    <a:pt x="303" y="16"/>
                    <a:pt x="303" y="16"/>
                  </a:cubicBezTo>
                  <a:cubicBezTo>
                    <a:pt x="308" y="64"/>
                    <a:pt x="308" y="64"/>
                    <a:pt x="308" y="64"/>
                  </a:cubicBezTo>
                  <a:cubicBezTo>
                    <a:pt x="304" y="80"/>
                    <a:pt x="295" y="94"/>
                    <a:pt x="286" y="103"/>
                  </a:cubicBezTo>
                  <a:cubicBezTo>
                    <a:pt x="254" y="128"/>
                    <a:pt x="222" y="110"/>
                    <a:pt x="214" y="104"/>
                  </a:cubicBezTo>
                  <a:cubicBezTo>
                    <a:pt x="214" y="104"/>
                    <a:pt x="214" y="104"/>
                    <a:pt x="214" y="104"/>
                  </a:cubicBezTo>
                  <a:cubicBezTo>
                    <a:pt x="201" y="93"/>
                    <a:pt x="194" y="83"/>
                    <a:pt x="191" y="60"/>
                  </a:cubicBezTo>
                  <a:cubicBezTo>
                    <a:pt x="195" y="15"/>
                    <a:pt x="195" y="15"/>
                    <a:pt x="195" y="15"/>
                  </a:cubicBezTo>
                  <a:cubicBezTo>
                    <a:pt x="181" y="0"/>
                    <a:pt x="181" y="0"/>
                    <a:pt x="181" y="0"/>
                  </a:cubicBezTo>
                  <a:cubicBezTo>
                    <a:pt x="177" y="45"/>
                    <a:pt x="177" y="45"/>
                    <a:pt x="177" y="45"/>
                  </a:cubicBezTo>
                  <a:cubicBezTo>
                    <a:pt x="78" y="77"/>
                    <a:pt x="78" y="77"/>
                    <a:pt x="78" y="77"/>
                  </a:cubicBezTo>
                  <a:cubicBezTo>
                    <a:pt x="26" y="91"/>
                    <a:pt x="21" y="135"/>
                    <a:pt x="21" y="135"/>
                  </a:cubicBezTo>
                  <a:cubicBezTo>
                    <a:pt x="0" y="276"/>
                    <a:pt x="0" y="276"/>
                    <a:pt x="0" y="276"/>
                  </a:cubicBezTo>
                  <a:cubicBezTo>
                    <a:pt x="504" y="276"/>
                    <a:pt x="504" y="276"/>
                    <a:pt x="504" y="276"/>
                  </a:cubicBezTo>
                  <a:lnTo>
                    <a:pt x="478" y="135"/>
                  </a:lnTo>
                  <a:close/>
                  <a:moveTo>
                    <a:pt x="252" y="164"/>
                  </a:moveTo>
                  <a:cubicBezTo>
                    <a:pt x="250" y="164"/>
                    <a:pt x="248" y="164"/>
                    <a:pt x="247" y="164"/>
                  </a:cubicBezTo>
                  <a:cubicBezTo>
                    <a:pt x="163" y="164"/>
                    <a:pt x="138" y="76"/>
                    <a:pt x="138" y="75"/>
                  </a:cubicBezTo>
                  <a:cubicBezTo>
                    <a:pt x="159" y="70"/>
                    <a:pt x="159" y="70"/>
                    <a:pt x="159" y="70"/>
                  </a:cubicBezTo>
                  <a:cubicBezTo>
                    <a:pt x="160" y="73"/>
                    <a:pt x="180" y="142"/>
                    <a:pt x="248" y="142"/>
                  </a:cubicBezTo>
                  <a:cubicBezTo>
                    <a:pt x="249" y="142"/>
                    <a:pt x="249" y="142"/>
                    <a:pt x="249" y="142"/>
                  </a:cubicBezTo>
                  <a:cubicBezTo>
                    <a:pt x="251" y="142"/>
                    <a:pt x="315" y="147"/>
                    <a:pt x="336" y="70"/>
                  </a:cubicBezTo>
                  <a:cubicBezTo>
                    <a:pt x="357" y="75"/>
                    <a:pt x="357" y="75"/>
                    <a:pt x="357" y="75"/>
                  </a:cubicBezTo>
                  <a:cubicBezTo>
                    <a:pt x="335" y="158"/>
                    <a:pt x="270" y="164"/>
                    <a:pt x="252" y="16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grpSp>
      <p:grpSp>
        <p:nvGrpSpPr>
          <p:cNvPr id="158" name="Group 157">
            <a:extLst>
              <a:ext uri="{FF2B5EF4-FFF2-40B4-BE49-F238E27FC236}">
                <a16:creationId xmlns:a16="http://schemas.microsoft.com/office/drawing/2014/main" id="{E9662BD1-E53E-AD63-1BB7-BD3390A2ADB5}"/>
              </a:ext>
            </a:extLst>
          </p:cNvPr>
          <p:cNvGrpSpPr/>
          <p:nvPr/>
        </p:nvGrpSpPr>
        <p:grpSpPr>
          <a:xfrm>
            <a:off x="3576185" y="3408239"/>
            <a:ext cx="325692" cy="427341"/>
            <a:chOff x="4894269" y="4213397"/>
            <a:chExt cx="561430" cy="736654"/>
          </a:xfrm>
        </p:grpSpPr>
        <p:sp>
          <p:nvSpPr>
            <p:cNvPr id="159" name="Rectangle 6804">
              <a:extLst>
                <a:ext uri="{FF2B5EF4-FFF2-40B4-BE49-F238E27FC236}">
                  <a16:creationId xmlns:a16="http://schemas.microsoft.com/office/drawing/2014/main" id="{96481437-AC97-D109-4EB3-35B2EDE3DE1C}"/>
                </a:ext>
              </a:extLst>
            </p:cNvPr>
            <p:cNvSpPr>
              <a:spLocks noChangeArrowheads="1"/>
            </p:cNvSpPr>
            <p:nvPr/>
          </p:nvSpPr>
          <p:spPr bwMode="auto">
            <a:xfrm>
              <a:off x="4904997" y="4231277"/>
              <a:ext cx="393359" cy="604343"/>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0" name="Freeform 6805">
              <a:extLst>
                <a:ext uri="{FF2B5EF4-FFF2-40B4-BE49-F238E27FC236}">
                  <a16:creationId xmlns:a16="http://schemas.microsoft.com/office/drawing/2014/main" id="{BA432C6D-EEAC-A8D2-62EB-173504AE7B2F}"/>
                </a:ext>
              </a:extLst>
            </p:cNvPr>
            <p:cNvSpPr>
              <a:spLocks noEditPoints="1"/>
            </p:cNvSpPr>
            <p:nvPr/>
          </p:nvSpPr>
          <p:spPr bwMode="auto">
            <a:xfrm>
              <a:off x="4894269" y="4213397"/>
              <a:ext cx="414815" cy="736654"/>
            </a:xfrm>
            <a:custGeom>
              <a:avLst/>
              <a:gdLst>
                <a:gd name="T0" fmla="*/ 0 w 116"/>
                <a:gd name="T1" fmla="*/ 0 h 206"/>
                <a:gd name="T2" fmla="*/ 0 w 116"/>
                <a:gd name="T3" fmla="*/ 206 h 206"/>
                <a:gd name="T4" fmla="*/ 116 w 116"/>
                <a:gd name="T5" fmla="*/ 206 h 206"/>
                <a:gd name="T6" fmla="*/ 116 w 116"/>
                <a:gd name="T7" fmla="*/ 0 h 206"/>
                <a:gd name="T8" fmla="*/ 0 w 116"/>
                <a:gd name="T9" fmla="*/ 0 h 206"/>
                <a:gd name="T10" fmla="*/ 7 w 116"/>
                <a:gd name="T11" fmla="*/ 7 h 206"/>
                <a:gd name="T12" fmla="*/ 109 w 116"/>
                <a:gd name="T13" fmla="*/ 7 h 206"/>
                <a:gd name="T14" fmla="*/ 109 w 116"/>
                <a:gd name="T15" fmla="*/ 171 h 206"/>
                <a:gd name="T16" fmla="*/ 7 w 116"/>
                <a:gd name="T17" fmla="*/ 171 h 206"/>
                <a:gd name="T18" fmla="*/ 7 w 116"/>
                <a:gd name="T19" fmla="*/ 7 h 206"/>
                <a:gd name="T20" fmla="*/ 109 w 116"/>
                <a:gd name="T21" fmla="*/ 200 h 206"/>
                <a:gd name="T22" fmla="*/ 7 w 116"/>
                <a:gd name="T23" fmla="*/ 200 h 206"/>
                <a:gd name="T24" fmla="*/ 7 w 116"/>
                <a:gd name="T25" fmla="*/ 177 h 206"/>
                <a:gd name="T26" fmla="*/ 109 w 116"/>
                <a:gd name="T27" fmla="*/ 177 h 206"/>
                <a:gd name="T28" fmla="*/ 109 w 116"/>
                <a:gd name="T29" fmla="*/ 20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6" h="206">
                  <a:moveTo>
                    <a:pt x="0" y="0"/>
                  </a:moveTo>
                  <a:lnTo>
                    <a:pt x="0" y="206"/>
                  </a:lnTo>
                  <a:lnTo>
                    <a:pt x="116" y="206"/>
                  </a:lnTo>
                  <a:lnTo>
                    <a:pt x="116" y="0"/>
                  </a:lnTo>
                  <a:lnTo>
                    <a:pt x="0" y="0"/>
                  </a:lnTo>
                  <a:close/>
                  <a:moveTo>
                    <a:pt x="7" y="7"/>
                  </a:moveTo>
                  <a:lnTo>
                    <a:pt x="109" y="7"/>
                  </a:lnTo>
                  <a:lnTo>
                    <a:pt x="109" y="171"/>
                  </a:lnTo>
                  <a:lnTo>
                    <a:pt x="7" y="171"/>
                  </a:lnTo>
                  <a:lnTo>
                    <a:pt x="7" y="7"/>
                  </a:lnTo>
                  <a:close/>
                  <a:moveTo>
                    <a:pt x="109" y="200"/>
                  </a:moveTo>
                  <a:lnTo>
                    <a:pt x="7" y="200"/>
                  </a:lnTo>
                  <a:lnTo>
                    <a:pt x="7" y="177"/>
                  </a:lnTo>
                  <a:lnTo>
                    <a:pt x="109" y="177"/>
                  </a:lnTo>
                  <a:lnTo>
                    <a:pt x="109" y="20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1" name="Rectangle 6806">
              <a:extLst>
                <a:ext uri="{FF2B5EF4-FFF2-40B4-BE49-F238E27FC236}">
                  <a16:creationId xmlns:a16="http://schemas.microsoft.com/office/drawing/2014/main" id="{6779F056-8A85-022E-3D2A-EDBDC053139B}"/>
                </a:ext>
              </a:extLst>
            </p:cNvPr>
            <p:cNvSpPr>
              <a:spLocks noChangeArrowheads="1"/>
            </p:cNvSpPr>
            <p:nvPr/>
          </p:nvSpPr>
          <p:spPr bwMode="auto">
            <a:xfrm>
              <a:off x="5076644" y="4874955"/>
              <a:ext cx="50064" cy="2503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2" name="Freeform 6807">
              <a:extLst>
                <a:ext uri="{FF2B5EF4-FFF2-40B4-BE49-F238E27FC236}">
                  <a16:creationId xmlns:a16="http://schemas.microsoft.com/office/drawing/2014/main" id="{DDE65C9A-1D24-4DF3-EAD8-5DB801DE06FA}"/>
                </a:ext>
              </a:extLst>
            </p:cNvPr>
            <p:cNvSpPr>
              <a:spLocks/>
            </p:cNvSpPr>
            <p:nvPr/>
          </p:nvSpPr>
          <p:spPr bwMode="auto">
            <a:xfrm>
              <a:off x="5008700" y="4345709"/>
              <a:ext cx="436271" cy="375479"/>
            </a:xfrm>
            <a:custGeom>
              <a:avLst/>
              <a:gdLst>
                <a:gd name="T0" fmla="*/ 122 w 122"/>
                <a:gd name="T1" fmla="*/ 0 h 105"/>
                <a:gd name="T2" fmla="*/ 122 w 122"/>
                <a:gd name="T3" fmla="*/ 88 h 105"/>
                <a:gd name="T4" fmla="*/ 40 w 122"/>
                <a:gd name="T5" fmla="*/ 88 h 105"/>
                <a:gd name="T6" fmla="*/ 22 w 122"/>
                <a:gd name="T7" fmla="*/ 105 h 105"/>
                <a:gd name="T8" fmla="*/ 22 w 122"/>
                <a:gd name="T9" fmla="*/ 88 h 105"/>
                <a:gd name="T10" fmla="*/ 0 w 122"/>
                <a:gd name="T11" fmla="*/ 88 h 105"/>
                <a:gd name="T12" fmla="*/ 0 w 122"/>
                <a:gd name="T13" fmla="*/ 0 h 105"/>
                <a:gd name="T14" fmla="*/ 122 w 122"/>
                <a:gd name="T15" fmla="*/ 0 h 1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05">
                  <a:moveTo>
                    <a:pt x="122" y="0"/>
                  </a:moveTo>
                  <a:lnTo>
                    <a:pt x="122" y="88"/>
                  </a:lnTo>
                  <a:lnTo>
                    <a:pt x="40" y="88"/>
                  </a:lnTo>
                  <a:lnTo>
                    <a:pt x="22" y="105"/>
                  </a:lnTo>
                  <a:lnTo>
                    <a:pt x="22" y="88"/>
                  </a:lnTo>
                  <a:lnTo>
                    <a:pt x="0" y="88"/>
                  </a:lnTo>
                  <a:lnTo>
                    <a:pt x="0" y="0"/>
                  </a:lnTo>
                  <a:lnTo>
                    <a:pt x="12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3" name="Freeform 6808">
              <a:extLst>
                <a:ext uri="{FF2B5EF4-FFF2-40B4-BE49-F238E27FC236}">
                  <a16:creationId xmlns:a16="http://schemas.microsoft.com/office/drawing/2014/main" id="{269D32BC-B962-F268-8D9A-BBF803066F4D}"/>
                </a:ext>
              </a:extLst>
            </p:cNvPr>
            <p:cNvSpPr>
              <a:spLocks noEditPoints="1"/>
            </p:cNvSpPr>
            <p:nvPr/>
          </p:nvSpPr>
          <p:spPr bwMode="auto">
            <a:xfrm>
              <a:off x="4997972" y="4334981"/>
              <a:ext cx="457727" cy="414815"/>
            </a:xfrm>
            <a:custGeom>
              <a:avLst/>
              <a:gdLst>
                <a:gd name="T0" fmla="*/ 22 w 128"/>
                <a:gd name="T1" fmla="*/ 116 h 116"/>
                <a:gd name="T2" fmla="*/ 22 w 128"/>
                <a:gd name="T3" fmla="*/ 94 h 116"/>
                <a:gd name="T4" fmla="*/ 0 w 128"/>
                <a:gd name="T5" fmla="*/ 94 h 116"/>
                <a:gd name="T6" fmla="*/ 0 w 128"/>
                <a:gd name="T7" fmla="*/ 0 h 116"/>
                <a:gd name="T8" fmla="*/ 128 w 128"/>
                <a:gd name="T9" fmla="*/ 0 h 116"/>
                <a:gd name="T10" fmla="*/ 128 w 128"/>
                <a:gd name="T11" fmla="*/ 94 h 116"/>
                <a:gd name="T12" fmla="*/ 44 w 128"/>
                <a:gd name="T13" fmla="*/ 94 h 116"/>
                <a:gd name="T14" fmla="*/ 22 w 128"/>
                <a:gd name="T15" fmla="*/ 116 h 116"/>
                <a:gd name="T16" fmla="*/ 7 w 128"/>
                <a:gd name="T17" fmla="*/ 87 h 116"/>
                <a:gd name="T18" fmla="*/ 29 w 128"/>
                <a:gd name="T19" fmla="*/ 87 h 116"/>
                <a:gd name="T20" fmla="*/ 29 w 128"/>
                <a:gd name="T21" fmla="*/ 100 h 116"/>
                <a:gd name="T22" fmla="*/ 42 w 128"/>
                <a:gd name="T23" fmla="*/ 87 h 116"/>
                <a:gd name="T24" fmla="*/ 121 w 128"/>
                <a:gd name="T25" fmla="*/ 87 h 116"/>
                <a:gd name="T26" fmla="*/ 121 w 128"/>
                <a:gd name="T27" fmla="*/ 7 h 116"/>
                <a:gd name="T28" fmla="*/ 7 w 128"/>
                <a:gd name="T29" fmla="*/ 7 h 116"/>
                <a:gd name="T30" fmla="*/ 7 w 128"/>
                <a:gd name="T31" fmla="*/ 8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8" h="116">
                  <a:moveTo>
                    <a:pt x="22" y="116"/>
                  </a:moveTo>
                  <a:lnTo>
                    <a:pt x="22" y="94"/>
                  </a:lnTo>
                  <a:lnTo>
                    <a:pt x="0" y="94"/>
                  </a:lnTo>
                  <a:lnTo>
                    <a:pt x="0" y="0"/>
                  </a:lnTo>
                  <a:lnTo>
                    <a:pt x="128" y="0"/>
                  </a:lnTo>
                  <a:lnTo>
                    <a:pt x="128" y="94"/>
                  </a:lnTo>
                  <a:lnTo>
                    <a:pt x="44" y="94"/>
                  </a:lnTo>
                  <a:lnTo>
                    <a:pt x="22" y="116"/>
                  </a:lnTo>
                  <a:close/>
                  <a:moveTo>
                    <a:pt x="7" y="87"/>
                  </a:moveTo>
                  <a:lnTo>
                    <a:pt x="29" y="87"/>
                  </a:lnTo>
                  <a:lnTo>
                    <a:pt x="29" y="100"/>
                  </a:lnTo>
                  <a:lnTo>
                    <a:pt x="42" y="87"/>
                  </a:lnTo>
                  <a:lnTo>
                    <a:pt x="121" y="87"/>
                  </a:lnTo>
                  <a:lnTo>
                    <a:pt x="121" y="7"/>
                  </a:lnTo>
                  <a:lnTo>
                    <a:pt x="7" y="7"/>
                  </a:lnTo>
                  <a:lnTo>
                    <a:pt x="7" y="8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4" name="Rectangle 6809">
              <a:extLst>
                <a:ext uri="{FF2B5EF4-FFF2-40B4-BE49-F238E27FC236}">
                  <a16:creationId xmlns:a16="http://schemas.microsoft.com/office/drawing/2014/main" id="{AD1D2A43-019F-9C3D-1214-255EE80D533C}"/>
                </a:ext>
              </a:extLst>
            </p:cNvPr>
            <p:cNvSpPr>
              <a:spLocks noChangeArrowheads="1"/>
            </p:cNvSpPr>
            <p:nvPr/>
          </p:nvSpPr>
          <p:spPr bwMode="auto">
            <a:xfrm>
              <a:off x="5087372" y="4449412"/>
              <a:ext cx="282504" cy="2503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5" name="Rectangle 6810">
              <a:extLst>
                <a:ext uri="{FF2B5EF4-FFF2-40B4-BE49-F238E27FC236}">
                  <a16:creationId xmlns:a16="http://schemas.microsoft.com/office/drawing/2014/main" id="{7634396A-3071-5901-F3ED-127D3FC93636}"/>
                </a:ext>
              </a:extLst>
            </p:cNvPr>
            <p:cNvSpPr>
              <a:spLocks noChangeArrowheads="1"/>
            </p:cNvSpPr>
            <p:nvPr/>
          </p:nvSpPr>
          <p:spPr bwMode="auto">
            <a:xfrm>
              <a:off x="5087372" y="4531660"/>
              <a:ext cx="282504" cy="2503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 name="Rectangle 2">
            <a:extLst>
              <a:ext uri="{FF2B5EF4-FFF2-40B4-BE49-F238E27FC236}">
                <a16:creationId xmlns:a16="http://schemas.microsoft.com/office/drawing/2014/main" id="{A27A7E9B-1838-1CAA-A546-1790725F22B0}"/>
              </a:ext>
            </a:extLst>
          </p:cNvPr>
          <p:cNvSpPr/>
          <p:nvPr/>
        </p:nvSpPr>
        <p:spPr>
          <a:xfrm rot="10800000">
            <a:off x="6043749" y="5364477"/>
            <a:ext cx="5886992" cy="104505"/>
          </a:xfrm>
          <a:prstGeom prst="rect">
            <a:avLst/>
          </a:prstGeom>
          <a:gradFill>
            <a:gsLst>
              <a:gs pos="0">
                <a:schemeClr val="bg1">
                  <a:lumMod val="50000"/>
                  <a:lumOff val="50000"/>
                </a:schemeClr>
              </a:gs>
              <a:gs pos="100000">
                <a:schemeClr val="bg1">
                  <a:alpha val="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16" name="Rectangle 115">
            <a:extLst>
              <a:ext uri="{FF2B5EF4-FFF2-40B4-BE49-F238E27FC236}">
                <a16:creationId xmlns:a16="http://schemas.microsoft.com/office/drawing/2014/main" id="{35FB4CEC-D85A-0347-6CAC-BEB50F77064A}"/>
              </a:ext>
            </a:extLst>
          </p:cNvPr>
          <p:cNvSpPr/>
          <p:nvPr/>
        </p:nvSpPr>
        <p:spPr>
          <a:xfrm>
            <a:off x="6794014" y="4802915"/>
            <a:ext cx="1892786" cy="87235"/>
          </a:xfrm>
          <a:prstGeom prst="rect">
            <a:avLst/>
          </a:prstGeom>
          <a:solidFill>
            <a:srgbClr val="0B70B1"/>
          </a:solidFill>
        </p:spPr>
        <p:txBody>
          <a:bodyPr wrap="square" lIns="9144" rIns="0" anchor="ctr" anchorCtr="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460" b="0" u="none" strike="noStrike" kern="1200" cap="none" normalizeH="0" noProof="0" dirty="0">
                <a:ln>
                  <a:noFill/>
                </a:ln>
                <a:solidFill>
                  <a:srgbClr val="EEF5F9"/>
                </a:solidFill>
                <a:effectLst/>
                <a:uLnTx/>
                <a:uFillTx/>
                <a:latin typeface="Arial Narrow" panose="020B0604020202020204" pitchFamily="34" charset="0"/>
                <a:cs typeface="Arial Narrow" panose="020B0604020202020204" pitchFamily="34" charset="0"/>
              </a:rPr>
              <a:t>           Blue Cross and Blue Shield of Illinois, a Division of Health Care Service    </a:t>
            </a:r>
          </a:p>
        </p:txBody>
      </p:sp>
      <p:sp>
        <p:nvSpPr>
          <p:cNvPr id="5" name="Rectangle 4">
            <a:extLst>
              <a:ext uri="{FF2B5EF4-FFF2-40B4-BE49-F238E27FC236}">
                <a16:creationId xmlns:a16="http://schemas.microsoft.com/office/drawing/2014/main" id="{96DC0945-D154-C886-85F5-4EAF49B1594F}"/>
              </a:ext>
            </a:extLst>
          </p:cNvPr>
          <p:cNvSpPr/>
          <p:nvPr/>
        </p:nvSpPr>
        <p:spPr>
          <a:xfrm>
            <a:off x="7007871" y="1066168"/>
            <a:ext cx="1491117" cy="28077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pic>
        <p:nvPicPr>
          <p:cNvPr id="40" name="Graphic 39">
            <a:extLst>
              <a:ext uri="{FF2B5EF4-FFF2-40B4-BE49-F238E27FC236}">
                <a16:creationId xmlns:a16="http://schemas.microsoft.com/office/drawing/2014/main" id="{AA8E8B04-F469-7BE2-F0D9-363030A2C4B4}"/>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011030" y="1029598"/>
            <a:ext cx="1537439" cy="211021"/>
          </a:xfrm>
          <a:prstGeom prst="rect">
            <a:avLst/>
          </a:prstGeom>
        </p:spPr>
      </p:pic>
      <p:pic>
        <p:nvPicPr>
          <p:cNvPr id="43" name="Picture 42">
            <a:extLst>
              <a:ext uri="{FF2B5EF4-FFF2-40B4-BE49-F238E27FC236}">
                <a16:creationId xmlns:a16="http://schemas.microsoft.com/office/drawing/2014/main" id="{10028B81-2F48-49D8-E22C-4175FCC4A8D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948082" y="1112792"/>
            <a:ext cx="955520" cy="139153"/>
          </a:xfrm>
          <a:prstGeom prst="rect">
            <a:avLst/>
          </a:prstGeom>
        </p:spPr>
      </p:pic>
      <p:grpSp>
        <p:nvGrpSpPr>
          <p:cNvPr id="46" name="Group 45">
            <a:extLst>
              <a:ext uri="{FF2B5EF4-FFF2-40B4-BE49-F238E27FC236}">
                <a16:creationId xmlns:a16="http://schemas.microsoft.com/office/drawing/2014/main" id="{5C7BB2B4-A977-1D37-BC16-3AF209FB0B93}"/>
              </a:ext>
            </a:extLst>
          </p:cNvPr>
          <p:cNvGrpSpPr/>
          <p:nvPr/>
        </p:nvGrpSpPr>
        <p:grpSpPr>
          <a:xfrm>
            <a:off x="7428106" y="5659782"/>
            <a:ext cx="582110" cy="558115"/>
            <a:chOff x="9531874" y="924025"/>
            <a:chExt cx="1001029" cy="959765"/>
          </a:xfrm>
        </p:grpSpPr>
        <p:pic>
          <p:nvPicPr>
            <p:cNvPr id="44" name="Content Placeholder 33" descr="A blue and white logo&#10;&#10;Description automatically generated">
              <a:extLst>
                <a:ext uri="{FF2B5EF4-FFF2-40B4-BE49-F238E27FC236}">
                  <a16:creationId xmlns:a16="http://schemas.microsoft.com/office/drawing/2014/main" id="{C7469B8A-BA4C-27BF-72CA-D712EED7C0D4}"/>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9531874" y="924025"/>
              <a:ext cx="1001029" cy="959765"/>
            </a:xfrm>
            <a:prstGeom prst="roundRect">
              <a:avLst/>
            </a:prstGeom>
          </p:spPr>
        </p:pic>
        <p:sp>
          <p:nvSpPr>
            <p:cNvPr id="45" name="Rectangle 44">
              <a:extLst>
                <a:ext uri="{FF2B5EF4-FFF2-40B4-BE49-F238E27FC236}">
                  <a16:creationId xmlns:a16="http://schemas.microsoft.com/office/drawing/2014/main" id="{05B65A17-AC50-2E5E-C26F-93A737C46A77}"/>
                </a:ext>
              </a:extLst>
            </p:cNvPr>
            <p:cNvSpPr/>
            <p:nvPr/>
          </p:nvSpPr>
          <p:spPr>
            <a:xfrm>
              <a:off x="9663917" y="1638582"/>
              <a:ext cx="742254" cy="196892"/>
            </a:xfrm>
            <a:prstGeom prst="rect">
              <a:avLst/>
            </a:prstGeom>
            <a:solidFill>
              <a:srgbClr val="005586"/>
            </a:solidFill>
            <a:ln>
              <a:solidFill>
                <a:srgbClr val="005586"/>
              </a:solid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sz="700" dirty="0"/>
                <a:t>Illinois</a:t>
              </a:r>
            </a:p>
          </p:txBody>
        </p:sp>
      </p:grpSp>
      <p:sp>
        <p:nvSpPr>
          <p:cNvPr id="2" name="Text Placeholder 8">
            <a:extLst>
              <a:ext uri="{FF2B5EF4-FFF2-40B4-BE49-F238E27FC236}">
                <a16:creationId xmlns:a16="http://schemas.microsoft.com/office/drawing/2014/main" id="{E4D34CE9-7643-CC78-8D2A-A29FA92A5279}"/>
              </a:ext>
            </a:extLst>
          </p:cNvPr>
          <p:cNvSpPr txBox="1">
            <a:spLocks/>
          </p:cNvSpPr>
          <p:nvPr/>
        </p:nvSpPr>
        <p:spPr>
          <a:xfrm>
            <a:off x="380390" y="6553200"/>
            <a:ext cx="3503981" cy="304800"/>
          </a:xfrm>
          <a:prstGeom prst="rect">
            <a:avLst/>
          </a:prstGeom>
        </p:spPr>
        <p:txBody>
          <a:bodyPr anchor="ct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000" kern="600" baseline="0">
                <a:solidFill>
                  <a:schemeClr val="tx1"/>
                </a:solidFill>
                <a:latin typeface="+mn-lt"/>
                <a:ea typeface="+mn-ea"/>
                <a:cs typeface="+mn-cs"/>
              </a:defRPr>
            </a:lvl1pPr>
            <a:lvl2pPr marL="429768" indent="-182880" algn="l" defTabSz="685800" rtl="0" eaLnBrk="1" latinLnBrk="0" hangingPunct="1">
              <a:lnSpc>
                <a:spcPct val="100000"/>
              </a:lnSpc>
              <a:spcBef>
                <a:spcPts val="0"/>
              </a:spcBef>
              <a:spcAft>
                <a:spcPts val="600"/>
              </a:spcAft>
              <a:buClr>
                <a:schemeClr val="tx1"/>
              </a:buClr>
              <a:buFont typeface="Arial" panose="020B0604020202020204" pitchFamily="34" charset="0"/>
              <a:buChar char="–"/>
              <a:defRPr sz="16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600" dirty="0">
                <a:solidFill>
                  <a:schemeClr val="bg1"/>
                </a:solidFill>
              </a:rPr>
              <a:t>Screen images are for illustrative purposes only.</a:t>
            </a:r>
          </a:p>
        </p:txBody>
      </p:sp>
    </p:spTree>
    <p:extLst>
      <p:ext uri="{BB962C8B-B14F-4D97-AF65-F5344CB8AC3E}">
        <p14:creationId xmlns:p14="http://schemas.microsoft.com/office/powerpoint/2010/main" val="3546919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EEC121-9A44-F4BF-4797-2B2B8455A69A}"/>
              </a:ext>
            </a:extLst>
          </p:cNvPr>
          <p:cNvSpPr>
            <a:spLocks noGrp="1"/>
          </p:cNvSpPr>
          <p:nvPr>
            <p:ph type="sldNum" sz="quarter" idx="12"/>
          </p:nvPr>
        </p:nvSpPr>
        <p:spPr/>
        <p:txBody>
          <a:bodyPr/>
          <a:lstStyle/>
          <a:p>
            <a:fld id="{2D55A223-BDE3-4662-BD05-6BDBDD27824A}" type="slidenum">
              <a:rPr lang="en-US" smtClean="0"/>
              <a:pPr/>
              <a:t>36</a:t>
            </a:fld>
            <a:endParaRPr lang="en-US" dirty="0"/>
          </a:p>
        </p:txBody>
      </p:sp>
      <p:sp>
        <p:nvSpPr>
          <p:cNvPr id="6" name="Text Placeholder 8">
            <a:extLst>
              <a:ext uri="{FF2B5EF4-FFF2-40B4-BE49-F238E27FC236}">
                <a16:creationId xmlns:a16="http://schemas.microsoft.com/office/drawing/2014/main" id="{7C31D6D6-5075-C4DF-A5B7-045204691DDC}"/>
              </a:ext>
            </a:extLst>
          </p:cNvPr>
          <p:cNvSpPr txBox="1">
            <a:spLocks/>
          </p:cNvSpPr>
          <p:nvPr/>
        </p:nvSpPr>
        <p:spPr>
          <a:xfrm>
            <a:off x="377826" y="6553200"/>
            <a:ext cx="2858433" cy="304800"/>
          </a:xfrm>
          <a:prstGeom prst="rect">
            <a:avLst/>
          </a:prstGeom>
        </p:spPr>
        <p:txBody>
          <a:bodyPr anchor="ct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200" kern="600" baseline="0">
                <a:solidFill>
                  <a:schemeClr val="tx1"/>
                </a:solidFill>
                <a:latin typeface="+mn-lt"/>
                <a:ea typeface="+mn-ea"/>
                <a:cs typeface="+mn-cs"/>
              </a:defRPr>
            </a:lvl1pPr>
            <a:lvl2pPr marL="457200" indent="-228600" algn="l" defTabSz="685800" rtl="0" eaLnBrk="1" latinLnBrk="0" hangingPunct="1">
              <a:lnSpc>
                <a:spcPct val="100000"/>
              </a:lnSpc>
              <a:spcBef>
                <a:spcPts val="0"/>
              </a:spcBef>
              <a:spcAft>
                <a:spcPts val="600"/>
              </a:spcAft>
              <a:buClr>
                <a:srgbClr val="D1310A"/>
              </a:buClr>
              <a:buFont typeface="Arial" panose="020B0604020202020204" pitchFamily="34" charset="0"/>
              <a:buChar char="•"/>
              <a:defRPr sz="18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600" dirty="0">
                <a:solidFill>
                  <a:schemeClr val="bg1"/>
                </a:solidFill>
              </a:rPr>
              <a:t>Screen images are for illustrative purposes only.</a:t>
            </a:r>
          </a:p>
        </p:txBody>
      </p:sp>
      <p:sp>
        <p:nvSpPr>
          <p:cNvPr id="7" name="Content Placeholder 6">
            <a:extLst>
              <a:ext uri="{FF2B5EF4-FFF2-40B4-BE49-F238E27FC236}">
                <a16:creationId xmlns:a16="http://schemas.microsoft.com/office/drawing/2014/main" id="{C29C418B-84B1-546B-EB00-3BF41FDDD3C8}"/>
              </a:ext>
            </a:extLst>
          </p:cNvPr>
          <p:cNvSpPr>
            <a:spLocks noGrp="1"/>
          </p:cNvSpPr>
          <p:nvPr>
            <p:ph idx="1"/>
          </p:nvPr>
        </p:nvSpPr>
        <p:spPr>
          <a:xfrm>
            <a:off x="457202" y="1295400"/>
            <a:ext cx="4563686" cy="4876800"/>
          </a:xfrm>
        </p:spPr>
        <p:txBody>
          <a:bodyPr/>
          <a:lstStyle/>
          <a:p>
            <a:pPr marL="182880" indent="-182880">
              <a:spcAft>
                <a:spcPts val="300"/>
              </a:spcAft>
              <a:buFont typeface="Arial" panose="020B0604020202020204" pitchFamily="34" charset="0"/>
              <a:buChar char="•"/>
            </a:pPr>
            <a:r>
              <a:rPr lang="en-US" sz="2200" dirty="0"/>
              <a:t>Find an in-network doctor, hospital or urgent care facility or search for Spanish-speaking doctors</a:t>
            </a:r>
          </a:p>
          <a:p>
            <a:pPr marL="182880" indent="-182880">
              <a:spcAft>
                <a:spcPts val="300"/>
              </a:spcAft>
              <a:buFont typeface="Arial" panose="020B0604020202020204" pitchFamily="34" charset="0"/>
              <a:buChar char="•"/>
            </a:pPr>
            <a:r>
              <a:rPr lang="en-US" sz="2200" dirty="0"/>
              <a:t>Access your claims, coverage and deductible information</a:t>
            </a:r>
          </a:p>
          <a:p>
            <a:pPr marL="182880" indent="-182880">
              <a:spcAft>
                <a:spcPts val="300"/>
              </a:spcAft>
              <a:buFont typeface="Arial" panose="020B0604020202020204" pitchFamily="34" charset="0"/>
              <a:buChar char="•"/>
            </a:pPr>
            <a:r>
              <a:rPr lang="en-US" sz="2200" dirty="0"/>
              <a:t>Access temporary digital member ID card</a:t>
            </a:r>
          </a:p>
          <a:p>
            <a:pPr marL="182880" indent="-182880">
              <a:spcAft>
                <a:spcPts val="300"/>
              </a:spcAft>
              <a:buFont typeface="Arial" panose="020B0604020202020204" pitchFamily="34" charset="0"/>
              <a:buChar char="•"/>
            </a:pPr>
            <a:r>
              <a:rPr lang="en-US" sz="2200" dirty="0"/>
              <a:t>Secure login with Face ID </a:t>
            </a:r>
            <a:br>
              <a:rPr lang="en-US" sz="2200" dirty="0"/>
            </a:br>
            <a:r>
              <a:rPr lang="en-US" sz="2200" dirty="0"/>
              <a:t>(iOS only) and Fingerprint ID</a:t>
            </a:r>
            <a:endParaRPr lang="en-US" dirty="0"/>
          </a:p>
          <a:p>
            <a:pPr marL="182880" indent="-182880">
              <a:spcAft>
                <a:spcPts val="300"/>
              </a:spcAft>
              <a:buFont typeface="Arial" panose="020B0604020202020204" pitchFamily="34" charset="0"/>
              <a:buChar char="•"/>
            </a:pPr>
            <a:r>
              <a:rPr lang="en-US" sz="2200" b="1" dirty="0"/>
              <a:t>Let us know your </a:t>
            </a:r>
            <a:br>
              <a:rPr lang="en-US" sz="2200" b="1" dirty="0"/>
            </a:br>
            <a:r>
              <a:rPr lang="en-US" sz="2200" b="1" dirty="0"/>
              <a:t>communication preferences</a:t>
            </a:r>
          </a:p>
        </p:txBody>
      </p:sp>
      <p:sp>
        <p:nvSpPr>
          <p:cNvPr id="8" name="Title 5">
            <a:extLst>
              <a:ext uri="{FF2B5EF4-FFF2-40B4-BE49-F238E27FC236}">
                <a16:creationId xmlns:a16="http://schemas.microsoft.com/office/drawing/2014/main" id="{E2FC9968-343D-89AC-2C5B-2F36876D2EE7}"/>
              </a:ext>
            </a:extLst>
          </p:cNvPr>
          <p:cNvSpPr>
            <a:spLocks noGrp="1"/>
          </p:cNvSpPr>
          <p:nvPr>
            <p:ph type="title"/>
          </p:nvPr>
        </p:nvSpPr>
        <p:spPr>
          <a:xfrm>
            <a:off x="457200" y="411480"/>
            <a:ext cx="7624942" cy="883920"/>
          </a:xfrm>
        </p:spPr>
        <p:txBody>
          <a:bodyPr/>
          <a:lstStyle/>
          <a:p>
            <a:r>
              <a:rPr kumimoji="0" lang="en-US" sz="3000" b="0" i="0" u="none" strike="noStrike" kern="1200" cap="none" spc="0" normalizeH="0" baseline="0" noProof="0" dirty="0">
                <a:ln>
                  <a:noFill/>
                </a:ln>
                <a:solidFill>
                  <a:schemeClr val="tx2"/>
                </a:solidFill>
                <a:effectLst/>
                <a:uLnTx/>
                <a:uFillTx/>
                <a:ea typeface="+mn-ea"/>
                <a:cs typeface="+mn-cs"/>
              </a:rPr>
              <a:t>Blue Element</a:t>
            </a:r>
            <a:r>
              <a:rPr lang="en-US" sz="1500" b="0" cap="small" baseline="95000" dirty="0">
                <a:solidFill>
                  <a:schemeClr val="tx2"/>
                </a:solidFill>
              </a:rPr>
              <a:t>SM</a:t>
            </a:r>
            <a:r>
              <a:rPr lang="en-US" sz="3000" b="0" dirty="0">
                <a:solidFill>
                  <a:schemeClr val="tx2"/>
                </a:solidFill>
              </a:rPr>
              <a:t> App for Mobile Devices</a:t>
            </a:r>
          </a:p>
        </p:txBody>
      </p:sp>
      <p:pic>
        <p:nvPicPr>
          <p:cNvPr id="9" name="Picture 8" descr="A screenshot of a cell phone&#10;&#10;Description generated with very high confidence">
            <a:extLst>
              <a:ext uri="{FF2B5EF4-FFF2-40B4-BE49-F238E27FC236}">
                <a16:creationId xmlns:a16="http://schemas.microsoft.com/office/drawing/2014/main" id="{D9A03DB9-A211-EF6C-F789-A1A965DE5FD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242"/>
          <a:stretch/>
        </p:blipFill>
        <p:spPr>
          <a:xfrm>
            <a:off x="5637286" y="1147355"/>
            <a:ext cx="2863172" cy="5236689"/>
          </a:xfrm>
          <a:prstGeom prst="rect">
            <a:avLst/>
          </a:prstGeom>
        </p:spPr>
      </p:pic>
      <p:pic>
        <p:nvPicPr>
          <p:cNvPr id="10" name="Picture 9">
            <a:extLst>
              <a:ext uri="{FF2B5EF4-FFF2-40B4-BE49-F238E27FC236}">
                <a16:creationId xmlns:a16="http://schemas.microsoft.com/office/drawing/2014/main" id="{99883AB0-4778-F843-2CF6-074366CC3CF6}"/>
              </a:ext>
            </a:extLst>
          </p:cNvPr>
          <p:cNvPicPr>
            <a:picLocks noChangeAspect="1"/>
          </p:cNvPicPr>
          <p:nvPr/>
        </p:nvPicPr>
        <p:blipFill>
          <a:blip r:embed="rId4"/>
          <a:stretch>
            <a:fillRect/>
          </a:stretch>
        </p:blipFill>
        <p:spPr>
          <a:xfrm>
            <a:off x="5961798" y="1397616"/>
            <a:ext cx="2240657" cy="4711562"/>
          </a:xfrm>
          <a:prstGeom prst="rect">
            <a:avLst/>
          </a:prstGeom>
        </p:spPr>
      </p:pic>
      <p:sp>
        <p:nvSpPr>
          <p:cNvPr id="11" name="Content Placeholder 9">
            <a:extLst>
              <a:ext uri="{FF2B5EF4-FFF2-40B4-BE49-F238E27FC236}">
                <a16:creationId xmlns:a16="http://schemas.microsoft.com/office/drawing/2014/main" id="{4362A947-A43B-3E06-3FA8-6534A746366A}"/>
              </a:ext>
            </a:extLst>
          </p:cNvPr>
          <p:cNvSpPr>
            <a:spLocks noGrp="1"/>
          </p:cNvSpPr>
          <p:nvPr>
            <p:ph sz="quarter" idx="15"/>
          </p:nvPr>
        </p:nvSpPr>
        <p:spPr>
          <a:xfrm>
            <a:off x="8975343" y="2510444"/>
            <a:ext cx="2160742" cy="1957282"/>
          </a:xfrm>
        </p:spPr>
        <p:txBody>
          <a:bodyPr/>
          <a:lstStyle/>
          <a:p>
            <a:pPr algn="ctr">
              <a:spcAft>
                <a:spcPts val="600"/>
              </a:spcAft>
            </a:pPr>
            <a:r>
              <a:rPr lang="en-US" sz="2000" dirty="0"/>
              <a:t>Download the app for free from </a:t>
            </a:r>
            <a:br>
              <a:rPr lang="en-US" sz="2000" dirty="0"/>
            </a:br>
            <a:r>
              <a:rPr lang="en-US" sz="2000" dirty="0"/>
              <a:t>Apple or Google Play. Search for </a:t>
            </a:r>
            <a:br>
              <a:rPr lang="en-US" sz="2000" dirty="0"/>
            </a:br>
            <a:r>
              <a:rPr kumimoji="0" lang="en-US" sz="2000" b="1" i="0" u="none" strike="noStrike" kern="1200" cap="none" spc="0" normalizeH="0" baseline="0" noProof="0" dirty="0">
                <a:ln>
                  <a:noFill/>
                </a:ln>
                <a:effectLst/>
                <a:uLnTx/>
                <a:uFillTx/>
                <a:latin typeface="Arial" panose="020B0604020202020204"/>
                <a:ea typeface="+mn-ea"/>
                <a:cs typeface="+mn-cs"/>
              </a:rPr>
              <a:t>Blue Element Mobile IL</a:t>
            </a:r>
            <a:r>
              <a:rPr kumimoji="0" lang="en-US" sz="2000" b="0" i="0" u="none" strike="noStrike" kern="1200" cap="none" spc="0" normalizeH="0" baseline="0" noProof="0" dirty="0">
                <a:ln>
                  <a:noFill/>
                </a:ln>
                <a:effectLst/>
                <a:uLnTx/>
                <a:uFillTx/>
                <a:latin typeface="Arial" panose="020B0604020202020204"/>
                <a:ea typeface="+mn-ea"/>
                <a:cs typeface="+mn-cs"/>
              </a:rPr>
              <a:t>.</a:t>
            </a:r>
          </a:p>
        </p:txBody>
      </p:sp>
      <p:pic>
        <p:nvPicPr>
          <p:cNvPr id="12" name="Content Placeholder 33" descr="A blue and white logo&#10;&#10;Description automatically generated">
            <a:extLst>
              <a:ext uri="{FF2B5EF4-FFF2-40B4-BE49-F238E27FC236}">
                <a16:creationId xmlns:a16="http://schemas.microsoft.com/office/drawing/2014/main" id="{27900D1D-67D0-7594-C909-8B6D6B0BA12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531874" y="924025"/>
            <a:ext cx="1001029" cy="959765"/>
          </a:xfrm>
          <a:prstGeom prst="roundRect">
            <a:avLst/>
          </a:prstGeom>
        </p:spPr>
      </p:pic>
      <p:sp>
        <p:nvSpPr>
          <p:cNvPr id="13" name="Rectangle 12">
            <a:extLst>
              <a:ext uri="{FF2B5EF4-FFF2-40B4-BE49-F238E27FC236}">
                <a16:creationId xmlns:a16="http://schemas.microsoft.com/office/drawing/2014/main" id="{621D3997-89C0-1A49-1887-DECBAEE8AF81}"/>
              </a:ext>
            </a:extLst>
          </p:cNvPr>
          <p:cNvSpPr/>
          <p:nvPr/>
        </p:nvSpPr>
        <p:spPr>
          <a:xfrm>
            <a:off x="9663917" y="1638582"/>
            <a:ext cx="742254" cy="196892"/>
          </a:xfrm>
          <a:prstGeom prst="rect">
            <a:avLst/>
          </a:prstGeom>
          <a:solidFill>
            <a:srgbClr val="005586"/>
          </a:solidFill>
          <a:ln>
            <a:solidFill>
              <a:srgbClr val="005586"/>
            </a:solid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sz="1100" dirty="0"/>
              <a:t>Illinois</a:t>
            </a:r>
          </a:p>
        </p:txBody>
      </p:sp>
    </p:spTree>
    <p:extLst>
      <p:ext uri="{BB962C8B-B14F-4D97-AF65-F5344CB8AC3E}">
        <p14:creationId xmlns:p14="http://schemas.microsoft.com/office/powerpoint/2010/main" val="2893221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5C20B98-F08C-4E81-BE5C-298B03342694}"/>
              </a:ext>
            </a:extLst>
          </p:cNvPr>
          <p:cNvSpPr>
            <a:spLocks noGrp="1"/>
          </p:cNvSpPr>
          <p:nvPr>
            <p:ph type="sldNum" sz="quarter" idx="12"/>
          </p:nvPr>
        </p:nvSpPr>
        <p:spPr>
          <a:xfrm>
            <a:off x="11582400" y="6553200"/>
            <a:ext cx="609600" cy="304800"/>
          </a:xfrm>
        </p:spPr>
        <p:txBody>
          <a:bodyPr/>
          <a:lstStyle/>
          <a:p>
            <a:fld id="{1384FA50-8B36-4B06-A05C-1E58CBA999B5}" type="slidenum">
              <a:rPr lang="en-US" smtClean="0">
                <a:solidFill>
                  <a:schemeClr val="bg1">
                    <a:lumMod val="85000"/>
                  </a:schemeClr>
                </a:solidFill>
              </a:rPr>
              <a:pPr/>
              <a:t>37</a:t>
            </a:fld>
            <a:endParaRPr lang="en-US" dirty="0">
              <a:solidFill>
                <a:schemeClr val="bg1">
                  <a:lumMod val="85000"/>
                </a:schemeClr>
              </a:solidFill>
            </a:endParaRPr>
          </a:p>
        </p:txBody>
      </p:sp>
      <p:sp>
        <p:nvSpPr>
          <p:cNvPr id="3" name="Title 2">
            <a:extLst>
              <a:ext uri="{FF2B5EF4-FFF2-40B4-BE49-F238E27FC236}">
                <a16:creationId xmlns:a16="http://schemas.microsoft.com/office/drawing/2014/main" id="{75FFDB3B-3213-42CE-AF2B-C8F2C1CE5D8A}"/>
              </a:ext>
            </a:extLst>
          </p:cNvPr>
          <p:cNvSpPr>
            <a:spLocks noGrp="1"/>
          </p:cNvSpPr>
          <p:nvPr>
            <p:ph type="title"/>
          </p:nvPr>
        </p:nvSpPr>
        <p:spPr>
          <a:xfrm>
            <a:off x="6096001" y="1382489"/>
            <a:ext cx="4681168" cy="2133600"/>
          </a:xfrm>
        </p:spPr>
        <p:txBody>
          <a:bodyPr/>
          <a:lstStyle/>
          <a:p>
            <a:r>
              <a:rPr lang="en-US" dirty="0"/>
              <a:t>myBlueElement</a:t>
            </a:r>
            <a:r>
              <a:rPr kumimoji="0" lang="en-US" sz="1600" b="0" i="0" u="none" strike="noStrike" cap="none" normalizeH="0" baseline="100000" dirty="0">
                <a:ln>
                  <a:noFill/>
                </a:ln>
                <a:effectLst/>
                <a:latin typeface="Arial" pitchFamily="34" charset="0"/>
              </a:rPr>
              <a:t>SM</a:t>
            </a:r>
            <a:endParaRPr lang="en-US" baseline="30000" dirty="0"/>
          </a:p>
        </p:txBody>
      </p:sp>
    </p:spTree>
    <p:extLst>
      <p:ext uri="{BB962C8B-B14F-4D97-AF65-F5344CB8AC3E}">
        <p14:creationId xmlns:p14="http://schemas.microsoft.com/office/powerpoint/2010/main" val="4180110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erson holding a phone&#10;&#10;Description automatically generated">
            <a:extLst>
              <a:ext uri="{FF2B5EF4-FFF2-40B4-BE49-F238E27FC236}">
                <a16:creationId xmlns:a16="http://schemas.microsoft.com/office/drawing/2014/main" id="{0ADBF7F6-8E0D-B05D-9BC2-48FD2D076A3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
            <a:ext cx="12192000" cy="6553201"/>
          </a:xfrm>
          <a:prstGeom prst="rect">
            <a:avLst/>
          </a:prstGeom>
        </p:spPr>
      </p:pic>
      <p:sp>
        <p:nvSpPr>
          <p:cNvPr id="3" name="Text Placeholder 2">
            <a:extLst>
              <a:ext uri="{FF2B5EF4-FFF2-40B4-BE49-F238E27FC236}">
                <a16:creationId xmlns:a16="http://schemas.microsoft.com/office/drawing/2014/main" id="{02D9C90D-E410-4D68-93EF-3C6AA07C8646}"/>
              </a:ext>
            </a:extLst>
          </p:cNvPr>
          <p:cNvSpPr>
            <a:spLocks noGrp="1"/>
          </p:cNvSpPr>
          <p:nvPr>
            <p:ph type="body" sz="quarter" idx="13"/>
          </p:nvPr>
        </p:nvSpPr>
        <p:spPr/>
        <p:txBody>
          <a:bodyPr/>
          <a:lstStyle/>
          <a:p>
            <a:r>
              <a:rPr lang="en-US" sz="700" dirty="0"/>
              <a:t>*As applicable</a:t>
            </a:r>
          </a:p>
        </p:txBody>
      </p:sp>
      <p:sp>
        <p:nvSpPr>
          <p:cNvPr id="10" name="TextBox 9" hidden="1">
            <a:extLst>
              <a:ext uri="{FF2B5EF4-FFF2-40B4-BE49-F238E27FC236}">
                <a16:creationId xmlns:a16="http://schemas.microsoft.com/office/drawing/2014/main" id="{C7A1ECB4-202F-4864-A867-639A133E68F5}"/>
              </a:ext>
            </a:extLst>
          </p:cNvPr>
          <p:cNvSpPr txBox="1"/>
          <p:nvPr/>
        </p:nvSpPr>
        <p:spPr>
          <a:xfrm>
            <a:off x="11307142" y="696528"/>
            <a:ext cx="872034" cy="553998"/>
          </a:xfrm>
          <a:prstGeom prst="rect">
            <a:avLst/>
          </a:prstGeom>
          <a:solidFill>
            <a:srgbClr val="FFFF00"/>
          </a:solidFill>
        </p:spPr>
        <p:txBody>
          <a:bodyPr wrap="none" lIns="0" tIns="0" rIns="0" bIns="0" rtlCol="0">
            <a:spAutoFit/>
          </a:bodyPr>
          <a:lstStyle/>
          <a:p>
            <a:pPr>
              <a:spcAft>
                <a:spcPts val="600"/>
              </a:spcAft>
            </a:pPr>
            <a:r>
              <a:rPr lang="en-US" sz="1800" dirty="0">
                <a:solidFill>
                  <a:srgbClr val="FF0066"/>
                </a:solidFill>
              </a:rPr>
              <a:t>SERINA</a:t>
            </a:r>
            <a:br>
              <a:rPr lang="en-US" sz="1800" dirty="0">
                <a:solidFill>
                  <a:srgbClr val="FF0066"/>
                </a:solidFill>
              </a:rPr>
            </a:br>
            <a:r>
              <a:rPr lang="en-US" sz="1800" dirty="0">
                <a:solidFill>
                  <a:srgbClr val="FF0066"/>
                </a:solidFill>
              </a:rPr>
              <a:t>CHRIS</a:t>
            </a:r>
          </a:p>
        </p:txBody>
      </p:sp>
      <p:sp>
        <p:nvSpPr>
          <p:cNvPr id="8" name="Rectangle 7">
            <a:extLst>
              <a:ext uri="{FF2B5EF4-FFF2-40B4-BE49-F238E27FC236}">
                <a16:creationId xmlns:a16="http://schemas.microsoft.com/office/drawing/2014/main" id="{9D72302D-BF2D-3C25-02DC-54DCD3682E91}"/>
              </a:ext>
            </a:extLst>
          </p:cNvPr>
          <p:cNvSpPr/>
          <p:nvPr/>
        </p:nvSpPr>
        <p:spPr>
          <a:xfrm>
            <a:off x="-1" y="0"/>
            <a:ext cx="8171728" cy="6553200"/>
          </a:xfrm>
          <a:prstGeom prst="rect">
            <a:avLst/>
          </a:prstGeom>
          <a:gradFill>
            <a:gsLst>
              <a:gs pos="36000">
                <a:schemeClr val="tx1"/>
              </a:gs>
              <a:gs pos="100000">
                <a:schemeClr val="bg1">
                  <a:lumMod val="0"/>
                  <a:alpha val="0"/>
                </a:scheme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3" name="Content Placeholder 4">
            <a:extLst>
              <a:ext uri="{FF2B5EF4-FFF2-40B4-BE49-F238E27FC236}">
                <a16:creationId xmlns:a16="http://schemas.microsoft.com/office/drawing/2014/main" id="{55CFD818-3CF1-4174-9C90-B4A785571680}"/>
              </a:ext>
            </a:extLst>
          </p:cNvPr>
          <p:cNvSpPr txBox="1">
            <a:spLocks/>
          </p:cNvSpPr>
          <p:nvPr/>
        </p:nvSpPr>
        <p:spPr>
          <a:xfrm>
            <a:off x="457201" y="1349830"/>
            <a:ext cx="4213273" cy="4233203"/>
          </a:xfrm>
          <a:prstGeom prst="rect">
            <a:avLst/>
          </a:prstGeom>
        </p:spPr>
        <p:txBody>
          <a:bodyPr vert="horz" wrap="square" lIns="0" tIns="0" rIns="0" bIns="0" rtlCol="0">
            <a:noAutofit/>
          </a:bodyP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000" kern="600" baseline="0">
                <a:solidFill>
                  <a:schemeClr val="tx1"/>
                </a:solidFill>
                <a:latin typeface="+mn-lt"/>
                <a:ea typeface="+mn-ea"/>
                <a:cs typeface="+mn-cs"/>
              </a:defRPr>
            </a:lvl1pPr>
            <a:lvl2pPr marL="429768" indent="-182880" algn="l" defTabSz="685800" rtl="0" eaLnBrk="1" latinLnBrk="0" hangingPunct="1">
              <a:lnSpc>
                <a:spcPct val="100000"/>
              </a:lnSpc>
              <a:spcBef>
                <a:spcPts val="0"/>
              </a:spcBef>
              <a:spcAft>
                <a:spcPts val="600"/>
              </a:spcAft>
              <a:buClr>
                <a:schemeClr val="tx1"/>
              </a:buClr>
              <a:buFont typeface="Arial" panose="020B0604020202020204" pitchFamily="34" charset="0"/>
              <a:buChar char="–"/>
              <a:defRPr sz="14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auto">
              <a:buClr>
                <a:schemeClr val="bg1"/>
              </a:buClr>
            </a:pPr>
            <a:r>
              <a:rPr lang="en-US" b="0" i="0" u="none" strike="noStrike" dirty="0">
                <a:solidFill>
                  <a:schemeClr val="bg1"/>
                </a:solidFill>
                <a:effectLst/>
              </a:rPr>
              <a:t>View, print, download or re-order your member ID card</a:t>
            </a:r>
          </a:p>
          <a:p>
            <a:pPr fontAlgn="auto">
              <a:buClr>
                <a:schemeClr val="bg1"/>
              </a:buClr>
            </a:pPr>
            <a:r>
              <a:rPr lang="en-US" b="0" dirty="0">
                <a:solidFill>
                  <a:schemeClr val="bg1"/>
                </a:solidFill>
              </a:rPr>
              <a:t>Confirm your coverage and eligibility information</a:t>
            </a:r>
          </a:p>
          <a:p>
            <a:pPr>
              <a:buClr>
                <a:schemeClr val="bg1"/>
              </a:buClr>
            </a:pPr>
            <a:r>
              <a:rPr lang="en-US" dirty="0">
                <a:solidFill>
                  <a:schemeClr val="bg1"/>
                </a:solidFill>
              </a:rPr>
              <a:t>Find in-network doctors, hospitals </a:t>
            </a:r>
            <a:br>
              <a:rPr lang="en-US" dirty="0">
                <a:solidFill>
                  <a:schemeClr val="bg1"/>
                </a:solidFill>
              </a:rPr>
            </a:br>
            <a:r>
              <a:rPr lang="en-US" dirty="0">
                <a:solidFill>
                  <a:schemeClr val="bg1"/>
                </a:solidFill>
              </a:rPr>
              <a:t>and other health care providers</a:t>
            </a:r>
          </a:p>
          <a:p>
            <a:pPr>
              <a:buClr>
                <a:schemeClr val="bg1"/>
              </a:buClr>
            </a:pPr>
            <a:r>
              <a:rPr lang="en-US" dirty="0">
                <a:solidFill>
                  <a:schemeClr val="bg1"/>
                </a:solidFill>
              </a:rPr>
              <a:t>Review claims for </a:t>
            </a:r>
            <a:r>
              <a:rPr lang="en-US" dirty="0">
                <a:solidFill>
                  <a:schemeClr val="bg1"/>
                </a:solidFill>
                <a:latin typeface="Arial" panose="020B0604020202020204" pitchFamily="34" charset="0"/>
              </a:rPr>
              <a:t>medical, pharmacy and dental services</a:t>
            </a:r>
            <a:r>
              <a:rPr lang="en-US" baseline="30000" dirty="0">
                <a:solidFill>
                  <a:schemeClr val="bg1"/>
                </a:solidFill>
                <a:latin typeface="Arial" panose="020B0604020202020204" pitchFamily="34" charset="0"/>
              </a:rPr>
              <a:t>* </a:t>
            </a:r>
            <a:br>
              <a:rPr lang="en-US" baseline="30000" dirty="0">
                <a:solidFill>
                  <a:schemeClr val="bg1"/>
                </a:solidFill>
                <a:latin typeface="Arial" panose="020B0604020202020204" pitchFamily="34" charset="0"/>
              </a:rPr>
            </a:br>
            <a:r>
              <a:rPr lang="en-US" dirty="0">
                <a:solidFill>
                  <a:schemeClr val="bg1"/>
                </a:solidFill>
                <a:latin typeface="Arial" panose="020B0604020202020204" pitchFamily="34" charset="0"/>
              </a:rPr>
              <a:t>all in one place</a:t>
            </a:r>
          </a:p>
          <a:p>
            <a:pPr fontAlgn="auto">
              <a:buClr>
                <a:schemeClr val="bg1"/>
              </a:buClr>
            </a:pPr>
            <a:endParaRPr lang="en-US" b="0" dirty="0">
              <a:solidFill>
                <a:schemeClr val="bg1"/>
              </a:solidFill>
            </a:endParaRPr>
          </a:p>
        </p:txBody>
      </p:sp>
      <p:sp>
        <p:nvSpPr>
          <p:cNvPr id="6" name="Title 5">
            <a:extLst>
              <a:ext uri="{FF2B5EF4-FFF2-40B4-BE49-F238E27FC236}">
                <a16:creationId xmlns:a16="http://schemas.microsoft.com/office/drawing/2014/main" id="{D9AC0B86-AC04-4EDC-83B9-88EFF83CC339}"/>
              </a:ext>
            </a:extLst>
          </p:cNvPr>
          <p:cNvSpPr>
            <a:spLocks noGrp="1"/>
          </p:cNvSpPr>
          <p:nvPr>
            <p:ph type="title"/>
          </p:nvPr>
        </p:nvSpPr>
        <p:spPr>
          <a:xfrm>
            <a:off x="457200" y="411480"/>
            <a:ext cx="6781801" cy="1188720"/>
          </a:xfrm>
        </p:spPr>
        <p:txBody>
          <a:bodyPr/>
          <a:lstStyle/>
          <a:p>
            <a:r>
              <a:rPr lang="en-US" dirty="0">
                <a:solidFill>
                  <a:schemeClr val="bg1"/>
                </a:solidFill>
              </a:rPr>
              <a:t>Tools at Your Fingertips</a:t>
            </a:r>
          </a:p>
        </p:txBody>
      </p:sp>
      <p:sp>
        <p:nvSpPr>
          <p:cNvPr id="2" name="Text Placeholder 2">
            <a:extLst>
              <a:ext uri="{FF2B5EF4-FFF2-40B4-BE49-F238E27FC236}">
                <a16:creationId xmlns:a16="http://schemas.microsoft.com/office/drawing/2014/main" id="{A65BA19E-EE93-41A9-8069-5A21AE4F32D9}"/>
              </a:ext>
            </a:extLst>
          </p:cNvPr>
          <p:cNvSpPr txBox="1">
            <a:spLocks/>
          </p:cNvSpPr>
          <p:nvPr/>
        </p:nvSpPr>
        <p:spPr>
          <a:xfrm>
            <a:off x="379143" y="6608955"/>
            <a:ext cx="11277600" cy="304800"/>
          </a:xfrm>
          <a:prstGeom prst="rect">
            <a:avLst/>
          </a:prstGeom>
        </p:spPr>
        <p:txBody>
          <a:bodyP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000" kern="600" baseline="0">
                <a:solidFill>
                  <a:schemeClr val="tx1"/>
                </a:solidFill>
                <a:latin typeface="+mn-lt"/>
                <a:ea typeface="+mn-ea"/>
                <a:cs typeface="+mn-cs"/>
              </a:defRPr>
            </a:lvl1pPr>
            <a:lvl2pPr marL="429768" indent="-182880" algn="l" defTabSz="685800" rtl="0" eaLnBrk="1" latinLnBrk="0" hangingPunct="1">
              <a:lnSpc>
                <a:spcPct val="100000"/>
              </a:lnSpc>
              <a:spcBef>
                <a:spcPts val="0"/>
              </a:spcBef>
              <a:spcAft>
                <a:spcPts val="600"/>
              </a:spcAft>
              <a:buClr>
                <a:schemeClr val="tx1"/>
              </a:buClr>
              <a:buFont typeface="Arial" panose="020B0604020202020204" pitchFamily="34" charset="0"/>
              <a:buChar char="–"/>
              <a:defRPr sz="16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700" dirty="0"/>
              <a:t>*As applicable</a:t>
            </a:r>
          </a:p>
        </p:txBody>
      </p:sp>
    </p:spTree>
    <p:extLst>
      <p:ext uri="{BB962C8B-B14F-4D97-AF65-F5344CB8AC3E}">
        <p14:creationId xmlns:p14="http://schemas.microsoft.com/office/powerpoint/2010/main" val="996961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E0D8E9A-8AF5-31DB-368C-37B7C9D25EAB}"/>
              </a:ext>
            </a:extLst>
          </p:cNvPr>
          <p:cNvSpPr/>
          <p:nvPr/>
        </p:nvSpPr>
        <p:spPr>
          <a:xfrm>
            <a:off x="7848600" y="322118"/>
            <a:ext cx="3733800" cy="519546"/>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pic>
        <p:nvPicPr>
          <p:cNvPr id="54" name="Picture 53" descr="A screenshot of a web page&#10;&#10;Description automatically generated">
            <a:extLst>
              <a:ext uri="{FF2B5EF4-FFF2-40B4-BE49-F238E27FC236}">
                <a16:creationId xmlns:a16="http://schemas.microsoft.com/office/drawing/2014/main" id="{EB7E8C8F-6DB4-394D-4F6D-51F3DA48198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7225" y="1076993"/>
            <a:ext cx="5438775" cy="5057107"/>
          </a:xfrm>
          <a:prstGeom prst="rect">
            <a:avLst/>
          </a:prstGeom>
          <a:ln>
            <a:solidFill>
              <a:schemeClr val="bg1">
                <a:lumMod val="50000"/>
              </a:schemeClr>
            </a:solidFill>
          </a:ln>
          <a:effectLst>
            <a:outerShdw blurRad="50800" dist="38100" dir="2700000" algn="tl" rotWithShape="0">
              <a:prstClr val="black">
                <a:alpha val="40000"/>
              </a:prstClr>
            </a:outerShdw>
          </a:effectLst>
        </p:spPr>
      </p:pic>
      <p:sp>
        <p:nvSpPr>
          <p:cNvPr id="4" name="Title 3">
            <a:extLst>
              <a:ext uri="{FF2B5EF4-FFF2-40B4-BE49-F238E27FC236}">
                <a16:creationId xmlns:a16="http://schemas.microsoft.com/office/drawing/2014/main" id="{7BAF628F-5E70-AB06-7417-C82F9DAF5285}"/>
              </a:ext>
            </a:extLst>
          </p:cNvPr>
          <p:cNvSpPr>
            <a:spLocks noGrp="1"/>
          </p:cNvSpPr>
          <p:nvPr>
            <p:ph type="title"/>
          </p:nvPr>
        </p:nvSpPr>
        <p:spPr>
          <a:xfrm>
            <a:off x="457200" y="411480"/>
            <a:ext cx="6781801" cy="1188720"/>
          </a:xfrm>
        </p:spPr>
        <p:txBody>
          <a:bodyPr/>
          <a:lstStyle/>
          <a:p>
            <a:r>
              <a:rPr lang="en-US" sz="3000" b="0" dirty="0">
                <a:solidFill>
                  <a:schemeClr val="tx2"/>
                </a:solidFill>
              </a:rPr>
              <a:t>myBlueElement</a:t>
            </a:r>
            <a:r>
              <a:rPr lang="en-US" sz="1500" b="0" kern="0" baseline="100000" dirty="0">
                <a:solidFill>
                  <a:schemeClr val="tx2"/>
                </a:solidFill>
                <a:latin typeface="Arial" panose="020B0604020202020204" pitchFamily="34" charset="0"/>
                <a:cs typeface="Arial" panose="020B0604020202020204" pitchFamily="34" charset="0"/>
              </a:rPr>
              <a:t>SM</a:t>
            </a:r>
            <a:r>
              <a:rPr lang="en-US" b="0" dirty="0">
                <a:solidFill>
                  <a:schemeClr val="tx2"/>
                </a:solidFill>
              </a:rPr>
              <a:t> </a:t>
            </a:r>
            <a:r>
              <a:rPr lang="en-US" spc="-50" dirty="0"/>
              <a:t>—</a:t>
            </a:r>
            <a:r>
              <a:rPr lang="en-US" sz="3000" b="0" dirty="0">
                <a:solidFill>
                  <a:schemeClr val="tx2"/>
                </a:solidFill>
              </a:rPr>
              <a:t> Online Portal</a:t>
            </a:r>
          </a:p>
        </p:txBody>
      </p:sp>
      <p:sp>
        <p:nvSpPr>
          <p:cNvPr id="2" name="Slide Number Placeholder 1">
            <a:extLst>
              <a:ext uri="{FF2B5EF4-FFF2-40B4-BE49-F238E27FC236}">
                <a16:creationId xmlns:a16="http://schemas.microsoft.com/office/drawing/2014/main" id="{C98A523C-69ED-A3F3-C76B-88C3DA601D0B}"/>
              </a:ext>
            </a:extLst>
          </p:cNvPr>
          <p:cNvSpPr>
            <a:spLocks noGrp="1"/>
          </p:cNvSpPr>
          <p:nvPr>
            <p:ph type="sldNum" sz="quarter" idx="10"/>
          </p:nvPr>
        </p:nvSpPr>
        <p:spPr/>
        <p:txBody>
          <a:bodyPr/>
          <a:lstStyle/>
          <a:p>
            <a:fld id="{1384FA50-8B36-4B06-A05C-1E58CBA999B5}" type="slidenum">
              <a:rPr lang="en-US" smtClean="0">
                <a:solidFill>
                  <a:schemeClr val="bg1">
                    <a:lumMod val="85000"/>
                  </a:schemeClr>
                </a:solidFill>
              </a:rPr>
              <a:pPr/>
              <a:t>39</a:t>
            </a:fld>
            <a:endParaRPr lang="en-US" dirty="0">
              <a:solidFill>
                <a:schemeClr val="bg1">
                  <a:lumMod val="85000"/>
                </a:schemeClr>
              </a:solidFill>
            </a:endParaRPr>
          </a:p>
        </p:txBody>
      </p:sp>
      <p:sp>
        <p:nvSpPr>
          <p:cNvPr id="6" name="TextBox 5">
            <a:extLst>
              <a:ext uri="{FF2B5EF4-FFF2-40B4-BE49-F238E27FC236}">
                <a16:creationId xmlns:a16="http://schemas.microsoft.com/office/drawing/2014/main" id="{8FCF4034-A3CD-9A42-3064-19D157A316A3}"/>
              </a:ext>
            </a:extLst>
          </p:cNvPr>
          <p:cNvSpPr txBox="1"/>
          <p:nvPr/>
        </p:nvSpPr>
        <p:spPr>
          <a:xfrm>
            <a:off x="7769165" y="2036718"/>
            <a:ext cx="4334113" cy="41395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1E1E"/>
                </a:solidFill>
                <a:effectLst/>
                <a:uLnTx/>
                <a:uFillTx/>
                <a:latin typeface="Arial" panose="020B0604020202020204"/>
                <a:ea typeface="+mn-ea"/>
                <a:cs typeface="+mn-cs"/>
              </a:rPr>
              <a:t>Customized Dashboard Content</a:t>
            </a:r>
          </a:p>
          <a:p>
            <a:pPr marL="176213" marR="0" lvl="0" algn="l" defTabSz="914400" rtl="0" eaLnBrk="1" fontAlgn="auto" latinLnBrk="0" hangingPunct="1">
              <a:lnSpc>
                <a:spcPct val="100000"/>
              </a:lnSpc>
              <a:spcBef>
                <a:spcPts val="600"/>
              </a:spcBef>
              <a:spcAft>
                <a:spcPts val="0"/>
              </a:spcAft>
              <a:buClrTx/>
              <a:buSzTx/>
              <a:buFontTx/>
              <a:buNone/>
              <a:defRPr/>
            </a:pPr>
            <a:r>
              <a:rPr kumimoji="0" lang="en-US" sz="1300" b="0" i="0" u="none" strike="noStrike" kern="1200" cap="none" spc="-20" normalizeH="0" noProof="0" dirty="0">
                <a:ln>
                  <a:noFill/>
                </a:ln>
                <a:solidFill>
                  <a:srgbClr val="1E1E1E"/>
                </a:solidFill>
                <a:effectLst/>
                <a:uLnTx/>
                <a:uFillTx/>
                <a:latin typeface="Arial" panose="020B0604020202020204"/>
                <a:ea typeface="+mn-ea"/>
                <a:cs typeface="+mn-cs"/>
              </a:rPr>
              <a:t>Your </a:t>
            </a:r>
            <a:r>
              <a:rPr kumimoji="0" lang="en-US" sz="1300" b="0" i="0" u="none" strike="noStrike" kern="1200" cap="none" spc="-20" normalizeH="0" noProof="0" dirty="0">
                <a:ln>
                  <a:noFill/>
                </a:ln>
                <a:solidFill>
                  <a:srgbClr val="FF0000"/>
                </a:solidFill>
                <a:effectLst/>
                <a:uLnTx/>
                <a:uFillTx/>
                <a:latin typeface="Arial" panose="020B0604020202020204"/>
                <a:ea typeface="+mn-ea"/>
                <a:cs typeface="+mn-cs"/>
              </a:rPr>
              <a:t>employer’s </a:t>
            </a:r>
            <a:r>
              <a:rPr kumimoji="0" lang="en-US" sz="1300" b="0" i="0" u="none" strike="noStrike" kern="1200" cap="none" spc="-20" normalizeH="0" noProof="0" dirty="0">
                <a:ln>
                  <a:noFill/>
                </a:ln>
                <a:solidFill>
                  <a:srgbClr val="1E1E1E"/>
                </a:solidFill>
                <a:effectLst/>
                <a:uLnTx/>
                <a:uFillTx/>
                <a:latin typeface="Arial" panose="020B0604020202020204"/>
                <a:ea typeface="+mn-ea"/>
                <a:cs typeface="+mn-cs"/>
              </a:rPr>
              <a:t>logo and greeting or other message</a:t>
            </a:r>
          </a:p>
          <a:p>
            <a:pPr marL="176213" marR="0" lvl="0" algn="l" defTabSz="914400" rtl="0" eaLnBrk="1" fontAlgn="auto" latinLnBrk="0" hangingPunct="1">
              <a:lnSpc>
                <a:spcPct val="100000"/>
              </a:lnSpc>
              <a:spcBef>
                <a:spcPts val="900"/>
              </a:spcBef>
              <a:spcAft>
                <a:spcPts val="0"/>
              </a:spcAft>
              <a:buClrTx/>
              <a:buSzTx/>
              <a:buFontTx/>
              <a:buNone/>
              <a:defRPr/>
            </a:pPr>
            <a:r>
              <a:rPr kumimoji="0" lang="en-US" sz="1300" b="0" i="0" u="none" strike="noStrike" kern="1200" cap="none" spc="0" normalizeH="0" baseline="0" noProof="0" dirty="0">
                <a:ln>
                  <a:noFill/>
                </a:ln>
                <a:solidFill>
                  <a:srgbClr val="1E1E1E"/>
                </a:solidFill>
                <a:effectLst/>
                <a:uLnTx/>
                <a:uFillTx/>
                <a:latin typeface="Arial" panose="020B0604020202020204"/>
                <a:ea typeface="+mn-ea"/>
                <a:cs typeface="+mn-cs"/>
              </a:rPr>
              <a:t>Links to find a doctor, see </a:t>
            </a:r>
            <a:r>
              <a:rPr lang="en-US" sz="1300" dirty="0">
                <a:solidFill>
                  <a:srgbClr val="1E1E1E"/>
                </a:solidFill>
                <a:latin typeface="Arial" panose="020B0604020202020204"/>
              </a:rPr>
              <a:t>your</a:t>
            </a:r>
            <a:r>
              <a:rPr kumimoji="0" lang="en-US" sz="1300" b="0" i="0" u="none" strike="noStrike" kern="1200" cap="none" spc="0" normalizeH="0" baseline="0" noProof="0" dirty="0">
                <a:ln>
                  <a:noFill/>
                </a:ln>
                <a:solidFill>
                  <a:srgbClr val="1E1E1E"/>
                </a:solidFill>
                <a:effectLst/>
                <a:uLnTx/>
                <a:uFillTx/>
                <a:latin typeface="Arial" panose="020B0604020202020204"/>
                <a:ea typeface="+mn-ea"/>
                <a:cs typeface="+mn-cs"/>
              </a:rPr>
              <a:t> ID card, access benefit offerings, view </a:t>
            </a:r>
            <a:r>
              <a:rPr kumimoji="0" lang="en-US" sz="1300" b="0" i="0" u="none" strike="noStrike" kern="1200" cap="none" spc="0" normalizeH="0" baseline="0" noProof="0" dirty="0" err="1">
                <a:ln>
                  <a:noFill/>
                </a:ln>
                <a:solidFill>
                  <a:srgbClr val="1E1E1E"/>
                </a:solidFill>
                <a:effectLst/>
                <a:uLnTx/>
                <a:uFillTx/>
                <a:latin typeface="Arial" panose="020B0604020202020204"/>
                <a:ea typeface="+mn-ea"/>
                <a:cs typeface="+mn-cs"/>
              </a:rPr>
              <a:t>i</a:t>
            </a:r>
            <a:r>
              <a:rPr lang="en-US" sz="1300" dirty="0">
                <a:solidFill>
                  <a:srgbClr val="1E1E1E"/>
                </a:solidFill>
                <a:latin typeface="Arial" panose="020B0604020202020204"/>
              </a:rPr>
              <a:t>mportant </a:t>
            </a:r>
            <a:r>
              <a:rPr kumimoji="0" lang="en-US" sz="1300" b="0" i="0" u="none" strike="noStrike" kern="1200" cap="none" spc="0" normalizeH="0" baseline="0" noProof="0" dirty="0">
                <a:ln>
                  <a:noFill/>
                </a:ln>
                <a:solidFill>
                  <a:srgbClr val="1E1E1E"/>
                </a:solidFill>
                <a:effectLst/>
                <a:uLnTx/>
                <a:uFillTx/>
                <a:latin typeface="Arial" panose="020B0604020202020204"/>
                <a:ea typeface="+mn-ea"/>
                <a:cs typeface="+mn-cs"/>
              </a:rPr>
              <a:t>documents and more, all tailored to you</a:t>
            </a:r>
          </a:p>
          <a:p>
            <a:pPr marL="176213" marR="0" lvl="0" algn="l" defTabSz="914400" rtl="0" eaLnBrk="1" fontAlgn="auto" latinLnBrk="0" hangingPunct="1">
              <a:lnSpc>
                <a:spcPct val="100000"/>
              </a:lnSpc>
              <a:spcBef>
                <a:spcPts val="900"/>
              </a:spcBef>
              <a:spcAft>
                <a:spcPts val="0"/>
              </a:spcAft>
              <a:buClrTx/>
              <a:buSzTx/>
              <a:buFontTx/>
              <a:buNone/>
              <a:defRPr/>
            </a:pPr>
            <a:r>
              <a:rPr lang="en-US" sz="1300" dirty="0">
                <a:solidFill>
                  <a:srgbClr val="1E1E1E"/>
                </a:solidFill>
                <a:latin typeface="Arial" panose="020B0604020202020204"/>
              </a:rPr>
              <a:t>S</a:t>
            </a:r>
            <a:r>
              <a:rPr kumimoji="0" lang="en-US" sz="1300" b="0" i="0" u="none" strike="noStrike" kern="1200" cap="none" spc="0" normalizeH="0" baseline="0" noProof="0" dirty="0">
                <a:ln>
                  <a:noFill/>
                </a:ln>
                <a:solidFill>
                  <a:srgbClr val="1E1E1E"/>
                </a:solidFill>
                <a:effectLst/>
                <a:uLnTx/>
                <a:uFillTx/>
                <a:latin typeface="Arial" panose="020B0604020202020204"/>
                <a:ea typeface="+mn-ea"/>
                <a:cs typeface="+mn-cs"/>
              </a:rPr>
              <a:t>crollable images to make you aware of available programs, health awareness resources and informational content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1E1E1E"/>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1400" b="1" i="0" u="none" strike="noStrike" kern="1200" cap="none" spc="0" normalizeH="0" baseline="0" noProof="0" dirty="0">
                <a:ln>
                  <a:noFill/>
                </a:ln>
                <a:solidFill>
                  <a:srgbClr val="1E1E1E"/>
                </a:solidFill>
                <a:effectLst/>
                <a:uLnTx/>
                <a:uFillTx/>
                <a:latin typeface="Arial" panose="020B0604020202020204"/>
                <a:ea typeface="+mn-ea"/>
                <a:cs typeface="+mn-cs"/>
              </a:rPr>
              <a:t>Information Important to </a:t>
            </a:r>
            <a:r>
              <a:rPr lang="en-US" sz="1400" b="1" dirty="0">
                <a:solidFill>
                  <a:srgbClr val="1E1E1E"/>
                </a:solidFill>
                <a:latin typeface="Arial" panose="020B0604020202020204"/>
              </a:rPr>
              <a:t>You</a:t>
            </a:r>
            <a:endParaRPr kumimoji="0" lang="en-US" sz="1400" b="1" i="0" u="none" strike="noStrike" kern="1200" cap="none" spc="0" normalizeH="0" baseline="0" noProof="0" dirty="0">
              <a:ln>
                <a:noFill/>
              </a:ln>
              <a:solidFill>
                <a:srgbClr val="1E1E1E"/>
              </a:solidFill>
              <a:effectLst/>
              <a:uLnTx/>
              <a:uFillTx/>
              <a:latin typeface="Arial" panose="020B0604020202020204"/>
              <a:ea typeface="+mn-ea"/>
              <a:cs typeface="+mn-cs"/>
            </a:endParaRPr>
          </a:p>
          <a:p>
            <a:pPr marL="461963" marR="0" lvl="0" indent="0" algn="l" defTabSz="914400" rtl="0" eaLnBrk="1" fontAlgn="auto" latinLnBrk="0" hangingPunct="1">
              <a:lnSpc>
                <a:spcPct val="100000"/>
              </a:lnSpc>
              <a:spcBef>
                <a:spcPts val="1400"/>
              </a:spcBef>
              <a:spcAft>
                <a:spcPts val="0"/>
              </a:spcAft>
              <a:buClrTx/>
              <a:buSzTx/>
              <a:buFontTx/>
              <a:buNone/>
              <a:tabLst/>
              <a:defRPr/>
            </a:pPr>
            <a:r>
              <a:rPr kumimoji="0" lang="en-US" sz="1300" b="0" i="0" u="none" strike="noStrike" kern="1200" cap="none" spc="-20" normalizeH="0" noProof="0" dirty="0">
                <a:ln>
                  <a:noFill/>
                </a:ln>
                <a:solidFill>
                  <a:srgbClr val="1E1E1E"/>
                </a:solidFill>
                <a:effectLst/>
                <a:uLnTx/>
                <a:uFillTx/>
                <a:latin typeface="Arial" panose="020B0604020202020204"/>
                <a:ea typeface="+mn-ea"/>
                <a:cs typeface="+mn-cs"/>
              </a:rPr>
              <a:t>Access to claim details and to view Explanation </a:t>
            </a:r>
            <a:br>
              <a:rPr kumimoji="0" lang="en-US" sz="1300" b="0" i="0" u="none" strike="noStrike" kern="1200" cap="none" spc="-20" normalizeH="0" noProof="0" dirty="0">
                <a:ln>
                  <a:noFill/>
                </a:ln>
                <a:solidFill>
                  <a:srgbClr val="1E1E1E"/>
                </a:solidFill>
                <a:effectLst/>
                <a:uLnTx/>
                <a:uFillTx/>
                <a:latin typeface="Arial" panose="020B0604020202020204"/>
                <a:ea typeface="+mn-ea"/>
                <a:cs typeface="+mn-cs"/>
              </a:rPr>
            </a:br>
            <a:r>
              <a:rPr kumimoji="0" lang="en-US" sz="1300" b="0" i="0" u="none" strike="noStrike" kern="1200" cap="none" spc="-20" normalizeH="0" noProof="0" dirty="0">
                <a:ln>
                  <a:noFill/>
                </a:ln>
                <a:solidFill>
                  <a:srgbClr val="1E1E1E"/>
                </a:solidFill>
                <a:effectLst/>
                <a:uLnTx/>
                <a:uFillTx/>
                <a:latin typeface="Arial" panose="020B0604020202020204"/>
                <a:ea typeface="+mn-ea"/>
                <a:cs typeface="+mn-cs"/>
              </a:rPr>
              <a:t>of Benefits</a:t>
            </a:r>
          </a:p>
          <a:p>
            <a:pPr marL="461963" marR="0" lvl="0" indent="0" algn="l" defTabSz="914400" rtl="0" eaLnBrk="1" fontAlgn="auto" latinLnBrk="0" hangingPunct="1">
              <a:lnSpc>
                <a:spcPct val="100000"/>
              </a:lnSpc>
              <a:spcBef>
                <a:spcPts val="1400"/>
              </a:spcBef>
              <a:spcAft>
                <a:spcPts val="0"/>
              </a:spcAft>
              <a:buClrTx/>
              <a:buSzTx/>
              <a:buFontTx/>
              <a:buNone/>
              <a:tabLst/>
              <a:defRPr/>
            </a:pPr>
            <a:r>
              <a:rPr kumimoji="0" lang="en-US" sz="1300" b="0" i="0" u="none" strike="noStrike" kern="1200" cap="none" spc="0" normalizeH="0" baseline="0" noProof="0" dirty="0">
                <a:ln>
                  <a:noFill/>
                </a:ln>
                <a:solidFill>
                  <a:srgbClr val="1E1E1E"/>
                </a:solidFill>
                <a:effectLst/>
                <a:uLnTx/>
                <a:uFillTx/>
                <a:latin typeface="Arial" panose="020B0604020202020204"/>
                <a:ea typeface="+mn-ea"/>
                <a:cs typeface="+mn-cs"/>
              </a:rPr>
              <a:t>Access to benefit details and </a:t>
            </a:r>
            <a:r>
              <a:rPr lang="en-US" sz="1300" dirty="0">
                <a:solidFill>
                  <a:srgbClr val="1E1E1E"/>
                </a:solidFill>
                <a:latin typeface="Arial" panose="020B0604020202020204"/>
              </a:rPr>
              <a:t>booklets</a:t>
            </a:r>
            <a:endParaRPr kumimoji="0" lang="en-US" sz="1300" b="0" i="0" u="none" strike="noStrike" kern="1200" cap="none" spc="0" normalizeH="0" baseline="0" noProof="0" dirty="0">
              <a:ln>
                <a:noFill/>
              </a:ln>
              <a:solidFill>
                <a:srgbClr val="1E1E1E"/>
              </a:solidFill>
              <a:effectLst/>
              <a:uLnTx/>
              <a:uFillTx/>
              <a:latin typeface="Arial" panose="020B0604020202020204"/>
              <a:ea typeface="+mn-ea"/>
              <a:cs typeface="+mn-cs"/>
            </a:endParaRPr>
          </a:p>
          <a:p>
            <a:pPr marL="461963" marR="0" lvl="0" indent="0" algn="l" defTabSz="914400" rtl="0" eaLnBrk="1" fontAlgn="auto" latinLnBrk="0" hangingPunct="1">
              <a:lnSpc>
                <a:spcPct val="100000"/>
              </a:lnSpc>
              <a:spcBef>
                <a:spcPts val="1400"/>
              </a:spcBef>
              <a:spcAft>
                <a:spcPts val="0"/>
              </a:spcAft>
              <a:buClrTx/>
              <a:buSzTx/>
              <a:buFontTx/>
              <a:buNone/>
              <a:tabLst/>
              <a:defRPr/>
            </a:pPr>
            <a:r>
              <a:rPr kumimoji="0" lang="en-US" sz="1300" b="0" i="0" u="none" strike="noStrike" kern="1200" cap="none" spc="0" normalizeH="0" baseline="0" noProof="0" dirty="0">
                <a:ln>
                  <a:noFill/>
                </a:ln>
                <a:solidFill>
                  <a:srgbClr val="1E1E1E"/>
                </a:solidFill>
                <a:effectLst/>
                <a:uLnTx/>
                <a:uFillTx/>
                <a:latin typeface="Arial" panose="020B0604020202020204"/>
                <a:ea typeface="+mn-ea"/>
                <a:cs typeface="+mn-cs"/>
              </a:rPr>
              <a:t>Secure message center to communicate with Customer </a:t>
            </a:r>
            <a:r>
              <a:rPr lang="en-US" sz="1300" b="0" dirty="0">
                <a:solidFill>
                  <a:srgbClr val="1E1E1E"/>
                </a:solidFill>
                <a:latin typeface="Arial" panose="020B0604020202020204"/>
              </a:rPr>
              <a:t>S</a:t>
            </a:r>
            <a:r>
              <a:rPr kumimoji="0" lang="en-US" sz="1300" b="0" i="0" u="none" strike="noStrike" kern="1200" cap="none" spc="0" normalizeH="0" baseline="0" noProof="0" dirty="0">
                <a:ln>
                  <a:noFill/>
                </a:ln>
                <a:solidFill>
                  <a:srgbClr val="1E1E1E"/>
                </a:solidFill>
                <a:effectLst/>
                <a:uLnTx/>
                <a:uFillTx/>
                <a:latin typeface="Arial" panose="020B0604020202020204"/>
                <a:ea typeface="+mn-ea"/>
                <a:cs typeface="+mn-cs"/>
              </a:rPr>
              <a:t>ervice</a:t>
            </a:r>
          </a:p>
        </p:txBody>
      </p:sp>
      <p:sp>
        <p:nvSpPr>
          <p:cNvPr id="7" name="TextBox 6">
            <a:extLst>
              <a:ext uri="{FF2B5EF4-FFF2-40B4-BE49-F238E27FC236}">
                <a16:creationId xmlns:a16="http://schemas.microsoft.com/office/drawing/2014/main" id="{09866D77-7FB8-AA44-6387-3B479C98B67D}"/>
              </a:ext>
            </a:extLst>
          </p:cNvPr>
          <p:cNvSpPr txBox="1"/>
          <p:nvPr/>
        </p:nvSpPr>
        <p:spPr>
          <a:xfrm>
            <a:off x="7769165" y="974393"/>
            <a:ext cx="3687114" cy="8771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effectLst/>
                <a:uLnTx/>
                <a:uFillTx/>
                <a:latin typeface="Arial" panose="020B0604020202020204"/>
                <a:ea typeface="+mn-ea"/>
                <a:cs typeface="+mn-cs"/>
              </a:rPr>
              <a:t>Easy navigation and customized content makes our member portal</a:t>
            </a:r>
            <a:br>
              <a:rPr kumimoji="0" lang="en-US" sz="1700" b="1" i="0" u="none" strike="noStrike" kern="1200" cap="none" spc="0" normalizeH="0" baseline="0" noProof="0" dirty="0">
                <a:ln>
                  <a:noFill/>
                </a:ln>
                <a:effectLst/>
                <a:uLnTx/>
                <a:uFillTx/>
                <a:latin typeface="Arial" panose="020B0604020202020204"/>
                <a:ea typeface="+mn-ea"/>
                <a:cs typeface="+mn-cs"/>
              </a:rPr>
            </a:br>
            <a:r>
              <a:rPr kumimoji="0" lang="en-US" sz="1700" b="1" i="0" u="none" strike="noStrike" kern="1200" cap="none" spc="0" normalizeH="0" baseline="0" noProof="0" dirty="0">
                <a:ln>
                  <a:noFill/>
                </a:ln>
                <a:effectLst/>
                <a:uLnTx/>
                <a:uFillTx/>
                <a:latin typeface="Arial" panose="020B0604020202020204"/>
                <a:ea typeface="+mn-ea"/>
                <a:cs typeface="+mn-cs"/>
              </a:rPr>
              <a:t>user-friendly</a:t>
            </a:r>
          </a:p>
        </p:txBody>
      </p:sp>
      <p:cxnSp>
        <p:nvCxnSpPr>
          <p:cNvPr id="44" name="Straight Connector 43">
            <a:extLst>
              <a:ext uri="{FF2B5EF4-FFF2-40B4-BE49-F238E27FC236}">
                <a16:creationId xmlns:a16="http://schemas.microsoft.com/office/drawing/2014/main" id="{081EABE2-D49E-246F-1E80-2633A38931E5}"/>
              </a:ext>
            </a:extLst>
          </p:cNvPr>
          <p:cNvCxnSpPr>
            <a:cxnSpLocks/>
          </p:cNvCxnSpPr>
          <p:nvPr/>
        </p:nvCxnSpPr>
        <p:spPr>
          <a:xfrm>
            <a:off x="5915025" y="2479801"/>
            <a:ext cx="1991648" cy="0"/>
          </a:xfrm>
          <a:prstGeom prst="line">
            <a:avLst/>
          </a:prstGeom>
          <a:ln w="12700">
            <a:solidFill>
              <a:schemeClr val="tx2"/>
            </a:solidFill>
            <a:tailEnd type="ova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6ACF36A-D986-CA80-4153-B757E861D8DC}"/>
              </a:ext>
            </a:extLst>
          </p:cNvPr>
          <p:cNvCxnSpPr>
            <a:cxnSpLocks/>
          </p:cNvCxnSpPr>
          <p:nvPr/>
        </p:nvCxnSpPr>
        <p:spPr>
          <a:xfrm>
            <a:off x="6650831" y="3829815"/>
            <a:ext cx="1255842" cy="0"/>
          </a:xfrm>
          <a:prstGeom prst="line">
            <a:avLst/>
          </a:prstGeom>
          <a:ln w="12700">
            <a:solidFill>
              <a:schemeClr val="tx2"/>
            </a:solidFill>
            <a:tailEnd type="ova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D548682D-2E0E-897C-2FAB-397A5B29D972}"/>
              </a:ext>
            </a:extLst>
          </p:cNvPr>
          <p:cNvCxnSpPr>
            <a:cxnSpLocks/>
          </p:cNvCxnSpPr>
          <p:nvPr/>
        </p:nvCxnSpPr>
        <p:spPr>
          <a:xfrm>
            <a:off x="6649088" y="3825240"/>
            <a:ext cx="0" cy="1484948"/>
          </a:xfrm>
          <a:prstGeom prst="line">
            <a:avLst/>
          </a:prstGeom>
          <a:ln w="12700">
            <a:solidFill>
              <a:schemeClr val="tx2"/>
            </a:solidFill>
            <a:tailEnd type="none"/>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DB5E8F3-2CD8-1773-A5E1-6B7E194808DA}"/>
              </a:ext>
            </a:extLst>
          </p:cNvPr>
          <p:cNvCxnSpPr>
            <a:cxnSpLocks/>
          </p:cNvCxnSpPr>
          <p:nvPr/>
        </p:nvCxnSpPr>
        <p:spPr>
          <a:xfrm flipH="1">
            <a:off x="1569244" y="5303805"/>
            <a:ext cx="5083016" cy="0"/>
          </a:xfrm>
          <a:prstGeom prst="line">
            <a:avLst/>
          </a:prstGeom>
          <a:ln w="12700">
            <a:solidFill>
              <a:schemeClr val="tx2"/>
            </a:solidFill>
            <a:tailEnd type="none"/>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0C801FAA-92AB-10A6-C9BB-0F503C69F43F}"/>
              </a:ext>
            </a:extLst>
          </p:cNvPr>
          <p:cNvCxnSpPr>
            <a:cxnSpLocks/>
          </p:cNvCxnSpPr>
          <p:nvPr/>
        </p:nvCxnSpPr>
        <p:spPr>
          <a:xfrm>
            <a:off x="5157788" y="3107856"/>
            <a:ext cx="2748885" cy="0"/>
          </a:xfrm>
          <a:prstGeom prst="line">
            <a:avLst/>
          </a:prstGeom>
          <a:ln w="12700">
            <a:solidFill>
              <a:schemeClr val="tx2"/>
            </a:solidFill>
            <a:tailEnd type="oval"/>
          </a:ln>
        </p:spPr>
        <p:style>
          <a:lnRef idx="1">
            <a:schemeClr val="accent1"/>
          </a:lnRef>
          <a:fillRef idx="0">
            <a:schemeClr val="accent1"/>
          </a:fillRef>
          <a:effectRef idx="0">
            <a:schemeClr val="accent1"/>
          </a:effectRef>
          <a:fontRef idx="minor">
            <a:schemeClr val="tx1"/>
          </a:fontRef>
        </p:style>
      </p:cxnSp>
      <p:sp>
        <p:nvSpPr>
          <p:cNvPr id="60" name="Freeform 126">
            <a:extLst>
              <a:ext uri="{FF2B5EF4-FFF2-40B4-BE49-F238E27FC236}">
                <a16:creationId xmlns:a16="http://schemas.microsoft.com/office/drawing/2014/main" id="{C9908373-E0F9-7F55-EF9E-14E77199AC8D}"/>
              </a:ext>
            </a:extLst>
          </p:cNvPr>
          <p:cNvSpPr>
            <a:spLocks noEditPoints="1"/>
          </p:cNvSpPr>
          <p:nvPr/>
        </p:nvSpPr>
        <p:spPr bwMode="auto">
          <a:xfrm>
            <a:off x="7937570" y="5772848"/>
            <a:ext cx="198518" cy="280953"/>
          </a:xfrm>
          <a:custGeom>
            <a:avLst/>
            <a:gdLst>
              <a:gd name="T0" fmla="*/ 153 w 177"/>
              <a:gd name="T1" fmla="*/ 102 h 249"/>
              <a:gd name="T2" fmla="*/ 153 w 177"/>
              <a:gd name="T3" fmla="*/ 57 h 249"/>
              <a:gd name="T4" fmla="*/ 88 w 177"/>
              <a:gd name="T5" fmla="*/ 0 h 249"/>
              <a:gd name="T6" fmla="*/ 24 w 177"/>
              <a:gd name="T7" fmla="*/ 57 h 249"/>
              <a:gd name="T8" fmla="*/ 24 w 177"/>
              <a:gd name="T9" fmla="*/ 102 h 249"/>
              <a:gd name="T10" fmla="*/ 0 w 177"/>
              <a:gd name="T11" fmla="*/ 102 h 249"/>
              <a:gd name="T12" fmla="*/ 0 w 177"/>
              <a:gd name="T13" fmla="*/ 249 h 249"/>
              <a:gd name="T14" fmla="*/ 177 w 177"/>
              <a:gd name="T15" fmla="*/ 249 h 249"/>
              <a:gd name="T16" fmla="*/ 177 w 177"/>
              <a:gd name="T17" fmla="*/ 102 h 249"/>
              <a:gd name="T18" fmla="*/ 153 w 177"/>
              <a:gd name="T19" fmla="*/ 102 h 249"/>
              <a:gd name="T20" fmla="*/ 97 w 177"/>
              <a:gd name="T21" fmla="*/ 179 h 249"/>
              <a:gd name="T22" fmla="*/ 97 w 177"/>
              <a:gd name="T23" fmla="*/ 204 h 249"/>
              <a:gd name="T24" fmla="*/ 80 w 177"/>
              <a:gd name="T25" fmla="*/ 204 h 249"/>
              <a:gd name="T26" fmla="*/ 80 w 177"/>
              <a:gd name="T27" fmla="*/ 179 h 249"/>
              <a:gd name="T28" fmla="*/ 71 w 177"/>
              <a:gd name="T29" fmla="*/ 165 h 249"/>
              <a:gd name="T30" fmla="*/ 88 w 177"/>
              <a:gd name="T31" fmla="*/ 148 h 249"/>
              <a:gd name="T32" fmla="*/ 106 w 177"/>
              <a:gd name="T33" fmla="*/ 165 h 249"/>
              <a:gd name="T34" fmla="*/ 97 w 177"/>
              <a:gd name="T35" fmla="*/ 179 h 249"/>
              <a:gd name="T36" fmla="*/ 132 w 177"/>
              <a:gd name="T37" fmla="*/ 101 h 249"/>
              <a:gd name="T38" fmla="*/ 45 w 177"/>
              <a:gd name="T39" fmla="*/ 101 h 249"/>
              <a:gd name="T40" fmla="*/ 45 w 177"/>
              <a:gd name="T41" fmla="*/ 58 h 249"/>
              <a:gd name="T42" fmla="*/ 88 w 177"/>
              <a:gd name="T43" fmla="*/ 20 h 249"/>
              <a:gd name="T44" fmla="*/ 132 w 177"/>
              <a:gd name="T45" fmla="*/ 58 h 249"/>
              <a:gd name="T46" fmla="*/ 132 w 177"/>
              <a:gd name="T47" fmla="*/ 101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7" h="249">
                <a:moveTo>
                  <a:pt x="153" y="102"/>
                </a:moveTo>
                <a:cubicBezTo>
                  <a:pt x="153" y="57"/>
                  <a:pt x="153" y="57"/>
                  <a:pt x="153" y="57"/>
                </a:cubicBezTo>
                <a:cubicBezTo>
                  <a:pt x="152" y="37"/>
                  <a:pt x="137" y="0"/>
                  <a:pt x="88" y="0"/>
                </a:cubicBezTo>
                <a:cubicBezTo>
                  <a:pt x="40" y="0"/>
                  <a:pt x="25" y="37"/>
                  <a:pt x="24" y="57"/>
                </a:cubicBezTo>
                <a:cubicBezTo>
                  <a:pt x="24" y="102"/>
                  <a:pt x="24" y="102"/>
                  <a:pt x="24" y="102"/>
                </a:cubicBezTo>
                <a:cubicBezTo>
                  <a:pt x="0" y="102"/>
                  <a:pt x="0" y="102"/>
                  <a:pt x="0" y="102"/>
                </a:cubicBezTo>
                <a:cubicBezTo>
                  <a:pt x="0" y="249"/>
                  <a:pt x="0" y="249"/>
                  <a:pt x="0" y="249"/>
                </a:cubicBezTo>
                <a:cubicBezTo>
                  <a:pt x="177" y="249"/>
                  <a:pt x="177" y="249"/>
                  <a:pt x="177" y="249"/>
                </a:cubicBezTo>
                <a:cubicBezTo>
                  <a:pt x="177" y="102"/>
                  <a:pt x="177" y="102"/>
                  <a:pt x="177" y="102"/>
                </a:cubicBezTo>
                <a:lnTo>
                  <a:pt x="153" y="102"/>
                </a:lnTo>
                <a:close/>
                <a:moveTo>
                  <a:pt x="97" y="179"/>
                </a:moveTo>
                <a:cubicBezTo>
                  <a:pt x="97" y="204"/>
                  <a:pt x="97" y="204"/>
                  <a:pt x="97" y="204"/>
                </a:cubicBezTo>
                <a:cubicBezTo>
                  <a:pt x="80" y="204"/>
                  <a:pt x="80" y="204"/>
                  <a:pt x="80" y="204"/>
                </a:cubicBezTo>
                <a:cubicBezTo>
                  <a:pt x="80" y="179"/>
                  <a:pt x="80" y="179"/>
                  <a:pt x="80" y="179"/>
                </a:cubicBezTo>
                <a:cubicBezTo>
                  <a:pt x="75" y="176"/>
                  <a:pt x="71" y="171"/>
                  <a:pt x="71" y="165"/>
                </a:cubicBezTo>
                <a:cubicBezTo>
                  <a:pt x="71" y="155"/>
                  <a:pt x="79" y="148"/>
                  <a:pt x="88" y="148"/>
                </a:cubicBezTo>
                <a:cubicBezTo>
                  <a:pt x="98" y="148"/>
                  <a:pt x="106" y="155"/>
                  <a:pt x="106" y="165"/>
                </a:cubicBezTo>
                <a:cubicBezTo>
                  <a:pt x="106" y="171"/>
                  <a:pt x="102" y="176"/>
                  <a:pt x="97" y="179"/>
                </a:cubicBezTo>
                <a:close/>
                <a:moveTo>
                  <a:pt x="132" y="101"/>
                </a:moveTo>
                <a:cubicBezTo>
                  <a:pt x="45" y="101"/>
                  <a:pt x="45" y="101"/>
                  <a:pt x="45" y="101"/>
                </a:cubicBezTo>
                <a:cubicBezTo>
                  <a:pt x="45" y="58"/>
                  <a:pt x="45" y="58"/>
                  <a:pt x="45" y="58"/>
                </a:cubicBezTo>
                <a:cubicBezTo>
                  <a:pt x="45" y="55"/>
                  <a:pt x="48" y="20"/>
                  <a:pt x="88" y="20"/>
                </a:cubicBezTo>
                <a:cubicBezTo>
                  <a:pt x="129" y="20"/>
                  <a:pt x="132" y="54"/>
                  <a:pt x="132" y="58"/>
                </a:cubicBezTo>
                <a:lnTo>
                  <a:pt x="132" y="101"/>
                </a:lnTo>
                <a:close/>
              </a:path>
            </a:pathLst>
          </a:custGeom>
          <a:solidFill>
            <a:srgbClr val="1214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79" name="Group 78">
            <a:extLst>
              <a:ext uri="{FF2B5EF4-FFF2-40B4-BE49-F238E27FC236}">
                <a16:creationId xmlns:a16="http://schemas.microsoft.com/office/drawing/2014/main" id="{56DA8D15-F402-8D56-4F9A-6E54A98C52F4}"/>
              </a:ext>
            </a:extLst>
          </p:cNvPr>
          <p:cNvGrpSpPr/>
          <p:nvPr/>
        </p:nvGrpSpPr>
        <p:grpSpPr>
          <a:xfrm>
            <a:off x="7910618" y="5253730"/>
            <a:ext cx="240401" cy="354712"/>
            <a:chOff x="11972515" y="4737100"/>
            <a:chExt cx="308385" cy="455023"/>
          </a:xfrm>
        </p:grpSpPr>
        <p:sp>
          <p:nvSpPr>
            <p:cNvPr id="61" name="Freeform 176">
              <a:extLst>
                <a:ext uri="{FF2B5EF4-FFF2-40B4-BE49-F238E27FC236}">
                  <a16:creationId xmlns:a16="http://schemas.microsoft.com/office/drawing/2014/main" id="{F11D9DB1-2CB0-0E1D-810D-65ED7B354F3A}"/>
                </a:ext>
              </a:extLst>
            </p:cNvPr>
            <p:cNvSpPr>
              <a:spLocks noEditPoints="1"/>
            </p:cNvSpPr>
            <p:nvPr/>
          </p:nvSpPr>
          <p:spPr bwMode="auto">
            <a:xfrm>
              <a:off x="11972515" y="4737100"/>
              <a:ext cx="277866" cy="377334"/>
            </a:xfrm>
            <a:custGeom>
              <a:avLst/>
              <a:gdLst>
                <a:gd name="T0" fmla="*/ 432 w 432"/>
                <a:gd name="T1" fmla="*/ 541 h 541"/>
                <a:gd name="T2" fmla="*/ 0 w 432"/>
                <a:gd name="T3" fmla="*/ 541 h 541"/>
                <a:gd name="T4" fmla="*/ 0 w 432"/>
                <a:gd name="T5" fmla="*/ 0 h 541"/>
                <a:gd name="T6" fmla="*/ 432 w 432"/>
                <a:gd name="T7" fmla="*/ 0 h 541"/>
                <a:gd name="T8" fmla="*/ 432 w 432"/>
                <a:gd name="T9" fmla="*/ 541 h 541"/>
                <a:gd name="T10" fmla="*/ 17 w 432"/>
                <a:gd name="T11" fmla="*/ 526 h 541"/>
                <a:gd name="T12" fmla="*/ 416 w 432"/>
                <a:gd name="T13" fmla="*/ 526 h 541"/>
                <a:gd name="T14" fmla="*/ 416 w 432"/>
                <a:gd name="T15" fmla="*/ 16 h 541"/>
                <a:gd name="T16" fmla="*/ 17 w 432"/>
                <a:gd name="T17" fmla="*/ 16 h 541"/>
                <a:gd name="T18" fmla="*/ 17 w 432"/>
                <a:gd name="T19" fmla="*/ 526 h 5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2" h="541">
                  <a:moveTo>
                    <a:pt x="432" y="541"/>
                  </a:moveTo>
                  <a:lnTo>
                    <a:pt x="0" y="541"/>
                  </a:lnTo>
                  <a:lnTo>
                    <a:pt x="0" y="0"/>
                  </a:lnTo>
                  <a:lnTo>
                    <a:pt x="432" y="0"/>
                  </a:lnTo>
                  <a:lnTo>
                    <a:pt x="432" y="541"/>
                  </a:lnTo>
                  <a:close/>
                  <a:moveTo>
                    <a:pt x="17" y="526"/>
                  </a:moveTo>
                  <a:lnTo>
                    <a:pt x="416" y="526"/>
                  </a:lnTo>
                  <a:lnTo>
                    <a:pt x="416" y="16"/>
                  </a:lnTo>
                  <a:lnTo>
                    <a:pt x="17" y="16"/>
                  </a:lnTo>
                  <a:lnTo>
                    <a:pt x="17" y="52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Rectangle 61">
              <a:extLst>
                <a:ext uri="{FF2B5EF4-FFF2-40B4-BE49-F238E27FC236}">
                  <a16:creationId xmlns:a16="http://schemas.microsoft.com/office/drawing/2014/main" id="{640C373A-B722-E45C-347E-76EA33ACC161}"/>
                </a:ext>
              </a:extLst>
            </p:cNvPr>
            <p:cNvSpPr/>
            <p:nvPr/>
          </p:nvSpPr>
          <p:spPr>
            <a:xfrm>
              <a:off x="12012394" y="4791778"/>
              <a:ext cx="268506" cy="400345"/>
            </a:xfrm>
            <a:prstGeom prst="rect">
              <a:avLst/>
            </a:prstGeom>
            <a:solidFill>
              <a:schemeClr val="bg1"/>
            </a:solidFill>
            <a:ln w="127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63" name="Rectangle 179">
              <a:extLst>
                <a:ext uri="{FF2B5EF4-FFF2-40B4-BE49-F238E27FC236}">
                  <a16:creationId xmlns:a16="http://schemas.microsoft.com/office/drawing/2014/main" id="{DE63065D-AE75-6564-D88A-6EE332253DCE}"/>
                </a:ext>
              </a:extLst>
            </p:cNvPr>
            <p:cNvSpPr>
              <a:spLocks noChangeArrowheads="1"/>
            </p:cNvSpPr>
            <p:nvPr/>
          </p:nvSpPr>
          <p:spPr bwMode="auto">
            <a:xfrm>
              <a:off x="12045957" y="5056815"/>
              <a:ext cx="199800" cy="1747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Rectangle 179">
              <a:extLst>
                <a:ext uri="{FF2B5EF4-FFF2-40B4-BE49-F238E27FC236}">
                  <a16:creationId xmlns:a16="http://schemas.microsoft.com/office/drawing/2014/main" id="{EC00B01E-155F-16FA-9845-D7ECFF155570}"/>
                </a:ext>
              </a:extLst>
            </p:cNvPr>
            <p:cNvSpPr>
              <a:spLocks noChangeArrowheads="1"/>
            </p:cNvSpPr>
            <p:nvPr/>
          </p:nvSpPr>
          <p:spPr bwMode="auto">
            <a:xfrm>
              <a:off x="12045957" y="5010148"/>
              <a:ext cx="199800" cy="1747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Rectangle 179">
              <a:extLst>
                <a:ext uri="{FF2B5EF4-FFF2-40B4-BE49-F238E27FC236}">
                  <a16:creationId xmlns:a16="http://schemas.microsoft.com/office/drawing/2014/main" id="{BBD53638-3470-A514-790F-6C27FBCF8313}"/>
                </a:ext>
              </a:extLst>
            </p:cNvPr>
            <p:cNvSpPr>
              <a:spLocks noChangeArrowheads="1"/>
            </p:cNvSpPr>
            <p:nvPr/>
          </p:nvSpPr>
          <p:spPr bwMode="auto">
            <a:xfrm>
              <a:off x="12045957" y="4963482"/>
              <a:ext cx="199800" cy="1747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Rectangle 179">
              <a:extLst>
                <a:ext uri="{FF2B5EF4-FFF2-40B4-BE49-F238E27FC236}">
                  <a16:creationId xmlns:a16="http://schemas.microsoft.com/office/drawing/2014/main" id="{27A95709-8DFA-D26E-756D-03B9DE0398A4}"/>
                </a:ext>
              </a:extLst>
            </p:cNvPr>
            <p:cNvSpPr>
              <a:spLocks noChangeArrowheads="1"/>
            </p:cNvSpPr>
            <p:nvPr/>
          </p:nvSpPr>
          <p:spPr bwMode="auto">
            <a:xfrm>
              <a:off x="12045957" y="4921506"/>
              <a:ext cx="199800" cy="1747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Rectangle 179">
              <a:extLst>
                <a:ext uri="{FF2B5EF4-FFF2-40B4-BE49-F238E27FC236}">
                  <a16:creationId xmlns:a16="http://schemas.microsoft.com/office/drawing/2014/main" id="{23A35A3A-E139-7DDD-90CE-8638ABBB88F3}"/>
                </a:ext>
              </a:extLst>
            </p:cNvPr>
            <p:cNvSpPr>
              <a:spLocks noChangeArrowheads="1"/>
            </p:cNvSpPr>
            <p:nvPr/>
          </p:nvSpPr>
          <p:spPr bwMode="auto">
            <a:xfrm>
              <a:off x="12045957" y="4874839"/>
              <a:ext cx="199800" cy="1747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Rectangle 179">
              <a:extLst>
                <a:ext uri="{FF2B5EF4-FFF2-40B4-BE49-F238E27FC236}">
                  <a16:creationId xmlns:a16="http://schemas.microsoft.com/office/drawing/2014/main" id="{FA49E25B-42D2-E448-BCFB-F29C688F7776}"/>
                </a:ext>
              </a:extLst>
            </p:cNvPr>
            <p:cNvSpPr>
              <a:spLocks noChangeArrowheads="1"/>
            </p:cNvSpPr>
            <p:nvPr/>
          </p:nvSpPr>
          <p:spPr bwMode="auto">
            <a:xfrm>
              <a:off x="12045957" y="4828173"/>
              <a:ext cx="199800" cy="1747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Rectangle 179">
              <a:extLst>
                <a:ext uri="{FF2B5EF4-FFF2-40B4-BE49-F238E27FC236}">
                  <a16:creationId xmlns:a16="http://schemas.microsoft.com/office/drawing/2014/main" id="{A4C1AA2E-4DEB-6009-9B79-6A258E16729C}"/>
                </a:ext>
              </a:extLst>
            </p:cNvPr>
            <p:cNvSpPr>
              <a:spLocks noChangeArrowheads="1"/>
            </p:cNvSpPr>
            <p:nvPr/>
          </p:nvSpPr>
          <p:spPr bwMode="auto">
            <a:xfrm>
              <a:off x="12045957" y="5101863"/>
              <a:ext cx="199800" cy="1747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71" name="Group 70">
            <a:extLst>
              <a:ext uri="{FF2B5EF4-FFF2-40B4-BE49-F238E27FC236}">
                <a16:creationId xmlns:a16="http://schemas.microsoft.com/office/drawing/2014/main" id="{DD316D2E-B433-1FB3-EA0D-2E4DC14C6245}"/>
              </a:ext>
            </a:extLst>
          </p:cNvPr>
          <p:cNvGrpSpPr/>
          <p:nvPr/>
        </p:nvGrpSpPr>
        <p:grpSpPr>
          <a:xfrm>
            <a:off x="7906340" y="4802565"/>
            <a:ext cx="252638" cy="316785"/>
            <a:chOff x="5732887" y="3503230"/>
            <a:chExt cx="594974" cy="746042"/>
          </a:xfrm>
        </p:grpSpPr>
        <p:sp>
          <p:nvSpPr>
            <p:cNvPr id="72" name="AutoShape 3">
              <a:extLst>
                <a:ext uri="{FF2B5EF4-FFF2-40B4-BE49-F238E27FC236}">
                  <a16:creationId xmlns:a16="http://schemas.microsoft.com/office/drawing/2014/main" id="{9726C26A-FB2F-FEE6-7438-F8BC03437635}"/>
                </a:ext>
              </a:extLst>
            </p:cNvPr>
            <p:cNvSpPr>
              <a:spLocks noChangeAspect="1" noChangeArrowheads="1" noTextEdit="1"/>
            </p:cNvSpPr>
            <p:nvPr/>
          </p:nvSpPr>
          <p:spPr bwMode="auto">
            <a:xfrm>
              <a:off x="5734049" y="3504392"/>
              <a:ext cx="592650" cy="744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5">
              <a:extLst>
                <a:ext uri="{FF2B5EF4-FFF2-40B4-BE49-F238E27FC236}">
                  <a16:creationId xmlns:a16="http://schemas.microsoft.com/office/drawing/2014/main" id="{28458FF0-970D-C512-0E3B-A27D02D5A030}"/>
                </a:ext>
              </a:extLst>
            </p:cNvPr>
            <p:cNvSpPr>
              <a:spLocks/>
            </p:cNvSpPr>
            <p:nvPr/>
          </p:nvSpPr>
          <p:spPr bwMode="auto">
            <a:xfrm>
              <a:off x="5947868" y="3582831"/>
              <a:ext cx="164431" cy="330025"/>
            </a:xfrm>
            <a:custGeom>
              <a:avLst/>
              <a:gdLst>
                <a:gd name="T0" fmla="*/ 49 w 119"/>
                <a:gd name="T1" fmla="*/ 239 h 239"/>
                <a:gd name="T2" fmla="*/ 49 w 119"/>
                <a:gd name="T3" fmla="*/ 211 h 239"/>
                <a:gd name="T4" fmla="*/ 0 w 119"/>
                <a:gd name="T5" fmla="*/ 194 h 239"/>
                <a:gd name="T6" fmla="*/ 11 w 119"/>
                <a:gd name="T7" fmla="*/ 162 h 239"/>
                <a:gd name="T8" fmla="*/ 55 w 119"/>
                <a:gd name="T9" fmla="*/ 177 h 239"/>
                <a:gd name="T10" fmla="*/ 80 w 119"/>
                <a:gd name="T11" fmla="*/ 159 h 239"/>
                <a:gd name="T12" fmla="*/ 53 w 119"/>
                <a:gd name="T13" fmla="*/ 134 h 239"/>
                <a:gd name="T14" fmla="*/ 7 w 119"/>
                <a:gd name="T15" fmla="*/ 80 h 239"/>
                <a:gd name="T16" fmla="*/ 50 w 119"/>
                <a:gd name="T17" fmla="*/ 28 h 239"/>
                <a:gd name="T18" fmla="*/ 50 w 119"/>
                <a:gd name="T19" fmla="*/ 0 h 239"/>
                <a:gd name="T20" fmla="*/ 75 w 119"/>
                <a:gd name="T21" fmla="*/ 0 h 239"/>
                <a:gd name="T22" fmla="*/ 75 w 119"/>
                <a:gd name="T23" fmla="*/ 26 h 239"/>
                <a:gd name="T24" fmla="*/ 119 w 119"/>
                <a:gd name="T25" fmla="*/ 38 h 239"/>
                <a:gd name="T26" fmla="*/ 108 w 119"/>
                <a:gd name="T27" fmla="*/ 69 h 239"/>
                <a:gd name="T28" fmla="*/ 68 w 119"/>
                <a:gd name="T29" fmla="*/ 59 h 239"/>
                <a:gd name="T30" fmla="*/ 46 w 119"/>
                <a:gd name="T31" fmla="*/ 75 h 239"/>
                <a:gd name="T32" fmla="*/ 76 w 119"/>
                <a:gd name="T33" fmla="*/ 100 h 239"/>
                <a:gd name="T34" fmla="*/ 119 w 119"/>
                <a:gd name="T35" fmla="*/ 155 h 239"/>
                <a:gd name="T36" fmla="*/ 73 w 119"/>
                <a:gd name="T37" fmla="*/ 209 h 239"/>
                <a:gd name="T38" fmla="*/ 73 w 119"/>
                <a:gd name="T39" fmla="*/ 239 h 239"/>
                <a:gd name="T40" fmla="*/ 49 w 119"/>
                <a:gd name="T41" fmla="*/ 23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9" h="239">
                  <a:moveTo>
                    <a:pt x="49" y="239"/>
                  </a:moveTo>
                  <a:cubicBezTo>
                    <a:pt x="49" y="211"/>
                    <a:pt x="49" y="211"/>
                    <a:pt x="49" y="211"/>
                  </a:cubicBezTo>
                  <a:cubicBezTo>
                    <a:pt x="32" y="210"/>
                    <a:pt x="10" y="200"/>
                    <a:pt x="0" y="194"/>
                  </a:cubicBezTo>
                  <a:cubicBezTo>
                    <a:pt x="11" y="162"/>
                    <a:pt x="11" y="162"/>
                    <a:pt x="11" y="162"/>
                  </a:cubicBezTo>
                  <a:cubicBezTo>
                    <a:pt x="22" y="169"/>
                    <a:pt x="39" y="177"/>
                    <a:pt x="55" y="177"/>
                  </a:cubicBezTo>
                  <a:cubicBezTo>
                    <a:pt x="70" y="177"/>
                    <a:pt x="80" y="171"/>
                    <a:pt x="80" y="159"/>
                  </a:cubicBezTo>
                  <a:cubicBezTo>
                    <a:pt x="80" y="148"/>
                    <a:pt x="71" y="141"/>
                    <a:pt x="53" y="134"/>
                  </a:cubicBezTo>
                  <a:cubicBezTo>
                    <a:pt x="25" y="123"/>
                    <a:pt x="7" y="109"/>
                    <a:pt x="7" y="80"/>
                  </a:cubicBezTo>
                  <a:cubicBezTo>
                    <a:pt x="7" y="54"/>
                    <a:pt x="23" y="34"/>
                    <a:pt x="50" y="28"/>
                  </a:cubicBezTo>
                  <a:cubicBezTo>
                    <a:pt x="50" y="0"/>
                    <a:pt x="50" y="0"/>
                    <a:pt x="50" y="0"/>
                  </a:cubicBezTo>
                  <a:cubicBezTo>
                    <a:pt x="75" y="0"/>
                    <a:pt x="75" y="0"/>
                    <a:pt x="75" y="0"/>
                  </a:cubicBezTo>
                  <a:cubicBezTo>
                    <a:pt x="75" y="26"/>
                    <a:pt x="75" y="26"/>
                    <a:pt x="75" y="26"/>
                  </a:cubicBezTo>
                  <a:cubicBezTo>
                    <a:pt x="92" y="27"/>
                    <a:pt x="110" y="34"/>
                    <a:pt x="119" y="38"/>
                  </a:cubicBezTo>
                  <a:cubicBezTo>
                    <a:pt x="108" y="69"/>
                    <a:pt x="108" y="69"/>
                    <a:pt x="108" y="69"/>
                  </a:cubicBezTo>
                  <a:cubicBezTo>
                    <a:pt x="102" y="66"/>
                    <a:pt x="86" y="59"/>
                    <a:pt x="68" y="59"/>
                  </a:cubicBezTo>
                  <a:cubicBezTo>
                    <a:pt x="51" y="59"/>
                    <a:pt x="46" y="67"/>
                    <a:pt x="46" y="75"/>
                  </a:cubicBezTo>
                  <a:cubicBezTo>
                    <a:pt x="46" y="85"/>
                    <a:pt x="55" y="91"/>
                    <a:pt x="76" y="100"/>
                  </a:cubicBezTo>
                  <a:cubicBezTo>
                    <a:pt x="107" y="112"/>
                    <a:pt x="119" y="128"/>
                    <a:pt x="119" y="155"/>
                  </a:cubicBezTo>
                  <a:cubicBezTo>
                    <a:pt x="119" y="181"/>
                    <a:pt x="103" y="203"/>
                    <a:pt x="73" y="209"/>
                  </a:cubicBezTo>
                  <a:cubicBezTo>
                    <a:pt x="73" y="239"/>
                    <a:pt x="73" y="239"/>
                    <a:pt x="73" y="239"/>
                  </a:cubicBezTo>
                  <a:lnTo>
                    <a:pt x="49" y="239"/>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6">
              <a:extLst>
                <a:ext uri="{FF2B5EF4-FFF2-40B4-BE49-F238E27FC236}">
                  <a16:creationId xmlns:a16="http://schemas.microsoft.com/office/drawing/2014/main" id="{65DE8BB7-3B62-3239-BC67-76E5E58E4BA9}"/>
                </a:ext>
              </a:extLst>
            </p:cNvPr>
            <p:cNvSpPr>
              <a:spLocks noEditPoints="1"/>
            </p:cNvSpPr>
            <p:nvPr/>
          </p:nvSpPr>
          <p:spPr bwMode="auto">
            <a:xfrm>
              <a:off x="5732887" y="3503230"/>
              <a:ext cx="594974" cy="744880"/>
            </a:xfrm>
            <a:custGeom>
              <a:avLst/>
              <a:gdLst>
                <a:gd name="T0" fmla="*/ 1024 w 1024"/>
                <a:gd name="T1" fmla="*/ 1282 h 1282"/>
                <a:gd name="T2" fmla="*/ 0 w 1024"/>
                <a:gd name="T3" fmla="*/ 1282 h 1282"/>
                <a:gd name="T4" fmla="*/ 0 w 1024"/>
                <a:gd name="T5" fmla="*/ 0 h 1282"/>
                <a:gd name="T6" fmla="*/ 1024 w 1024"/>
                <a:gd name="T7" fmla="*/ 0 h 1282"/>
                <a:gd name="T8" fmla="*/ 1024 w 1024"/>
                <a:gd name="T9" fmla="*/ 1282 h 1282"/>
                <a:gd name="T10" fmla="*/ 38 w 1024"/>
                <a:gd name="T11" fmla="*/ 1244 h 1282"/>
                <a:gd name="T12" fmla="*/ 986 w 1024"/>
                <a:gd name="T13" fmla="*/ 1244 h 1282"/>
                <a:gd name="T14" fmla="*/ 986 w 1024"/>
                <a:gd name="T15" fmla="*/ 38 h 1282"/>
                <a:gd name="T16" fmla="*/ 38 w 1024"/>
                <a:gd name="T17" fmla="*/ 38 h 1282"/>
                <a:gd name="T18" fmla="*/ 38 w 1024"/>
                <a:gd name="T19" fmla="*/ 1244 h 1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4" h="1282">
                  <a:moveTo>
                    <a:pt x="1024" y="1282"/>
                  </a:moveTo>
                  <a:lnTo>
                    <a:pt x="0" y="1282"/>
                  </a:lnTo>
                  <a:lnTo>
                    <a:pt x="0" y="0"/>
                  </a:lnTo>
                  <a:lnTo>
                    <a:pt x="1024" y="0"/>
                  </a:lnTo>
                  <a:lnTo>
                    <a:pt x="1024" y="1282"/>
                  </a:lnTo>
                  <a:close/>
                  <a:moveTo>
                    <a:pt x="38" y="1244"/>
                  </a:moveTo>
                  <a:lnTo>
                    <a:pt x="986" y="1244"/>
                  </a:lnTo>
                  <a:lnTo>
                    <a:pt x="986" y="38"/>
                  </a:lnTo>
                  <a:lnTo>
                    <a:pt x="38" y="38"/>
                  </a:lnTo>
                  <a:lnTo>
                    <a:pt x="38" y="124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Rectangle 7">
              <a:extLst>
                <a:ext uri="{FF2B5EF4-FFF2-40B4-BE49-F238E27FC236}">
                  <a16:creationId xmlns:a16="http://schemas.microsoft.com/office/drawing/2014/main" id="{0A0241F0-17D8-CD8D-98AD-C0FC39A166D8}"/>
                </a:ext>
              </a:extLst>
            </p:cNvPr>
            <p:cNvSpPr>
              <a:spLocks noChangeArrowheads="1"/>
            </p:cNvSpPr>
            <p:nvPr/>
          </p:nvSpPr>
          <p:spPr bwMode="auto">
            <a:xfrm>
              <a:off x="5817136" y="3985485"/>
              <a:ext cx="195807" cy="7727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Rectangle 8">
              <a:extLst>
                <a:ext uri="{FF2B5EF4-FFF2-40B4-BE49-F238E27FC236}">
                  <a16:creationId xmlns:a16="http://schemas.microsoft.com/office/drawing/2014/main" id="{79F075B1-ECCA-5702-1343-C61A0EC36F27}"/>
                </a:ext>
              </a:extLst>
            </p:cNvPr>
            <p:cNvSpPr>
              <a:spLocks noChangeArrowheads="1"/>
            </p:cNvSpPr>
            <p:nvPr/>
          </p:nvSpPr>
          <p:spPr bwMode="auto">
            <a:xfrm>
              <a:off x="5817136" y="4091813"/>
              <a:ext cx="195807" cy="7727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Rectangle 9">
              <a:extLst>
                <a:ext uri="{FF2B5EF4-FFF2-40B4-BE49-F238E27FC236}">
                  <a16:creationId xmlns:a16="http://schemas.microsoft.com/office/drawing/2014/main" id="{8DA05D0A-714A-B6BA-5F11-308CF017B06E}"/>
                </a:ext>
              </a:extLst>
            </p:cNvPr>
            <p:cNvSpPr>
              <a:spLocks noChangeArrowheads="1"/>
            </p:cNvSpPr>
            <p:nvPr/>
          </p:nvSpPr>
          <p:spPr bwMode="auto">
            <a:xfrm>
              <a:off x="6047805" y="3985485"/>
              <a:ext cx="195807" cy="7727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Rectangle 10">
              <a:extLst>
                <a:ext uri="{FF2B5EF4-FFF2-40B4-BE49-F238E27FC236}">
                  <a16:creationId xmlns:a16="http://schemas.microsoft.com/office/drawing/2014/main" id="{342479F7-C6DF-B986-970A-F049AA406BB4}"/>
                </a:ext>
              </a:extLst>
            </p:cNvPr>
            <p:cNvSpPr>
              <a:spLocks noChangeArrowheads="1"/>
            </p:cNvSpPr>
            <p:nvPr/>
          </p:nvSpPr>
          <p:spPr bwMode="auto">
            <a:xfrm>
              <a:off x="6047805" y="4091813"/>
              <a:ext cx="195807" cy="7727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cxnSp>
        <p:nvCxnSpPr>
          <p:cNvPr id="23" name="Straight Connector 22">
            <a:extLst>
              <a:ext uri="{FF2B5EF4-FFF2-40B4-BE49-F238E27FC236}">
                <a16:creationId xmlns:a16="http://schemas.microsoft.com/office/drawing/2014/main" id="{7966233F-DAB3-8615-EE9D-C8C0F2F49CEE}"/>
              </a:ext>
            </a:extLst>
          </p:cNvPr>
          <p:cNvCxnSpPr>
            <a:cxnSpLocks/>
          </p:cNvCxnSpPr>
          <p:nvPr/>
        </p:nvCxnSpPr>
        <p:spPr>
          <a:xfrm>
            <a:off x="1569723" y="5105400"/>
            <a:ext cx="0" cy="204788"/>
          </a:xfrm>
          <a:prstGeom prst="line">
            <a:avLst/>
          </a:prstGeom>
          <a:ln w="12700">
            <a:solidFill>
              <a:schemeClr val="tx2"/>
            </a:solidFill>
            <a:tailEnd type="none"/>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AF757B7-3833-3559-312A-36EED7343FED}"/>
              </a:ext>
            </a:extLst>
          </p:cNvPr>
          <p:cNvCxnSpPr>
            <a:cxnSpLocks/>
          </p:cNvCxnSpPr>
          <p:nvPr/>
        </p:nvCxnSpPr>
        <p:spPr>
          <a:xfrm>
            <a:off x="5163042" y="3102769"/>
            <a:ext cx="0" cy="547687"/>
          </a:xfrm>
          <a:prstGeom prst="line">
            <a:avLst/>
          </a:prstGeom>
          <a:ln w="12700">
            <a:solidFill>
              <a:schemeClr val="tx2"/>
            </a:solidFill>
            <a:tailEnd type="non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FC8C6BBC-14AA-CB34-9B69-FBC37F8E3F6E}"/>
              </a:ext>
            </a:extLst>
          </p:cNvPr>
          <p:cNvSpPr/>
          <p:nvPr/>
        </p:nvSpPr>
        <p:spPr>
          <a:xfrm>
            <a:off x="4235449" y="3667125"/>
            <a:ext cx="1698625" cy="1504950"/>
          </a:xfrm>
          <a:prstGeom prst="rect">
            <a:avLst/>
          </a:prstGeom>
          <a:noFill/>
          <a:ln w="76200">
            <a:solidFill>
              <a:schemeClr val="tx2"/>
            </a:solid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40" name="Rectangle 39">
            <a:extLst>
              <a:ext uri="{FF2B5EF4-FFF2-40B4-BE49-F238E27FC236}">
                <a16:creationId xmlns:a16="http://schemas.microsoft.com/office/drawing/2014/main" id="{42582EA6-16B1-1622-A8A5-D65420B82E30}"/>
              </a:ext>
            </a:extLst>
          </p:cNvPr>
          <p:cNvSpPr/>
          <p:nvPr/>
        </p:nvSpPr>
        <p:spPr>
          <a:xfrm>
            <a:off x="2722880" y="1361440"/>
            <a:ext cx="995680" cy="233680"/>
          </a:xfrm>
          <a:prstGeom prst="rect">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pic>
        <p:nvPicPr>
          <p:cNvPr id="9" name="Picture 8">
            <a:extLst>
              <a:ext uri="{FF2B5EF4-FFF2-40B4-BE49-F238E27FC236}">
                <a16:creationId xmlns:a16="http://schemas.microsoft.com/office/drawing/2014/main" id="{F53B5308-5386-7774-3279-296DD3047F0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2717"/>
          <a:stretch/>
        </p:blipFill>
        <p:spPr>
          <a:xfrm>
            <a:off x="928686" y="3676651"/>
            <a:ext cx="1338263" cy="1362074"/>
          </a:xfrm>
          <a:prstGeom prst="rect">
            <a:avLst/>
          </a:prstGeom>
        </p:spPr>
      </p:pic>
      <p:sp>
        <p:nvSpPr>
          <p:cNvPr id="3" name="Rectangle 2">
            <a:extLst>
              <a:ext uri="{FF2B5EF4-FFF2-40B4-BE49-F238E27FC236}">
                <a16:creationId xmlns:a16="http://schemas.microsoft.com/office/drawing/2014/main" id="{4D1C8368-D92B-81F5-18DA-14FC76EA6167}"/>
              </a:ext>
            </a:extLst>
          </p:cNvPr>
          <p:cNvSpPr/>
          <p:nvPr/>
        </p:nvSpPr>
        <p:spPr>
          <a:xfrm>
            <a:off x="771260" y="3676650"/>
            <a:ext cx="1657615" cy="1428750"/>
          </a:xfrm>
          <a:prstGeom prst="rect">
            <a:avLst/>
          </a:prstGeom>
          <a:noFill/>
          <a:ln w="76200">
            <a:solidFill>
              <a:schemeClr val="tx2"/>
            </a:solid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0" name="Rectangle 9">
            <a:extLst>
              <a:ext uri="{FF2B5EF4-FFF2-40B4-BE49-F238E27FC236}">
                <a16:creationId xmlns:a16="http://schemas.microsoft.com/office/drawing/2014/main" id="{06A45F97-F4EC-D586-262E-2F5C29BA334E}"/>
              </a:ext>
            </a:extLst>
          </p:cNvPr>
          <p:cNvSpPr/>
          <p:nvPr/>
        </p:nvSpPr>
        <p:spPr>
          <a:xfrm>
            <a:off x="2195513" y="3805238"/>
            <a:ext cx="190500" cy="24765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pic>
        <p:nvPicPr>
          <p:cNvPr id="14" name="Picture 13">
            <a:extLst>
              <a:ext uri="{FF2B5EF4-FFF2-40B4-BE49-F238E27FC236}">
                <a16:creationId xmlns:a16="http://schemas.microsoft.com/office/drawing/2014/main" id="{591D1FEC-D52C-00E3-D427-4244F0D933B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32327"/>
          <a:stretch/>
        </p:blipFill>
        <p:spPr>
          <a:xfrm>
            <a:off x="4452936" y="2109788"/>
            <a:ext cx="1266827" cy="847725"/>
          </a:xfrm>
          <a:prstGeom prst="rect">
            <a:avLst/>
          </a:prstGeom>
        </p:spPr>
      </p:pic>
      <p:sp>
        <p:nvSpPr>
          <p:cNvPr id="8" name="Rectangle 7">
            <a:extLst>
              <a:ext uri="{FF2B5EF4-FFF2-40B4-BE49-F238E27FC236}">
                <a16:creationId xmlns:a16="http://schemas.microsoft.com/office/drawing/2014/main" id="{EEA902C6-33F8-FC81-C75B-CC7196AC80E6}"/>
              </a:ext>
            </a:extLst>
          </p:cNvPr>
          <p:cNvSpPr/>
          <p:nvPr/>
        </p:nvSpPr>
        <p:spPr>
          <a:xfrm>
            <a:off x="4248150" y="2047875"/>
            <a:ext cx="1700213" cy="904875"/>
          </a:xfrm>
          <a:prstGeom prst="rect">
            <a:avLst/>
          </a:prstGeom>
          <a:noFill/>
          <a:ln w="76200">
            <a:solidFill>
              <a:schemeClr val="tx2"/>
            </a:solid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5" name="Rectangle 14">
            <a:extLst>
              <a:ext uri="{FF2B5EF4-FFF2-40B4-BE49-F238E27FC236}">
                <a16:creationId xmlns:a16="http://schemas.microsoft.com/office/drawing/2014/main" id="{14B6E86A-7159-BBFA-C646-5B964887B29B}"/>
              </a:ext>
            </a:extLst>
          </p:cNvPr>
          <p:cNvSpPr/>
          <p:nvPr/>
        </p:nvSpPr>
        <p:spPr>
          <a:xfrm>
            <a:off x="4300538" y="2138363"/>
            <a:ext cx="190500" cy="24765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6" name="Rectangle 15">
            <a:extLst>
              <a:ext uri="{FF2B5EF4-FFF2-40B4-BE49-F238E27FC236}">
                <a16:creationId xmlns:a16="http://schemas.microsoft.com/office/drawing/2014/main" id="{0C0B626C-E048-5DB6-6246-DE5DD5099095}"/>
              </a:ext>
            </a:extLst>
          </p:cNvPr>
          <p:cNvSpPr/>
          <p:nvPr/>
        </p:nvSpPr>
        <p:spPr>
          <a:xfrm>
            <a:off x="5686426" y="2138363"/>
            <a:ext cx="190500" cy="24765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pic>
        <p:nvPicPr>
          <p:cNvPr id="17" name="Picture 16">
            <a:extLst>
              <a:ext uri="{FF2B5EF4-FFF2-40B4-BE49-F238E27FC236}">
                <a16:creationId xmlns:a16="http://schemas.microsoft.com/office/drawing/2014/main" id="{DD07BB2D-081A-B74F-F8CA-887A0054097E}"/>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566862" y="4264818"/>
            <a:ext cx="226219" cy="80963"/>
          </a:xfrm>
          <a:prstGeom prst="rect">
            <a:avLst/>
          </a:prstGeom>
        </p:spPr>
      </p:pic>
      <p:sp>
        <p:nvSpPr>
          <p:cNvPr id="18" name="Rectangle 17">
            <a:extLst>
              <a:ext uri="{FF2B5EF4-FFF2-40B4-BE49-F238E27FC236}">
                <a16:creationId xmlns:a16="http://schemas.microsoft.com/office/drawing/2014/main" id="{F30F846B-126E-F942-049A-17E3268897BD}"/>
              </a:ext>
            </a:extLst>
          </p:cNvPr>
          <p:cNvSpPr/>
          <p:nvPr/>
        </p:nvSpPr>
        <p:spPr>
          <a:xfrm>
            <a:off x="1778794" y="4281488"/>
            <a:ext cx="45719" cy="59531"/>
          </a:xfrm>
          <a:prstGeom prst="rect">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9" name="Rectangle 18">
            <a:extLst>
              <a:ext uri="{FF2B5EF4-FFF2-40B4-BE49-F238E27FC236}">
                <a16:creationId xmlns:a16="http://schemas.microsoft.com/office/drawing/2014/main" id="{F439761E-F687-B8DF-3406-8E47B2ECBD10}"/>
              </a:ext>
            </a:extLst>
          </p:cNvPr>
          <p:cNvSpPr/>
          <p:nvPr/>
        </p:nvSpPr>
        <p:spPr>
          <a:xfrm>
            <a:off x="1783556" y="4641057"/>
            <a:ext cx="83344" cy="83343"/>
          </a:xfrm>
          <a:prstGeom prst="rect">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1" name="Rectangle 10">
            <a:extLst>
              <a:ext uri="{FF2B5EF4-FFF2-40B4-BE49-F238E27FC236}">
                <a16:creationId xmlns:a16="http://schemas.microsoft.com/office/drawing/2014/main" id="{2D5F6C2A-6A5D-8D49-1032-98A1DD9B2E67}"/>
              </a:ext>
            </a:extLst>
          </p:cNvPr>
          <p:cNvSpPr/>
          <p:nvPr/>
        </p:nvSpPr>
        <p:spPr>
          <a:xfrm>
            <a:off x="1966913" y="3867150"/>
            <a:ext cx="78581" cy="188119"/>
          </a:xfrm>
          <a:prstGeom prst="rect">
            <a:avLst/>
          </a:prstGeom>
          <a:solidFill>
            <a:srgbClr val="A4C23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35" name="Rectangle 34">
            <a:extLst>
              <a:ext uri="{FF2B5EF4-FFF2-40B4-BE49-F238E27FC236}">
                <a16:creationId xmlns:a16="http://schemas.microsoft.com/office/drawing/2014/main" id="{992BD388-727A-4CF4-33DC-3C6CBFB597A8}"/>
              </a:ext>
            </a:extLst>
          </p:cNvPr>
          <p:cNvSpPr/>
          <p:nvPr/>
        </p:nvSpPr>
        <p:spPr>
          <a:xfrm>
            <a:off x="712859" y="1104744"/>
            <a:ext cx="1500362" cy="250061"/>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36" name="Rectangle 35">
            <a:extLst>
              <a:ext uri="{FF2B5EF4-FFF2-40B4-BE49-F238E27FC236}">
                <a16:creationId xmlns:a16="http://schemas.microsoft.com/office/drawing/2014/main" id="{42435041-C6B8-2AC0-0839-11D4B31EC91C}"/>
              </a:ext>
            </a:extLst>
          </p:cNvPr>
          <p:cNvSpPr/>
          <p:nvPr/>
        </p:nvSpPr>
        <p:spPr>
          <a:xfrm>
            <a:off x="5218793" y="1295400"/>
            <a:ext cx="70913" cy="45719"/>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37" name="Tagline">
            <a:extLst>
              <a:ext uri="{FF2B5EF4-FFF2-40B4-BE49-F238E27FC236}">
                <a16:creationId xmlns:a16="http://schemas.microsoft.com/office/drawing/2014/main" id="{F306DC3C-9D0F-8006-30A7-B80BDC0293D3}"/>
              </a:ext>
            </a:extLst>
          </p:cNvPr>
          <p:cNvSpPr txBox="1">
            <a:spLocks noChangeArrowheads="1"/>
          </p:cNvSpPr>
          <p:nvPr/>
        </p:nvSpPr>
        <p:spPr bwMode="auto">
          <a:xfrm>
            <a:off x="736386" y="5756275"/>
            <a:ext cx="3171524" cy="250186"/>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chorCtr="0">
            <a:no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marL="0" marR="0" lvl="0" indent="0" algn="l" rtl="0">
              <a:spcBef>
                <a:spcPts val="800"/>
              </a:spcBef>
              <a:spcAft>
                <a:spcPts val="0"/>
              </a:spcAft>
              <a:buNone/>
            </a:pPr>
            <a:r>
              <a:rPr lang="en-US" sz="530" b="0" i="0" u="none" strike="noStrike" cap="none" dirty="0">
                <a:solidFill>
                  <a:schemeClr val="tx2">
                    <a:lumMod val="20000"/>
                    <a:lumOff val="80000"/>
                  </a:schemeClr>
                </a:solidFill>
                <a:latin typeface="Arial"/>
                <a:ea typeface="Arial"/>
                <a:cs typeface="Arial"/>
                <a:sym typeface="Arial"/>
              </a:rPr>
              <a:t>Blue Cross and Blue Shield of Illinois, a Division of Health Care Service Corporation, a Mutual Legal Reserve Company, an Independent Licensee of the Blue Cross and Blue Shield Association </a:t>
            </a:r>
            <a:endParaRPr lang="en-US" sz="530" dirty="0">
              <a:solidFill>
                <a:schemeClr val="tx2">
                  <a:lumMod val="20000"/>
                  <a:lumOff val="80000"/>
                </a:schemeClr>
              </a:solidFill>
            </a:endParaRPr>
          </a:p>
        </p:txBody>
      </p:sp>
      <p:sp>
        <p:nvSpPr>
          <p:cNvPr id="38" name="Tagline">
            <a:extLst>
              <a:ext uri="{FF2B5EF4-FFF2-40B4-BE49-F238E27FC236}">
                <a16:creationId xmlns:a16="http://schemas.microsoft.com/office/drawing/2014/main" id="{0C5DBDEA-B168-5440-8217-09C0B248BF87}"/>
              </a:ext>
            </a:extLst>
          </p:cNvPr>
          <p:cNvSpPr txBox="1">
            <a:spLocks noChangeArrowheads="1"/>
          </p:cNvSpPr>
          <p:nvPr/>
        </p:nvSpPr>
        <p:spPr bwMode="auto">
          <a:xfrm>
            <a:off x="685585" y="5603875"/>
            <a:ext cx="3181565" cy="170811"/>
          </a:xfrm>
          <a:prstGeom prst="rect">
            <a:avLst/>
          </a:prstGeom>
          <a:solidFill>
            <a:schemeClr val="tx2"/>
          </a:solidFill>
          <a:ln>
            <a:noFill/>
          </a:ln>
          <a:effectLst/>
        </p:spPr>
        <p:txBody>
          <a:bodyPr wrap="square" lIns="0" tIns="0" rIns="0" bIns="0" anchor="ctr" anchorCtr="0">
            <a:no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marL="57150">
              <a:spcAft>
                <a:spcPts val="600"/>
              </a:spcAft>
            </a:pPr>
            <a:r>
              <a:rPr lang="en-US" sz="430" b="0" i="0" u="none" strike="noStrike" dirty="0">
                <a:solidFill>
                  <a:schemeClr val="accent2">
                    <a:lumMod val="20000"/>
                    <a:lumOff val="80000"/>
                  </a:schemeClr>
                </a:solidFill>
                <a:effectLst/>
                <a:latin typeface="+mn-lt"/>
              </a:rPr>
              <a:t>Luminare Health Benefits, Inc., a separate company, solely responsible for its products and services, administers some products</a:t>
            </a:r>
            <a:br>
              <a:rPr lang="en-US" sz="430" b="0" i="0" u="none" strike="noStrike" dirty="0">
                <a:solidFill>
                  <a:schemeClr val="accent2">
                    <a:lumMod val="20000"/>
                    <a:lumOff val="80000"/>
                  </a:schemeClr>
                </a:solidFill>
                <a:effectLst/>
                <a:latin typeface="+mn-lt"/>
              </a:rPr>
            </a:br>
            <a:r>
              <a:rPr lang="en-US" sz="430" b="0" i="0" u="none" strike="noStrike" dirty="0">
                <a:solidFill>
                  <a:schemeClr val="accent2">
                    <a:lumMod val="20000"/>
                    <a:lumOff val="80000"/>
                  </a:schemeClr>
                </a:solidFill>
                <a:effectLst/>
                <a:latin typeface="+mn-lt"/>
              </a:rPr>
              <a:t>and services for Blue Cross and Blue Shield of Illinois under the Alternative Delivery Model.</a:t>
            </a:r>
            <a:endParaRPr lang="en-US" sz="430" b="0" dirty="0">
              <a:solidFill>
                <a:schemeClr val="accent2">
                  <a:lumMod val="20000"/>
                  <a:lumOff val="80000"/>
                </a:schemeClr>
              </a:solidFill>
              <a:latin typeface="+mn-lt"/>
            </a:endParaRPr>
          </a:p>
        </p:txBody>
      </p:sp>
      <p:pic>
        <p:nvPicPr>
          <p:cNvPr id="20" name="Graphic 19">
            <a:extLst>
              <a:ext uri="{FF2B5EF4-FFF2-40B4-BE49-F238E27FC236}">
                <a16:creationId xmlns:a16="http://schemas.microsoft.com/office/drawing/2014/main" id="{433391F5-4732-C91F-076E-CE242E782043}"/>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719164" y="1167603"/>
            <a:ext cx="1451205" cy="199185"/>
          </a:xfrm>
          <a:prstGeom prst="rect">
            <a:avLst/>
          </a:prstGeom>
        </p:spPr>
      </p:pic>
      <p:sp>
        <p:nvSpPr>
          <p:cNvPr id="5" name="TextBox 4">
            <a:extLst>
              <a:ext uri="{FF2B5EF4-FFF2-40B4-BE49-F238E27FC236}">
                <a16:creationId xmlns:a16="http://schemas.microsoft.com/office/drawing/2014/main" id="{B6839123-AE30-6D1F-C80A-30C5314335A2}"/>
              </a:ext>
            </a:extLst>
          </p:cNvPr>
          <p:cNvSpPr txBox="1"/>
          <p:nvPr/>
        </p:nvSpPr>
        <p:spPr>
          <a:xfrm>
            <a:off x="7848601" y="405245"/>
            <a:ext cx="3733800" cy="307777"/>
          </a:xfrm>
          <a:prstGeom prst="rect">
            <a:avLst/>
          </a:prstGeom>
          <a:noFill/>
        </p:spPr>
        <p:txBody>
          <a:bodyPr wrap="square" lIns="0" tIns="0" rIns="0" bIns="0" rtlCol="0">
            <a:spAutoFit/>
          </a:bodyPr>
          <a:lstStyle/>
          <a:p>
            <a:pPr algn="ctr">
              <a:spcAft>
                <a:spcPts val="600"/>
              </a:spcAft>
            </a:pPr>
            <a:r>
              <a:rPr lang="en-US" b="1" dirty="0">
                <a:solidFill>
                  <a:schemeClr val="bg1"/>
                </a:solidFill>
              </a:rPr>
              <a:t>myBlueElementIL.com</a:t>
            </a:r>
            <a:endParaRPr lang="en-US" sz="1800" b="1" dirty="0">
              <a:solidFill>
                <a:schemeClr val="bg1"/>
              </a:solidFill>
            </a:endParaRPr>
          </a:p>
        </p:txBody>
      </p:sp>
      <p:sp>
        <p:nvSpPr>
          <p:cNvPr id="12" name="Text Placeholder 8">
            <a:extLst>
              <a:ext uri="{FF2B5EF4-FFF2-40B4-BE49-F238E27FC236}">
                <a16:creationId xmlns:a16="http://schemas.microsoft.com/office/drawing/2014/main" id="{F95DBB0A-9825-239E-DCAD-9C9EDED946F2}"/>
              </a:ext>
            </a:extLst>
          </p:cNvPr>
          <p:cNvSpPr>
            <a:spLocks noGrp="1"/>
          </p:cNvSpPr>
          <p:nvPr>
            <p:ph type="body" sz="quarter" idx="14"/>
          </p:nvPr>
        </p:nvSpPr>
        <p:spPr>
          <a:xfrm>
            <a:off x="457201" y="6553200"/>
            <a:ext cx="2910468" cy="304800"/>
          </a:xfrm>
        </p:spPr>
        <p:txBody>
          <a:bodyPr/>
          <a:lstStyle/>
          <a:p>
            <a:r>
              <a:rPr lang="en-US" dirty="0"/>
              <a:t>Screen images are for illustrative purposes only.</a:t>
            </a:r>
          </a:p>
        </p:txBody>
      </p:sp>
    </p:spTree>
    <p:extLst>
      <p:ext uri="{BB962C8B-B14F-4D97-AF65-F5344CB8AC3E}">
        <p14:creationId xmlns:p14="http://schemas.microsoft.com/office/powerpoint/2010/main" val="3722158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descr="A person in blue scrubs working on a computer&#10;&#10;Description automatically generated">
            <a:extLst>
              <a:ext uri="{FF2B5EF4-FFF2-40B4-BE49-F238E27FC236}">
                <a16:creationId xmlns:a16="http://schemas.microsoft.com/office/drawing/2014/main" id="{3F1CA653-456D-EB02-3C57-B03C61C23CAF}"/>
              </a:ext>
            </a:extLst>
          </p:cNvPr>
          <p:cNvPicPr>
            <a:picLocks noChangeAspect="1"/>
          </p:cNvPicPr>
          <p:nvPr/>
        </p:nvPicPr>
        <p:blipFill>
          <a:blip r:embed="rId3"/>
          <a:srcRect l="28306" r="16885" b="4481"/>
          <a:stretch/>
        </p:blipFill>
        <p:spPr>
          <a:xfrm>
            <a:off x="0" y="-10269"/>
            <a:ext cx="5029202" cy="6563470"/>
          </a:xfrm>
          <a:prstGeom prst="rect">
            <a:avLst/>
          </a:prstGeom>
        </p:spPr>
      </p:pic>
      <p:sp>
        <p:nvSpPr>
          <p:cNvPr id="35" name="Slide Number Placeholder 34"/>
          <p:cNvSpPr>
            <a:spLocks noGrp="1"/>
          </p:cNvSpPr>
          <p:nvPr>
            <p:ph type="sldNum" sz="quarter" idx="10"/>
          </p:nvPr>
        </p:nvSpPr>
        <p:spPr/>
        <p:txBody>
          <a:bodyPr/>
          <a:lstStyle/>
          <a:p>
            <a:fld id="{2D55A223-BDE3-4662-BD05-6BDBDD27824A}" type="slidenum">
              <a:rPr lang="en-US" smtClean="0"/>
              <a:pPr/>
              <a:t>4</a:t>
            </a:fld>
            <a:endParaRPr lang="en-US" dirty="0"/>
          </a:p>
        </p:txBody>
      </p:sp>
      <p:sp>
        <p:nvSpPr>
          <p:cNvPr id="2" name="Title 1"/>
          <p:cNvSpPr>
            <a:spLocks noGrp="1"/>
          </p:cNvSpPr>
          <p:nvPr>
            <p:ph type="title"/>
          </p:nvPr>
        </p:nvSpPr>
        <p:spPr>
          <a:xfrm>
            <a:off x="609601" y="411480"/>
            <a:ext cx="3823854" cy="1188720"/>
          </a:xfrm>
        </p:spPr>
        <p:txBody>
          <a:bodyPr/>
          <a:lstStyle/>
          <a:p>
            <a:pPr fontAlgn="auto">
              <a:spcAft>
                <a:spcPts val="0"/>
              </a:spcAft>
            </a:pPr>
            <a:r>
              <a:rPr lang="en-US" sz="4000" b="0" dirty="0">
                <a:solidFill>
                  <a:schemeClr val="tx2"/>
                </a:solidFill>
                <a:latin typeface="Arial Black" panose="020B0A04020102020204" pitchFamily="34" charset="0"/>
              </a:rPr>
              <a:t>The strength of Blue</a:t>
            </a:r>
            <a:r>
              <a:rPr lang="en-US" sz="2000" b="0" cap="small" baseline="95000" dirty="0">
                <a:solidFill>
                  <a:schemeClr val="tx2"/>
                </a:solidFill>
              </a:rPr>
              <a:t>SM</a:t>
            </a:r>
            <a:endParaRPr lang="en-US" sz="1400" b="0" cap="small" baseline="95000" dirty="0">
              <a:solidFill>
                <a:schemeClr val="tx2"/>
              </a:solidFill>
            </a:endParaRPr>
          </a:p>
        </p:txBody>
      </p:sp>
      <p:sp>
        <p:nvSpPr>
          <p:cNvPr id="203" name="Content Placeholder 2"/>
          <p:cNvSpPr txBox="1">
            <a:spLocks/>
          </p:cNvSpPr>
          <p:nvPr/>
        </p:nvSpPr>
        <p:spPr bwMode="auto">
          <a:xfrm>
            <a:off x="7711440" y="3919354"/>
            <a:ext cx="5168988" cy="548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ctr" anchorCtr="0" compatLnSpc="1">
            <a:prstTxWarp prst="textNoShape">
              <a:avLst/>
            </a:prstTxWarp>
            <a:noAutofit/>
          </a:bodyPr>
          <a:lstStyle>
            <a:lvl1pPr marL="231775" indent="-231775" algn="l" rtl="0" fontAlgn="base">
              <a:spcBef>
                <a:spcPct val="40000"/>
              </a:spcBef>
              <a:spcAft>
                <a:spcPct val="0"/>
              </a:spcAft>
              <a:buClr>
                <a:schemeClr val="tx1"/>
              </a:buClr>
              <a:buFont typeface="Arial" panose="020B0604020202020204" pitchFamily="34" charset="0"/>
              <a:buChar char="•"/>
              <a:defRPr sz="2200">
                <a:solidFill>
                  <a:srgbClr val="000000"/>
                </a:solidFill>
                <a:latin typeface="+mn-lt"/>
                <a:ea typeface="+mn-ea"/>
                <a:cs typeface="+mn-cs"/>
              </a:defRPr>
            </a:lvl1pPr>
            <a:lvl2pPr marL="742950" indent="-285750" algn="l" rtl="0" fontAlgn="base">
              <a:spcBef>
                <a:spcPct val="20000"/>
              </a:spcBef>
              <a:spcAft>
                <a:spcPct val="0"/>
              </a:spcAft>
              <a:buChar char="–"/>
              <a:defRPr sz="1800">
                <a:solidFill>
                  <a:srgbClr val="000000"/>
                </a:solidFill>
                <a:latin typeface="+mn-lt"/>
              </a:defRPr>
            </a:lvl2pPr>
            <a:lvl3pPr marL="1143000" indent="-228600" algn="l" rtl="0" fontAlgn="base">
              <a:spcBef>
                <a:spcPct val="20000"/>
              </a:spcBef>
              <a:spcAft>
                <a:spcPct val="0"/>
              </a:spcAft>
              <a:buChar char="•"/>
              <a:defRPr sz="1600">
                <a:solidFill>
                  <a:srgbClr val="000000"/>
                </a:solidFill>
                <a:latin typeface="+mn-lt"/>
              </a:defRPr>
            </a:lvl3pPr>
            <a:lvl4pPr marL="1600200" indent="-228600" algn="l" rtl="0" fontAlgn="base">
              <a:spcBef>
                <a:spcPct val="20000"/>
              </a:spcBef>
              <a:spcAft>
                <a:spcPct val="0"/>
              </a:spcAft>
              <a:buChar char="–"/>
              <a:defRPr sz="1400">
                <a:solidFill>
                  <a:srgbClr val="000000"/>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nSpc>
                <a:spcPct val="90000"/>
              </a:lnSpc>
              <a:spcBef>
                <a:spcPts val="0"/>
              </a:spcBef>
              <a:buClr>
                <a:srgbClr val="000000"/>
              </a:buClr>
              <a:buNone/>
            </a:pPr>
            <a:r>
              <a:rPr lang="en-US" sz="2800" b="0" kern="0" dirty="0">
                <a:solidFill>
                  <a:schemeClr val="tx2"/>
                </a:solidFill>
                <a:latin typeface="Arial Black" panose="020B0A04020102020204" pitchFamily="34" charset="0"/>
              </a:rPr>
              <a:t>MORE THAN</a:t>
            </a:r>
            <a:br>
              <a:rPr lang="en-US" sz="2800" b="0" kern="0" dirty="0">
                <a:solidFill>
                  <a:schemeClr val="tx2"/>
                </a:solidFill>
                <a:latin typeface="Arial Black" panose="020B0A04020102020204" pitchFamily="34" charset="0"/>
              </a:rPr>
            </a:br>
            <a:r>
              <a:rPr lang="en-US" sz="2800" b="0" kern="0" dirty="0">
                <a:solidFill>
                  <a:schemeClr val="tx2"/>
                </a:solidFill>
                <a:latin typeface="Arial Black" panose="020B0A04020102020204" pitchFamily="34" charset="0"/>
              </a:rPr>
              <a:t>2 MILLION</a:t>
            </a:r>
          </a:p>
          <a:p>
            <a:pPr marL="0" indent="0">
              <a:spcBef>
                <a:spcPts val="0"/>
              </a:spcBef>
              <a:buClr>
                <a:srgbClr val="000000"/>
              </a:buClr>
              <a:buNone/>
            </a:pPr>
            <a:r>
              <a:rPr lang="en-US" sz="1800" b="0" kern="0" dirty="0">
                <a:solidFill>
                  <a:srgbClr val="1E1E1E"/>
                </a:solidFill>
              </a:rPr>
              <a:t>unique, in-network providers</a:t>
            </a:r>
          </a:p>
        </p:txBody>
      </p:sp>
      <p:sp>
        <p:nvSpPr>
          <p:cNvPr id="205" name="Content Placeholder 2"/>
          <p:cNvSpPr txBox="1">
            <a:spLocks/>
          </p:cNvSpPr>
          <p:nvPr/>
        </p:nvSpPr>
        <p:spPr bwMode="auto">
          <a:xfrm>
            <a:off x="7711440" y="2394319"/>
            <a:ext cx="4572000" cy="548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ctr" anchorCtr="0" compatLnSpc="1">
            <a:prstTxWarp prst="textNoShape">
              <a:avLst/>
            </a:prstTxWarp>
            <a:noAutofit/>
          </a:bodyPr>
          <a:lstStyle>
            <a:lvl1pPr marL="231775" indent="-231775" algn="l" rtl="0" fontAlgn="base">
              <a:spcBef>
                <a:spcPct val="40000"/>
              </a:spcBef>
              <a:spcAft>
                <a:spcPct val="0"/>
              </a:spcAft>
              <a:buClr>
                <a:schemeClr val="tx1"/>
              </a:buClr>
              <a:buFont typeface="Arial" panose="020B0604020202020204" pitchFamily="34" charset="0"/>
              <a:buChar char="•"/>
              <a:defRPr sz="2200">
                <a:solidFill>
                  <a:srgbClr val="000000"/>
                </a:solidFill>
                <a:latin typeface="+mn-lt"/>
                <a:ea typeface="+mn-ea"/>
                <a:cs typeface="+mn-cs"/>
              </a:defRPr>
            </a:lvl1pPr>
            <a:lvl2pPr marL="742950" indent="-285750" algn="l" rtl="0" fontAlgn="base">
              <a:spcBef>
                <a:spcPct val="20000"/>
              </a:spcBef>
              <a:spcAft>
                <a:spcPct val="0"/>
              </a:spcAft>
              <a:buChar char="–"/>
              <a:defRPr sz="1800">
                <a:solidFill>
                  <a:srgbClr val="000000"/>
                </a:solidFill>
                <a:latin typeface="+mn-lt"/>
              </a:defRPr>
            </a:lvl2pPr>
            <a:lvl3pPr marL="1143000" indent="-228600" algn="l" rtl="0" fontAlgn="base">
              <a:spcBef>
                <a:spcPct val="20000"/>
              </a:spcBef>
              <a:spcAft>
                <a:spcPct val="0"/>
              </a:spcAft>
              <a:buChar char="•"/>
              <a:defRPr sz="1600">
                <a:solidFill>
                  <a:srgbClr val="000000"/>
                </a:solidFill>
                <a:latin typeface="+mn-lt"/>
              </a:defRPr>
            </a:lvl3pPr>
            <a:lvl4pPr marL="1600200" indent="-228600" algn="l" rtl="0" fontAlgn="base">
              <a:spcBef>
                <a:spcPct val="20000"/>
              </a:spcBef>
              <a:spcAft>
                <a:spcPct val="0"/>
              </a:spcAft>
              <a:buChar char="–"/>
              <a:defRPr sz="1400">
                <a:solidFill>
                  <a:srgbClr val="000000"/>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nSpc>
                <a:spcPct val="83000"/>
              </a:lnSpc>
              <a:spcBef>
                <a:spcPts val="0"/>
              </a:spcBef>
              <a:buClr>
                <a:srgbClr val="000000"/>
              </a:buClr>
              <a:buNone/>
            </a:pPr>
            <a:r>
              <a:rPr lang="en-US" sz="2800" b="0" kern="0" dirty="0">
                <a:solidFill>
                  <a:schemeClr val="tx2"/>
                </a:solidFill>
                <a:latin typeface="Arial Black" panose="020B0A04020102020204" pitchFamily="34" charset="0"/>
              </a:rPr>
              <a:t>OVER 117 MILLION</a:t>
            </a:r>
          </a:p>
          <a:p>
            <a:pPr marL="0" indent="0">
              <a:lnSpc>
                <a:spcPct val="85000"/>
              </a:lnSpc>
              <a:spcBef>
                <a:spcPts val="0"/>
              </a:spcBef>
              <a:buClr>
                <a:srgbClr val="000000"/>
              </a:buClr>
              <a:buNone/>
            </a:pPr>
            <a:r>
              <a:rPr lang="en-US" sz="1800" b="0" kern="0" dirty="0">
                <a:solidFill>
                  <a:srgbClr val="1E1E1E"/>
                </a:solidFill>
              </a:rPr>
              <a:t>members</a:t>
            </a:r>
          </a:p>
        </p:txBody>
      </p:sp>
      <p:sp>
        <p:nvSpPr>
          <p:cNvPr id="207" name="Content Placeholder 2"/>
          <p:cNvSpPr txBox="1">
            <a:spLocks/>
          </p:cNvSpPr>
          <p:nvPr/>
        </p:nvSpPr>
        <p:spPr bwMode="auto">
          <a:xfrm>
            <a:off x="7711440" y="5444388"/>
            <a:ext cx="3749039" cy="548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ctr" anchorCtr="0" compatLnSpc="1">
            <a:prstTxWarp prst="textNoShape">
              <a:avLst/>
            </a:prstTxWarp>
            <a:noAutofit/>
          </a:bodyPr>
          <a:lstStyle>
            <a:lvl1pPr marL="231775" indent="-231775" algn="l" rtl="0" fontAlgn="base">
              <a:spcBef>
                <a:spcPct val="40000"/>
              </a:spcBef>
              <a:spcAft>
                <a:spcPct val="0"/>
              </a:spcAft>
              <a:buClr>
                <a:schemeClr val="tx1"/>
              </a:buClr>
              <a:buFont typeface="Arial" panose="020B0604020202020204" pitchFamily="34" charset="0"/>
              <a:buChar char="•"/>
              <a:defRPr sz="2200">
                <a:solidFill>
                  <a:srgbClr val="000000"/>
                </a:solidFill>
                <a:latin typeface="+mn-lt"/>
                <a:ea typeface="+mn-ea"/>
                <a:cs typeface="+mn-cs"/>
              </a:defRPr>
            </a:lvl1pPr>
            <a:lvl2pPr marL="742950" indent="-285750" algn="l" rtl="0" fontAlgn="base">
              <a:spcBef>
                <a:spcPct val="20000"/>
              </a:spcBef>
              <a:spcAft>
                <a:spcPct val="0"/>
              </a:spcAft>
              <a:buChar char="–"/>
              <a:defRPr sz="1800">
                <a:solidFill>
                  <a:srgbClr val="000000"/>
                </a:solidFill>
                <a:latin typeface="+mn-lt"/>
              </a:defRPr>
            </a:lvl2pPr>
            <a:lvl3pPr marL="1143000" indent="-228600" algn="l" rtl="0" fontAlgn="base">
              <a:spcBef>
                <a:spcPct val="20000"/>
              </a:spcBef>
              <a:spcAft>
                <a:spcPct val="0"/>
              </a:spcAft>
              <a:buChar char="•"/>
              <a:defRPr sz="1600">
                <a:solidFill>
                  <a:srgbClr val="000000"/>
                </a:solidFill>
                <a:latin typeface="+mn-lt"/>
              </a:defRPr>
            </a:lvl3pPr>
            <a:lvl4pPr marL="1600200" indent="-228600" algn="l" rtl="0" fontAlgn="base">
              <a:spcBef>
                <a:spcPct val="20000"/>
              </a:spcBef>
              <a:spcAft>
                <a:spcPct val="0"/>
              </a:spcAft>
              <a:buChar char="–"/>
              <a:defRPr sz="1400">
                <a:solidFill>
                  <a:srgbClr val="000000"/>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nSpc>
                <a:spcPct val="85000"/>
              </a:lnSpc>
              <a:spcBef>
                <a:spcPts val="0"/>
              </a:spcBef>
              <a:buClr>
                <a:srgbClr val="000000"/>
              </a:buClr>
              <a:buNone/>
            </a:pPr>
            <a:r>
              <a:rPr lang="en-US" sz="2800" b="0" kern="0" dirty="0">
                <a:solidFill>
                  <a:schemeClr val="tx2"/>
                </a:solidFill>
                <a:latin typeface="Arial Black" panose="020B0A04020102020204" pitchFamily="34" charset="0"/>
              </a:rPr>
              <a:t>98%</a:t>
            </a:r>
            <a:br>
              <a:rPr lang="en-US" sz="4900" b="0" kern="0" dirty="0">
                <a:solidFill>
                  <a:srgbClr val="0080C7"/>
                </a:solidFill>
                <a:latin typeface="Tw Cen MT Condensed" panose="020B0606020104020203" pitchFamily="34" charset="0"/>
              </a:rPr>
            </a:br>
            <a:r>
              <a:rPr lang="en-US" sz="1800" b="0" kern="0" dirty="0">
                <a:solidFill>
                  <a:srgbClr val="1E1E1E"/>
                </a:solidFill>
              </a:rPr>
              <a:t>of claims paid at in-network rates</a:t>
            </a:r>
            <a:r>
              <a:rPr lang="en-US" sz="1700" b="0" kern="0" dirty="0">
                <a:solidFill>
                  <a:srgbClr val="1E1E1E"/>
                </a:solidFill>
              </a:rPr>
              <a:t> </a:t>
            </a:r>
          </a:p>
        </p:txBody>
      </p:sp>
      <p:sp>
        <p:nvSpPr>
          <p:cNvPr id="208" name="Content Placeholder 2"/>
          <p:cNvSpPr txBox="1">
            <a:spLocks/>
          </p:cNvSpPr>
          <p:nvPr/>
        </p:nvSpPr>
        <p:spPr bwMode="auto">
          <a:xfrm>
            <a:off x="7711440" y="869284"/>
            <a:ext cx="2575560" cy="548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ctr" anchorCtr="0" compatLnSpc="1">
            <a:prstTxWarp prst="textNoShape">
              <a:avLst/>
            </a:prstTxWarp>
            <a:noAutofit/>
          </a:bodyPr>
          <a:lstStyle>
            <a:lvl1pPr marL="231775" indent="-231775" algn="l" rtl="0" fontAlgn="base">
              <a:spcBef>
                <a:spcPct val="40000"/>
              </a:spcBef>
              <a:spcAft>
                <a:spcPct val="0"/>
              </a:spcAft>
              <a:buClr>
                <a:schemeClr val="tx1"/>
              </a:buClr>
              <a:buFont typeface="Arial" panose="020B0604020202020204" pitchFamily="34" charset="0"/>
              <a:buChar char="•"/>
              <a:defRPr sz="2200">
                <a:solidFill>
                  <a:srgbClr val="000000"/>
                </a:solidFill>
                <a:latin typeface="+mn-lt"/>
                <a:ea typeface="+mn-ea"/>
                <a:cs typeface="+mn-cs"/>
              </a:defRPr>
            </a:lvl1pPr>
            <a:lvl2pPr marL="742950" indent="-285750" algn="l" rtl="0" fontAlgn="base">
              <a:spcBef>
                <a:spcPct val="20000"/>
              </a:spcBef>
              <a:spcAft>
                <a:spcPct val="0"/>
              </a:spcAft>
              <a:buChar char="–"/>
              <a:defRPr sz="1800">
                <a:solidFill>
                  <a:srgbClr val="000000"/>
                </a:solidFill>
                <a:latin typeface="+mn-lt"/>
              </a:defRPr>
            </a:lvl2pPr>
            <a:lvl3pPr marL="1143000" indent="-228600" algn="l" rtl="0" fontAlgn="base">
              <a:spcBef>
                <a:spcPct val="20000"/>
              </a:spcBef>
              <a:spcAft>
                <a:spcPct val="0"/>
              </a:spcAft>
              <a:buChar char="•"/>
              <a:defRPr sz="1600">
                <a:solidFill>
                  <a:srgbClr val="000000"/>
                </a:solidFill>
                <a:latin typeface="+mn-lt"/>
              </a:defRPr>
            </a:lvl3pPr>
            <a:lvl4pPr marL="1600200" indent="-228600" algn="l" rtl="0" fontAlgn="base">
              <a:spcBef>
                <a:spcPct val="20000"/>
              </a:spcBef>
              <a:spcAft>
                <a:spcPct val="0"/>
              </a:spcAft>
              <a:buChar char="–"/>
              <a:defRPr sz="1400">
                <a:solidFill>
                  <a:srgbClr val="000000"/>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nSpc>
                <a:spcPct val="85000"/>
              </a:lnSpc>
              <a:spcBef>
                <a:spcPts val="0"/>
              </a:spcBef>
              <a:buClr>
                <a:srgbClr val="000000"/>
              </a:buClr>
              <a:buNone/>
            </a:pPr>
            <a:r>
              <a:rPr lang="en-US" sz="2800" b="0" kern="0" dirty="0">
                <a:solidFill>
                  <a:schemeClr val="tx2"/>
                </a:solidFill>
                <a:latin typeface="Arial Black" panose="020B0A04020102020204" pitchFamily="34" charset="0"/>
              </a:rPr>
              <a:t>NUMBER 1</a:t>
            </a:r>
            <a:br>
              <a:rPr lang="en-US" sz="2000" b="0" kern="0" dirty="0">
                <a:solidFill>
                  <a:srgbClr val="0080C7"/>
                </a:solidFill>
                <a:latin typeface="Arial Black" panose="020B0A04020102020204" pitchFamily="34" charset="0"/>
              </a:rPr>
            </a:br>
            <a:r>
              <a:rPr lang="en-US" sz="1800" b="0" kern="0" dirty="0">
                <a:solidFill>
                  <a:srgbClr val="1E1E1E"/>
                </a:solidFill>
              </a:rPr>
              <a:t>brand</a:t>
            </a:r>
            <a:r>
              <a:rPr lang="en-US" sz="1800" b="0" kern="0" dirty="0"/>
              <a:t> in health care</a:t>
            </a:r>
            <a:endParaRPr lang="en-US" sz="1700" b="0" kern="0" dirty="0"/>
          </a:p>
        </p:txBody>
      </p:sp>
      <p:grpSp>
        <p:nvGrpSpPr>
          <p:cNvPr id="8" name="Group 7">
            <a:extLst>
              <a:ext uri="{FF2B5EF4-FFF2-40B4-BE49-F238E27FC236}">
                <a16:creationId xmlns:a16="http://schemas.microsoft.com/office/drawing/2014/main" id="{91DA377C-6387-4F47-A38D-5FA55C48E4AC}"/>
              </a:ext>
            </a:extLst>
          </p:cNvPr>
          <p:cNvGrpSpPr/>
          <p:nvPr/>
        </p:nvGrpSpPr>
        <p:grpSpPr>
          <a:xfrm>
            <a:off x="6299875" y="5211045"/>
            <a:ext cx="1015325" cy="1015327"/>
            <a:chOff x="9326085" y="4526478"/>
            <a:chExt cx="851059" cy="851061"/>
          </a:xfrm>
        </p:grpSpPr>
        <p:sp>
          <p:nvSpPr>
            <p:cNvPr id="306" name="Oval 305"/>
            <p:cNvSpPr/>
            <p:nvPr/>
          </p:nvSpPr>
          <p:spPr>
            <a:xfrm>
              <a:off x="9326085" y="4526478"/>
              <a:ext cx="851059" cy="851061"/>
            </a:xfrm>
            <a:prstGeom prst="ellipse">
              <a:avLst/>
            </a:prstGeom>
            <a:solidFill>
              <a:schemeClr val="bg1"/>
            </a:solidFill>
            <a:ln w="15875">
              <a:solidFill>
                <a:schemeClr val="tx2"/>
              </a:solid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solidFill>
                  <a:srgbClr val="FFFFFF"/>
                </a:solidFill>
              </a:endParaRPr>
            </a:p>
          </p:txBody>
        </p:sp>
        <p:grpSp>
          <p:nvGrpSpPr>
            <p:cNvPr id="213" name="Group 212"/>
            <p:cNvGrpSpPr/>
            <p:nvPr/>
          </p:nvGrpSpPr>
          <p:grpSpPr>
            <a:xfrm>
              <a:off x="9557419" y="4658641"/>
              <a:ext cx="387314" cy="540941"/>
              <a:chOff x="2331859" y="4839692"/>
              <a:chExt cx="568325" cy="793750"/>
            </a:xfrm>
            <a:solidFill>
              <a:schemeClr val="tx1"/>
            </a:solidFill>
          </p:grpSpPr>
          <p:grpSp>
            <p:nvGrpSpPr>
              <p:cNvPr id="214" name="Group 213"/>
              <p:cNvGrpSpPr/>
              <p:nvPr/>
            </p:nvGrpSpPr>
            <p:grpSpPr>
              <a:xfrm>
                <a:off x="2331859" y="4839692"/>
                <a:ext cx="568325" cy="793750"/>
                <a:chOff x="6552518" y="1558925"/>
                <a:chExt cx="568325" cy="793750"/>
              </a:xfrm>
              <a:grpFill/>
            </p:grpSpPr>
            <p:sp>
              <p:nvSpPr>
                <p:cNvPr id="221" name="Freeform 139"/>
                <p:cNvSpPr>
                  <a:spLocks/>
                </p:cNvSpPr>
                <p:nvPr/>
              </p:nvSpPr>
              <p:spPr bwMode="auto">
                <a:xfrm>
                  <a:off x="6562043" y="1660525"/>
                  <a:ext cx="547687" cy="681038"/>
                </a:xfrm>
                <a:custGeom>
                  <a:avLst/>
                  <a:gdLst>
                    <a:gd name="T0" fmla="*/ 345 w 345"/>
                    <a:gd name="T1" fmla="*/ 0 h 429"/>
                    <a:gd name="T2" fmla="*/ 345 w 345"/>
                    <a:gd name="T3" fmla="*/ 429 h 429"/>
                    <a:gd name="T4" fmla="*/ 0 w 345"/>
                    <a:gd name="T5" fmla="*/ 429 h 429"/>
                    <a:gd name="T6" fmla="*/ 0 w 345"/>
                    <a:gd name="T7" fmla="*/ 0 h 429"/>
                    <a:gd name="T8" fmla="*/ 36 w 345"/>
                    <a:gd name="T9" fmla="*/ 0 h 429"/>
                    <a:gd name="T10" fmla="*/ 36 w 345"/>
                    <a:gd name="T11" fmla="*/ 392 h 429"/>
                    <a:gd name="T12" fmla="*/ 309 w 345"/>
                    <a:gd name="T13" fmla="*/ 392 h 429"/>
                    <a:gd name="T14" fmla="*/ 309 w 345"/>
                    <a:gd name="T15" fmla="*/ 0 h 429"/>
                    <a:gd name="T16" fmla="*/ 345 w 345"/>
                    <a:gd name="T17" fmla="*/ 0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5" h="429">
                      <a:moveTo>
                        <a:pt x="345" y="0"/>
                      </a:moveTo>
                      <a:lnTo>
                        <a:pt x="345" y="429"/>
                      </a:lnTo>
                      <a:lnTo>
                        <a:pt x="0" y="429"/>
                      </a:lnTo>
                      <a:lnTo>
                        <a:pt x="0" y="0"/>
                      </a:lnTo>
                      <a:lnTo>
                        <a:pt x="36" y="0"/>
                      </a:lnTo>
                      <a:lnTo>
                        <a:pt x="36" y="392"/>
                      </a:lnTo>
                      <a:lnTo>
                        <a:pt x="309" y="392"/>
                      </a:lnTo>
                      <a:lnTo>
                        <a:pt x="309" y="0"/>
                      </a:lnTo>
                      <a:lnTo>
                        <a:pt x="345"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aseline="-25000" dirty="0">
                    <a:solidFill>
                      <a:srgbClr val="1E1E1E"/>
                    </a:solidFill>
                  </a:endParaRPr>
                </a:p>
              </p:txBody>
            </p:sp>
            <p:sp>
              <p:nvSpPr>
                <p:cNvPr id="222" name="Freeform 140"/>
                <p:cNvSpPr>
                  <a:spLocks noEditPoints="1"/>
                </p:cNvSpPr>
                <p:nvPr/>
              </p:nvSpPr>
              <p:spPr bwMode="auto">
                <a:xfrm>
                  <a:off x="6552518" y="1558925"/>
                  <a:ext cx="568325" cy="793750"/>
                </a:xfrm>
                <a:custGeom>
                  <a:avLst/>
                  <a:gdLst>
                    <a:gd name="T0" fmla="*/ 318 w 427"/>
                    <a:gd name="T1" fmla="*/ 68 h 596"/>
                    <a:gd name="T2" fmla="*/ 318 w 427"/>
                    <a:gd name="T3" fmla="*/ 37 h 596"/>
                    <a:gd name="T4" fmla="*/ 258 w 427"/>
                    <a:gd name="T5" fmla="*/ 37 h 596"/>
                    <a:gd name="T6" fmla="*/ 257 w 427"/>
                    <a:gd name="T7" fmla="*/ 37 h 596"/>
                    <a:gd name="T8" fmla="*/ 252 w 427"/>
                    <a:gd name="T9" fmla="*/ 33 h 596"/>
                    <a:gd name="T10" fmla="*/ 252 w 427"/>
                    <a:gd name="T11" fmla="*/ 33 h 596"/>
                    <a:gd name="T12" fmla="*/ 252 w 427"/>
                    <a:gd name="T13" fmla="*/ 31 h 596"/>
                    <a:gd name="T14" fmla="*/ 252 w 427"/>
                    <a:gd name="T15" fmla="*/ 31 h 596"/>
                    <a:gd name="T16" fmla="*/ 215 w 427"/>
                    <a:gd name="T17" fmla="*/ 0 h 596"/>
                    <a:gd name="T18" fmla="*/ 191 w 427"/>
                    <a:gd name="T19" fmla="*/ 9 h 596"/>
                    <a:gd name="T20" fmla="*/ 178 w 427"/>
                    <a:gd name="T21" fmla="*/ 31 h 596"/>
                    <a:gd name="T22" fmla="*/ 178 w 427"/>
                    <a:gd name="T23" fmla="*/ 33 h 596"/>
                    <a:gd name="T24" fmla="*/ 172 w 427"/>
                    <a:gd name="T25" fmla="*/ 37 h 596"/>
                    <a:gd name="T26" fmla="*/ 172 w 427"/>
                    <a:gd name="T27" fmla="*/ 37 h 596"/>
                    <a:gd name="T28" fmla="*/ 109 w 427"/>
                    <a:gd name="T29" fmla="*/ 37 h 596"/>
                    <a:gd name="T30" fmla="*/ 109 w 427"/>
                    <a:gd name="T31" fmla="*/ 68 h 596"/>
                    <a:gd name="T32" fmla="*/ 0 w 427"/>
                    <a:gd name="T33" fmla="*/ 68 h 596"/>
                    <a:gd name="T34" fmla="*/ 0 w 427"/>
                    <a:gd name="T35" fmla="*/ 596 h 596"/>
                    <a:gd name="T36" fmla="*/ 427 w 427"/>
                    <a:gd name="T37" fmla="*/ 596 h 596"/>
                    <a:gd name="T38" fmla="*/ 427 w 427"/>
                    <a:gd name="T39" fmla="*/ 68 h 596"/>
                    <a:gd name="T40" fmla="*/ 318 w 427"/>
                    <a:gd name="T41" fmla="*/ 68 h 596"/>
                    <a:gd name="T42" fmla="*/ 215 w 427"/>
                    <a:gd name="T43" fmla="*/ 18 h 596"/>
                    <a:gd name="T44" fmla="*/ 233 w 427"/>
                    <a:gd name="T45" fmla="*/ 37 h 596"/>
                    <a:gd name="T46" fmla="*/ 215 w 427"/>
                    <a:gd name="T47" fmla="*/ 55 h 596"/>
                    <a:gd name="T48" fmla="*/ 197 w 427"/>
                    <a:gd name="T49" fmla="*/ 37 h 596"/>
                    <a:gd name="T50" fmla="*/ 215 w 427"/>
                    <a:gd name="T51" fmla="*/ 18 h 596"/>
                    <a:gd name="T52" fmla="*/ 56 w 427"/>
                    <a:gd name="T53" fmla="*/ 84 h 596"/>
                    <a:gd name="T54" fmla="*/ 109 w 427"/>
                    <a:gd name="T55" fmla="*/ 84 h 596"/>
                    <a:gd name="T56" fmla="*/ 109 w 427"/>
                    <a:gd name="T57" fmla="*/ 117 h 596"/>
                    <a:gd name="T58" fmla="*/ 318 w 427"/>
                    <a:gd name="T59" fmla="*/ 117 h 596"/>
                    <a:gd name="T60" fmla="*/ 318 w 427"/>
                    <a:gd name="T61" fmla="*/ 84 h 596"/>
                    <a:gd name="T62" fmla="*/ 371 w 427"/>
                    <a:gd name="T63" fmla="*/ 84 h 596"/>
                    <a:gd name="T64" fmla="*/ 371 w 427"/>
                    <a:gd name="T65" fmla="*/ 540 h 596"/>
                    <a:gd name="T66" fmla="*/ 56 w 427"/>
                    <a:gd name="T67" fmla="*/ 540 h 596"/>
                    <a:gd name="T68" fmla="*/ 56 w 427"/>
                    <a:gd name="T69" fmla="*/ 84 h 596"/>
                    <a:gd name="T70" fmla="*/ 411 w 427"/>
                    <a:gd name="T71" fmla="*/ 580 h 596"/>
                    <a:gd name="T72" fmla="*/ 16 w 427"/>
                    <a:gd name="T73" fmla="*/ 580 h 596"/>
                    <a:gd name="T74" fmla="*/ 16 w 427"/>
                    <a:gd name="T75" fmla="*/ 84 h 596"/>
                    <a:gd name="T76" fmla="*/ 40 w 427"/>
                    <a:gd name="T77" fmla="*/ 84 h 596"/>
                    <a:gd name="T78" fmla="*/ 40 w 427"/>
                    <a:gd name="T79" fmla="*/ 556 h 596"/>
                    <a:gd name="T80" fmla="*/ 387 w 427"/>
                    <a:gd name="T81" fmla="*/ 556 h 596"/>
                    <a:gd name="T82" fmla="*/ 387 w 427"/>
                    <a:gd name="T83" fmla="*/ 84 h 596"/>
                    <a:gd name="T84" fmla="*/ 411 w 427"/>
                    <a:gd name="T85" fmla="*/ 84 h 596"/>
                    <a:gd name="T86" fmla="*/ 411 w 427"/>
                    <a:gd name="T87" fmla="*/ 580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27" h="596">
                      <a:moveTo>
                        <a:pt x="318" y="68"/>
                      </a:moveTo>
                      <a:cubicBezTo>
                        <a:pt x="318" y="37"/>
                        <a:pt x="318" y="37"/>
                        <a:pt x="318" y="37"/>
                      </a:cubicBezTo>
                      <a:cubicBezTo>
                        <a:pt x="258" y="37"/>
                        <a:pt x="258" y="37"/>
                        <a:pt x="258" y="37"/>
                      </a:cubicBezTo>
                      <a:cubicBezTo>
                        <a:pt x="258" y="37"/>
                        <a:pt x="258" y="37"/>
                        <a:pt x="257" y="37"/>
                      </a:cubicBezTo>
                      <a:cubicBezTo>
                        <a:pt x="257" y="37"/>
                        <a:pt x="253" y="37"/>
                        <a:pt x="252" y="33"/>
                      </a:cubicBezTo>
                      <a:cubicBezTo>
                        <a:pt x="252" y="33"/>
                        <a:pt x="252" y="33"/>
                        <a:pt x="252" y="33"/>
                      </a:cubicBezTo>
                      <a:cubicBezTo>
                        <a:pt x="252" y="32"/>
                        <a:pt x="252" y="32"/>
                        <a:pt x="252" y="31"/>
                      </a:cubicBezTo>
                      <a:cubicBezTo>
                        <a:pt x="252" y="31"/>
                        <a:pt x="252" y="31"/>
                        <a:pt x="252" y="31"/>
                      </a:cubicBezTo>
                      <a:cubicBezTo>
                        <a:pt x="249" y="13"/>
                        <a:pt x="234" y="0"/>
                        <a:pt x="215" y="0"/>
                      </a:cubicBezTo>
                      <a:cubicBezTo>
                        <a:pt x="206" y="0"/>
                        <a:pt x="197" y="3"/>
                        <a:pt x="191" y="9"/>
                      </a:cubicBezTo>
                      <a:cubicBezTo>
                        <a:pt x="184" y="14"/>
                        <a:pt x="179" y="22"/>
                        <a:pt x="178" y="31"/>
                      </a:cubicBezTo>
                      <a:cubicBezTo>
                        <a:pt x="178" y="32"/>
                        <a:pt x="178" y="33"/>
                        <a:pt x="178" y="33"/>
                      </a:cubicBezTo>
                      <a:cubicBezTo>
                        <a:pt x="177" y="37"/>
                        <a:pt x="173" y="37"/>
                        <a:pt x="172" y="37"/>
                      </a:cubicBezTo>
                      <a:cubicBezTo>
                        <a:pt x="172" y="37"/>
                        <a:pt x="172" y="37"/>
                        <a:pt x="172" y="37"/>
                      </a:cubicBezTo>
                      <a:cubicBezTo>
                        <a:pt x="109" y="37"/>
                        <a:pt x="109" y="37"/>
                        <a:pt x="109" y="37"/>
                      </a:cubicBezTo>
                      <a:cubicBezTo>
                        <a:pt x="109" y="68"/>
                        <a:pt x="109" y="68"/>
                        <a:pt x="109" y="68"/>
                      </a:cubicBezTo>
                      <a:cubicBezTo>
                        <a:pt x="0" y="68"/>
                        <a:pt x="0" y="68"/>
                        <a:pt x="0" y="68"/>
                      </a:cubicBezTo>
                      <a:cubicBezTo>
                        <a:pt x="0" y="596"/>
                        <a:pt x="0" y="596"/>
                        <a:pt x="0" y="596"/>
                      </a:cubicBezTo>
                      <a:cubicBezTo>
                        <a:pt x="427" y="596"/>
                        <a:pt x="427" y="596"/>
                        <a:pt x="427" y="596"/>
                      </a:cubicBezTo>
                      <a:cubicBezTo>
                        <a:pt x="427" y="68"/>
                        <a:pt x="427" y="68"/>
                        <a:pt x="427" y="68"/>
                      </a:cubicBezTo>
                      <a:lnTo>
                        <a:pt x="318" y="68"/>
                      </a:lnTo>
                      <a:close/>
                      <a:moveTo>
                        <a:pt x="215" y="18"/>
                      </a:moveTo>
                      <a:cubicBezTo>
                        <a:pt x="225" y="18"/>
                        <a:pt x="233" y="27"/>
                        <a:pt x="233" y="37"/>
                      </a:cubicBezTo>
                      <a:cubicBezTo>
                        <a:pt x="233" y="47"/>
                        <a:pt x="225" y="55"/>
                        <a:pt x="215" y="55"/>
                      </a:cubicBezTo>
                      <a:cubicBezTo>
                        <a:pt x="205" y="55"/>
                        <a:pt x="197" y="47"/>
                        <a:pt x="197" y="37"/>
                      </a:cubicBezTo>
                      <a:cubicBezTo>
                        <a:pt x="197" y="27"/>
                        <a:pt x="205" y="18"/>
                        <a:pt x="215" y="18"/>
                      </a:cubicBezTo>
                      <a:close/>
                      <a:moveTo>
                        <a:pt x="56" y="84"/>
                      </a:moveTo>
                      <a:cubicBezTo>
                        <a:pt x="109" y="84"/>
                        <a:pt x="109" y="84"/>
                        <a:pt x="109" y="84"/>
                      </a:cubicBezTo>
                      <a:cubicBezTo>
                        <a:pt x="109" y="117"/>
                        <a:pt x="109" y="117"/>
                        <a:pt x="109" y="117"/>
                      </a:cubicBezTo>
                      <a:cubicBezTo>
                        <a:pt x="318" y="117"/>
                        <a:pt x="318" y="117"/>
                        <a:pt x="318" y="117"/>
                      </a:cubicBezTo>
                      <a:cubicBezTo>
                        <a:pt x="318" y="84"/>
                        <a:pt x="318" y="84"/>
                        <a:pt x="318" y="84"/>
                      </a:cubicBezTo>
                      <a:cubicBezTo>
                        <a:pt x="371" y="84"/>
                        <a:pt x="371" y="84"/>
                        <a:pt x="371" y="84"/>
                      </a:cubicBezTo>
                      <a:cubicBezTo>
                        <a:pt x="371" y="540"/>
                        <a:pt x="371" y="540"/>
                        <a:pt x="371" y="540"/>
                      </a:cubicBezTo>
                      <a:cubicBezTo>
                        <a:pt x="56" y="540"/>
                        <a:pt x="56" y="540"/>
                        <a:pt x="56" y="540"/>
                      </a:cubicBezTo>
                      <a:lnTo>
                        <a:pt x="56" y="84"/>
                      </a:lnTo>
                      <a:close/>
                      <a:moveTo>
                        <a:pt x="411" y="580"/>
                      </a:moveTo>
                      <a:cubicBezTo>
                        <a:pt x="16" y="580"/>
                        <a:pt x="16" y="580"/>
                        <a:pt x="16" y="580"/>
                      </a:cubicBezTo>
                      <a:cubicBezTo>
                        <a:pt x="16" y="84"/>
                        <a:pt x="16" y="84"/>
                        <a:pt x="16" y="84"/>
                      </a:cubicBezTo>
                      <a:cubicBezTo>
                        <a:pt x="40" y="84"/>
                        <a:pt x="40" y="84"/>
                        <a:pt x="40" y="84"/>
                      </a:cubicBezTo>
                      <a:cubicBezTo>
                        <a:pt x="40" y="556"/>
                        <a:pt x="40" y="556"/>
                        <a:pt x="40" y="556"/>
                      </a:cubicBezTo>
                      <a:cubicBezTo>
                        <a:pt x="387" y="556"/>
                        <a:pt x="387" y="556"/>
                        <a:pt x="387" y="556"/>
                      </a:cubicBezTo>
                      <a:cubicBezTo>
                        <a:pt x="387" y="84"/>
                        <a:pt x="387" y="84"/>
                        <a:pt x="387" y="84"/>
                      </a:cubicBezTo>
                      <a:cubicBezTo>
                        <a:pt x="411" y="84"/>
                        <a:pt x="411" y="84"/>
                        <a:pt x="411" y="84"/>
                      </a:cubicBezTo>
                      <a:lnTo>
                        <a:pt x="411" y="5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aseline="-25000" dirty="0">
                    <a:solidFill>
                      <a:srgbClr val="1E1E1E"/>
                    </a:solidFill>
                  </a:endParaRPr>
                </a:p>
              </p:txBody>
            </p:sp>
          </p:grpSp>
          <p:sp>
            <p:nvSpPr>
              <p:cNvPr id="215" name="Rectangle 214"/>
              <p:cNvSpPr/>
              <p:nvPr/>
            </p:nvSpPr>
            <p:spPr>
              <a:xfrm>
                <a:off x="2626832" y="5173900"/>
                <a:ext cx="145703" cy="33627"/>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baseline="-25000" dirty="0">
                  <a:solidFill>
                    <a:srgbClr val="FFFFFF"/>
                  </a:solidFill>
                </a:endParaRPr>
              </a:p>
            </p:txBody>
          </p:sp>
          <p:sp>
            <p:nvSpPr>
              <p:cNvPr id="216" name="Rectangle 215"/>
              <p:cNvSpPr/>
              <p:nvPr/>
            </p:nvSpPr>
            <p:spPr>
              <a:xfrm>
                <a:off x="2462501" y="5368858"/>
                <a:ext cx="308539" cy="33627"/>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baseline="-25000" dirty="0">
                  <a:solidFill>
                    <a:srgbClr val="FFFFFF"/>
                  </a:solidFill>
                </a:endParaRPr>
              </a:p>
            </p:txBody>
          </p:sp>
          <p:sp>
            <p:nvSpPr>
              <p:cNvPr id="217" name="Rectangle 216"/>
              <p:cNvSpPr/>
              <p:nvPr/>
            </p:nvSpPr>
            <p:spPr>
              <a:xfrm>
                <a:off x="2462501" y="5272569"/>
                <a:ext cx="308539" cy="33627"/>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baseline="-25000" dirty="0">
                  <a:solidFill>
                    <a:srgbClr val="FFFFFF"/>
                  </a:solidFill>
                </a:endParaRPr>
              </a:p>
            </p:txBody>
          </p:sp>
          <p:sp>
            <p:nvSpPr>
              <p:cNvPr id="218" name="Rectangle 217"/>
              <p:cNvSpPr/>
              <p:nvPr/>
            </p:nvSpPr>
            <p:spPr>
              <a:xfrm>
                <a:off x="2694079" y="5070468"/>
                <a:ext cx="78456" cy="33628"/>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baseline="-25000" dirty="0">
                  <a:solidFill>
                    <a:srgbClr val="FFFFFF"/>
                  </a:solidFill>
                </a:endParaRPr>
              </a:p>
            </p:txBody>
          </p:sp>
          <p:sp>
            <p:nvSpPr>
              <p:cNvPr id="219" name="Freeform 265"/>
              <p:cNvSpPr>
                <a:spLocks/>
              </p:cNvSpPr>
              <p:nvPr/>
            </p:nvSpPr>
            <p:spPr bwMode="auto">
              <a:xfrm>
                <a:off x="2456665" y="5047808"/>
                <a:ext cx="189670" cy="154548"/>
              </a:xfrm>
              <a:custGeom>
                <a:avLst/>
                <a:gdLst>
                  <a:gd name="T0" fmla="*/ 25 w 81"/>
                  <a:gd name="T1" fmla="*/ 66 h 66"/>
                  <a:gd name="T2" fmla="*/ 0 w 81"/>
                  <a:gd name="T3" fmla="*/ 41 h 66"/>
                  <a:gd name="T4" fmla="*/ 10 w 81"/>
                  <a:gd name="T5" fmla="*/ 32 h 66"/>
                  <a:gd name="T6" fmla="*/ 25 w 81"/>
                  <a:gd name="T7" fmla="*/ 47 h 66"/>
                  <a:gd name="T8" fmla="*/ 71 w 81"/>
                  <a:gd name="T9" fmla="*/ 0 h 66"/>
                  <a:gd name="T10" fmla="*/ 81 w 81"/>
                  <a:gd name="T11" fmla="*/ 10 h 66"/>
                  <a:gd name="T12" fmla="*/ 25 w 81"/>
                  <a:gd name="T13" fmla="*/ 66 h 66"/>
                </a:gdLst>
                <a:ahLst/>
                <a:cxnLst>
                  <a:cxn ang="0">
                    <a:pos x="T0" y="T1"/>
                  </a:cxn>
                  <a:cxn ang="0">
                    <a:pos x="T2" y="T3"/>
                  </a:cxn>
                  <a:cxn ang="0">
                    <a:pos x="T4" y="T5"/>
                  </a:cxn>
                  <a:cxn ang="0">
                    <a:pos x="T6" y="T7"/>
                  </a:cxn>
                  <a:cxn ang="0">
                    <a:pos x="T8" y="T9"/>
                  </a:cxn>
                  <a:cxn ang="0">
                    <a:pos x="T10" y="T11"/>
                  </a:cxn>
                  <a:cxn ang="0">
                    <a:pos x="T12" y="T13"/>
                  </a:cxn>
                </a:cxnLst>
                <a:rect l="0" t="0" r="r" b="b"/>
                <a:pathLst>
                  <a:path w="81" h="66">
                    <a:moveTo>
                      <a:pt x="25" y="66"/>
                    </a:moveTo>
                    <a:lnTo>
                      <a:pt x="0" y="41"/>
                    </a:lnTo>
                    <a:lnTo>
                      <a:pt x="10" y="32"/>
                    </a:lnTo>
                    <a:lnTo>
                      <a:pt x="25" y="47"/>
                    </a:lnTo>
                    <a:lnTo>
                      <a:pt x="71" y="0"/>
                    </a:lnTo>
                    <a:lnTo>
                      <a:pt x="81" y="10"/>
                    </a:lnTo>
                    <a:lnTo>
                      <a:pt x="25" y="66"/>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baseline="-25000" dirty="0">
                  <a:solidFill>
                    <a:srgbClr val="1E1E1E"/>
                  </a:solidFill>
                </a:endParaRPr>
              </a:p>
            </p:txBody>
          </p:sp>
          <p:sp>
            <p:nvSpPr>
              <p:cNvPr id="220" name="Rectangle 219"/>
              <p:cNvSpPr/>
              <p:nvPr/>
            </p:nvSpPr>
            <p:spPr>
              <a:xfrm>
                <a:off x="2463996" y="5466488"/>
                <a:ext cx="308539" cy="33627"/>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baseline="-25000" dirty="0">
                  <a:solidFill>
                    <a:srgbClr val="FFFFFF"/>
                  </a:solidFill>
                </a:endParaRPr>
              </a:p>
            </p:txBody>
          </p:sp>
        </p:grpSp>
      </p:grpSp>
      <p:grpSp>
        <p:nvGrpSpPr>
          <p:cNvPr id="9" name="Group 8">
            <a:extLst>
              <a:ext uri="{FF2B5EF4-FFF2-40B4-BE49-F238E27FC236}">
                <a16:creationId xmlns:a16="http://schemas.microsoft.com/office/drawing/2014/main" id="{82185270-9DC4-4858-A01A-EF0FF115A3C4}"/>
              </a:ext>
            </a:extLst>
          </p:cNvPr>
          <p:cNvGrpSpPr/>
          <p:nvPr/>
        </p:nvGrpSpPr>
        <p:grpSpPr>
          <a:xfrm>
            <a:off x="6299875" y="2160976"/>
            <a:ext cx="1015325" cy="1015327"/>
            <a:chOff x="5563139" y="3009133"/>
            <a:chExt cx="851059" cy="851061"/>
          </a:xfrm>
        </p:grpSpPr>
        <p:sp>
          <p:nvSpPr>
            <p:cNvPr id="278" name="Oval 277"/>
            <p:cNvSpPr/>
            <p:nvPr/>
          </p:nvSpPr>
          <p:spPr>
            <a:xfrm>
              <a:off x="5563139" y="3009133"/>
              <a:ext cx="851059" cy="851061"/>
            </a:xfrm>
            <a:prstGeom prst="ellipse">
              <a:avLst/>
            </a:prstGeom>
            <a:solidFill>
              <a:schemeClr val="bg1"/>
            </a:solidFill>
            <a:ln w="15875">
              <a:solidFill>
                <a:schemeClr val="tx2"/>
              </a:solid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solidFill>
                  <a:srgbClr val="FFFFFF"/>
                </a:solidFill>
              </a:endParaRPr>
            </a:p>
          </p:txBody>
        </p:sp>
        <p:grpSp>
          <p:nvGrpSpPr>
            <p:cNvPr id="89" name="Group 88">
              <a:extLst>
                <a:ext uri="{FF2B5EF4-FFF2-40B4-BE49-F238E27FC236}">
                  <a16:creationId xmlns:a16="http://schemas.microsoft.com/office/drawing/2014/main" id="{BE94927C-6EB2-4CCF-8CCA-AFAD4F3F1F11}"/>
                </a:ext>
              </a:extLst>
            </p:cNvPr>
            <p:cNvGrpSpPr/>
            <p:nvPr/>
          </p:nvGrpSpPr>
          <p:grpSpPr>
            <a:xfrm>
              <a:off x="5775155" y="3136553"/>
              <a:ext cx="427026" cy="543487"/>
              <a:chOff x="430213" y="4396470"/>
              <a:chExt cx="558800" cy="711200"/>
            </a:xfrm>
          </p:grpSpPr>
          <p:sp>
            <p:nvSpPr>
              <p:cNvPr id="90" name="Freeform 152">
                <a:extLst>
                  <a:ext uri="{FF2B5EF4-FFF2-40B4-BE49-F238E27FC236}">
                    <a16:creationId xmlns:a16="http://schemas.microsoft.com/office/drawing/2014/main" id="{B01DE342-B036-4ED5-A670-F53FD5B5F581}"/>
                  </a:ext>
                </a:extLst>
              </p:cNvPr>
              <p:cNvSpPr>
                <a:spLocks/>
              </p:cNvSpPr>
              <p:nvPr/>
            </p:nvSpPr>
            <p:spPr bwMode="auto">
              <a:xfrm>
                <a:off x="439738" y="4844145"/>
                <a:ext cx="536575" cy="255588"/>
              </a:xfrm>
              <a:custGeom>
                <a:avLst/>
                <a:gdLst>
                  <a:gd name="T0" fmla="*/ 98 w 358"/>
                  <a:gd name="T1" fmla="*/ 0 h 170"/>
                  <a:gd name="T2" fmla="*/ 42 w 358"/>
                  <a:gd name="T3" fmla="*/ 26 h 170"/>
                  <a:gd name="T4" fmla="*/ 5 w 358"/>
                  <a:gd name="T5" fmla="*/ 170 h 170"/>
                  <a:gd name="T6" fmla="*/ 357 w 358"/>
                  <a:gd name="T7" fmla="*/ 170 h 170"/>
                  <a:gd name="T8" fmla="*/ 299 w 358"/>
                  <a:gd name="T9" fmla="*/ 14 h 170"/>
                  <a:gd name="T10" fmla="*/ 266 w 358"/>
                  <a:gd name="T11" fmla="*/ 0 h 170"/>
                  <a:gd name="T12" fmla="*/ 98 w 358"/>
                  <a:gd name="T13" fmla="*/ 0 h 170"/>
                </a:gdLst>
                <a:ahLst/>
                <a:cxnLst>
                  <a:cxn ang="0">
                    <a:pos x="T0" y="T1"/>
                  </a:cxn>
                  <a:cxn ang="0">
                    <a:pos x="T2" y="T3"/>
                  </a:cxn>
                  <a:cxn ang="0">
                    <a:pos x="T4" y="T5"/>
                  </a:cxn>
                  <a:cxn ang="0">
                    <a:pos x="T6" y="T7"/>
                  </a:cxn>
                  <a:cxn ang="0">
                    <a:pos x="T8" y="T9"/>
                  </a:cxn>
                  <a:cxn ang="0">
                    <a:pos x="T10" y="T11"/>
                  </a:cxn>
                  <a:cxn ang="0">
                    <a:pos x="T12" y="T13"/>
                  </a:cxn>
                </a:cxnLst>
                <a:rect l="0" t="0" r="r" b="b"/>
                <a:pathLst>
                  <a:path w="358" h="170">
                    <a:moveTo>
                      <a:pt x="98" y="0"/>
                    </a:moveTo>
                    <a:cubicBezTo>
                      <a:pt x="98" y="0"/>
                      <a:pt x="58" y="8"/>
                      <a:pt x="42" y="26"/>
                    </a:cubicBezTo>
                    <a:cubicBezTo>
                      <a:pt x="42" y="26"/>
                      <a:pt x="0" y="81"/>
                      <a:pt x="5" y="170"/>
                    </a:cubicBezTo>
                    <a:cubicBezTo>
                      <a:pt x="357" y="170"/>
                      <a:pt x="357" y="170"/>
                      <a:pt x="357" y="170"/>
                    </a:cubicBezTo>
                    <a:cubicBezTo>
                      <a:pt x="357" y="170"/>
                      <a:pt x="358" y="47"/>
                      <a:pt x="299" y="14"/>
                    </a:cubicBezTo>
                    <a:cubicBezTo>
                      <a:pt x="266" y="0"/>
                      <a:pt x="266" y="0"/>
                      <a:pt x="266" y="0"/>
                    </a:cubicBezTo>
                    <a:cubicBezTo>
                      <a:pt x="266" y="0"/>
                      <a:pt x="183" y="89"/>
                      <a:pt x="98"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1" name="Freeform 153">
                <a:extLst>
                  <a:ext uri="{FF2B5EF4-FFF2-40B4-BE49-F238E27FC236}">
                    <a16:creationId xmlns:a16="http://schemas.microsoft.com/office/drawing/2014/main" id="{79DB290B-F957-45BF-B83A-076696C798CE}"/>
                  </a:ext>
                </a:extLst>
              </p:cNvPr>
              <p:cNvSpPr>
                <a:spLocks noEditPoints="1"/>
              </p:cNvSpPr>
              <p:nvPr/>
            </p:nvSpPr>
            <p:spPr bwMode="auto">
              <a:xfrm>
                <a:off x="430213" y="4396470"/>
                <a:ext cx="558800" cy="711200"/>
              </a:xfrm>
              <a:custGeom>
                <a:avLst/>
                <a:gdLst>
                  <a:gd name="T0" fmla="*/ 255 w 372"/>
                  <a:gd name="T1" fmla="*/ 289 h 475"/>
                  <a:gd name="T2" fmla="*/ 254 w 372"/>
                  <a:gd name="T3" fmla="*/ 289 h 475"/>
                  <a:gd name="T4" fmla="*/ 243 w 372"/>
                  <a:gd name="T5" fmla="*/ 256 h 475"/>
                  <a:gd name="T6" fmla="*/ 244 w 372"/>
                  <a:gd name="T7" fmla="*/ 255 h 475"/>
                  <a:gd name="T8" fmla="*/ 267 w 372"/>
                  <a:gd name="T9" fmla="*/ 247 h 475"/>
                  <a:gd name="T10" fmla="*/ 210 w 372"/>
                  <a:gd name="T11" fmla="*/ 0 h 475"/>
                  <a:gd name="T12" fmla="*/ 164 w 372"/>
                  <a:gd name="T13" fmla="*/ 4 h 475"/>
                  <a:gd name="T14" fmla="*/ 66 w 372"/>
                  <a:gd name="T15" fmla="*/ 112 h 475"/>
                  <a:gd name="T16" fmla="*/ 104 w 372"/>
                  <a:gd name="T17" fmla="*/ 248 h 475"/>
                  <a:gd name="T18" fmla="*/ 128 w 372"/>
                  <a:gd name="T19" fmla="*/ 254 h 475"/>
                  <a:gd name="T20" fmla="*/ 118 w 372"/>
                  <a:gd name="T21" fmla="*/ 289 h 475"/>
                  <a:gd name="T22" fmla="*/ 0 w 372"/>
                  <a:gd name="T23" fmla="*/ 469 h 475"/>
                  <a:gd name="T24" fmla="*/ 372 w 372"/>
                  <a:gd name="T25" fmla="*/ 475 h 475"/>
                  <a:gd name="T26" fmla="*/ 327 w 372"/>
                  <a:gd name="T27" fmla="*/ 321 h 475"/>
                  <a:gd name="T28" fmla="*/ 186 w 372"/>
                  <a:gd name="T29" fmla="*/ 275 h 475"/>
                  <a:gd name="T30" fmla="*/ 141 w 372"/>
                  <a:gd name="T31" fmla="*/ 84 h 475"/>
                  <a:gd name="T32" fmla="*/ 250 w 372"/>
                  <a:gd name="T33" fmla="*/ 124 h 475"/>
                  <a:gd name="T34" fmla="*/ 264 w 372"/>
                  <a:gd name="T35" fmla="*/ 141 h 475"/>
                  <a:gd name="T36" fmla="*/ 187 w 372"/>
                  <a:gd name="T37" fmla="*/ 275 h 475"/>
                  <a:gd name="T38" fmla="*/ 120 w 372"/>
                  <a:gd name="T39" fmla="*/ 301 h 475"/>
                  <a:gd name="T40" fmla="*/ 141 w 372"/>
                  <a:gd name="T41" fmla="*/ 278 h 475"/>
                  <a:gd name="T42" fmla="*/ 186 w 372"/>
                  <a:gd name="T43" fmla="*/ 287 h 475"/>
                  <a:gd name="T44" fmla="*/ 187 w 372"/>
                  <a:gd name="T45" fmla="*/ 287 h 475"/>
                  <a:gd name="T46" fmla="*/ 231 w 372"/>
                  <a:gd name="T47" fmla="*/ 278 h 475"/>
                  <a:gd name="T48" fmla="*/ 252 w 372"/>
                  <a:gd name="T49" fmla="*/ 301 h 475"/>
                  <a:gd name="T50" fmla="*/ 254 w 372"/>
                  <a:gd name="T51" fmla="*/ 302 h 475"/>
                  <a:gd name="T52" fmla="*/ 181 w 372"/>
                  <a:gd name="T53" fmla="*/ 331 h 475"/>
                  <a:gd name="T54" fmla="*/ 118 w 372"/>
                  <a:gd name="T55" fmla="*/ 302 h 475"/>
                  <a:gd name="T56" fmla="*/ 181 w 372"/>
                  <a:gd name="T57" fmla="*/ 343 h 475"/>
                  <a:gd name="T58" fmla="*/ 274 w 372"/>
                  <a:gd name="T59" fmla="*/ 306 h 475"/>
                  <a:gd name="T60" fmla="*/ 181 w 372"/>
                  <a:gd name="T61" fmla="*/ 365 h 475"/>
                  <a:gd name="T62" fmla="*/ 100 w 372"/>
                  <a:gd name="T63" fmla="*/ 305 h 475"/>
                  <a:gd name="T64" fmla="*/ 59 w 372"/>
                  <a:gd name="T65" fmla="*/ 324 h 475"/>
                  <a:gd name="T66" fmla="*/ 65 w 372"/>
                  <a:gd name="T67" fmla="*/ 320 h 475"/>
                  <a:gd name="T68" fmla="*/ 186 w 372"/>
                  <a:gd name="T69" fmla="*/ 378 h 475"/>
                  <a:gd name="T70" fmla="*/ 312 w 372"/>
                  <a:gd name="T71" fmla="*/ 324 h 475"/>
                  <a:gd name="T72" fmla="*/ 359 w 372"/>
                  <a:gd name="T73" fmla="*/ 463 h 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2" h="475">
                    <a:moveTo>
                      <a:pt x="327" y="321"/>
                    </a:moveTo>
                    <a:cubicBezTo>
                      <a:pt x="301" y="296"/>
                      <a:pt x="255" y="289"/>
                      <a:pt x="255" y="289"/>
                    </a:cubicBezTo>
                    <a:cubicBezTo>
                      <a:pt x="255" y="289"/>
                      <a:pt x="254" y="289"/>
                      <a:pt x="254" y="289"/>
                    </a:cubicBezTo>
                    <a:cubicBezTo>
                      <a:pt x="254" y="289"/>
                      <a:pt x="254" y="289"/>
                      <a:pt x="254" y="289"/>
                    </a:cubicBezTo>
                    <a:cubicBezTo>
                      <a:pt x="251" y="289"/>
                      <a:pt x="243" y="286"/>
                      <a:pt x="243" y="278"/>
                    </a:cubicBezTo>
                    <a:cubicBezTo>
                      <a:pt x="243" y="256"/>
                      <a:pt x="243" y="256"/>
                      <a:pt x="243" y="256"/>
                    </a:cubicBezTo>
                    <a:cubicBezTo>
                      <a:pt x="243" y="256"/>
                      <a:pt x="243" y="256"/>
                      <a:pt x="243" y="256"/>
                    </a:cubicBezTo>
                    <a:cubicBezTo>
                      <a:pt x="243" y="255"/>
                      <a:pt x="244" y="255"/>
                      <a:pt x="244" y="255"/>
                    </a:cubicBezTo>
                    <a:cubicBezTo>
                      <a:pt x="266" y="249"/>
                      <a:pt x="266" y="249"/>
                      <a:pt x="266" y="249"/>
                    </a:cubicBezTo>
                    <a:cubicBezTo>
                      <a:pt x="267" y="247"/>
                      <a:pt x="267" y="247"/>
                      <a:pt x="267" y="247"/>
                    </a:cubicBezTo>
                    <a:cubicBezTo>
                      <a:pt x="268" y="246"/>
                      <a:pt x="350" y="128"/>
                      <a:pt x="267" y="30"/>
                    </a:cubicBezTo>
                    <a:cubicBezTo>
                      <a:pt x="266" y="29"/>
                      <a:pt x="242" y="0"/>
                      <a:pt x="210" y="0"/>
                    </a:cubicBezTo>
                    <a:cubicBezTo>
                      <a:pt x="200" y="0"/>
                      <a:pt x="191" y="3"/>
                      <a:pt x="182" y="8"/>
                    </a:cubicBezTo>
                    <a:cubicBezTo>
                      <a:pt x="178" y="6"/>
                      <a:pt x="172" y="4"/>
                      <a:pt x="164" y="4"/>
                    </a:cubicBezTo>
                    <a:cubicBezTo>
                      <a:pt x="157" y="4"/>
                      <a:pt x="150" y="5"/>
                      <a:pt x="143" y="8"/>
                    </a:cubicBezTo>
                    <a:cubicBezTo>
                      <a:pt x="143" y="8"/>
                      <a:pt x="75" y="36"/>
                      <a:pt x="66" y="112"/>
                    </a:cubicBezTo>
                    <a:cubicBezTo>
                      <a:pt x="66" y="119"/>
                      <a:pt x="61" y="184"/>
                      <a:pt x="103" y="245"/>
                    </a:cubicBezTo>
                    <a:cubicBezTo>
                      <a:pt x="104" y="248"/>
                      <a:pt x="104" y="248"/>
                      <a:pt x="104" y="248"/>
                    </a:cubicBezTo>
                    <a:cubicBezTo>
                      <a:pt x="126" y="251"/>
                      <a:pt x="126" y="251"/>
                      <a:pt x="126" y="251"/>
                    </a:cubicBezTo>
                    <a:cubicBezTo>
                      <a:pt x="127" y="252"/>
                      <a:pt x="128" y="253"/>
                      <a:pt x="128" y="254"/>
                    </a:cubicBezTo>
                    <a:cubicBezTo>
                      <a:pt x="128" y="278"/>
                      <a:pt x="128" y="278"/>
                      <a:pt x="128" y="278"/>
                    </a:cubicBezTo>
                    <a:cubicBezTo>
                      <a:pt x="128" y="286"/>
                      <a:pt x="120" y="289"/>
                      <a:pt x="118" y="289"/>
                    </a:cubicBezTo>
                    <a:cubicBezTo>
                      <a:pt x="68" y="298"/>
                      <a:pt x="46" y="320"/>
                      <a:pt x="45" y="320"/>
                    </a:cubicBezTo>
                    <a:cubicBezTo>
                      <a:pt x="32" y="333"/>
                      <a:pt x="2" y="374"/>
                      <a:pt x="0" y="469"/>
                    </a:cubicBezTo>
                    <a:cubicBezTo>
                      <a:pt x="0" y="475"/>
                      <a:pt x="0" y="475"/>
                      <a:pt x="0" y="475"/>
                    </a:cubicBezTo>
                    <a:cubicBezTo>
                      <a:pt x="372" y="475"/>
                      <a:pt x="372" y="475"/>
                      <a:pt x="372" y="475"/>
                    </a:cubicBezTo>
                    <a:cubicBezTo>
                      <a:pt x="372" y="469"/>
                      <a:pt x="372" y="469"/>
                      <a:pt x="372" y="469"/>
                    </a:cubicBezTo>
                    <a:cubicBezTo>
                      <a:pt x="372" y="375"/>
                      <a:pt x="342" y="335"/>
                      <a:pt x="327" y="321"/>
                    </a:cubicBezTo>
                    <a:close/>
                    <a:moveTo>
                      <a:pt x="187" y="275"/>
                    </a:moveTo>
                    <a:cubicBezTo>
                      <a:pt x="186" y="275"/>
                      <a:pt x="186" y="275"/>
                      <a:pt x="186" y="275"/>
                    </a:cubicBezTo>
                    <a:cubicBezTo>
                      <a:pt x="135" y="275"/>
                      <a:pt x="114" y="196"/>
                      <a:pt x="113" y="193"/>
                    </a:cubicBezTo>
                    <a:cubicBezTo>
                      <a:pt x="98" y="129"/>
                      <a:pt x="129" y="94"/>
                      <a:pt x="141" y="84"/>
                    </a:cubicBezTo>
                    <a:cubicBezTo>
                      <a:pt x="164" y="112"/>
                      <a:pt x="211" y="117"/>
                      <a:pt x="217" y="117"/>
                    </a:cubicBezTo>
                    <a:cubicBezTo>
                      <a:pt x="237" y="119"/>
                      <a:pt x="248" y="123"/>
                      <a:pt x="250" y="124"/>
                    </a:cubicBezTo>
                    <a:cubicBezTo>
                      <a:pt x="250" y="124"/>
                      <a:pt x="250" y="124"/>
                      <a:pt x="250" y="124"/>
                    </a:cubicBezTo>
                    <a:cubicBezTo>
                      <a:pt x="265" y="128"/>
                      <a:pt x="264" y="139"/>
                      <a:pt x="264" y="141"/>
                    </a:cubicBezTo>
                    <a:cubicBezTo>
                      <a:pt x="264" y="141"/>
                      <a:pt x="264" y="141"/>
                      <a:pt x="264" y="141"/>
                    </a:cubicBezTo>
                    <a:cubicBezTo>
                      <a:pt x="258" y="271"/>
                      <a:pt x="194" y="275"/>
                      <a:pt x="187" y="275"/>
                    </a:cubicBezTo>
                    <a:close/>
                    <a:moveTo>
                      <a:pt x="118" y="302"/>
                    </a:moveTo>
                    <a:cubicBezTo>
                      <a:pt x="118" y="302"/>
                      <a:pt x="119" y="301"/>
                      <a:pt x="120" y="301"/>
                    </a:cubicBezTo>
                    <a:cubicBezTo>
                      <a:pt x="120" y="301"/>
                      <a:pt x="120" y="301"/>
                      <a:pt x="120" y="301"/>
                    </a:cubicBezTo>
                    <a:cubicBezTo>
                      <a:pt x="130" y="299"/>
                      <a:pt x="141" y="292"/>
                      <a:pt x="141" y="278"/>
                    </a:cubicBezTo>
                    <a:cubicBezTo>
                      <a:pt x="141" y="268"/>
                      <a:pt x="141" y="268"/>
                      <a:pt x="141" y="268"/>
                    </a:cubicBezTo>
                    <a:cubicBezTo>
                      <a:pt x="154" y="281"/>
                      <a:pt x="169" y="287"/>
                      <a:pt x="186" y="287"/>
                    </a:cubicBezTo>
                    <a:cubicBezTo>
                      <a:pt x="186" y="287"/>
                      <a:pt x="186" y="287"/>
                      <a:pt x="186" y="287"/>
                    </a:cubicBezTo>
                    <a:cubicBezTo>
                      <a:pt x="186" y="287"/>
                      <a:pt x="186" y="287"/>
                      <a:pt x="187" y="287"/>
                    </a:cubicBezTo>
                    <a:cubicBezTo>
                      <a:pt x="191" y="287"/>
                      <a:pt x="211" y="286"/>
                      <a:pt x="231" y="269"/>
                    </a:cubicBezTo>
                    <a:cubicBezTo>
                      <a:pt x="231" y="278"/>
                      <a:pt x="231" y="278"/>
                      <a:pt x="231" y="278"/>
                    </a:cubicBezTo>
                    <a:cubicBezTo>
                      <a:pt x="231" y="292"/>
                      <a:pt x="242" y="299"/>
                      <a:pt x="251" y="301"/>
                    </a:cubicBezTo>
                    <a:cubicBezTo>
                      <a:pt x="252" y="301"/>
                      <a:pt x="252" y="301"/>
                      <a:pt x="252" y="301"/>
                    </a:cubicBezTo>
                    <a:cubicBezTo>
                      <a:pt x="252" y="301"/>
                      <a:pt x="253" y="302"/>
                      <a:pt x="253" y="302"/>
                    </a:cubicBezTo>
                    <a:cubicBezTo>
                      <a:pt x="254" y="302"/>
                      <a:pt x="254" y="302"/>
                      <a:pt x="254" y="302"/>
                    </a:cubicBezTo>
                    <a:cubicBezTo>
                      <a:pt x="255" y="302"/>
                      <a:pt x="256" y="302"/>
                      <a:pt x="259" y="302"/>
                    </a:cubicBezTo>
                    <a:cubicBezTo>
                      <a:pt x="233" y="323"/>
                      <a:pt x="207" y="332"/>
                      <a:pt x="181" y="331"/>
                    </a:cubicBezTo>
                    <a:cubicBezTo>
                      <a:pt x="150" y="329"/>
                      <a:pt x="126" y="311"/>
                      <a:pt x="115" y="302"/>
                    </a:cubicBezTo>
                    <a:cubicBezTo>
                      <a:pt x="116" y="302"/>
                      <a:pt x="117" y="302"/>
                      <a:pt x="118" y="302"/>
                    </a:cubicBezTo>
                    <a:close/>
                    <a:moveTo>
                      <a:pt x="100" y="305"/>
                    </a:moveTo>
                    <a:cubicBezTo>
                      <a:pt x="107" y="312"/>
                      <a:pt x="137" y="340"/>
                      <a:pt x="181" y="343"/>
                    </a:cubicBezTo>
                    <a:cubicBezTo>
                      <a:pt x="182" y="343"/>
                      <a:pt x="185" y="343"/>
                      <a:pt x="187" y="343"/>
                    </a:cubicBezTo>
                    <a:cubicBezTo>
                      <a:pt x="216" y="343"/>
                      <a:pt x="246" y="331"/>
                      <a:pt x="274" y="306"/>
                    </a:cubicBezTo>
                    <a:cubicBezTo>
                      <a:pt x="282" y="308"/>
                      <a:pt x="289" y="311"/>
                      <a:pt x="295" y="314"/>
                    </a:cubicBezTo>
                    <a:cubicBezTo>
                      <a:pt x="259" y="350"/>
                      <a:pt x="220" y="367"/>
                      <a:pt x="181" y="365"/>
                    </a:cubicBezTo>
                    <a:cubicBezTo>
                      <a:pt x="128" y="363"/>
                      <a:pt x="89" y="327"/>
                      <a:pt x="76" y="314"/>
                    </a:cubicBezTo>
                    <a:cubicBezTo>
                      <a:pt x="83" y="310"/>
                      <a:pt x="91" y="307"/>
                      <a:pt x="100" y="305"/>
                    </a:cubicBezTo>
                    <a:close/>
                    <a:moveTo>
                      <a:pt x="12" y="463"/>
                    </a:moveTo>
                    <a:cubicBezTo>
                      <a:pt x="13" y="355"/>
                      <a:pt x="58" y="325"/>
                      <a:pt x="59" y="324"/>
                    </a:cubicBezTo>
                    <a:cubicBezTo>
                      <a:pt x="59" y="324"/>
                      <a:pt x="59" y="324"/>
                      <a:pt x="59" y="324"/>
                    </a:cubicBezTo>
                    <a:cubicBezTo>
                      <a:pt x="61" y="323"/>
                      <a:pt x="63" y="321"/>
                      <a:pt x="65" y="320"/>
                    </a:cubicBezTo>
                    <a:cubicBezTo>
                      <a:pt x="78" y="334"/>
                      <a:pt x="120" y="375"/>
                      <a:pt x="180" y="378"/>
                    </a:cubicBezTo>
                    <a:cubicBezTo>
                      <a:pt x="182" y="378"/>
                      <a:pt x="184" y="378"/>
                      <a:pt x="186" y="378"/>
                    </a:cubicBezTo>
                    <a:cubicBezTo>
                      <a:pt x="227" y="378"/>
                      <a:pt x="268" y="358"/>
                      <a:pt x="306" y="320"/>
                    </a:cubicBezTo>
                    <a:cubicBezTo>
                      <a:pt x="308" y="321"/>
                      <a:pt x="310" y="323"/>
                      <a:pt x="312" y="324"/>
                    </a:cubicBezTo>
                    <a:cubicBezTo>
                      <a:pt x="312" y="324"/>
                      <a:pt x="312" y="324"/>
                      <a:pt x="312" y="324"/>
                    </a:cubicBezTo>
                    <a:cubicBezTo>
                      <a:pt x="313" y="325"/>
                      <a:pt x="358" y="353"/>
                      <a:pt x="359" y="463"/>
                    </a:cubicBezTo>
                    <a:lnTo>
                      <a:pt x="12" y="4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6" name="Group 5">
            <a:extLst>
              <a:ext uri="{FF2B5EF4-FFF2-40B4-BE49-F238E27FC236}">
                <a16:creationId xmlns:a16="http://schemas.microsoft.com/office/drawing/2014/main" id="{383E0FB4-6818-4FDD-81C6-79A1BA165CDB}"/>
              </a:ext>
            </a:extLst>
          </p:cNvPr>
          <p:cNvGrpSpPr/>
          <p:nvPr/>
        </p:nvGrpSpPr>
        <p:grpSpPr>
          <a:xfrm>
            <a:off x="6299875" y="3686011"/>
            <a:ext cx="1015325" cy="1015327"/>
            <a:chOff x="9326085" y="1491787"/>
            <a:chExt cx="851059" cy="851061"/>
          </a:xfrm>
        </p:grpSpPr>
        <p:sp>
          <p:nvSpPr>
            <p:cNvPr id="292" name="Oval 291"/>
            <p:cNvSpPr/>
            <p:nvPr/>
          </p:nvSpPr>
          <p:spPr>
            <a:xfrm>
              <a:off x="9326085" y="1491787"/>
              <a:ext cx="851059" cy="851061"/>
            </a:xfrm>
            <a:prstGeom prst="ellipse">
              <a:avLst/>
            </a:prstGeom>
            <a:solidFill>
              <a:schemeClr val="bg1"/>
            </a:solidFill>
            <a:ln w="15875">
              <a:solidFill>
                <a:schemeClr val="tx2"/>
              </a:solid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solidFill>
                  <a:srgbClr val="FFFFFF"/>
                </a:solidFill>
              </a:endParaRPr>
            </a:p>
          </p:txBody>
        </p:sp>
        <p:grpSp>
          <p:nvGrpSpPr>
            <p:cNvPr id="92" name="Group 91">
              <a:extLst>
                <a:ext uri="{FF2B5EF4-FFF2-40B4-BE49-F238E27FC236}">
                  <a16:creationId xmlns:a16="http://schemas.microsoft.com/office/drawing/2014/main" id="{1EEC469F-A07C-4BD8-8BE8-47748895CB8D}"/>
                </a:ext>
              </a:extLst>
            </p:cNvPr>
            <p:cNvGrpSpPr/>
            <p:nvPr/>
          </p:nvGrpSpPr>
          <p:grpSpPr>
            <a:xfrm>
              <a:off x="9517121" y="1610313"/>
              <a:ext cx="468986" cy="543487"/>
              <a:chOff x="5584042" y="4903771"/>
              <a:chExt cx="700026" cy="811229"/>
            </a:xfrm>
          </p:grpSpPr>
          <p:grpSp>
            <p:nvGrpSpPr>
              <p:cNvPr id="93" name="Group 92">
                <a:extLst>
                  <a:ext uri="{FF2B5EF4-FFF2-40B4-BE49-F238E27FC236}">
                    <a16:creationId xmlns:a16="http://schemas.microsoft.com/office/drawing/2014/main" id="{442B5E4C-148A-4655-8ADB-287FAD3E4C5F}"/>
                  </a:ext>
                </a:extLst>
              </p:cNvPr>
              <p:cNvGrpSpPr/>
              <p:nvPr/>
            </p:nvGrpSpPr>
            <p:grpSpPr>
              <a:xfrm>
                <a:off x="5584042" y="4903771"/>
                <a:ext cx="700026" cy="811229"/>
                <a:chOff x="7413626" y="4401233"/>
                <a:chExt cx="609600" cy="706438"/>
              </a:xfrm>
            </p:grpSpPr>
            <p:sp>
              <p:nvSpPr>
                <p:cNvPr id="97" name="Freeform 177">
                  <a:extLst>
                    <a:ext uri="{FF2B5EF4-FFF2-40B4-BE49-F238E27FC236}">
                      <a16:creationId xmlns:a16="http://schemas.microsoft.com/office/drawing/2014/main" id="{D1F3ED45-FDB4-4701-BA8C-8CB75ADE667E}"/>
                    </a:ext>
                  </a:extLst>
                </p:cNvPr>
                <p:cNvSpPr>
                  <a:spLocks/>
                </p:cNvSpPr>
                <p:nvPr/>
              </p:nvSpPr>
              <p:spPr bwMode="auto">
                <a:xfrm>
                  <a:off x="7424738" y="4817158"/>
                  <a:ext cx="588963" cy="284163"/>
                </a:xfrm>
                <a:custGeom>
                  <a:avLst/>
                  <a:gdLst>
                    <a:gd name="T0" fmla="*/ 0 w 371"/>
                    <a:gd name="T1" fmla="*/ 179 h 179"/>
                    <a:gd name="T2" fmla="*/ 32 w 371"/>
                    <a:gd name="T3" fmla="*/ 49 h 179"/>
                    <a:gd name="T4" fmla="*/ 106 w 371"/>
                    <a:gd name="T5" fmla="*/ 24 h 179"/>
                    <a:gd name="T6" fmla="*/ 121 w 371"/>
                    <a:gd name="T7" fmla="*/ 0 h 179"/>
                    <a:gd name="T8" fmla="*/ 185 w 371"/>
                    <a:gd name="T9" fmla="*/ 66 h 179"/>
                    <a:gd name="T10" fmla="*/ 245 w 371"/>
                    <a:gd name="T11" fmla="*/ 3 h 179"/>
                    <a:gd name="T12" fmla="*/ 258 w 371"/>
                    <a:gd name="T13" fmla="*/ 23 h 179"/>
                    <a:gd name="T14" fmla="*/ 332 w 371"/>
                    <a:gd name="T15" fmla="*/ 50 h 179"/>
                    <a:gd name="T16" fmla="*/ 371 w 371"/>
                    <a:gd name="T17" fmla="*/ 179 h 179"/>
                    <a:gd name="T18" fmla="*/ 0 w 371"/>
                    <a:gd name="T19" fmla="*/ 179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1" h="179">
                      <a:moveTo>
                        <a:pt x="0" y="179"/>
                      </a:moveTo>
                      <a:lnTo>
                        <a:pt x="32" y="49"/>
                      </a:lnTo>
                      <a:lnTo>
                        <a:pt x="106" y="24"/>
                      </a:lnTo>
                      <a:lnTo>
                        <a:pt x="121" y="0"/>
                      </a:lnTo>
                      <a:lnTo>
                        <a:pt x="185" y="66"/>
                      </a:lnTo>
                      <a:lnTo>
                        <a:pt x="245" y="3"/>
                      </a:lnTo>
                      <a:lnTo>
                        <a:pt x="258" y="23"/>
                      </a:lnTo>
                      <a:lnTo>
                        <a:pt x="332" y="50"/>
                      </a:lnTo>
                      <a:lnTo>
                        <a:pt x="371" y="179"/>
                      </a:lnTo>
                      <a:lnTo>
                        <a:pt x="0" y="179"/>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8" name="Freeform 178">
                  <a:extLst>
                    <a:ext uri="{FF2B5EF4-FFF2-40B4-BE49-F238E27FC236}">
                      <a16:creationId xmlns:a16="http://schemas.microsoft.com/office/drawing/2014/main" id="{6DE9B0BB-A5D5-4410-936C-AA8288A6AA93}"/>
                    </a:ext>
                  </a:extLst>
                </p:cNvPr>
                <p:cNvSpPr>
                  <a:spLocks noEditPoints="1"/>
                </p:cNvSpPr>
                <p:nvPr/>
              </p:nvSpPr>
              <p:spPr bwMode="auto">
                <a:xfrm>
                  <a:off x="7413626" y="4401233"/>
                  <a:ext cx="609600" cy="706438"/>
                </a:xfrm>
                <a:custGeom>
                  <a:avLst/>
                  <a:gdLst>
                    <a:gd name="T0" fmla="*/ 284 w 407"/>
                    <a:gd name="T1" fmla="*/ 294 h 471"/>
                    <a:gd name="T2" fmla="*/ 267 w 407"/>
                    <a:gd name="T3" fmla="*/ 269 h 471"/>
                    <a:gd name="T4" fmla="*/ 260 w 407"/>
                    <a:gd name="T5" fmla="*/ 269 h 471"/>
                    <a:gd name="T6" fmla="*/ 297 w 407"/>
                    <a:gd name="T7" fmla="*/ 190 h 471"/>
                    <a:gd name="T8" fmla="*/ 316 w 407"/>
                    <a:gd name="T9" fmla="*/ 128 h 471"/>
                    <a:gd name="T10" fmla="*/ 200 w 407"/>
                    <a:gd name="T11" fmla="*/ 0 h 471"/>
                    <a:gd name="T12" fmla="*/ 84 w 407"/>
                    <a:gd name="T13" fmla="*/ 161 h 471"/>
                    <a:gd name="T14" fmla="*/ 109 w 407"/>
                    <a:gd name="T15" fmla="*/ 191 h 471"/>
                    <a:gd name="T16" fmla="*/ 145 w 407"/>
                    <a:gd name="T17" fmla="*/ 267 h 471"/>
                    <a:gd name="T18" fmla="*/ 137 w 407"/>
                    <a:gd name="T19" fmla="*/ 267 h 471"/>
                    <a:gd name="T20" fmla="*/ 118 w 407"/>
                    <a:gd name="T21" fmla="*/ 294 h 471"/>
                    <a:gd name="T22" fmla="*/ 0 w 407"/>
                    <a:gd name="T23" fmla="*/ 471 h 471"/>
                    <a:gd name="T24" fmla="*/ 364 w 407"/>
                    <a:gd name="T25" fmla="*/ 324 h 471"/>
                    <a:gd name="T26" fmla="*/ 121 w 407"/>
                    <a:gd name="T27" fmla="*/ 178 h 471"/>
                    <a:gd name="T28" fmla="*/ 99 w 407"/>
                    <a:gd name="T29" fmla="*/ 159 h 471"/>
                    <a:gd name="T30" fmla="*/ 118 w 407"/>
                    <a:gd name="T31" fmla="*/ 158 h 471"/>
                    <a:gd name="T32" fmla="*/ 165 w 407"/>
                    <a:gd name="T33" fmla="*/ 84 h 471"/>
                    <a:gd name="T34" fmla="*/ 243 w 407"/>
                    <a:gd name="T35" fmla="*/ 89 h 471"/>
                    <a:gd name="T36" fmla="*/ 282 w 407"/>
                    <a:gd name="T37" fmla="*/ 157 h 471"/>
                    <a:gd name="T38" fmla="*/ 304 w 407"/>
                    <a:gd name="T39" fmla="*/ 137 h 471"/>
                    <a:gd name="T40" fmla="*/ 289 w 407"/>
                    <a:gd name="T41" fmla="*/ 177 h 471"/>
                    <a:gd name="T42" fmla="*/ 283 w 407"/>
                    <a:gd name="T43" fmla="*/ 183 h 471"/>
                    <a:gd name="T44" fmla="*/ 122 w 407"/>
                    <a:gd name="T45" fmla="*/ 183 h 471"/>
                    <a:gd name="T46" fmla="*/ 16 w 407"/>
                    <a:gd name="T47" fmla="*/ 459 h 471"/>
                    <a:gd name="T48" fmla="*/ 117 w 407"/>
                    <a:gd name="T49" fmla="*/ 308 h 471"/>
                    <a:gd name="T50" fmla="*/ 184 w 407"/>
                    <a:gd name="T51" fmla="*/ 373 h 471"/>
                    <a:gd name="T52" fmla="*/ 181 w 407"/>
                    <a:gd name="T53" fmla="*/ 459 h 471"/>
                    <a:gd name="T54" fmla="*/ 128 w 407"/>
                    <a:gd name="T55" fmla="*/ 301 h 471"/>
                    <a:gd name="T56" fmla="*/ 196 w 407"/>
                    <a:gd name="T57" fmla="*/ 346 h 471"/>
                    <a:gd name="T58" fmla="*/ 155 w 407"/>
                    <a:gd name="T59" fmla="*/ 289 h 471"/>
                    <a:gd name="T60" fmla="*/ 201 w 407"/>
                    <a:gd name="T61" fmla="*/ 279 h 471"/>
                    <a:gd name="T62" fmla="*/ 249 w 407"/>
                    <a:gd name="T63" fmla="*/ 291 h 471"/>
                    <a:gd name="T64" fmla="*/ 155 w 407"/>
                    <a:gd name="T65" fmla="*/ 289 h 471"/>
                    <a:gd name="T66" fmla="*/ 273 w 407"/>
                    <a:gd name="T67" fmla="*/ 300 h 471"/>
                    <a:gd name="T68" fmla="*/ 211 w 407"/>
                    <a:gd name="T69" fmla="*/ 347 h 471"/>
                    <a:gd name="T70" fmla="*/ 214 w 407"/>
                    <a:gd name="T71" fmla="*/ 385 h 471"/>
                    <a:gd name="T72" fmla="*/ 249 w 407"/>
                    <a:gd name="T73" fmla="*/ 393 h 471"/>
                    <a:gd name="T74" fmla="*/ 354 w 407"/>
                    <a:gd name="T75" fmla="*/ 333 h 471"/>
                    <a:gd name="T76" fmla="*/ 228 w 407"/>
                    <a:gd name="T77" fmla="*/ 459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07" h="471">
                      <a:moveTo>
                        <a:pt x="364" y="324"/>
                      </a:moveTo>
                      <a:cubicBezTo>
                        <a:pt x="284" y="294"/>
                        <a:pt x="284" y="294"/>
                        <a:pt x="284" y="294"/>
                      </a:cubicBezTo>
                      <a:cubicBezTo>
                        <a:pt x="268" y="268"/>
                        <a:pt x="268" y="268"/>
                        <a:pt x="268" y="268"/>
                      </a:cubicBezTo>
                      <a:cubicBezTo>
                        <a:pt x="267" y="269"/>
                        <a:pt x="267" y="269"/>
                        <a:pt x="267" y="269"/>
                      </a:cubicBezTo>
                      <a:cubicBezTo>
                        <a:pt x="267" y="269"/>
                        <a:pt x="267" y="269"/>
                        <a:pt x="267" y="269"/>
                      </a:cubicBezTo>
                      <a:cubicBezTo>
                        <a:pt x="260" y="269"/>
                        <a:pt x="260" y="269"/>
                        <a:pt x="260" y="269"/>
                      </a:cubicBezTo>
                      <a:cubicBezTo>
                        <a:pt x="258" y="256"/>
                        <a:pt x="258" y="256"/>
                        <a:pt x="258" y="256"/>
                      </a:cubicBezTo>
                      <a:cubicBezTo>
                        <a:pt x="274" y="243"/>
                        <a:pt x="289" y="222"/>
                        <a:pt x="297" y="190"/>
                      </a:cubicBezTo>
                      <a:cubicBezTo>
                        <a:pt x="307" y="187"/>
                        <a:pt x="321" y="178"/>
                        <a:pt x="323" y="159"/>
                      </a:cubicBezTo>
                      <a:cubicBezTo>
                        <a:pt x="324" y="157"/>
                        <a:pt x="326" y="139"/>
                        <a:pt x="316" y="128"/>
                      </a:cubicBezTo>
                      <a:cubicBezTo>
                        <a:pt x="313" y="125"/>
                        <a:pt x="311" y="123"/>
                        <a:pt x="307" y="122"/>
                      </a:cubicBezTo>
                      <a:cubicBezTo>
                        <a:pt x="310" y="86"/>
                        <a:pt x="307" y="0"/>
                        <a:pt x="200" y="0"/>
                      </a:cubicBezTo>
                      <a:cubicBezTo>
                        <a:pt x="200" y="0"/>
                        <a:pt x="72" y="4"/>
                        <a:pt x="105" y="122"/>
                      </a:cubicBezTo>
                      <a:cubicBezTo>
                        <a:pt x="94" y="127"/>
                        <a:pt x="81" y="138"/>
                        <a:pt x="84" y="161"/>
                      </a:cubicBezTo>
                      <a:cubicBezTo>
                        <a:pt x="84" y="162"/>
                        <a:pt x="84" y="162"/>
                        <a:pt x="84" y="162"/>
                      </a:cubicBezTo>
                      <a:cubicBezTo>
                        <a:pt x="87" y="172"/>
                        <a:pt x="95" y="188"/>
                        <a:pt x="109" y="191"/>
                      </a:cubicBezTo>
                      <a:cubicBezTo>
                        <a:pt x="112" y="203"/>
                        <a:pt x="124" y="233"/>
                        <a:pt x="145" y="254"/>
                      </a:cubicBezTo>
                      <a:cubicBezTo>
                        <a:pt x="145" y="267"/>
                        <a:pt x="145" y="267"/>
                        <a:pt x="145" y="267"/>
                      </a:cubicBezTo>
                      <a:cubicBezTo>
                        <a:pt x="137" y="267"/>
                        <a:pt x="137" y="267"/>
                        <a:pt x="137" y="267"/>
                      </a:cubicBezTo>
                      <a:cubicBezTo>
                        <a:pt x="137" y="267"/>
                        <a:pt x="137" y="267"/>
                        <a:pt x="137" y="267"/>
                      </a:cubicBezTo>
                      <a:cubicBezTo>
                        <a:pt x="137" y="267"/>
                        <a:pt x="137" y="267"/>
                        <a:pt x="137" y="267"/>
                      </a:cubicBezTo>
                      <a:cubicBezTo>
                        <a:pt x="118" y="294"/>
                        <a:pt x="118" y="294"/>
                        <a:pt x="118" y="294"/>
                      </a:cubicBezTo>
                      <a:cubicBezTo>
                        <a:pt x="37" y="324"/>
                        <a:pt x="37" y="324"/>
                        <a:pt x="37" y="324"/>
                      </a:cubicBezTo>
                      <a:cubicBezTo>
                        <a:pt x="0" y="471"/>
                        <a:pt x="0" y="471"/>
                        <a:pt x="0" y="471"/>
                      </a:cubicBezTo>
                      <a:cubicBezTo>
                        <a:pt x="407" y="471"/>
                        <a:pt x="407" y="471"/>
                        <a:pt x="407" y="471"/>
                      </a:cubicBezTo>
                      <a:lnTo>
                        <a:pt x="364" y="324"/>
                      </a:lnTo>
                      <a:close/>
                      <a:moveTo>
                        <a:pt x="122" y="183"/>
                      </a:moveTo>
                      <a:cubicBezTo>
                        <a:pt x="121" y="178"/>
                        <a:pt x="121" y="178"/>
                        <a:pt x="121" y="178"/>
                      </a:cubicBezTo>
                      <a:cubicBezTo>
                        <a:pt x="115" y="178"/>
                        <a:pt x="115" y="178"/>
                        <a:pt x="115" y="178"/>
                      </a:cubicBezTo>
                      <a:cubicBezTo>
                        <a:pt x="107" y="178"/>
                        <a:pt x="101" y="166"/>
                        <a:pt x="99" y="159"/>
                      </a:cubicBezTo>
                      <a:cubicBezTo>
                        <a:pt x="98" y="145"/>
                        <a:pt x="104" y="139"/>
                        <a:pt x="109" y="136"/>
                      </a:cubicBezTo>
                      <a:cubicBezTo>
                        <a:pt x="112" y="143"/>
                        <a:pt x="115" y="151"/>
                        <a:pt x="118" y="158"/>
                      </a:cubicBezTo>
                      <a:cubicBezTo>
                        <a:pt x="118" y="155"/>
                        <a:pt x="108" y="107"/>
                        <a:pt x="129" y="84"/>
                      </a:cubicBezTo>
                      <a:cubicBezTo>
                        <a:pt x="129" y="84"/>
                        <a:pt x="145" y="67"/>
                        <a:pt x="165" y="84"/>
                      </a:cubicBezTo>
                      <a:cubicBezTo>
                        <a:pt x="165" y="84"/>
                        <a:pt x="179" y="103"/>
                        <a:pt x="211" y="103"/>
                      </a:cubicBezTo>
                      <a:cubicBezTo>
                        <a:pt x="211" y="103"/>
                        <a:pt x="228" y="103"/>
                        <a:pt x="243" y="89"/>
                      </a:cubicBezTo>
                      <a:cubicBezTo>
                        <a:pt x="243" y="89"/>
                        <a:pt x="263" y="71"/>
                        <a:pt x="277" y="87"/>
                      </a:cubicBezTo>
                      <a:cubicBezTo>
                        <a:pt x="277" y="87"/>
                        <a:pt x="299" y="113"/>
                        <a:pt x="282" y="157"/>
                      </a:cubicBezTo>
                      <a:cubicBezTo>
                        <a:pt x="283" y="154"/>
                        <a:pt x="295" y="135"/>
                        <a:pt x="304" y="137"/>
                      </a:cubicBezTo>
                      <a:cubicBezTo>
                        <a:pt x="304" y="137"/>
                        <a:pt x="304" y="137"/>
                        <a:pt x="304" y="137"/>
                      </a:cubicBezTo>
                      <a:cubicBezTo>
                        <a:pt x="309" y="143"/>
                        <a:pt x="309" y="154"/>
                        <a:pt x="308" y="157"/>
                      </a:cubicBezTo>
                      <a:cubicBezTo>
                        <a:pt x="306" y="174"/>
                        <a:pt x="291" y="177"/>
                        <a:pt x="289" y="177"/>
                      </a:cubicBezTo>
                      <a:cubicBezTo>
                        <a:pt x="284" y="178"/>
                        <a:pt x="284" y="178"/>
                        <a:pt x="284" y="178"/>
                      </a:cubicBezTo>
                      <a:cubicBezTo>
                        <a:pt x="283" y="183"/>
                        <a:pt x="283" y="183"/>
                        <a:pt x="283" y="183"/>
                      </a:cubicBezTo>
                      <a:cubicBezTo>
                        <a:pt x="264" y="264"/>
                        <a:pt x="204" y="265"/>
                        <a:pt x="201" y="265"/>
                      </a:cubicBezTo>
                      <a:cubicBezTo>
                        <a:pt x="146" y="265"/>
                        <a:pt x="122" y="184"/>
                        <a:pt x="122" y="183"/>
                      </a:cubicBezTo>
                      <a:close/>
                      <a:moveTo>
                        <a:pt x="181" y="459"/>
                      </a:moveTo>
                      <a:cubicBezTo>
                        <a:pt x="16" y="459"/>
                        <a:pt x="16" y="459"/>
                        <a:pt x="16" y="459"/>
                      </a:cubicBezTo>
                      <a:cubicBezTo>
                        <a:pt x="47" y="333"/>
                        <a:pt x="47" y="333"/>
                        <a:pt x="47" y="333"/>
                      </a:cubicBezTo>
                      <a:cubicBezTo>
                        <a:pt x="117" y="308"/>
                        <a:pt x="117" y="308"/>
                        <a:pt x="117" y="308"/>
                      </a:cubicBezTo>
                      <a:cubicBezTo>
                        <a:pt x="160" y="395"/>
                        <a:pt x="160" y="395"/>
                        <a:pt x="160" y="395"/>
                      </a:cubicBezTo>
                      <a:cubicBezTo>
                        <a:pt x="184" y="373"/>
                        <a:pt x="184" y="373"/>
                        <a:pt x="184" y="373"/>
                      </a:cubicBezTo>
                      <a:cubicBezTo>
                        <a:pt x="192" y="385"/>
                        <a:pt x="192" y="385"/>
                        <a:pt x="192" y="385"/>
                      </a:cubicBezTo>
                      <a:lnTo>
                        <a:pt x="181" y="459"/>
                      </a:lnTo>
                      <a:close/>
                      <a:moveTo>
                        <a:pt x="164" y="372"/>
                      </a:moveTo>
                      <a:cubicBezTo>
                        <a:pt x="128" y="301"/>
                        <a:pt x="128" y="301"/>
                        <a:pt x="128" y="301"/>
                      </a:cubicBezTo>
                      <a:cubicBezTo>
                        <a:pt x="138" y="287"/>
                        <a:pt x="138" y="287"/>
                        <a:pt x="138" y="287"/>
                      </a:cubicBezTo>
                      <a:cubicBezTo>
                        <a:pt x="196" y="346"/>
                        <a:pt x="196" y="346"/>
                        <a:pt x="196" y="346"/>
                      </a:cubicBezTo>
                      <a:lnTo>
                        <a:pt x="164" y="372"/>
                      </a:lnTo>
                      <a:close/>
                      <a:moveTo>
                        <a:pt x="155" y="289"/>
                      </a:moveTo>
                      <a:cubicBezTo>
                        <a:pt x="157" y="264"/>
                        <a:pt x="157" y="264"/>
                        <a:pt x="157" y="264"/>
                      </a:cubicBezTo>
                      <a:cubicBezTo>
                        <a:pt x="169" y="273"/>
                        <a:pt x="184" y="279"/>
                        <a:pt x="201" y="279"/>
                      </a:cubicBezTo>
                      <a:cubicBezTo>
                        <a:pt x="202" y="279"/>
                        <a:pt x="224" y="279"/>
                        <a:pt x="247" y="264"/>
                      </a:cubicBezTo>
                      <a:cubicBezTo>
                        <a:pt x="249" y="291"/>
                        <a:pt x="249" y="291"/>
                        <a:pt x="249" y="291"/>
                      </a:cubicBezTo>
                      <a:cubicBezTo>
                        <a:pt x="203" y="336"/>
                        <a:pt x="203" y="336"/>
                        <a:pt x="203" y="336"/>
                      </a:cubicBezTo>
                      <a:lnTo>
                        <a:pt x="155" y="289"/>
                      </a:lnTo>
                      <a:close/>
                      <a:moveTo>
                        <a:pt x="266" y="289"/>
                      </a:moveTo>
                      <a:cubicBezTo>
                        <a:pt x="273" y="300"/>
                        <a:pt x="273" y="300"/>
                        <a:pt x="273" y="300"/>
                      </a:cubicBezTo>
                      <a:cubicBezTo>
                        <a:pt x="243" y="372"/>
                        <a:pt x="243" y="372"/>
                        <a:pt x="243" y="372"/>
                      </a:cubicBezTo>
                      <a:cubicBezTo>
                        <a:pt x="211" y="347"/>
                        <a:pt x="211" y="347"/>
                        <a:pt x="211" y="347"/>
                      </a:cubicBezTo>
                      <a:lnTo>
                        <a:pt x="266" y="289"/>
                      </a:lnTo>
                      <a:close/>
                      <a:moveTo>
                        <a:pt x="214" y="385"/>
                      </a:moveTo>
                      <a:cubicBezTo>
                        <a:pt x="224" y="372"/>
                        <a:pt x="224" y="372"/>
                        <a:pt x="224" y="372"/>
                      </a:cubicBezTo>
                      <a:cubicBezTo>
                        <a:pt x="249" y="393"/>
                        <a:pt x="249" y="393"/>
                        <a:pt x="249" y="393"/>
                      </a:cubicBezTo>
                      <a:cubicBezTo>
                        <a:pt x="283" y="307"/>
                        <a:pt x="283" y="307"/>
                        <a:pt x="283" y="307"/>
                      </a:cubicBezTo>
                      <a:cubicBezTo>
                        <a:pt x="354" y="333"/>
                        <a:pt x="354" y="333"/>
                        <a:pt x="354" y="333"/>
                      </a:cubicBezTo>
                      <a:cubicBezTo>
                        <a:pt x="391" y="459"/>
                        <a:pt x="391" y="459"/>
                        <a:pt x="391" y="459"/>
                      </a:cubicBezTo>
                      <a:cubicBezTo>
                        <a:pt x="228" y="459"/>
                        <a:pt x="228" y="459"/>
                        <a:pt x="228" y="459"/>
                      </a:cubicBezTo>
                      <a:lnTo>
                        <a:pt x="214" y="38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94" name="Group 93">
                <a:extLst>
                  <a:ext uri="{FF2B5EF4-FFF2-40B4-BE49-F238E27FC236}">
                    <a16:creationId xmlns:a16="http://schemas.microsoft.com/office/drawing/2014/main" id="{7938F8AF-D220-4197-95EB-DB26ED19F56E}"/>
                  </a:ext>
                </a:extLst>
              </p:cNvPr>
              <p:cNvGrpSpPr/>
              <p:nvPr/>
            </p:nvGrpSpPr>
            <p:grpSpPr>
              <a:xfrm>
                <a:off x="5696120" y="5445130"/>
                <a:ext cx="509317" cy="228658"/>
                <a:chOff x="3581028" y="5357193"/>
                <a:chExt cx="778527" cy="349520"/>
              </a:xfrm>
              <a:solidFill>
                <a:schemeClr val="tx1"/>
              </a:solidFill>
            </p:grpSpPr>
            <p:sp>
              <p:nvSpPr>
                <p:cNvPr id="95" name="Freeform 65">
                  <a:extLst>
                    <a:ext uri="{FF2B5EF4-FFF2-40B4-BE49-F238E27FC236}">
                      <a16:creationId xmlns:a16="http://schemas.microsoft.com/office/drawing/2014/main" id="{1EF3C5D7-9820-4935-B380-BD3B8A0F2193}"/>
                    </a:ext>
                  </a:extLst>
                </p:cNvPr>
                <p:cNvSpPr>
                  <a:spLocks/>
                </p:cNvSpPr>
                <p:nvPr/>
              </p:nvSpPr>
              <p:spPr bwMode="auto">
                <a:xfrm>
                  <a:off x="3581028" y="5357193"/>
                  <a:ext cx="115889" cy="280988"/>
                </a:xfrm>
                <a:custGeom>
                  <a:avLst/>
                  <a:gdLst>
                    <a:gd name="T0" fmla="*/ 67 w 67"/>
                    <a:gd name="T1" fmla="*/ 128 h 161"/>
                    <a:gd name="T2" fmla="*/ 34 w 67"/>
                    <a:gd name="T3" fmla="*/ 161 h 161"/>
                    <a:gd name="T4" fmla="*/ 0 w 67"/>
                    <a:gd name="T5" fmla="*/ 128 h 161"/>
                    <a:gd name="T6" fmla="*/ 27 w 67"/>
                    <a:gd name="T7" fmla="*/ 95 h 161"/>
                    <a:gd name="T8" fmla="*/ 27 w 67"/>
                    <a:gd name="T9" fmla="*/ 0 h 161"/>
                    <a:gd name="T10" fmla="*/ 41 w 67"/>
                    <a:gd name="T11" fmla="*/ 0 h 161"/>
                    <a:gd name="T12" fmla="*/ 41 w 67"/>
                    <a:gd name="T13" fmla="*/ 95 h 161"/>
                    <a:gd name="T14" fmla="*/ 67 w 67"/>
                    <a:gd name="T15" fmla="*/ 128 h 1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161">
                      <a:moveTo>
                        <a:pt x="67" y="128"/>
                      </a:moveTo>
                      <a:cubicBezTo>
                        <a:pt x="67" y="146"/>
                        <a:pt x="52" y="161"/>
                        <a:pt x="34" y="161"/>
                      </a:cubicBezTo>
                      <a:cubicBezTo>
                        <a:pt x="15" y="161"/>
                        <a:pt x="0" y="146"/>
                        <a:pt x="0" y="128"/>
                      </a:cubicBezTo>
                      <a:cubicBezTo>
                        <a:pt x="0" y="112"/>
                        <a:pt x="11" y="98"/>
                        <a:pt x="27" y="95"/>
                      </a:cubicBezTo>
                      <a:cubicBezTo>
                        <a:pt x="27" y="0"/>
                        <a:pt x="27" y="0"/>
                        <a:pt x="27" y="0"/>
                      </a:cubicBezTo>
                      <a:cubicBezTo>
                        <a:pt x="41" y="0"/>
                        <a:pt x="41" y="0"/>
                        <a:pt x="41" y="0"/>
                      </a:cubicBezTo>
                      <a:cubicBezTo>
                        <a:pt x="41" y="95"/>
                        <a:pt x="41" y="95"/>
                        <a:pt x="41" y="95"/>
                      </a:cubicBezTo>
                      <a:cubicBezTo>
                        <a:pt x="56" y="98"/>
                        <a:pt x="67" y="112"/>
                        <a:pt x="67" y="1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6" name="Freeform 66">
                  <a:extLst>
                    <a:ext uri="{FF2B5EF4-FFF2-40B4-BE49-F238E27FC236}">
                      <a16:creationId xmlns:a16="http://schemas.microsoft.com/office/drawing/2014/main" id="{86576CF4-06B2-4B1B-B02B-BA82BA18621F}"/>
                    </a:ext>
                  </a:extLst>
                </p:cNvPr>
                <p:cNvSpPr>
                  <a:spLocks/>
                </p:cNvSpPr>
                <p:nvPr/>
              </p:nvSpPr>
              <p:spPr bwMode="auto">
                <a:xfrm>
                  <a:off x="4124605" y="5360638"/>
                  <a:ext cx="234950" cy="346075"/>
                </a:xfrm>
                <a:custGeom>
                  <a:avLst/>
                  <a:gdLst>
                    <a:gd name="T0" fmla="*/ 127 w 135"/>
                    <a:gd name="T1" fmla="*/ 178 h 198"/>
                    <a:gd name="T2" fmla="*/ 116 w 135"/>
                    <a:gd name="T3" fmla="*/ 188 h 198"/>
                    <a:gd name="T4" fmla="*/ 101 w 135"/>
                    <a:gd name="T5" fmla="*/ 198 h 198"/>
                    <a:gd name="T6" fmla="*/ 86 w 135"/>
                    <a:gd name="T7" fmla="*/ 184 h 198"/>
                    <a:gd name="T8" fmla="*/ 101 w 135"/>
                    <a:gd name="T9" fmla="*/ 170 h 198"/>
                    <a:gd name="T10" fmla="*/ 111 w 135"/>
                    <a:gd name="T11" fmla="*/ 173 h 198"/>
                    <a:gd name="T12" fmla="*/ 114 w 135"/>
                    <a:gd name="T13" fmla="*/ 170 h 198"/>
                    <a:gd name="T14" fmla="*/ 116 w 135"/>
                    <a:gd name="T15" fmla="*/ 152 h 198"/>
                    <a:gd name="T16" fmla="*/ 99 w 135"/>
                    <a:gd name="T17" fmla="*/ 85 h 198"/>
                    <a:gd name="T18" fmla="*/ 68 w 135"/>
                    <a:gd name="T19" fmla="*/ 57 h 198"/>
                    <a:gd name="T20" fmla="*/ 67 w 135"/>
                    <a:gd name="T21" fmla="*/ 57 h 198"/>
                    <a:gd name="T22" fmla="*/ 36 w 135"/>
                    <a:gd name="T23" fmla="*/ 85 h 198"/>
                    <a:gd name="T24" fmla="*/ 19 w 135"/>
                    <a:gd name="T25" fmla="*/ 152 h 198"/>
                    <a:gd name="T26" fmla="*/ 21 w 135"/>
                    <a:gd name="T27" fmla="*/ 170 h 198"/>
                    <a:gd name="T28" fmla="*/ 26 w 135"/>
                    <a:gd name="T29" fmla="*/ 174 h 198"/>
                    <a:gd name="T30" fmla="*/ 36 w 135"/>
                    <a:gd name="T31" fmla="*/ 170 h 198"/>
                    <a:gd name="T32" fmla="*/ 51 w 135"/>
                    <a:gd name="T33" fmla="*/ 184 h 198"/>
                    <a:gd name="T34" fmla="*/ 36 w 135"/>
                    <a:gd name="T35" fmla="*/ 198 h 198"/>
                    <a:gd name="T36" fmla="*/ 21 w 135"/>
                    <a:gd name="T37" fmla="*/ 188 h 198"/>
                    <a:gd name="T38" fmla="*/ 8 w 135"/>
                    <a:gd name="T39" fmla="*/ 178 h 198"/>
                    <a:gd name="T40" fmla="*/ 5 w 135"/>
                    <a:gd name="T41" fmla="*/ 148 h 198"/>
                    <a:gd name="T42" fmla="*/ 22 w 135"/>
                    <a:gd name="T43" fmla="*/ 81 h 198"/>
                    <a:gd name="T44" fmla="*/ 60 w 135"/>
                    <a:gd name="T45" fmla="*/ 43 h 198"/>
                    <a:gd name="T46" fmla="*/ 60 w 135"/>
                    <a:gd name="T47" fmla="*/ 0 h 198"/>
                    <a:gd name="T48" fmla="*/ 75 w 135"/>
                    <a:gd name="T49" fmla="*/ 0 h 198"/>
                    <a:gd name="T50" fmla="*/ 75 w 135"/>
                    <a:gd name="T51" fmla="*/ 43 h 198"/>
                    <a:gd name="T52" fmla="*/ 114 w 135"/>
                    <a:gd name="T53" fmla="*/ 81 h 198"/>
                    <a:gd name="T54" fmla="*/ 131 w 135"/>
                    <a:gd name="T55" fmla="*/ 148 h 198"/>
                    <a:gd name="T56" fmla="*/ 127 w 135"/>
                    <a:gd name="T57" fmla="*/ 17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5" h="198">
                      <a:moveTo>
                        <a:pt x="127" y="178"/>
                      </a:moveTo>
                      <a:cubicBezTo>
                        <a:pt x="124" y="183"/>
                        <a:pt x="121" y="186"/>
                        <a:pt x="116" y="188"/>
                      </a:cubicBezTo>
                      <a:cubicBezTo>
                        <a:pt x="114" y="193"/>
                        <a:pt x="108" y="198"/>
                        <a:pt x="101" y="198"/>
                      </a:cubicBezTo>
                      <a:cubicBezTo>
                        <a:pt x="93" y="198"/>
                        <a:pt x="86" y="192"/>
                        <a:pt x="86" y="184"/>
                      </a:cubicBezTo>
                      <a:cubicBezTo>
                        <a:pt x="86" y="176"/>
                        <a:pt x="93" y="170"/>
                        <a:pt x="101" y="170"/>
                      </a:cubicBezTo>
                      <a:cubicBezTo>
                        <a:pt x="105" y="170"/>
                        <a:pt x="108" y="171"/>
                        <a:pt x="111" y="173"/>
                      </a:cubicBezTo>
                      <a:cubicBezTo>
                        <a:pt x="113" y="172"/>
                        <a:pt x="114" y="171"/>
                        <a:pt x="114" y="170"/>
                      </a:cubicBezTo>
                      <a:cubicBezTo>
                        <a:pt x="118" y="165"/>
                        <a:pt x="117" y="155"/>
                        <a:pt x="116" y="152"/>
                      </a:cubicBezTo>
                      <a:cubicBezTo>
                        <a:pt x="99" y="85"/>
                        <a:pt x="99" y="85"/>
                        <a:pt x="99" y="85"/>
                      </a:cubicBezTo>
                      <a:cubicBezTo>
                        <a:pt x="93" y="59"/>
                        <a:pt x="74" y="57"/>
                        <a:pt x="68" y="57"/>
                      </a:cubicBezTo>
                      <a:cubicBezTo>
                        <a:pt x="67" y="57"/>
                        <a:pt x="67" y="57"/>
                        <a:pt x="67" y="57"/>
                      </a:cubicBezTo>
                      <a:cubicBezTo>
                        <a:pt x="61" y="57"/>
                        <a:pt x="44" y="60"/>
                        <a:pt x="36" y="85"/>
                      </a:cubicBezTo>
                      <a:cubicBezTo>
                        <a:pt x="19" y="152"/>
                        <a:pt x="19" y="152"/>
                        <a:pt x="19" y="152"/>
                      </a:cubicBezTo>
                      <a:cubicBezTo>
                        <a:pt x="19" y="155"/>
                        <a:pt x="17" y="165"/>
                        <a:pt x="21" y="170"/>
                      </a:cubicBezTo>
                      <a:cubicBezTo>
                        <a:pt x="22" y="171"/>
                        <a:pt x="23" y="173"/>
                        <a:pt x="26" y="174"/>
                      </a:cubicBezTo>
                      <a:cubicBezTo>
                        <a:pt x="28" y="172"/>
                        <a:pt x="32" y="170"/>
                        <a:pt x="36" y="170"/>
                      </a:cubicBezTo>
                      <a:cubicBezTo>
                        <a:pt x="44" y="170"/>
                        <a:pt x="51" y="176"/>
                        <a:pt x="51" y="184"/>
                      </a:cubicBezTo>
                      <a:cubicBezTo>
                        <a:pt x="51" y="192"/>
                        <a:pt x="44" y="198"/>
                        <a:pt x="36" y="198"/>
                      </a:cubicBezTo>
                      <a:cubicBezTo>
                        <a:pt x="29" y="198"/>
                        <a:pt x="23" y="194"/>
                        <a:pt x="21" y="188"/>
                      </a:cubicBezTo>
                      <a:cubicBezTo>
                        <a:pt x="16" y="187"/>
                        <a:pt x="11" y="183"/>
                        <a:pt x="8" y="178"/>
                      </a:cubicBezTo>
                      <a:cubicBezTo>
                        <a:pt x="0" y="166"/>
                        <a:pt x="4" y="150"/>
                        <a:pt x="5" y="148"/>
                      </a:cubicBezTo>
                      <a:cubicBezTo>
                        <a:pt x="22" y="81"/>
                        <a:pt x="22" y="81"/>
                        <a:pt x="22" y="81"/>
                      </a:cubicBezTo>
                      <a:cubicBezTo>
                        <a:pt x="29" y="55"/>
                        <a:pt x="47" y="45"/>
                        <a:pt x="60" y="43"/>
                      </a:cubicBezTo>
                      <a:cubicBezTo>
                        <a:pt x="60" y="0"/>
                        <a:pt x="60" y="0"/>
                        <a:pt x="60" y="0"/>
                      </a:cubicBezTo>
                      <a:cubicBezTo>
                        <a:pt x="75" y="0"/>
                        <a:pt x="75" y="0"/>
                        <a:pt x="75" y="0"/>
                      </a:cubicBezTo>
                      <a:cubicBezTo>
                        <a:pt x="75" y="43"/>
                        <a:pt x="75" y="43"/>
                        <a:pt x="75" y="43"/>
                      </a:cubicBezTo>
                      <a:cubicBezTo>
                        <a:pt x="89" y="45"/>
                        <a:pt x="107" y="54"/>
                        <a:pt x="114" y="81"/>
                      </a:cubicBezTo>
                      <a:cubicBezTo>
                        <a:pt x="131" y="148"/>
                        <a:pt x="131" y="148"/>
                        <a:pt x="131" y="148"/>
                      </a:cubicBezTo>
                      <a:cubicBezTo>
                        <a:pt x="131" y="150"/>
                        <a:pt x="135" y="166"/>
                        <a:pt x="127" y="1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27" name="Group 26">
            <a:extLst>
              <a:ext uri="{FF2B5EF4-FFF2-40B4-BE49-F238E27FC236}">
                <a16:creationId xmlns:a16="http://schemas.microsoft.com/office/drawing/2014/main" id="{C93D77ED-CD5C-4129-BCFC-52853F6CC5A2}"/>
              </a:ext>
            </a:extLst>
          </p:cNvPr>
          <p:cNvGrpSpPr/>
          <p:nvPr/>
        </p:nvGrpSpPr>
        <p:grpSpPr>
          <a:xfrm>
            <a:off x="6299875" y="635941"/>
            <a:ext cx="1015325" cy="1015327"/>
            <a:chOff x="5537796" y="1218300"/>
            <a:chExt cx="941659" cy="941661"/>
          </a:xfrm>
        </p:grpSpPr>
        <p:sp>
          <p:nvSpPr>
            <p:cNvPr id="200" name="Oval 199"/>
            <p:cNvSpPr/>
            <p:nvPr/>
          </p:nvSpPr>
          <p:spPr>
            <a:xfrm>
              <a:off x="5537796" y="1218300"/>
              <a:ext cx="941659" cy="941661"/>
            </a:xfrm>
            <a:prstGeom prst="ellipse">
              <a:avLst/>
            </a:prstGeom>
            <a:solidFill>
              <a:schemeClr val="bg1"/>
            </a:solidFill>
            <a:ln w="15875">
              <a:solidFill>
                <a:schemeClr val="tx2"/>
              </a:solid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solidFill>
                  <a:srgbClr val="FFFFFF"/>
                </a:solidFill>
              </a:endParaRPr>
            </a:p>
          </p:txBody>
        </p:sp>
        <p:grpSp>
          <p:nvGrpSpPr>
            <p:cNvPr id="5" name="Group 4">
              <a:extLst>
                <a:ext uri="{FF2B5EF4-FFF2-40B4-BE49-F238E27FC236}">
                  <a16:creationId xmlns:a16="http://schemas.microsoft.com/office/drawing/2014/main" id="{46CFAC43-26CD-40A0-BAAC-FBA2C8FDA69E}"/>
                </a:ext>
              </a:extLst>
            </p:cNvPr>
            <p:cNvGrpSpPr>
              <a:grpSpLocks noChangeAspect="1"/>
            </p:cNvGrpSpPr>
            <p:nvPr/>
          </p:nvGrpSpPr>
          <p:grpSpPr bwMode="auto">
            <a:xfrm>
              <a:off x="5715568" y="1495882"/>
              <a:ext cx="586115" cy="386496"/>
              <a:chOff x="3736" y="165"/>
              <a:chExt cx="414" cy="273"/>
            </a:xfrm>
          </p:grpSpPr>
          <p:sp>
            <p:nvSpPr>
              <p:cNvPr id="13" name="Freeform 6">
                <a:extLst>
                  <a:ext uri="{FF2B5EF4-FFF2-40B4-BE49-F238E27FC236}">
                    <a16:creationId xmlns:a16="http://schemas.microsoft.com/office/drawing/2014/main" id="{F07FE05F-4540-41C4-BD4A-E1D2DBD3FA1D}"/>
                  </a:ext>
                </a:extLst>
              </p:cNvPr>
              <p:cNvSpPr>
                <a:spLocks noEditPoints="1"/>
              </p:cNvSpPr>
              <p:nvPr/>
            </p:nvSpPr>
            <p:spPr bwMode="auto">
              <a:xfrm>
                <a:off x="3736" y="165"/>
                <a:ext cx="414" cy="273"/>
              </a:xfrm>
              <a:custGeom>
                <a:avLst/>
                <a:gdLst>
                  <a:gd name="T0" fmla="*/ 326 w 338"/>
                  <a:gd name="T1" fmla="*/ 221 h 221"/>
                  <a:gd name="T2" fmla="*/ 11 w 338"/>
                  <a:gd name="T3" fmla="*/ 221 h 221"/>
                  <a:gd name="T4" fmla="*/ 0 w 338"/>
                  <a:gd name="T5" fmla="*/ 209 h 221"/>
                  <a:gd name="T6" fmla="*/ 0 w 338"/>
                  <a:gd name="T7" fmla="*/ 11 h 221"/>
                  <a:gd name="T8" fmla="*/ 11 w 338"/>
                  <a:gd name="T9" fmla="*/ 0 h 221"/>
                  <a:gd name="T10" fmla="*/ 326 w 338"/>
                  <a:gd name="T11" fmla="*/ 0 h 221"/>
                  <a:gd name="T12" fmla="*/ 338 w 338"/>
                  <a:gd name="T13" fmla="*/ 11 h 221"/>
                  <a:gd name="T14" fmla="*/ 338 w 338"/>
                  <a:gd name="T15" fmla="*/ 209 h 221"/>
                  <a:gd name="T16" fmla="*/ 326 w 338"/>
                  <a:gd name="T17" fmla="*/ 221 h 221"/>
                  <a:gd name="T18" fmla="*/ 11 w 338"/>
                  <a:gd name="T19" fmla="*/ 5 h 221"/>
                  <a:gd name="T20" fmla="*/ 5 w 338"/>
                  <a:gd name="T21" fmla="*/ 11 h 221"/>
                  <a:gd name="T22" fmla="*/ 5 w 338"/>
                  <a:gd name="T23" fmla="*/ 209 h 221"/>
                  <a:gd name="T24" fmla="*/ 11 w 338"/>
                  <a:gd name="T25" fmla="*/ 216 h 221"/>
                  <a:gd name="T26" fmla="*/ 326 w 338"/>
                  <a:gd name="T27" fmla="*/ 216 h 221"/>
                  <a:gd name="T28" fmla="*/ 333 w 338"/>
                  <a:gd name="T29" fmla="*/ 209 h 221"/>
                  <a:gd name="T30" fmla="*/ 333 w 338"/>
                  <a:gd name="T31" fmla="*/ 11 h 221"/>
                  <a:gd name="T32" fmla="*/ 326 w 338"/>
                  <a:gd name="T33" fmla="*/ 5 h 221"/>
                  <a:gd name="T34" fmla="*/ 11 w 338"/>
                  <a:gd name="T35" fmla="*/ 5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38" h="221">
                    <a:moveTo>
                      <a:pt x="326" y="221"/>
                    </a:moveTo>
                    <a:cubicBezTo>
                      <a:pt x="11" y="221"/>
                      <a:pt x="11" y="221"/>
                      <a:pt x="11" y="221"/>
                    </a:cubicBezTo>
                    <a:cubicBezTo>
                      <a:pt x="5" y="221"/>
                      <a:pt x="0" y="215"/>
                      <a:pt x="0" y="209"/>
                    </a:cubicBezTo>
                    <a:cubicBezTo>
                      <a:pt x="0" y="11"/>
                      <a:pt x="0" y="11"/>
                      <a:pt x="0" y="11"/>
                    </a:cubicBezTo>
                    <a:cubicBezTo>
                      <a:pt x="0" y="5"/>
                      <a:pt x="5" y="0"/>
                      <a:pt x="11" y="0"/>
                    </a:cubicBezTo>
                    <a:cubicBezTo>
                      <a:pt x="326" y="0"/>
                      <a:pt x="326" y="0"/>
                      <a:pt x="326" y="0"/>
                    </a:cubicBezTo>
                    <a:cubicBezTo>
                      <a:pt x="333" y="0"/>
                      <a:pt x="338" y="5"/>
                      <a:pt x="338" y="11"/>
                    </a:cubicBezTo>
                    <a:cubicBezTo>
                      <a:pt x="338" y="209"/>
                      <a:pt x="338" y="209"/>
                      <a:pt x="338" y="209"/>
                    </a:cubicBezTo>
                    <a:cubicBezTo>
                      <a:pt x="338" y="215"/>
                      <a:pt x="333" y="221"/>
                      <a:pt x="326" y="221"/>
                    </a:cubicBezTo>
                    <a:close/>
                    <a:moveTo>
                      <a:pt x="11" y="5"/>
                    </a:moveTo>
                    <a:cubicBezTo>
                      <a:pt x="8" y="5"/>
                      <a:pt x="5" y="8"/>
                      <a:pt x="5" y="11"/>
                    </a:cubicBezTo>
                    <a:cubicBezTo>
                      <a:pt x="5" y="209"/>
                      <a:pt x="5" y="209"/>
                      <a:pt x="5" y="209"/>
                    </a:cubicBezTo>
                    <a:cubicBezTo>
                      <a:pt x="5" y="213"/>
                      <a:pt x="8" y="216"/>
                      <a:pt x="11" y="216"/>
                    </a:cubicBezTo>
                    <a:cubicBezTo>
                      <a:pt x="326" y="216"/>
                      <a:pt x="326" y="216"/>
                      <a:pt x="326" y="216"/>
                    </a:cubicBezTo>
                    <a:cubicBezTo>
                      <a:pt x="330" y="216"/>
                      <a:pt x="333" y="213"/>
                      <a:pt x="333" y="209"/>
                    </a:cubicBezTo>
                    <a:cubicBezTo>
                      <a:pt x="333" y="11"/>
                      <a:pt x="333" y="11"/>
                      <a:pt x="333" y="11"/>
                    </a:cubicBezTo>
                    <a:cubicBezTo>
                      <a:pt x="333" y="8"/>
                      <a:pt x="330" y="5"/>
                      <a:pt x="326" y="5"/>
                    </a:cubicBezTo>
                    <a:lnTo>
                      <a:pt x="11" y="5"/>
                    </a:lnTo>
                    <a:close/>
                  </a:path>
                </a:pathLst>
              </a:custGeom>
              <a:solidFill>
                <a:srgbClr val="231F20"/>
              </a:solidFill>
              <a:ln w="31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Rectangle 7">
                <a:extLst>
                  <a:ext uri="{FF2B5EF4-FFF2-40B4-BE49-F238E27FC236}">
                    <a16:creationId xmlns:a16="http://schemas.microsoft.com/office/drawing/2014/main" id="{7608D73F-6836-42DE-9D59-1AA402E60BFD}"/>
                  </a:ext>
                </a:extLst>
              </p:cNvPr>
              <p:cNvSpPr>
                <a:spLocks noChangeArrowheads="1"/>
              </p:cNvSpPr>
              <p:nvPr/>
            </p:nvSpPr>
            <p:spPr bwMode="auto">
              <a:xfrm>
                <a:off x="3775" y="401"/>
                <a:ext cx="334" cy="2"/>
              </a:xfrm>
              <a:prstGeom prst="rect">
                <a:avLst/>
              </a:prstGeom>
              <a:solidFill>
                <a:srgbClr val="D9D8D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Rectangle 8">
                <a:extLst>
                  <a:ext uri="{FF2B5EF4-FFF2-40B4-BE49-F238E27FC236}">
                    <a16:creationId xmlns:a16="http://schemas.microsoft.com/office/drawing/2014/main" id="{67542CBD-9DE6-4F85-AF74-1DA6F47D121F}"/>
                  </a:ext>
                </a:extLst>
              </p:cNvPr>
              <p:cNvSpPr>
                <a:spLocks noChangeArrowheads="1"/>
              </p:cNvSpPr>
              <p:nvPr/>
            </p:nvSpPr>
            <p:spPr bwMode="auto">
              <a:xfrm>
                <a:off x="3775" y="276"/>
                <a:ext cx="334" cy="3"/>
              </a:xfrm>
              <a:prstGeom prst="rect">
                <a:avLst/>
              </a:prstGeom>
              <a:solidFill>
                <a:srgbClr val="D9D8D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Rectangle 9">
                <a:extLst>
                  <a:ext uri="{FF2B5EF4-FFF2-40B4-BE49-F238E27FC236}">
                    <a16:creationId xmlns:a16="http://schemas.microsoft.com/office/drawing/2014/main" id="{4794723E-A112-4F73-B74E-C9F46E1C6B59}"/>
                  </a:ext>
                </a:extLst>
              </p:cNvPr>
              <p:cNvSpPr>
                <a:spLocks noChangeArrowheads="1"/>
              </p:cNvSpPr>
              <p:nvPr/>
            </p:nvSpPr>
            <p:spPr bwMode="auto">
              <a:xfrm>
                <a:off x="3775" y="307"/>
                <a:ext cx="48" cy="13"/>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Rectangle 10">
                <a:extLst>
                  <a:ext uri="{FF2B5EF4-FFF2-40B4-BE49-F238E27FC236}">
                    <a16:creationId xmlns:a16="http://schemas.microsoft.com/office/drawing/2014/main" id="{B1DFA0C2-0FDF-46F6-BDC8-01F7D7D897B7}"/>
                  </a:ext>
                </a:extLst>
              </p:cNvPr>
              <p:cNvSpPr>
                <a:spLocks noChangeArrowheads="1"/>
              </p:cNvSpPr>
              <p:nvPr/>
            </p:nvSpPr>
            <p:spPr bwMode="auto">
              <a:xfrm>
                <a:off x="3827" y="307"/>
                <a:ext cx="36" cy="13"/>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Rectangle 11">
                <a:extLst>
                  <a:ext uri="{FF2B5EF4-FFF2-40B4-BE49-F238E27FC236}">
                    <a16:creationId xmlns:a16="http://schemas.microsoft.com/office/drawing/2014/main" id="{246292E5-D933-4842-B8BB-DCDBE9292179}"/>
                  </a:ext>
                </a:extLst>
              </p:cNvPr>
              <p:cNvSpPr>
                <a:spLocks noChangeArrowheads="1"/>
              </p:cNvSpPr>
              <p:nvPr/>
            </p:nvSpPr>
            <p:spPr bwMode="auto">
              <a:xfrm>
                <a:off x="3868" y="307"/>
                <a:ext cx="85" cy="13"/>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Rectangle 12">
                <a:extLst>
                  <a:ext uri="{FF2B5EF4-FFF2-40B4-BE49-F238E27FC236}">
                    <a16:creationId xmlns:a16="http://schemas.microsoft.com/office/drawing/2014/main" id="{4BDD7C88-A418-4470-983B-2A78729BCAA0}"/>
                  </a:ext>
                </a:extLst>
              </p:cNvPr>
              <p:cNvSpPr>
                <a:spLocks noChangeArrowheads="1"/>
              </p:cNvSpPr>
              <p:nvPr/>
            </p:nvSpPr>
            <p:spPr bwMode="auto">
              <a:xfrm>
                <a:off x="3905" y="329"/>
                <a:ext cx="47" cy="14"/>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Rectangle 13">
                <a:extLst>
                  <a:ext uri="{FF2B5EF4-FFF2-40B4-BE49-F238E27FC236}">
                    <a16:creationId xmlns:a16="http://schemas.microsoft.com/office/drawing/2014/main" id="{E3DD7B68-46AC-44A1-A7AD-760B69E9EFB5}"/>
                  </a:ext>
                </a:extLst>
              </p:cNvPr>
              <p:cNvSpPr>
                <a:spLocks noChangeArrowheads="1"/>
              </p:cNvSpPr>
              <p:nvPr/>
            </p:nvSpPr>
            <p:spPr bwMode="auto">
              <a:xfrm>
                <a:off x="3865" y="329"/>
                <a:ext cx="36" cy="14"/>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Rectangle 14">
                <a:extLst>
                  <a:ext uri="{FF2B5EF4-FFF2-40B4-BE49-F238E27FC236}">
                    <a16:creationId xmlns:a16="http://schemas.microsoft.com/office/drawing/2014/main" id="{0B3AEE01-11CF-45C9-9C0B-F44BEBFD311C}"/>
                  </a:ext>
                </a:extLst>
              </p:cNvPr>
              <p:cNvSpPr>
                <a:spLocks noChangeArrowheads="1"/>
              </p:cNvSpPr>
              <p:nvPr/>
            </p:nvSpPr>
            <p:spPr bwMode="auto">
              <a:xfrm>
                <a:off x="3775" y="329"/>
                <a:ext cx="83" cy="14"/>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Rectangle 15">
                <a:extLst>
                  <a:ext uri="{FF2B5EF4-FFF2-40B4-BE49-F238E27FC236}">
                    <a16:creationId xmlns:a16="http://schemas.microsoft.com/office/drawing/2014/main" id="{B6FB68DE-6EDF-4FE9-9E00-61ECC7C64288}"/>
                  </a:ext>
                </a:extLst>
              </p:cNvPr>
              <p:cNvSpPr>
                <a:spLocks noChangeArrowheads="1"/>
              </p:cNvSpPr>
              <p:nvPr/>
            </p:nvSpPr>
            <p:spPr bwMode="auto">
              <a:xfrm>
                <a:off x="3905" y="354"/>
                <a:ext cx="47" cy="12"/>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Rectangle 16">
                <a:extLst>
                  <a:ext uri="{FF2B5EF4-FFF2-40B4-BE49-F238E27FC236}">
                    <a16:creationId xmlns:a16="http://schemas.microsoft.com/office/drawing/2014/main" id="{118685F9-4EF1-4E5E-8839-EE797EFA5E4C}"/>
                  </a:ext>
                </a:extLst>
              </p:cNvPr>
              <p:cNvSpPr>
                <a:spLocks noChangeArrowheads="1"/>
              </p:cNvSpPr>
              <p:nvPr/>
            </p:nvSpPr>
            <p:spPr bwMode="auto">
              <a:xfrm>
                <a:off x="3865" y="354"/>
                <a:ext cx="36" cy="12"/>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Rectangle 17">
                <a:extLst>
                  <a:ext uri="{FF2B5EF4-FFF2-40B4-BE49-F238E27FC236}">
                    <a16:creationId xmlns:a16="http://schemas.microsoft.com/office/drawing/2014/main" id="{42D609D4-B6F7-4616-B51C-97F9D194F5EE}"/>
                  </a:ext>
                </a:extLst>
              </p:cNvPr>
              <p:cNvSpPr>
                <a:spLocks noChangeArrowheads="1"/>
              </p:cNvSpPr>
              <p:nvPr/>
            </p:nvSpPr>
            <p:spPr bwMode="auto">
              <a:xfrm>
                <a:off x="3775" y="354"/>
                <a:ext cx="83" cy="12"/>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8">
                <a:extLst>
                  <a:ext uri="{FF2B5EF4-FFF2-40B4-BE49-F238E27FC236}">
                    <a16:creationId xmlns:a16="http://schemas.microsoft.com/office/drawing/2014/main" id="{109EC33F-2E27-4B1F-84E3-37706BF0F3C5}"/>
                  </a:ext>
                </a:extLst>
              </p:cNvPr>
              <p:cNvSpPr>
                <a:spLocks/>
              </p:cNvSpPr>
              <p:nvPr/>
            </p:nvSpPr>
            <p:spPr bwMode="auto">
              <a:xfrm>
                <a:off x="3842" y="196"/>
                <a:ext cx="58" cy="63"/>
              </a:xfrm>
              <a:custGeom>
                <a:avLst/>
                <a:gdLst>
                  <a:gd name="T0" fmla="*/ 3 w 47"/>
                  <a:gd name="T1" fmla="*/ 8 h 51"/>
                  <a:gd name="T2" fmla="*/ 6 w 47"/>
                  <a:gd name="T3" fmla="*/ 0 h 51"/>
                  <a:gd name="T4" fmla="*/ 41 w 47"/>
                  <a:gd name="T5" fmla="*/ 0 h 51"/>
                  <a:gd name="T6" fmla="*/ 44 w 47"/>
                  <a:gd name="T7" fmla="*/ 8 h 51"/>
                  <a:gd name="T8" fmla="*/ 32 w 47"/>
                  <a:gd name="T9" fmla="*/ 44 h 51"/>
                  <a:gd name="T10" fmla="*/ 23 w 47"/>
                  <a:gd name="T11" fmla="*/ 51 h 51"/>
                  <a:gd name="T12" fmla="*/ 15 w 47"/>
                  <a:gd name="T13" fmla="*/ 45 h 51"/>
                  <a:gd name="T14" fmla="*/ 3 w 47"/>
                  <a:gd name="T15" fmla="*/ 8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51">
                    <a:moveTo>
                      <a:pt x="3" y="8"/>
                    </a:moveTo>
                    <a:cubicBezTo>
                      <a:pt x="4" y="5"/>
                      <a:pt x="5" y="2"/>
                      <a:pt x="6" y="0"/>
                    </a:cubicBezTo>
                    <a:cubicBezTo>
                      <a:pt x="17" y="5"/>
                      <a:pt x="30" y="5"/>
                      <a:pt x="41" y="0"/>
                    </a:cubicBezTo>
                    <a:cubicBezTo>
                      <a:pt x="42" y="2"/>
                      <a:pt x="43" y="5"/>
                      <a:pt x="44" y="8"/>
                    </a:cubicBezTo>
                    <a:cubicBezTo>
                      <a:pt x="47" y="23"/>
                      <a:pt x="39" y="38"/>
                      <a:pt x="32" y="44"/>
                    </a:cubicBezTo>
                    <a:cubicBezTo>
                      <a:pt x="31" y="46"/>
                      <a:pt x="26" y="51"/>
                      <a:pt x="23" y="51"/>
                    </a:cubicBezTo>
                    <a:cubicBezTo>
                      <a:pt x="21" y="50"/>
                      <a:pt x="20" y="49"/>
                      <a:pt x="15" y="45"/>
                    </a:cubicBezTo>
                    <a:cubicBezTo>
                      <a:pt x="8" y="39"/>
                      <a:pt x="0" y="23"/>
                      <a:pt x="3" y="8"/>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9">
                <a:extLst>
                  <a:ext uri="{FF2B5EF4-FFF2-40B4-BE49-F238E27FC236}">
                    <a16:creationId xmlns:a16="http://schemas.microsoft.com/office/drawing/2014/main" id="{259C716F-DEBF-406C-AF39-CE402AF69B66}"/>
                  </a:ext>
                </a:extLst>
              </p:cNvPr>
              <p:cNvSpPr>
                <a:spLocks/>
              </p:cNvSpPr>
              <p:nvPr/>
            </p:nvSpPr>
            <p:spPr bwMode="auto">
              <a:xfrm>
                <a:off x="3775" y="196"/>
                <a:ext cx="61" cy="62"/>
              </a:xfrm>
              <a:custGeom>
                <a:avLst/>
                <a:gdLst>
                  <a:gd name="T0" fmla="*/ 0 w 50"/>
                  <a:gd name="T1" fmla="*/ 14 h 50"/>
                  <a:gd name="T2" fmla="*/ 14 w 50"/>
                  <a:gd name="T3" fmla="*/ 14 h 50"/>
                  <a:gd name="T4" fmla="*/ 14 w 50"/>
                  <a:gd name="T5" fmla="*/ 0 h 50"/>
                  <a:gd name="T6" fmla="*/ 36 w 50"/>
                  <a:gd name="T7" fmla="*/ 0 h 50"/>
                  <a:gd name="T8" fmla="*/ 36 w 50"/>
                  <a:gd name="T9" fmla="*/ 14 h 50"/>
                  <a:gd name="T10" fmla="*/ 50 w 50"/>
                  <a:gd name="T11" fmla="*/ 14 h 50"/>
                  <a:gd name="T12" fmla="*/ 50 w 50"/>
                  <a:gd name="T13" fmla="*/ 36 h 50"/>
                  <a:gd name="T14" fmla="*/ 36 w 50"/>
                  <a:gd name="T15" fmla="*/ 36 h 50"/>
                  <a:gd name="T16" fmla="*/ 36 w 50"/>
                  <a:gd name="T17" fmla="*/ 50 h 50"/>
                  <a:gd name="T18" fmla="*/ 14 w 50"/>
                  <a:gd name="T19" fmla="*/ 50 h 50"/>
                  <a:gd name="T20" fmla="*/ 14 w 50"/>
                  <a:gd name="T21" fmla="*/ 36 h 50"/>
                  <a:gd name="T22" fmla="*/ 0 w 50"/>
                  <a:gd name="T23" fmla="*/ 36 h 50"/>
                  <a:gd name="T24" fmla="*/ 0 w 50"/>
                  <a:gd name="T25" fmla="*/ 14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50">
                    <a:moveTo>
                      <a:pt x="0" y="14"/>
                    </a:moveTo>
                    <a:cubicBezTo>
                      <a:pt x="5" y="14"/>
                      <a:pt x="9" y="14"/>
                      <a:pt x="14" y="14"/>
                    </a:cubicBezTo>
                    <a:cubicBezTo>
                      <a:pt x="14" y="9"/>
                      <a:pt x="14" y="5"/>
                      <a:pt x="14" y="0"/>
                    </a:cubicBezTo>
                    <a:cubicBezTo>
                      <a:pt x="21" y="0"/>
                      <a:pt x="29" y="0"/>
                      <a:pt x="36" y="0"/>
                    </a:cubicBezTo>
                    <a:cubicBezTo>
                      <a:pt x="36" y="5"/>
                      <a:pt x="36" y="9"/>
                      <a:pt x="36" y="14"/>
                    </a:cubicBezTo>
                    <a:cubicBezTo>
                      <a:pt x="41" y="14"/>
                      <a:pt x="46" y="14"/>
                      <a:pt x="50" y="14"/>
                    </a:cubicBezTo>
                    <a:cubicBezTo>
                      <a:pt x="50" y="21"/>
                      <a:pt x="50" y="29"/>
                      <a:pt x="50" y="36"/>
                    </a:cubicBezTo>
                    <a:cubicBezTo>
                      <a:pt x="46" y="36"/>
                      <a:pt x="41" y="36"/>
                      <a:pt x="36" y="36"/>
                    </a:cubicBezTo>
                    <a:cubicBezTo>
                      <a:pt x="36" y="41"/>
                      <a:pt x="36" y="46"/>
                      <a:pt x="36" y="50"/>
                    </a:cubicBezTo>
                    <a:cubicBezTo>
                      <a:pt x="29" y="50"/>
                      <a:pt x="21" y="50"/>
                      <a:pt x="14" y="50"/>
                    </a:cubicBezTo>
                    <a:cubicBezTo>
                      <a:pt x="14" y="45"/>
                      <a:pt x="14" y="41"/>
                      <a:pt x="14" y="36"/>
                    </a:cubicBezTo>
                    <a:cubicBezTo>
                      <a:pt x="9" y="36"/>
                      <a:pt x="5" y="36"/>
                      <a:pt x="0" y="36"/>
                    </a:cubicBezTo>
                    <a:cubicBezTo>
                      <a:pt x="0" y="29"/>
                      <a:pt x="0" y="21"/>
                      <a:pt x="0" y="14"/>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51" name="TextBox 50" hidden="1">
            <a:extLst>
              <a:ext uri="{FF2B5EF4-FFF2-40B4-BE49-F238E27FC236}">
                <a16:creationId xmlns:a16="http://schemas.microsoft.com/office/drawing/2014/main" id="{A1080769-05FD-43A2-9339-7353FE36D0EA}"/>
              </a:ext>
            </a:extLst>
          </p:cNvPr>
          <p:cNvSpPr txBox="1"/>
          <p:nvPr/>
        </p:nvSpPr>
        <p:spPr>
          <a:xfrm>
            <a:off x="11063486" y="696528"/>
            <a:ext cx="1128514" cy="553998"/>
          </a:xfrm>
          <a:prstGeom prst="rect">
            <a:avLst/>
          </a:prstGeom>
          <a:solidFill>
            <a:srgbClr val="FFFF00"/>
          </a:solidFill>
        </p:spPr>
        <p:txBody>
          <a:bodyPr wrap="none" lIns="0" tIns="0" rIns="0" bIns="0" rtlCol="0">
            <a:spAutoFit/>
          </a:bodyPr>
          <a:lstStyle/>
          <a:p>
            <a:pPr>
              <a:spcAft>
                <a:spcPts val="600"/>
              </a:spcAft>
            </a:pPr>
            <a:r>
              <a:rPr lang="en-US" sz="1800" dirty="0">
                <a:solidFill>
                  <a:srgbClr val="FF0066"/>
                </a:solidFill>
              </a:rPr>
              <a:t>SHARON</a:t>
            </a:r>
            <a:br>
              <a:rPr lang="en-US" sz="1800" dirty="0">
                <a:solidFill>
                  <a:srgbClr val="FF0066"/>
                </a:solidFill>
              </a:rPr>
            </a:br>
            <a:r>
              <a:rPr lang="en-US" sz="1800" dirty="0">
                <a:solidFill>
                  <a:srgbClr val="FF0066"/>
                </a:solidFill>
              </a:rPr>
              <a:t>ROBERTS</a:t>
            </a:r>
          </a:p>
        </p:txBody>
      </p:sp>
    </p:spTree>
    <p:extLst>
      <p:ext uri="{BB962C8B-B14F-4D97-AF65-F5344CB8AC3E}">
        <p14:creationId xmlns:p14="http://schemas.microsoft.com/office/powerpoint/2010/main" val="2621535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5">
            <a:extLst>
              <a:ext uri="{FF2B5EF4-FFF2-40B4-BE49-F238E27FC236}">
                <a16:creationId xmlns:a16="http://schemas.microsoft.com/office/drawing/2014/main" id="{88ECDB6C-FCCE-E959-78F4-157622D03247}"/>
              </a:ext>
            </a:extLst>
          </p:cNvPr>
          <p:cNvSpPr>
            <a:spLocks noGrp="1"/>
          </p:cNvSpPr>
          <p:nvPr>
            <p:ph type="title"/>
          </p:nvPr>
        </p:nvSpPr>
        <p:spPr>
          <a:xfrm>
            <a:off x="457200" y="411480"/>
            <a:ext cx="6781801" cy="1188720"/>
          </a:xfrm>
        </p:spPr>
        <p:txBody>
          <a:bodyPr/>
          <a:lstStyle/>
          <a:p>
            <a:r>
              <a:rPr lang="en-US" sz="3000" b="0" dirty="0">
                <a:solidFill>
                  <a:schemeClr val="tx2"/>
                </a:solidFill>
              </a:rPr>
              <a:t>myBlueElement</a:t>
            </a:r>
            <a:r>
              <a:rPr lang="en-US" sz="1500" b="0" kern="0" baseline="100000" dirty="0">
                <a:solidFill>
                  <a:schemeClr val="tx2"/>
                </a:solidFill>
                <a:latin typeface="Arial" panose="020B0604020202020204" pitchFamily="34" charset="0"/>
                <a:cs typeface="Arial" panose="020B0604020202020204" pitchFamily="34" charset="0"/>
              </a:rPr>
              <a:t>SM</a:t>
            </a:r>
            <a:r>
              <a:rPr lang="en-US" b="0" dirty="0">
                <a:solidFill>
                  <a:schemeClr val="tx2"/>
                </a:solidFill>
              </a:rPr>
              <a:t> </a:t>
            </a:r>
            <a:r>
              <a:rPr lang="en-US" spc="-50" dirty="0"/>
              <a:t>—</a:t>
            </a:r>
            <a:r>
              <a:rPr lang="en-US" sz="3000" b="0" dirty="0">
                <a:solidFill>
                  <a:schemeClr val="tx2"/>
                </a:solidFill>
              </a:rPr>
              <a:t> Member Portal</a:t>
            </a:r>
          </a:p>
        </p:txBody>
      </p:sp>
      <p:sp>
        <p:nvSpPr>
          <p:cNvPr id="3" name="Content Placeholder 7">
            <a:extLst>
              <a:ext uri="{FF2B5EF4-FFF2-40B4-BE49-F238E27FC236}">
                <a16:creationId xmlns:a16="http://schemas.microsoft.com/office/drawing/2014/main" id="{A88C585B-D106-A8E1-B006-E4436AB11664}"/>
              </a:ext>
            </a:extLst>
          </p:cNvPr>
          <p:cNvSpPr txBox="1">
            <a:spLocks/>
          </p:cNvSpPr>
          <p:nvPr/>
        </p:nvSpPr>
        <p:spPr>
          <a:xfrm>
            <a:off x="1155897" y="1295400"/>
            <a:ext cx="4479939" cy="4876800"/>
          </a:xfrm>
          <a:prstGeom prst="rect">
            <a:avLst/>
          </a:prstGeom>
        </p:spPr>
        <p:txBody>
          <a:bodyP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000" kern="600" baseline="0">
                <a:solidFill>
                  <a:schemeClr val="tx1"/>
                </a:solidFill>
                <a:latin typeface="+mn-lt"/>
                <a:ea typeface="+mn-ea"/>
                <a:cs typeface="+mn-cs"/>
              </a:defRPr>
            </a:lvl1pPr>
            <a:lvl2pPr marL="429768" indent="-182880" algn="l" defTabSz="685800" rtl="0" eaLnBrk="1" latinLnBrk="0" hangingPunct="1">
              <a:lnSpc>
                <a:spcPct val="100000"/>
              </a:lnSpc>
              <a:spcBef>
                <a:spcPts val="0"/>
              </a:spcBef>
              <a:spcAft>
                <a:spcPts val="600"/>
              </a:spcAft>
              <a:buClr>
                <a:schemeClr val="tx1"/>
              </a:buClr>
              <a:buFont typeface="Arial" panose="020B0604020202020204" pitchFamily="34" charset="0"/>
              <a:buChar char="–"/>
              <a:defRPr sz="16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Aft>
                <a:spcPts val="600"/>
              </a:spcAft>
              <a:buNone/>
            </a:pPr>
            <a:r>
              <a:rPr lang="en-US" sz="2200" b="1" dirty="0"/>
              <a:t>Access your benefits information anytime from our self-service member portal</a:t>
            </a:r>
          </a:p>
        </p:txBody>
      </p:sp>
      <p:pic>
        <p:nvPicPr>
          <p:cNvPr id="4" name="Picture 3" descr="A screen shot of a computer&#10;&#10;Description automatically generated">
            <a:extLst>
              <a:ext uri="{FF2B5EF4-FFF2-40B4-BE49-F238E27FC236}">
                <a16:creationId xmlns:a16="http://schemas.microsoft.com/office/drawing/2014/main" id="{61ED135F-3BD9-292F-44F8-6850AA2C4B2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448532" y="965200"/>
            <a:ext cx="5745480" cy="5694680"/>
          </a:xfrm>
          <a:prstGeom prst="rect">
            <a:avLst/>
          </a:prstGeom>
        </p:spPr>
      </p:pic>
      <p:pic>
        <p:nvPicPr>
          <p:cNvPr id="5" name="Picture 4" descr="A screenshot of a computer&#10;&#10;Description automatically generated">
            <a:extLst>
              <a:ext uri="{FF2B5EF4-FFF2-40B4-BE49-F238E27FC236}">
                <a16:creationId xmlns:a16="http://schemas.microsoft.com/office/drawing/2014/main" id="{54BC06C3-A903-A08A-8DCD-CB2D1DEE197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312450" y="1412127"/>
            <a:ext cx="4881562" cy="3297033"/>
          </a:xfrm>
          <a:prstGeom prst="rect">
            <a:avLst/>
          </a:prstGeom>
        </p:spPr>
      </p:pic>
      <p:pic>
        <p:nvPicPr>
          <p:cNvPr id="6" name="Picture 5" descr="A screenshot of a computer&#10;&#10;Description automatically generated">
            <a:extLst>
              <a:ext uri="{FF2B5EF4-FFF2-40B4-BE49-F238E27FC236}">
                <a16:creationId xmlns:a16="http://schemas.microsoft.com/office/drawing/2014/main" id="{A1088459-FC0D-6F15-4644-C9C707E094D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073971" y="4154964"/>
            <a:ext cx="615402" cy="171768"/>
          </a:xfrm>
          <a:prstGeom prst="rect">
            <a:avLst/>
          </a:prstGeom>
        </p:spPr>
      </p:pic>
      <p:sp>
        <p:nvSpPr>
          <p:cNvPr id="7" name="Rectangle 6">
            <a:extLst>
              <a:ext uri="{FF2B5EF4-FFF2-40B4-BE49-F238E27FC236}">
                <a16:creationId xmlns:a16="http://schemas.microsoft.com/office/drawing/2014/main" id="{AAC50BE3-13B3-8012-C7FE-879B9783543A}"/>
              </a:ext>
            </a:extLst>
          </p:cNvPr>
          <p:cNvSpPr/>
          <p:nvPr/>
        </p:nvSpPr>
        <p:spPr>
          <a:xfrm>
            <a:off x="7752845" y="1470803"/>
            <a:ext cx="1777042" cy="288985"/>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pic>
        <p:nvPicPr>
          <p:cNvPr id="8" name="Graphic 7">
            <a:extLst>
              <a:ext uri="{FF2B5EF4-FFF2-40B4-BE49-F238E27FC236}">
                <a16:creationId xmlns:a16="http://schemas.microsoft.com/office/drawing/2014/main" id="{2ED64601-02E6-BC36-DF31-3F1948652E66}"/>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772715" y="1582730"/>
            <a:ext cx="1721106" cy="236230"/>
          </a:xfrm>
          <a:prstGeom prst="rect">
            <a:avLst/>
          </a:prstGeom>
        </p:spPr>
      </p:pic>
      <p:sp>
        <p:nvSpPr>
          <p:cNvPr id="9" name="Rectangle 8">
            <a:extLst>
              <a:ext uri="{FF2B5EF4-FFF2-40B4-BE49-F238E27FC236}">
                <a16:creationId xmlns:a16="http://schemas.microsoft.com/office/drawing/2014/main" id="{1361A1F5-ABEE-4FD1-24B9-74EFCF29D679}"/>
              </a:ext>
            </a:extLst>
          </p:cNvPr>
          <p:cNvSpPr/>
          <p:nvPr/>
        </p:nvSpPr>
        <p:spPr>
          <a:xfrm>
            <a:off x="7850612" y="322118"/>
            <a:ext cx="3733800" cy="519546"/>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0" name="TextBox 9">
            <a:extLst>
              <a:ext uri="{FF2B5EF4-FFF2-40B4-BE49-F238E27FC236}">
                <a16:creationId xmlns:a16="http://schemas.microsoft.com/office/drawing/2014/main" id="{BD321637-9D72-9779-B41F-5D2D74188F5B}"/>
              </a:ext>
            </a:extLst>
          </p:cNvPr>
          <p:cNvSpPr txBox="1"/>
          <p:nvPr/>
        </p:nvSpPr>
        <p:spPr>
          <a:xfrm>
            <a:off x="7850613" y="405245"/>
            <a:ext cx="3733800" cy="307777"/>
          </a:xfrm>
          <a:prstGeom prst="rect">
            <a:avLst/>
          </a:prstGeom>
          <a:noFill/>
        </p:spPr>
        <p:txBody>
          <a:bodyPr wrap="square" lIns="0" tIns="0" rIns="0" bIns="0" rtlCol="0">
            <a:spAutoFit/>
          </a:bodyPr>
          <a:lstStyle/>
          <a:p>
            <a:pPr algn="ctr">
              <a:spcAft>
                <a:spcPts val="600"/>
              </a:spcAft>
            </a:pPr>
            <a:r>
              <a:rPr lang="en-US" b="1" dirty="0">
                <a:solidFill>
                  <a:schemeClr val="bg1"/>
                </a:solidFill>
              </a:rPr>
              <a:t>myBlueElementIL.com</a:t>
            </a:r>
            <a:endParaRPr lang="en-US" sz="1800" b="1" dirty="0">
              <a:solidFill>
                <a:schemeClr val="bg1"/>
              </a:solidFill>
            </a:endParaRPr>
          </a:p>
        </p:txBody>
      </p:sp>
      <p:sp>
        <p:nvSpPr>
          <p:cNvPr id="2" name="Text Placeholder 8">
            <a:extLst>
              <a:ext uri="{FF2B5EF4-FFF2-40B4-BE49-F238E27FC236}">
                <a16:creationId xmlns:a16="http://schemas.microsoft.com/office/drawing/2014/main" id="{E385B00C-4AA2-CF4C-F15D-F1E638869112}"/>
              </a:ext>
            </a:extLst>
          </p:cNvPr>
          <p:cNvSpPr txBox="1">
            <a:spLocks/>
          </p:cNvSpPr>
          <p:nvPr/>
        </p:nvSpPr>
        <p:spPr>
          <a:xfrm>
            <a:off x="387626" y="6553200"/>
            <a:ext cx="7814829" cy="304800"/>
          </a:xfrm>
          <a:prstGeom prst="rect">
            <a:avLst/>
          </a:prstGeom>
        </p:spPr>
        <p:txBody>
          <a:bodyPr anchor="ct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000" kern="600" baseline="0">
                <a:solidFill>
                  <a:schemeClr val="tx1"/>
                </a:solidFill>
                <a:latin typeface="+mn-lt"/>
                <a:ea typeface="+mn-ea"/>
                <a:cs typeface="+mn-cs"/>
              </a:defRPr>
            </a:lvl1pPr>
            <a:lvl2pPr marL="429768" indent="-182880" algn="l" defTabSz="685800" rtl="0" eaLnBrk="1" latinLnBrk="0" hangingPunct="1">
              <a:lnSpc>
                <a:spcPct val="100000"/>
              </a:lnSpc>
              <a:spcBef>
                <a:spcPts val="0"/>
              </a:spcBef>
              <a:spcAft>
                <a:spcPts val="600"/>
              </a:spcAft>
              <a:buClr>
                <a:schemeClr val="tx1"/>
              </a:buClr>
              <a:buFont typeface="Arial" panose="020B0604020202020204" pitchFamily="34" charset="0"/>
              <a:buChar char="–"/>
              <a:defRPr sz="16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600" dirty="0">
                <a:solidFill>
                  <a:schemeClr val="bg1"/>
                </a:solidFill>
              </a:rPr>
              <a:t>Screen images are for illustrative purposes only.</a:t>
            </a:r>
          </a:p>
        </p:txBody>
      </p:sp>
    </p:spTree>
    <p:extLst>
      <p:ext uri="{BB962C8B-B14F-4D97-AF65-F5344CB8AC3E}">
        <p14:creationId xmlns:p14="http://schemas.microsoft.com/office/powerpoint/2010/main" val="1794926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Content Placeholder 7">
            <a:extLst>
              <a:ext uri="{FF2B5EF4-FFF2-40B4-BE49-F238E27FC236}">
                <a16:creationId xmlns:a16="http://schemas.microsoft.com/office/drawing/2014/main" id="{0E6CC9B3-199D-AA62-8C00-C8F2375F7162}"/>
              </a:ext>
            </a:extLst>
          </p:cNvPr>
          <p:cNvSpPr>
            <a:spLocks noGrp="1"/>
          </p:cNvSpPr>
          <p:nvPr>
            <p:ph idx="1"/>
          </p:nvPr>
        </p:nvSpPr>
        <p:spPr>
          <a:xfrm>
            <a:off x="1189500" y="1259061"/>
            <a:ext cx="5648642" cy="4572000"/>
          </a:xfrm>
        </p:spPr>
        <p:txBody>
          <a:bodyPr/>
          <a:lstStyle/>
          <a:p>
            <a:pPr marL="0" marR="0" lvl="0" indent="0" algn="l" defTabSz="914400" rtl="0" eaLnBrk="1" fontAlgn="auto" latinLnBrk="0" hangingPunct="1">
              <a:lnSpc>
                <a:spcPct val="250000"/>
              </a:lnSpc>
              <a:spcBef>
                <a:spcPts val="0"/>
              </a:spcBef>
              <a:spcAft>
                <a:spcPts val="500"/>
              </a:spcAft>
              <a:buClrTx/>
              <a:buSzTx/>
              <a:buFontTx/>
              <a:buNone/>
              <a:tabLst/>
              <a:defRPr/>
            </a:pPr>
            <a:r>
              <a:rPr kumimoji="0" lang="en-US" sz="1400" b="0" i="0" u="none" strike="noStrike" kern="1200" cap="none" spc="0" normalizeH="0" baseline="0" noProof="0" dirty="0">
                <a:ln>
                  <a:noFill/>
                </a:ln>
                <a:solidFill>
                  <a:srgbClr val="1E1E1E"/>
                </a:solidFill>
                <a:effectLst/>
                <a:uLnTx/>
                <a:uFillTx/>
                <a:latin typeface="Arial" panose="020B0604020202020204"/>
                <a:ea typeface="+mn-ea"/>
                <a:cs typeface="+mn-cs"/>
              </a:rPr>
              <a:t>Quickly view, filter and sort claims for easy reference</a:t>
            </a:r>
          </a:p>
          <a:p>
            <a:pPr marL="0" marR="0" lvl="0" indent="0" algn="l" defTabSz="914400" rtl="0" eaLnBrk="1" fontAlgn="auto" latinLnBrk="0" hangingPunct="1">
              <a:lnSpc>
                <a:spcPct val="250000"/>
              </a:lnSpc>
              <a:spcBef>
                <a:spcPts val="0"/>
              </a:spcBef>
              <a:spcAft>
                <a:spcPts val="500"/>
              </a:spcAft>
              <a:buClrTx/>
              <a:buSzTx/>
              <a:buFontTx/>
              <a:buNone/>
              <a:tabLst/>
              <a:defRPr/>
            </a:pPr>
            <a:r>
              <a:rPr kumimoji="0" lang="en-US" sz="1400" b="0" i="0" u="none" strike="noStrike" kern="1200" cap="none" spc="0" normalizeH="0" baseline="0" noProof="0" dirty="0">
                <a:ln>
                  <a:noFill/>
                </a:ln>
                <a:solidFill>
                  <a:srgbClr val="1E1E1E"/>
                </a:solidFill>
                <a:effectLst/>
                <a:uLnTx/>
                <a:uFillTx/>
                <a:latin typeface="Arial" panose="020B0604020202020204"/>
                <a:ea typeface="+mn-ea"/>
                <a:cs typeface="+mn-cs"/>
              </a:rPr>
              <a:t>Check account balances</a:t>
            </a:r>
          </a:p>
          <a:p>
            <a:pPr marL="0" marR="0" lvl="0" indent="0" algn="l" defTabSz="914400" rtl="0" eaLnBrk="1" fontAlgn="auto" latinLnBrk="0" hangingPunct="1">
              <a:lnSpc>
                <a:spcPct val="250000"/>
              </a:lnSpc>
              <a:spcBef>
                <a:spcPts val="0"/>
              </a:spcBef>
              <a:spcAft>
                <a:spcPts val="500"/>
              </a:spcAft>
              <a:buClrTx/>
              <a:buSzTx/>
              <a:buFontTx/>
              <a:buNone/>
              <a:tabLst/>
              <a:defRPr/>
            </a:pPr>
            <a:r>
              <a:rPr kumimoji="0" lang="en-US" sz="1400" b="0" i="0" u="none" strike="noStrike" kern="1200" cap="none" spc="0" normalizeH="0" baseline="0" noProof="0" dirty="0">
                <a:ln>
                  <a:noFill/>
                </a:ln>
                <a:solidFill>
                  <a:srgbClr val="1E1E1E"/>
                </a:solidFill>
                <a:effectLst/>
                <a:uLnTx/>
                <a:uFillTx/>
                <a:latin typeface="Arial" panose="020B0604020202020204"/>
                <a:ea typeface="+mn-ea"/>
                <a:cs typeface="+mn-cs"/>
              </a:rPr>
              <a:t>Create separate logins for family members</a:t>
            </a:r>
          </a:p>
          <a:p>
            <a:pPr marL="0" marR="0" lvl="0" indent="0" algn="l" defTabSz="914400" rtl="0" eaLnBrk="1" fontAlgn="auto" latinLnBrk="0" hangingPunct="1">
              <a:lnSpc>
                <a:spcPct val="250000"/>
              </a:lnSpc>
              <a:spcBef>
                <a:spcPts val="0"/>
              </a:spcBef>
              <a:spcAft>
                <a:spcPts val="500"/>
              </a:spcAft>
              <a:buClrTx/>
              <a:buSzTx/>
              <a:buFontTx/>
              <a:buNone/>
              <a:tabLst/>
              <a:defRPr/>
            </a:pPr>
            <a:r>
              <a:rPr kumimoji="0" lang="en-US" sz="1400" b="0" i="0" u="none" strike="noStrike" kern="1200" cap="none" spc="0" normalizeH="0" baseline="0" noProof="0" dirty="0">
                <a:ln>
                  <a:noFill/>
                </a:ln>
                <a:solidFill>
                  <a:srgbClr val="1E1E1E"/>
                </a:solidFill>
                <a:effectLst/>
                <a:uLnTx/>
                <a:uFillTx/>
                <a:latin typeface="Arial" panose="020B0604020202020204"/>
                <a:ea typeface="+mn-ea"/>
                <a:cs typeface="+mn-cs"/>
              </a:rPr>
              <a:t>Contact Customer </a:t>
            </a:r>
            <a:r>
              <a:rPr lang="en-US" sz="1400" kern="1200" dirty="0">
                <a:solidFill>
                  <a:srgbClr val="1E1E1E"/>
                </a:solidFill>
                <a:latin typeface="Arial" panose="020B0604020202020204"/>
              </a:rPr>
              <a:t>S</a:t>
            </a:r>
            <a:r>
              <a:rPr kumimoji="0" lang="en-US" sz="1400" b="0" i="0" u="none" strike="noStrike" kern="1200" cap="none" spc="0" normalizeH="0" baseline="0" noProof="0" dirty="0">
                <a:ln>
                  <a:noFill/>
                </a:ln>
                <a:solidFill>
                  <a:srgbClr val="1E1E1E"/>
                </a:solidFill>
                <a:effectLst/>
                <a:uLnTx/>
                <a:uFillTx/>
                <a:latin typeface="Arial" panose="020B0604020202020204"/>
                <a:ea typeface="+mn-ea"/>
                <a:cs typeface="+mn-cs"/>
              </a:rPr>
              <a:t>ervice</a:t>
            </a:r>
          </a:p>
          <a:p>
            <a:pPr marL="0" marR="0" lvl="0" indent="0" algn="l" defTabSz="914400" rtl="0" eaLnBrk="1" fontAlgn="auto" latinLnBrk="0" hangingPunct="1">
              <a:lnSpc>
                <a:spcPct val="250000"/>
              </a:lnSpc>
              <a:spcBef>
                <a:spcPts val="0"/>
              </a:spcBef>
              <a:spcAft>
                <a:spcPts val="500"/>
              </a:spcAft>
              <a:buClrTx/>
              <a:buSzTx/>
              <a:buFontTx/>
              <a:buNone/>
              <a:tabLst/>
              <a:defRPr/>
            </a:pPr>
            <a:r>
              <a:rPr kumimoji="0" lang="en-US" sz="1400" b="0" i="0" u="none" strike="noStrike" kern="1200" cap="none" spc="0" normalizeH="0" baseline="0" noProof="0" dirty="0">
                <a:ln>
                  <a:noFill/>
                </a:ln>
                <a:solidFill>
                  <a:srgbClr val="1E1E1E"/>
                </a:solidFill>
                <a:effectLst/>
                <a:uLnTx/>
                <a:uFillTx/>
                <a:latin typeface="Arial" panose="020B0604020202020204"/>
                <a:ea typeface="+mn-ea"/>
                <a:cs typeface="+mn-cs"/>
              </a:rPr>
              <a:t>Quickly view each family member’s coverage</a:t>
            </a:r>
          </a:p>
          <a:p>
            <a:pPr marL="0" indent="0" defTabSz="914400">
              <a:lnSpc>
                <a:spcPct val="250000"/>
              </a:lnSpc>
              <a:spcBef>
                <a:spcPts val="0"/>
              </a:spcBef>
              <a:spcAft>
                <a:spcPts val="500"/>
              </a:spcAft>
              <a:buClrTx/>
              <a:buNone/>
              <a:defRPr/>
            </a:pPr>
            <a:r>
              <a:rPr kumimoji="0" lang="en-US" sz="1400" b="0" i="0" u="none" strike="noStrike" kern="1200" cap="none" spc="0" normalizeH="0" baseline="0" noProof="0" dirty="0">
                <a:ln>
                  <a:noFill/>
                </a:ln>
                <a:solidFill>
                  <a:srgbClr val="1E1E1E"/>
                </a:solidFill>
                <a:effectLst/>
                <a:uLnTx/>
                <a:uFillTx/>
                <a:latin typeface="Arial" panose="020B0604020202020204"/>
                <a:ea typeface="+mn-ea"/>
                <a:cs typeface="+mn-cs"/>
              </a:rPr>
              <a:t>View tailored messages</a:t>
            </a:r>
          </a:p>
          <a:p>
            <a:pPr marL="0" indent="0" defTabSz="914400">
              <a:lnSpc>
                <a:spcPct val="250000"/>
              </a:lnSpc>
              <a:spcBef>
                <a:spcPts val="0"/>
              </a:spcBef>
              <a:spcAft>
                <a:spcPts val="500"/>
              </a:spcAft>
              <a:buClrTx/>
              <a:buNone/>
              <a:defRPr/>
            </a:pPr>
            <a:r>
              <a:rPr kumimoji="0" lang="en-US" sz="1400" b="0" i="0" u="none" strike="noStrike" kern="1200" cap="none" spc="0" normalizeH="0" baseline="0" noProof="0" dirty="0">
                <a:ln>
                  <a:noFill/>
                </a:ln>
                <a:solidFill>
                  <a:srgbClr val="1E1E1E"/>
                </a:solidFill>
                <a:effectLst/>
                <a:uLnTx/>
                <a:uFillTx/>
                <a:latin typeface="Arial" panose="020B0604020202020204"/>
                <a:ea typeface="+mn-ea"/>
                <a:cs typeface="+mn-cs"/>
              </a:rPr>
              <a:t>View secure electronic Explanation of Benefits</a:t>
            </a:r>
          </a:p>
          <a:p>
            <a:pPr marL="0" marR="0" lvl="0" indent="0" algn="l" defTabSz="914400" rtl="0" eaLnBrk="1" fontAlgn="auto" latinLnBrk="0" hangingPunct="1">
              <a:lnSpc>
                <a:spcPct val="100000"/>
              </a:lnSpc>
              <a:spcBef>
                <a:spcPts val="0"/>
              </a:spcBef>
              <a:spcAft>
                <a:spcPts val="500"/>
              </a:spcAft>
              <a:buClrTx/>
              <a:buSzTx/>
              <a:buFontTx/>
              <a:buNone/>
              <a:tabLst/>
              <a:defRPr/>
            </a:pPr>
            <a:endParaRPr kumimoji="0" lang="en-US" sz="1400" b="0" i="0" u="none" strike="noStrike" kern="1200" cap="none" spc="0" normalizeH="0" baseline="0" noProof="0" dirty="0">
              <a:ln>
                <a:noFill/>
              </a:ln>
              <a:solidFill>
                <a:srgbClr val="1E1E1E"/>
              </a:solidFill>
              <a:effectLst/>
              <a:uLnTx/>
              <a:uFillTx/>
              <a:latin typeface="Arial" panose="020B0604020202020204"/>
              <a:ea typeface="+mn-ea"/>
              <a:cs typeface="+mn-cs"/>
            </a:endParaRPr>
          </a:p>
          <a:p>
            <a:pPr marL="0" indent="0">
              <a:spcAft>
                <a:spcPts val="1000"/>
              </a:spcAft>
              <a:buNone/>
            </a:pPr>
            <a:endParaRPr lang="en-US" sz="1400" dirty="0"/>
          </a:p>
          <a:p>
            <a:pPr>
              <a:spcAft>
                <a:spcPts val="1000"/>
              </a:spcAft>
            </a:pPr>
            <a:endParaRPr lang="en-US" dirty="0"/>
          </a:p>
        </p:txBody>
      </p:sp>
      <p:sp>
        <p:nvSpPr>
          <p:cNvPr id="2" name="Title 1">
            <a:extLst>
              <a:ext uri="{FF2B5EF4-FFF2-40B4-BE49-F238E27FC236}">
                <a16:creationId xmlns:a16="http://schemas.microsoft.com/office/drawing/2014/main" id="{86CF994B-D30F-7146-B94C-8328D67FDBCB}"/>
              </a:ext>
            </a:extLst>
          </p:cNvPr>
          <p:cNvSpPr>
            <a:spLocks noGrp="1"/>
          </p:cNvSpPr>
          <p:nvPr>
            <p:ph type="title"/>
          </p:nvPr>
        </p:nvSpPr>
        <p:spPr>
          <a:xfrm>
            <a:off x="457200" y="411480"/>
            <a:ext cx="7391399" cy="1188720"/>
          </a:xfrm>
        </p:spPr>
        <p:txBody>
          <a:bodyPr/>
          <a:lstStyle/>
          <a:p>
            <a:r>
              <a:rPr lang="en-US" sz="3000" dirty="0">
                <a:solidFill>
                  <a:schemeClr val="tx2"/>
                </a:solidFill>
                <a:latin typeface="+mn-lt"/>
              </a:rPr>
              <a:t>Fast, Secure Access at Your Convenience </a:t>
            </a:r>
          </a:p>
        </p:txBody>
      </p:sp>
      <p:grpSp>
        <p:nvGrpSpPr>
          <p:cNvPr id="45" name="Group 44">
            <a:extLst>
              <a:ext uri="{FF2B5EF4-FFF2-40B4-BE49-F238E27FC236}">
                <a16:creationId xmlns:a16="http://schemas.microsoft.com/office/drawing/2014/main" id="{D532592F-EF67-D241-C4EE-102920A4013B}"/>
              </a:ext>
            </a:extLst>
          </p:cNvPr>
          <p:cNvGrpSpPr/>
          <p:nvPr/>
        </p:nvGrpSpPr>
        <p:grpSpPr>
          <a:xfrm>
            <a:off x="513612" y="1398325"/>
            <a:ext cx="479453" cy="403750"/>
            <a:chOff x="-1492539" y="2448750"/>
            <a:chExt cx="935038" cy="787400"/>
          </a:xfrm>
        </p:grpSpPr>
        <p:sp>
          <p:nvSpPr>
            <p:cNvPr id="20" name="Freeform 299">
              <a:extLst>
                <a:ext uri="{FF2B5EF4-FFF2-40B4-BE49-F238E27FC236}">
                  <a16:creationId xmlns:a16="http://schemas.microsoft.com/office/drawing/2014/main" id="{E1641A4F-BB29-95B5-87A6-FA05BE658686}"/>
                </a:ext>
              </a:extLst>
            </p:cNvPr>
            <p:cNvSpPr>
              <a:spLocks noEditPoints="1"/>
            </p:cNvSpPr>
            <p:nvPr/>
          </p:nvSpPr>
          <p:spPr bwMode="auto">
            <a:xfrm>
              <a:off x="-1492539" y="2448750"/>
              <a:ext cx="935038" cy="787400"/>
            </a:xfrm>
            <a:custGeom>
              <a:avLst/>
              <a:gdLst>
                <a:gd name="T0" fmla="*/ 496 w 682"/>
                <a:gd name="T1" fmla="*/ 383 h 574"/>
                <a:gd name="T2" fmla="*/ 485 w 682"/>
                <a:gd name="T3" fmla="*/ 398 h 574"/>
                <a:gd name="T4" fmla="*/ 462 w 682"/>
                <a:gd name="T5" fmla="*/ 381 h 574"/>
                <a:gd name="T6" fmla="*/ 500 w 682"/>
                <a:gd name="T7" fmla="*/ 250 h 574"/>
                <a:gd name="T8" fmla="*/ 250 w 682"/>
                <a:gd name="T9" fmla="*/ 0 h 574"/>
                <a:gd name="T10" fmla="*/ 0 w 682"/>
                <a:gd name="T11" fmla="*/ 250 h 574"/>
                <a:gd name="T12" fmla="*/ 250 w 682"/>
                <a:gd name="T13" fmla="*/ 499 h 574"/>
                <a:gd name="T14" fmla="*/ 445 w 682"/>
                <a:gd name="T15" fmla="*/ 405 h 574"/>
                <a:gd name="T16" fmla="*/ 468 w 682"/>
                <a:gd name="T17" fmla="*/ 422 h 574"/>
                <a:gd name="T18" fmla="*/ 455 w 682"/>
                <a:gd name="T19" fmla="*/ 438 h 574"/>
                <a:gd name="T20" fmla="*/ 641 w 682"/>
                <a:gd name="T21" fmla="*/ 574 h 574"/>
                <a:gd name="T22" fmla="*/ 682 w 682"/>
                <a:gd name="T23" fmla="*/ 518 h 574"/>
                <a:gd name="T24" fmla="*/ 496 w 682"/>
                <a:gd name="T25" fmla="*/ 383 h 574"/>
                <a:gd name="T26" fmla="*/ 250 w 682"/>
                <a:gd name="T27" fmla="*/ 468 h 574"/>
                <a:gd name="T28" fmla="*/ 31 w 682"/>
                <a:gd name="T29" fmla="*/ 250 h 574"/>
                <a:gd name="T30" fmla="*/ 250 w 682"/>
                <a:gd name="T31" fmla="*/ 31 h 574"/>
                <a:gd name="T32" fmla="*/ 468 w 682"/>
                <a:gd name="T33" fmla="*/ 250 h 574"/>
                <a:gd name="T34" fmla="*/ 250 w 682"/>
                <a:gd name="T35" fmla="*/ 468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82" h="574">
                  <a:moveTo>
                    <a:pt x="496" y="383"/>
                  </a:moveTo>
                  <a:cubicBezTo>
                    <a:pt x="485" y="398"/>
                    <a:pt x="485" y="398"/>
                    <a:pt x="485" y="398"/>
                  </a:cubicBezTo>
                  <a:cubicBezTo>
                    <a:pt x="462" y="381"/>
                    <a:pt x="462" y="381"/>
                    <a:pt x="462" y="381"/>
                  </a:cubicBezTo>
                  <a:cubicBezTo>
                    <a:pt x="486" y="343"/>
                    <a:pt x="500" y="298"/>
                    <a:pt x="500" y="250"/>
                  </a:cubicBezTo>
                  <a:cubicBezTo>
                    <a:pt x="500" y="112"/>
                    <a:pt x="388" y="0"/>
                    <a:pt x="250" y="0"/>
                  </a:cubicBezTo>
                  <a:cubicBezTo>
                    <a:pt x="112" y="0"/>
                    <a:pt x="0" y="112"/>
                    <a:pt x="0" y="250"/>
                  </a:cubicBezTo>
                  <a:cubicBezTo>
                    <a:pt x="0" y="387"/>
                    <a:pt x="112" y="499"/>
                    <a:pt x="250" y="499"/>
                  </a:cubicBezTo>
                  <a:cubicBezTo>
                    <a:pt x="329" y="499"/>
                    <a:pt x="399" y="463"/>
                    <a:pt x="445" y="405"/>
                  </a:cubicBezTo>
                  <a:cubicBezTo>
                    <a:pt x="468" y="422"/>
                    <a:pt x="468" y="422"/>
                    <a:pt x="468" y="422"/>
                  </a:cubicBezTo>
                  <a:cubicBezTo>
                    <a:pt x="455" y="438"/>
                    <a:pt x="455" y="438"/>
                    <a:pt x="455" y="438"/>
                  </a:cubicBezTo>
                  <a:cubicBezTo>
                    <a:pt x="641" y="574"/>
                    <a:pt x="641" y="574"/>
                    <a:pt x="641" y="574"/>
                  </a:cubicBezTo>
                  <a:cubicBezTo>
                    <a:pt x="682" y="518"/>
                    <a:pt x="682" y="518"/>
                    <a:pt x="682" y="518"/>
                  </a:cubicBezTo>
                  <a:lnTo>
                    <a:pt x="496" y="383"/>
                  </a:lnTo>
                  <a:close/>
                  <a:moveTo>
                    <a:pt x="250" y="468"/>
                  </a:moveTo>
                  <a:cubicBezTo>
                    <a:pt x="129" y="468"/>
                    <a:pt x="31" y="370"/>
                    <a:pt x="31" y="250"/>
                  </a:cubicBezTo>
                  <a:cubicBezTo>
                    <a:pt x="31" y="129"/>
                    <a:pt x="129" y="31"/>
                    <a:pt x="250" y="31"/>
                  </a:cubicBezTo>
                  <a:cubicBezTo>
                    <a:pt x="371" y="31"/>
                    <a:pt x="468" y="129"/>
                    <a:pt x="468" y="250"/>
                  </a:cubicBezTo>
                  <a:cubicBezTo>
                    <a:pt x="468" y="370"/>
                    <a:pt x="371" y="468"/>
                    <a:pt x="250" y="46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44" name="Group 43">
              <a:extLst>
                <a:ext uri="{FF2B5EF4-FFF2-40B4-BE49-F238E27FC236}">
                  <a16:creationId xmlns:a16="http://schemas.microsoft.com/office/drawing/2014/main" id="{B28B1CD0-5FE0-060D-F862-F45CCA8C5CB3}"/>
                </a:ext>
              </a:extLst>
            </p:cNvPr>
            <p:cNvGrpSpPr/>
            <p:nvPr/>
          </p:nvGrpSpPr>
          <p:grpSpPr>
            <a:xfrm>
              <a:off x="-1314147" y="2582425"/>
              <a:ext cx="332566" cy="417007"/>
              <a:chOff x="-1786420" y="2625180"/>
              <a:chExt cx="594974" cy="746042"/>
            </a:xfrm>
          </p:grpSpPr>
          <p:sp>
            <p:nvSpPr>
              <p:cNvPr id="33" name="AutoShape 3">
                <a:extLst>
                  <a:ext uri="{FF2B5EF4-FFF2-40B4-BE49-F238E27FC236}">
                    <a16:creationId xmlns:a16="http://schemas.microsoft.com/office/drawing/2014/main" id="{F43F01F5-1368-59F8-2A1F-5AF3F3705BBD}"/>
                  </a:ext>
                </a:extLst>
              </p:cNvPr>
              <p:cNvSpPr>
                <a:spLocks noChangeAspect="1" noChangeArrowheads="1" noTextEdit="1"/>
              </p:cNvSpPr>
              <p:nvPr/>
            </p:nvSpPr>
            <p:spPr bwMode="auto">
              <a:xfrm>
                <a:off x="-1785258" y="2626342"/>
                <a:ext cx="592650" cy="744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5">
                <a:extLst>
                  <a:ext uri="{FF2B5EF4-FFF2-40B4-BE49-F238E27FC236}">
                    <a16:creationId xmlns:a16="http://schemas.microsoft.com/office/drawing/2014/main" id="{CA4B14C2-2AE7-70E3-7672-11828CCB33D9}"/>
                  </a:ext>
                </a:extLst>
              </p:cNvPr>
              <p:cNvSpPr>
                <a:spLocks/>
              </p:cNvSpPr>
              <p:nvPr/>
            </p:nvSpPr>
            <p:spPr bwMode="auto">
              <a:xfrm>
                <a:off x="-1571439" y="2704781"/>
                <a:ext cx="164431" cy="330025"/>
              </a:xfrm>
              <a:custGeom>
                <a:avLst/>
                <a:gdLst>
                  <a:gd name="T0" fmla="*/ 49 w 119"/>
                  <a:gd name="T1" fmla="*/ 239 h 239"/>
                  <a:gd name="T2" fmla="*/ 49 w 119"/>
                  <a:gd name="T3" fmla="*/ 211 h 239"/>
                  <a:gd name="T4" fmla="*/ 0 w 119"/>
                  <a:gd name="T5" fmla="*/ 194 h 239"/>
                  <a:gd name="T6" fmla="*/ 11 w 119"/>
                  <a:gd name="T7" fmla="*/ 162 h 239"/>
                  <a:gd name="T8" fmla="*/ 55 w 119"/>
                  <a:gd name="T9" fmla="*/ 177 h 239"/>
                  <a:gd name="T10" fmla="*/ 80 w 119"/>
                  <a:gd name="T11" fmla="*/ 159 h 239"/>
                  <a:gd name="T12" fmla="*/ 53 w 119"/>
                  <a:gd name="T13" fmla="*/ 134 h 239"/>
                  <a:gd name="T14" fmla="*/ 7 w 119"/>
                  <a:gd name="T15" fmla="*/ 80 h 239"/>
                  <a:gd name="T16" fmla="*/ 50 w 119"/>
                  <a:gd name="T17" fmla="*/ 28 h 239"/>
                  <a:gd name="T18" fmla="*/ 50 w 119"/>
                  <a:gd name="T19" fmla="*/ 0 h 239"/>
                  <a:gd name="T20" fmla="*/ 75 w 119"/>
                  <a:gd name="T21" fmla="*/ 0 h 239"/>
                  <a:gd name="T22" fmla="*/ 75 w 119"/>
                  <a:gd name="T23" fmla="*/ 26 h 239"/>
                  <a:gd name="T24" fmla="*/ 119 w 119"/>
                  <a:gd name="T25" fmla="*/ 38 h 239"/>
                  <a:gd name="T26" fmla="*/ 108 w 119"/>
                  <a:gd name="T27" fmla="*/ 69 h 239"/>
                  <a:gd name="T28" fmla="*/ 68 w 119"/>
                  <a:gd name="T29" fmla="*/ 59 h 239"/>
                  <a:gd name="T30" fmla="*/ 46 w 119"/>
                  <a:gd name="T31" fmla="*/ 75 h 239"/>
                  <a:gd name="T32" fmla="*/ 76 w 119"/>
                  <a:gd name="T33" fmla="*/ 100 h 239"/>
                  <a:gd name="T34" fmla="*/ 119 w 119"/>
                  <a:gd name="T35" fmla="*/ 155 h 239"/>
                  <a:gd name="T36" fmla="*/ 73 w 119"/>
                  <a:gd name="T37" fmla="*/ 209 h 239"/>
                  <a:gd name="T38" fmla="*/ 73 w 119"/>
                  <a:gd name="T39" fmla="*/ 239 h 239"/>
                  <a:gd name="T40" fmla="*/ 49 w 119"/>
                  <a:gd name="T41" fmla="*/ 23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9" h="239">
                    <a:moveTo>
                      <a:pt x="49" y="239"/>
                    </a:moveTo>
                    <a:cubicBezTo>
                      <a:pt x="49" y="211"/>
                      <a:pt x="49" y="211"/>
                      <a:pt x="49" y="211"/>
                    </a:cubicBezTo>
                    <a:cubicBezTo>
                      <a:pt x="32" y="210"/>
                      <a:pt x="10" y="200"/>
                      <a:pt x="0" y="194"/>
                    </a:cubicBezTo>
                    <a:cubicBezTo>
                      <a:pt x="11" y="162"/>
                      <a:pt x="11" y="162"/>
                      <a:pt x="11" y="162"/>
                    </a:cubicBezTo>
                    <a:cubicBezTo>
                      <a:pt x="22" y="169"/>
                      <a:pt x="39" y="177"/>
                      <a:pt x="55" y="177"/>
                    </a:cubicBezTo>
                    <a:cubicBezTo>
                      <a:pt x="70" y="177"/>
                      <a:pt x="80" y="171"/>
                      <a:pt x="80" y="159"/>
                    </a:cubicBezTo>
                    <a:cubicBezTo>
                      <a:pt x="80" y="148"/>
                      <a:pt x="71" y="141"/>
                      <a:pt x="53" y="134"/>
                    </a:cubicBezTo>
                    <a:cubicBezTo>
                      <a:pt x="25" y="123"/>
                      <a:pt x="7" y="109"/>
                      <a:pt x="7" y="80"/>
                    </a:cubicBezTo>
                    <a:cubicBezTo>
                      <a:pt x="7" y="54"/>
                      <a:pt x="23" y="34"/>
                      <a:pt x="50" y="28"/>
                    </a:cubicBezTo>
                    <a:cubicBezTo>
                      <a:pt x="50" y="0"/>
                      <a:pt x="50" y="0"/>
                      <a:pt x="50" y="0"/>
                    </a:cubicBezTo>
                    <a:cubicBezTo>
                      <a:pt x="75" y="0"/>
                      <a:pt x="75" y="0"/>
                      <a:pt x="75" y="0"/>
                    </a:cubicBezTo>
                    <a:cubicBezTo>
                      <a:pt x="75" y="26"/>
                      <a:pt x="75" y="26"/>
                      <a:pt x="75" y="26"/>
                    </a:cubicBezTo>
                    <a:cubicBezTo>
                      <a:pt x="92" y="27"/>
                      <a:pt x="110" y="34"/>
                      <a:pt x="119" y="38"/>
                    </a:cubicBezTo>
                    <a:cubicBezTo>
                      <a:pt x="108" y="69"/>
                      <a:pt x="108" y="69"/>
                      <a:pt x="108" y="69"/>
                    </a:cubicBezTo>
                    <a:cubicBezTo>
                      <a:pt x="102" y="66"/>
                      <a:pt x="86" y="59"/>
                      <a:pt x="68" y="59"/>
                    </a:cubicBezTo>
                    <a:cubicBezTo>
                      <a:pt x="51" y="59"/>
                      <a:pt x="46" y="67"/>
                      <a:pt x="46" y="75"/>
                    </a:cubicBezTo>
                    <a:cubicBezTo>
                      <a:pt x="46" y="85"/>
                      <a:pt x="55" y="91"/>
                      <a:pt x="76" y="100"/>
                    </a:cubicBezTo>
                    <a:cubicBezTo>
                      <a:pt x="107" y="112"/>
                      <a:pt x="119" y="128"/>
                      <a:pt x="119" y="155"/>
                    </a:cubicBezTo>
                    <a:cubicBezTo>
                      <a:pt x="119" y="181"/>
                      <a:pt x="103" y="203"/>
                      <a:pt x="73" y="209"/>
                    </a:cubicBezTo>
                    <a:cubicBezTo>
                      <a:pt x="73" y="239"/>
                      <a:pt x="73" y="239"/>
                      <a:pt x="73" y="239"/>
                    </a:cubicBezTo>
                    <a:lnTo>
                      <a:pt x="49" y="239"/>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6">
                <a:extLst>
                  <a:ext uri="{FF2B5EF4-FFF2-40B4-BE49-F238E27FC236}">
                    <a16:creationId xmlns:a16="http://schemas.microsoft.com/office/drawing/2014/main" id="{49BFA0F2-E311-B850-0A47-DD412720EA55}"/>
                  </a:ext>
                </a:extLst>
              </p:cNvPr>
              <p:cNvSpPr>
                <a:spLocks noEditPoints="1"/>
              </p:cNvSpPr>
              <p:nvPr/>
            </p:nvSpPr>
            <p:spPr bwMode="auto">
              <a:xfrm>
                <a:off x="-1786420" y="2625180"/>
                <a:ext cx="594974" cy="744880"/>
              </a:xfrm>
              <a:custGeom>
                <a:avLst/>
                <a:gdLst>
                  <a:gd name="T0" fmla="*/ 1024 w 1024"/>
                  <a:gd name="T1" fmla="*/ 1282 h 1282"/>
                  <a:gd name="T2" fmla="*/ 0 w 1024"/>
                  <a:gd name="T3" fmla="*/ 1282 h 1282"/>
                  <a:gd name="T4" fmla="*/ 0 w 1024"/>
                  <a:gd name="T5" fmla="*/ 0 h 1282"/>
                  <a:gd name="T6" fmla="*/ 1024 w 1024"/>
                  <a:gd name="T7" fmla="*/ 0 h 1282"/>
                  <a:gd name="T8" fmla="*/ 1024 w 1024"/>
                  <a:gd name="T9" fmla="*/ 1282 h 1282"/>
                  <a:gd name="T10" fmla="*/ 38 w 1024"/>
                  <a:gd name="T11" fmla="*/ 1244 h 1282"/>
                  <a:gd name="T12" fmla="*/ 986 w 1024"/>
                  <a:gd name="T13" fmla="*/ 1244 h 1282"/>
                  <a:gd name="T14" fmla="*/ 986 w 1024"/>
                  <a:gd name="T15" fmla="*/ 38 h 1282"/>
                  <a:gd name="T16" fmla="*/ 38 w 1024"/>
                  <a:gd name="T17" fmla="*/ 38 h 1282"/>
                  <a:gd name="T18" fmla="*/ 38 w 1024"/>
                  <a:gd name="T19" fmla="*/ 1244 h 1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4" h="1282">
                    <a:moveTo>
                      <a:pt x="1024" y="1282"/>
                    </a:moveTo>
                    <a:lnTo>
                      <a:pt x="0" y="1282"/>
                    </a:lnTo>
                    <a:lnTo>
                      <a:pt x="0" y="0"/>
                    </a:lnTo>
                    <a:lnTo>
                      <a:pt x="1024" y="0"/>
                    </a:lnTo>
                    <a:lnTo>
                      <a:pt x="1024" y="1282"/>
                    </a:lnTo>
                    <a:close/>
                    <a:moveTo>
                      <a:pt x="38" y="1244"/>
                    </a:moveTo>
                    <a:lnTo>
                      <a:pt x="986" y="1244"/>
                    </a:lnTo>
                    <a:lnTo>
                      <a:pt x="986" y="38"/>
                    </a:lnTo>
                    <a:lnTo>
                      <a:pt x="38" y="38"/>
                    </a:lnTo>
                    <a:lnTo>
                      <a:pt x="38" y="124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Rectangle 7">
                <a:extLst>
                  <a:ext uri="{FF2B5EF4-FFF2-40B4-BE49-F238E27FC236}">
                    <a16:creationId xmlns:a16="http://schemas.microsoft.com/office/drawing/2014/main" id="{B6DDFBC5-A281-E8D3-853F-40E588CF2F4C}"/>
                  </a:ext>
                </a:extLst>
              </p:cNvPr>
              <p:cNvSpPr>
                <a:spLocks noChangeArrowheads="1"/>
              </p:cNvSpPr>
              <p:nvPr/>
            </p:nvSpPr>
            <p:spPr bwMode="auto">
              <a:xfrm>
                <a:off x="-1702171" y="3107435"/>
                <a:ext cx="195807" cy="7727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Rectangle 8">
                <a:extLst>
                  <a:ext uri="{FF2B5EF4-FFF2-40B4-BE49-F238E27FC236}">
                    <a16:creationId xmlns:a16="http://schemas.microsoft.com/office/drawing/2014/main" id="{CAF5CBCC-F6F7-D8C6-B189-7BC79C3D9E28}"/>
                  </a:ext>
                </a:extLst>
              </p:cNvPr>
              <p:cNvSpPr>
                <a:spLocks noChangeArrowheads="1"/>
              </p:cNvSpPr>
              <p:nvPr/>
            </p:nvSpPr>
            <p:spPr bwMode="auto">
              <a:xfrm>
                <a:off x="-1702171" y="3213763"/>
                <a:ext cx="195807" cy="7727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Rectangle 9">
                <a:extLst>
                  <a:ext uri="{FF2B5EF4-FFF2-40B4-BE49-F238E27FC236}">
                    <a16:creationId xmlns:a16="http://schemas.microsoft.com/office/drawing/2014/main" id="{7EF931EA-38D5-E477-B187-A83F603AFF93}"/>
                  </a:ext>
                </a:extLst>
              </p:cNvPr>
              <p:cNvSpPr>
                <a:spLocks noChangeArrowheads="1"/>
              </p:cNvSpPr>
              <p:nvPr/>
            </p:nvSpPr>
            <p:spPr bwMode="auto">
              <a:xfrm>
                <a:off x="-1471502" y="3107435"/>
                <a:ext cx="195807" cy="7727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Rectangle 10">
                <a:extLst>
                  <a:ext uri="{FF2B5EF4-FFF2-40B4-BE49-F238E27FC236}">
                    <a16:creationId xmlns:a16="http://schemas.microsoft.com/office/drawing/2014/main" id="{744CB86F-153D-6F72-34A2-FF0BC313058E}"/>
                  </a:ext>
                </a:extLst>
              </p:cNvPr>
              <p:cNvSpPr>
                <a:spLocks noChangeArrowheads="1"/>
              </p:cNvSpPr>
              <p:nvPr/>
            </p:nvSpPr>
            <p:spPr bwMode="auto">
              <a:xfrm>
                <a:off x="-1471502" y="3213763"/>
                <a:ext cx="195807" cy="7727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46" name="Group 45">
            <a:extLst>
              <a:ext uri="{FF2B5EF4-FFF2-40B4-BE49-F238E27FC236}">
                <a16:creationId xmlns:a16="http://schemas.microsoft.com/office/drawing/2014/main" id="{DDF72B24-2C3E-D59A-A789-A5543DBB6967}"/>
              </a:ext>
            </a:extLst>
          </p:cNvPr>
          <p:cNvGrpSpPr/>
          <p:nvPr/>
        </p:nvGrpSpPr>
        <p:grpSpPr>
          <a:xfrm>
            <a:off x="567811" y="1968632"/>
            <a:ext cx="353050" cy="442129"/>
            <a:chOff x="2829173" y="6364322"/>
            <a:chExt cx="630851" cy="790023"/>
          </a:xfrm>
          <a:solidFill>
            <a:schemeClr val="tx1"/>
          </a:solidFill>
        </p:grpSpPr>
        <p:sp>
          <p:nvSpPr>
            <p:cNvPr id="47" name="Freeform 176">
              <a:extLst>
                <a:ext uri="{FF2B5EF4-FFF2-40B4-BE49-F238E27FC236}">
                  <a16:creationId xmlns:a16="http://schemas.microsoft.com/office/drawing/2014/main" id="{682E32B6-0AEA-3D69-A392-84E56B903F2C}"/>
                </a:ext>
              </a:extLst>
            </p:cNvPr>
            <p:cNvSpPr>
              <a:spLocks noEditPoints="1"/>
            </p:cNvSpPr>
            <p:nvPr/>
          </p:nvSpPr>
          <p:spPr bwMode="auto">
            <a:xfrm>
              <a:off x="2829173" y="6364322"/>
              <a:ext cx="630851" cy="790023"/>
            </a:xfrm>
            <a:custGeom>
              <a:avLst/>
              <a:gdLst>
                <a:gd name="T0" fmla="*/ 432 w 432"/>
                <a:gd name="T1" fmla="*/ 541 h 541"/>
                <a:gd name="T2" fmla="*/ 0 w 432"/>
                <a:gd name="T3" fmla="*/ 541 h 541"/>
                <a:gd name="T4" fmla="*/ 0 w 432"/>
                <a:gd name="T5" fmla="*/ 0 h 541"/>
                <a:gd name="T6" fmla="*/ 432 w 432"/>
                <a:gd name="T7" fmla="*/ 0 h 541"/>
                <a:gd name="T8" fmla="*/ 432 w 432"/>
                <a:gd name="T9" fmla="*/ 541 h 541"/>
                <a:gd name="T10" fmla="*/ 17 w 432"/>
                <a:gd name="T11" fmla="*/ 526 h 541"/>
                <a:gd name="T12" fmla="*/ 416 w 432"/>
                <a:gd name="T13" fmla="*/ 526 h 541"/>
                <a:gd name="T14" fmla="*/ 416 w 432"/>
                <a:gd name="T15" fmla="*/ 16 h 541"/>
                <a:gd name="T16" fmla="*/ 17 w 432"/>
                <a:gd name="T17" fmla="*/ 16 h 541"/>
                <a:gd name="T18" fmla="*/ 17 w 432"/>
                <a:gd name="T19" fmla="*/ 526 h 5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2" h="541">
                  <a:moveTo>
                    <a:pt x="432" y="541"/>
                  </a:moveTo>
                  <a:lnTo>
                    <a:pt x="0" y="541"/>
                  </a:lnTo>
                  <a:lnTo>
                    <a:pt x="0" y="0"/>
                  </a:lnTo>
                  <a:lnTo>
                    <a:pt x="432" y="0"/>
                  </a:lnTo>
                  <a:lnTo>
                    <a:pt x="432" y="541"/>
                  </a:lnTo>
                  <a:close/>
                  <a:moveTo>
                    <a:pt x="17" y="526"/>
                  </a:moveTo>
                  <a:lnTo>
                    <a:pt x="416" y="526"/>
                  </a:lnTo>
                  <a:lnTo>
                    <a:pt x="416" y="16"/>
                  </a:lnTo>
                  <a:lnTo>
                    <a:pt x="17" y="16"/>
                  </a:lnTo>
                  <a:lnTo>
                    <a:pt x="17" y="5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177">
              <a:extLst>
                <a:ext uri="{FF2B5EF4-FFF2-40B4-BE49-F238E27FC236}">
                  <a16:creationId xmlns:a16="http://schemas.microsoft.com/office/drawing/2014/main" id="{8FEA1C7F-B909-94E0-AEB6-0730CE6AD595}"/>
                </a:ext>
              </a:extLst>
            </p:cNvPr>
            <p:cNvSpPr>
              <a:spLocks/>
            </p:cNvSpPr>
            <p:nvPr/>
          </p:nvSpPr>
          <p:spPr bwMode="auto">
            <a:xfrm>
              <a:off x="2953299" y="6451940"/>
              <a:ext cx="385520" cy="308124"/>
            </a:xfrm>
            <a:custGeom>
              <a:avLst/>
              <a:gdLst>
                <a:gd name="T0" fmla="*/ 85 w 264"/>
                <a:gd name="T1" fmla="*/ 211 h 211"/>
                <a:gd name="T2" fmla="*/ 0 w 264"/>
                <a:gd name="T3" fmla="*/ 125 h 211"/>
                <a:gd name="T4" fmla="*/ 34 w 264"/>
                <a:gd name="T5" fmla="*/ 92 h 211"/>
                <a:gd name="T6" fmla="*/ 85 w 264"/>
                <a:gd name="T7" fmla="*/ 142 h 211"/>
                <a:gd name="T8" fmla="*/ 228 w 264"/>
                <a:gd name="T9" fmla="*/ 0 h 211"/>
                <a:gd name="T10" fmla="*/ 264 w 264"/>
                <a:gd name="T11" fmla="*/ 33 h 211"/>
                <a:gd name="T12" fmla="*/ 85 w 264"/>
                <a:gd name="T13" fmla="*/ 211 h 211"/>
              </a:gdLst>
              <a:ahLst/>
              <a:cxnLst>
                <a:cxn ang="0">
                  <a:pos x="T0" y="T1"/>
                </a:cxn>
                <a:cxn ang="0">
                  <a:pos x="T2" y="T3"/>
                </a:cxn>
                <a:cxn ang="0">
                  <a:pos x="T4" y="T5"/>
                </a:cxn>
                <a:cxn ang="0">
                  <a:pos x="T6" y="T7"/>
                </a:cxn>
                <a:cxn ang="0">
                  <a:pos x="T8" y="T9"/>
                </a:cxn>
                <a:cxn ang="0">
                  <a:pos x="T10" y="T11"/>
                </a:cxn>
                <a:cxn ang="0">
                  <a:pos x="T12" y="T13"/>
                </a:cxn>
              </a:cxnLst>
              <a:rect l="0" t="0" r="r" b="b"/>
              <a:pathLst>
                <a:path w="264" h="211">
                  <a:moveTo>
                    <a:pt x="85" y="211"/>
                  </a:moveTo>
                  <a:lnTo>
                    <a:pt x="0" y="125"/>
                  </a:lnTo>
                  <a:lnTo>
                    <a:pt x="34" y="92"/>
                  </a:lnTo>
                  <a:lnTo>
                    <a:pt x="85" y="142"/>
                  </a:lnTo>
                  <a:lnTo>
                    <a:pt x="228" y="0"/>
                  </a:lnTo>
                  <a:lnTo>
                    <a:pt x="264" y="33"/>
                  </a:lnTo>
                  <a:lnTo>
                    <a:pt x="85" y="211"/>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Rectangle 178">
              <a:extLst>
                <a:ext uri="{FF2B5EF4-FFF2-40B4-BE49-F238E27FC236}">
                  <a16:creationId xmlns:a16="http://schemas.microsoft.com/office/drawing/2014/main" id="{069EA80E-CFA0-D605-2FCF-D7A1E6D49D3D}"/>
                </a:ext>
              </a:extLst>
            </p:cNvPr>
            <p:cNvSpPr>
              <a:spLocks noChangeArrowheads="1"/>
            </p:cNvSpPr>
            <p:nvPr/>
          </p:nvSpPr>
          <p:spPr bwMode="auto">
            <a:xfrm>
              <a:off x="2919712" y="6828698"/>
              <a:ext cx="207363" cy="993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Rectangle 179">
              <a:extLst>
                <a:ext uri="{FF2B5EF4-FFF2-40B4-BE49-F238E27FC236}">
                  <a16:creationId xmlns:a16="http://schemas.microsoft.com/office/drawing/2014/main" id="{1E9A5042-0414-204C-D563-84D31CB91008}"/>
                </a:ext>
              </a:extLst>
            </p:cNvPr>
            <p:cNvSpPr>
              <a:spLocks noChangeArrowheads="1"/>
            </p:cNvSpPr>
            <p:nvPr/>
          </p:nvSpPr>
          <p:spPr bwMode="auto">
            <a:xfrm>
              <a:off x="2919712" y="6967426"/>
              <a:ext cx="207363" cy="993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Rectangle 180">
              <a:extLst>
                <a:ext uri="{FF2B5EF4-FFF2-40B4-BE49-F238E27FC236}">
                  <a16:creationId xmlns:a16="http://schemas.microsoft.com/office/drawing/2014/main" id="{6F265EF8-FF72-8467-4C0B-CA81EC5A1AF0}"/>
                </a:ext>
              </a:extLst>
            </p:cNvPr>
            <p:cNvSpPr>
              <a:spLocks noChangeArrowheads="1"/>
            </p:cNvSpPr>
            <p:nvPr/>
          </p:nvSpPr>
          <p:spPr bwMode="auto">
            <a:xfrm>
              <a:off x="3165043" y="6828698"/>
              <a:ext cx="207363" cy="993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Rectangle 181">
              <a:extLst>
                <a:ext uri="{FF2B5EF4-FFF2-40B4-BE49-F238E27FC236}">
                  <a16:creationId xmlns:a16="http://schemas.microsoft.com/office/drawing/2014/main" id="{08E7BCAA-C51E-A7F0-6F86-8C64047CEEEF}"/>
                </a:ext>
              </a:extLst>
            </p:cNvPr>
            <p:cNvSpPr>
              <a:spLocks noChangeArrowheads="1"/>
            </p:cNvSpPr>
            <p:nvPr/>
          </p:nvSpPr>
          <p:spPr bwMode="auto">
            <a:xfrm>
              <a:off x="3165043" y="6967426"/>
              <a:ext cx="207363" cy="993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58" name="Group 14">
            <a:extLst>
              <a:ext uri="{FF2B5EF4-FFF2-40B4-BE49-F238E27FC236}">
                <a16:creationId xmlns:a16="http://schemas.microsoft.com/office/drawing/2014/main" id="{D2B59C9A-72D9-6877-4DF4-1A9986CEB3E5}"/>
              </a:ext>
            </a:extLst>
          </p:cNvPr>
          <p:cNvGrpSpPr>
            <a:grpSpLocks noChangeAspect="1"/>
          </p:cNvGrpSpPr>
          <p:nvPr/>
        </p:nvGrpSpPr>
        <p:grpSpPr bwMode="auto">
          <a:xfrm>
            <a:off x="495523" y="2574407"/>
            <a:ext cx="500082" cy="448827"/>
            <a:chOff x="2120" y="479"/>
            <a:chExt cx="722" cy="648"/>
          </a:xfrm>
        </p:grpSpPr>
        <p:sp>
          <p:nvSpPr>
            <p:cNvPr id="60" name="Oval 15">
              <a:extLst>
                <a:ext uri="{FF2B5EF4-FFF2-40B4-BE49-F238E27FC236}">
                  <a16:creationId xmlns:a16="http://schemas.microsoft.com/office/drawing/2014/main" id="{A3BEDDBC-68FE-B864-92B6-39FC4863CFF8}"/>
                </a:ext>
              </a:extLst>
            </p:cNvPr>
            <p:cNvSpPr>
              <a:spLocks noChangeArrowheads="1"/>
            </p:cNvSpPr>
            <p:nvPr/>
          </p:nvSpPr>
          <p:spPr bwMode="auto">
            <a:xfrm>
              <a:off x="2562" y="479"/>
              <a:ext cx="156" cy="155"/>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Oval 16">
              <a:extLst>
                <a:ext uri="{FF2B5EF4-FFF2-40B4-BE49-F238E27FC236}">
                  <a16:creationId xmlns:a16="http://schemas.microsoft.com/office/drawing/2014/main" id="{8AB77368-F23B-008D-CB77-C4F8DFBD820B}"/>
                </a:ext>
              </a:extLst>
            </p:cNvPr>
            <p:cNvSpPr>
              <a:spLocks noChangeArrowheads="1"/>
            </p:cNvSpPr>
            <p:nvPr/>
          </p:nvSpPr>
          <p:spPr bwMode="auto">
            <a:xfrm>
              <a:off x="2245" y="479"/>
              <a:ext cx="155" cy="155"/>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Oval 17">
              <a:extLst>
                <a:ext uri="{FF2B5EF4-FFF2-40B4-BE49-F238E27FC236}">
                  <a16:creationId xmlns:a16="http://schemas.microsoft.com/office/drawing/2014/main" id="{8848AEB8-AC95-4071-BAC1-578D8AF2FEAC}"/>
                </a:ext>
              </a:extLst>
            </p:cNvPr>
            <p:cNvSpPr>
              <a:spLocks noChangeArrowheads="1"/>
            </p:cNvSpPr>
            <p:nvPr/>
          </p:nvSpPr>
          <p:spPr bwMode="auto">
            <a:xfrm>
              <a:off x="2424" y="690"/>
              <a:ext cx="113" cy="112"/>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18">
              <a:extLst>
                <a:ext uri="{FF2B5EF4-FFF2-40B4-BE49-F238E27FC236}">
                  <a16:creationId xmlns:a16="http://schemas.microsoft.com/office/drawing/2014/main" id="{80755F07-853D-A042-A3E5-74BA968560FE}"/>
                </a:ext>
              </a:extLst>
            </p:cNvPr>
            <p:cNvSpPr>
              <a:spLocks/>
            </p:cNvSpPr>
            <p:nvPr/>
          </p:nvSpPr>
          <p:spPr bwMode="auto">
            <a:xfrm>
              <a:off x="2328" y="730"/>
              <a:ext cx="307" cy="396"/>
            </a:xfrm>
            <a:custGeom>
              <a:avLst/>
              <a:gdLst>
                <a:gd name="T0" fmla="*/ 213 w 230"/>
                <a:gd name="T1" fmla="*/ 41 h 296"/>
                <a:gd name="T2" fmla="*/ 157 w 230"/>
                <a:gd name="T3" fmla="*/ 97 h 296"/>
                <a:gd name="T4" fmla="*/ 157 w 230"/>
                <a:gd name="T5" fmla="*/ 266 h 296"/>
                <a:gd name="T6" fmla="*/ 157 w 230"/>
                <a:gd name="T7" fmla="*/ 266 h 296"/>
                <a:gd name="T8" fmla="*/ 157 w 230"/>
                <a:gd name="T9" fmla="*/ 273 h 296"/>
                <a:gd name="T10" fmla="*/ 138 w 230"/>
                <a:gd name="T11" fmla="*/ 295 h 296"/>
                <a:gd name="T12" fmla="*/ 119 w 230"/>
                <a:gd name="T13" fmla="*/ 274 h 296"/>
                <a:gd name="T14" fmla="*/ 119 w 230"/>
                <a:gd name="T15" fmla="*/ 201 h 296"/>
                <a:gd name="T16" fmla="*/ 110 w 230"/>
                <a:gd name="T17" fmla="*/ 201 h 296"/>
                <a:gd name="T18" fmla="*/ 110 w 230"/>
                <a:gd name="T19" fmla="*/ 273 h 296"/>
                <a:gd name="T20" fmla="*/ 90 w 230"/>
                <a:gd name="T21" fmla="*/ 295 h 296"/>
                <a:gd name="T22" fmla="*/ 70 w 230"/>
                <a:gd name="T23" fmla="*/ 274 h 296"/>
                <a:gd name="T24" fmla="*/ 70 w 230"/>
                <a:gd name="T25" fmla="*/ 98 h 296"/>
                <a:gd name="T26" fmla="*/ 11 w 230"/>
                <a:gd name="T27" fmla="*/ 39 h 296"/>
                <a:gd name="T28" fmla="*/ 11 w 230"/>
                <a:gd name="T29" fmla="*/ 12 h 296"/>
                <a:gd name="T30" fmla="*/ 38 w 230"/>
                <a:gd name="T31" fmla="*/ 12 h 296"/>
                <a:gd name="T32" fmla="*/ 80 w 230"/>
                <a:gd name="T33" fmla="*/ 54 h 296"/>
                <a:gd name="T34" fmla="*/ 148 w 230"/>
                <a:gd name="T35" fmla="*/ 54 h 296"/>
                <a:gd name="T36" fmla="*/ 187 w 230"/>
                <a:gd name="T37" fmla="*/ 15 h 296"/>
                <a:gd name="T38" fmla="*/ 216 w 230"/>
                <a:gd name="T39" fmla="*/ 11 h 296"/>
                <a:gd name="T40" fmla="*/ 213 w 230"/>
                <a:gd name="T41" fmla="*/ 41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0" h="296">
                  <a:moveTo>
                    <a:pt x="213" y="41"/>
                  </a:moveTo>
                  <a:cubicBezTo>
                    <a:pt x="157" y="97"/>
                    <a:pt x="157" y="97"/>
                    <a:pt x="157" y="97"/>
                  </a:cubicBezTo>
                  <a:cubicBezTo>
                    <a:pt x="157" y="266"/>
                    <a:pt x="157" y="266"/>
                    <a:pt x="157" y="266"/>
                  </a:cubicBezTo>
                  <a:cubicBezTo>
                    <a:pt x="157" y="266"/>
                    <a:pt x="157" y="266"/>
                    <a:pt x="157" y="266"/>
                  </a:cubicBezTo>
                  <a:cubicBezTo>
                    <a:pt x="157" y="273"/>
                    <a:pt x="157" y="273"/>
                    <a:pt x="157" y="273"/>
                  </a:cubicBezTo>
                  <a:cubicBezTo>
                    <a:pt x="157" y="296"/>
                    <a:pt x="138" y="295"/>
                    <a:pt x="138" y="295"/>
                  </a:cubicBezTo>
                  <a:cubicBezTo>
                    <a:pt x="118" y="295"/>
                    <a:pt x="119" y="274"/>
                    <a:pt x="119" y="274"/>
                  </a:cubicBezTo>
                  <a:cubicBezTo>
                    <a:pt x="119" y="201"/>
                    <a:pt x="119" y="201"/>
                    <a:pt x="119" y="201"/>
                  </a:cubicBezTo>
                  <a:cubicBezTo>
                    <a:pt x="110" y="201"/>
                    <a:pt x="110" y="201"/>
                    <a:pt x="110" y="201"/>
                  </a:cubicBezTo>
                  <a:cubicBezTo>
                    <a:pt x="110" y="273"/>
                    <a:pt x="110" y="273"/>
                    <a:pt x="110" y="273"/>
                  </a:cubicBezTo>
                  <a:cubicBezTo>
                    <a:pt x="110" y="296"/>
                    <a:pt x="90" y="295"/>
                    <a:pt x="90" y="295"/>
                  </a:cubicBezTo>
                  <a:cubicBezTo>
                    <a:pt x="69" y="295"/>
                    <a:pt x="70" y="274"/>
                    <a:pt x="70" y="274"/>
                  </a:cubicBezTo>
                  <a:cubicBezTo>
                    <a:pt x="70" y="98"/>
                    <a:pt x="70" y="98"/>
                    <a:pt x="70" y="98"/>
                  </a:cubicBezTo>
                  <a:cubicBezTo>
                    <a:pt x="11" y="39"/>
                    <a:pt x="11" y="39"/>
                    <a:pt x="11" y="39"/>
                  </a:cubicBezTo>
                  <a:cubicBezTo>
                    <a:pt x="0" y="25"/>
                    <a:pt x="11" y="12"/>
                    <a:pt x="11" y="12"/>
                  </a:cubicBezTo>
                  <a:cubicBezTo>
                    <a:pt x="24" y="0"/>
                    <a:pt x="38" y="12"/>
                    <a:pt x="38" y="12"/>
                  </a:cubicBezTo>
                  <a:cubicBezTo>
                    <a:pt x="80" y="54"/>
                    <a:pt x="80" y="54"/>
                    <a:pt x="80" y="54"/>
                  </a:cubicBezTo>
                  <a:cubicBezTo>
                    <a:pt x="80" y="54"/>
                    <a:pt x="113" y="86"/>
                    <a:pt x="148" y="54"/>
                  </a:cubicBezTo>
                  <a:cubicBezTo>
                    <a:pt x="187" y="15"/>
                    <a:pt x="187" y="15"/>
                    <a:pt x="187" y="15"/>
                  </a:cubicBezTo>
                  <a:cubicBezTo>
                    <a:pt x="187" y="15"/>
                    <a:pt x="201" y="0"/>
                    <a:pt x="216" y="11"/>
                  </a:cubicBezTo>
                  <a:cubicBezTo>
                    <a:pt x="216" y="11"/>
                    <a:pt x="230" y="24"/>
                    <a:pt x="213" y="41"/>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Rectangle 19">
              <a:extLst>
                <a:ext uri="{FF2B5EF4-FFF2-40B4-BE49-F238E27FC236}">
                  <a16:creationId xmlns:a16="http://schemas.microsoft.com/office/drawing/2014/main" id="{E84C6FED-F774-0B84-F904-5243C6DB539B}"/>
                </a:ext>
              </a:extLst>
            </p:cNvPr>
            <p:cNvSpPr>
              <a:spLocks noChangeArrowheads="1"/>
            </p:cNvSpPr>
            <p:nvPr/>
          </p:nvSpPr>
          <p:spPr bwMode="auto">
            <a:xfrm>
              <a:off x="2312" y="1076"/>
              <a:ext cx="1"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20">
              <a:extLst>
                <a:ext uri="{FF2B5EF4-FFF2-40B4-BE49-F238E27FC236}">
                  <a16:creationId xmlns:a16="http://schemas.microsoft.com/office/drawing/2014/main" id="{41C5567E-CF54-A1EE-CF49-05BDE9097E51}"/>
                </a:ext>
              </a:extLst>
            </p:cNvPr>
            <p:cNvSpPr>
              <a:spLocks/>
            </p:cNvSpPr>
            <p:nvPr/>
          </p:nvSpPr>
          <p:spPr bwMode="auto">
            <a:xfrm>
              <a:off x="2334" y="1082"/>
              <a:ext cx="0" cy="4"/>
            </a:xfrm>
            <a:custGeom>
              <a:avLst/>
              <a:gdLst>
                <a:gd name="T0" fmla="*/ 4 h 4"/>
                <a:gd name="T1" fmla="*/ 4 h 4"/>
                <a:gd name="T2" fmla="*/ 0 h 4"/>
                <a:gd name="T3" fmla="*/ 4 h 4"/>
              </a:gdLst>
              <a:ahLst/>
              <a:cxnLst>
                <a:cxn ang="0">
                  <a:pos x="0" y="T0"/>
                </a:cxn>
                <a:cxn ang="0">
                  <a:pos x="0" y="T1"/>
                </a:cxn>
                <a:cxn ang="0">
                  <a:pos x="0" y="T2"/>
                </a:cxn>
                <a:cxn ang="0">
                  <a:pos x="0" y="T3"/>
                </a:cxn>
              </a:cxnLst>
              <a:rect l="0" t="0" r="r" b="b"/>
              <a:pathLst>
                <a:path h="4">
                  <a:moveTo>
                    <a:pt x="0" y="4"/>
                  </a:moveTo>
                  <a:lnTo>
                    <a:pt x="0" y="4"/>
                  </a:lnTo>
                  <a:lnTo>
                    <a:pt x="0" y="0"/>
                  </a:lnTo>
                  <a:lnTo>
                    <a:pt x="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21">
              <a:extLst>
                <a:ext uri="{FF2B5EF4-FFF2-40B4-BE49-F238E27FC236}">
                  <a16:creationId xmlns:a16="http://schemas.microsoft.com/office/drawing/2014/main" id="{9FC53A32-7B5F-A098-A5B0-12EDE0EE60C4}"/>
                </a:ext>
              </a:extLst>
            </p:cNvPr>
            <p:cNvSpPr>
              <a:spLocks/>
            </p:cNvSpPr>
            <p:nvPr/>
          </p:nvSpPr>
          <p:spPr bwMode="auto">
            <a:xfrm>
              <a:off x="2120" y="533"/>
              <a:ext cx="722" cy="594"/>
            </a:xfrm>
            <a:custGeom>
              <a:avLst/>
              <a:gdLst>
                <a:gd name="T0" fmla="*/ 524 w 541"/>
                <a:gd name="T1" fmla="*/ 18 h 445"/>
                <a:gd name="T2" fmla="*/ 490 w 541"/>
                <a:gd name="T3" fmla="*/ 19 h 445"/>
                <a:gd name="T4" fmla="*/ 434 w 541"/>
                <a:gd name="T5" fmla="*/ 74 h 445"/>
                <a:gd name="T6" fmla="*/ 434 w 541"/>
                <a:gd name="T7" fmla="*/ 74 h 445"/>
                <a:gd name="T8" fmla="*/ 345 w 541"/>
                <a:gd name="T9" fmla="*/ 76 h 445"/>
                <a:gd name="T10" fmla="*/ 270 w 541"/>
                <a:gd name="T11" fmla="*/ 0 h 445"/>
                <a:gd name="T12" fmla="*/ 196 w 541"/>
                <a:gd name="T13" fmla="*/ 75 h 445"/>
                <a:gd name="T14" fmla="*/ 196 w 541"/>
                <a:gd name="T15" fmla="*/ 75 h 445"/>
                <a:gd name="T16" fmla="*/ 106 w 541"/>
                <a:gd name="T17" fmla="*/ 74 h 445"/>
                <a:gd name="T18" fmla="*/ 105 w 541"/>
                <a:gd name="T19" fmla="*/ 74 h 445"/>
                <a:gd name="T20" fmla="*/ 49 w 541"/>
                <a:gd name="T21" fmla="*/ 19 h 445"/>
                <a:gd name="T22" fmla="*/ 17 w 541"/>
                <a:gd name="T23" fmla="*/ 18 h 445"/>
                <a:gd name="T24" fmla="*/ 13 w 541"/>
                <a:gd name="T25" fmla="*/ 49 h 445"/>
                <a:gd name="T26" fmla="*/ 94 w 541"/>
                <a:gd name="T27" fmla="*/ 133 h 445"/>
                <a:gd name="T28" fmla="*/ 94 w 541"/>
                <a:gd name="T29" fmla="*/ 421 h 445"/>
                <a:gd name="T30" fmla="*/ 118 w 541"/>
                <a:gd name="T31" fmla="*/ 443 h 445"/>
                <a:gd name="T32" fmla="*/ 144 w 541"/>
                <a:gd name="T33" fmla="*/ 421 h 445"/>
                <a:gd name="T34" fmla="*/ 144 w 541"/>
                <a:gd name="T35" fmla="*/ 408 h 445"/>
                <a:gd name="T36" fmla="*/ 144 w 541"/>
                <a:gd name="T37" fmla="*/ 287 h 445"/>
                <a:gd name="T38" fmla="*/ 160 w 541"/>
                <a:gd name="T39" fmla="*/ 287 h 445"/>
                <a:gd name="T40" fmla="*/ 160 w 541"/>
                <a:gd name="T41" fmla="*/ 411 h 445"/>
                <a:gd name="T42" fmla="*/ 160 w 541"/>
                <a:gd name="T43" fmla="*/ 421 h 445"/>
                <a:gd name="T44" fmla="*/ 184 w 541"/>
                <a:gd name="T45" fmla="*/ 443 h 445"/>
                <a:gd name="T46" fmla="*/ 210 w 541"/>
                <a:gd name="T47" fmla="*/ 421 h 445"/>
                <a:gd name="T48" fmla="*/ 210 w 541"/>
                <a:gd name="T49" fmla="*/ 409 h 445"/>
                <a:gd name="T50" fmla="*/ 210 w 541"/>
                <a:gd name="T51" fmla="*/ 249 h 445"/>
                <a:gd name="T52" fmla="*/ 154 w 541"/>
                <a:gd name="T53" fmla="*/ 191 h 445"/>
                <a:gd name="T54" fmla="*/ 160 w 541"/>
                <a:gd name="T55" fmla="*/ 148 h 445"/>
                <a:gd name="T56" fmla="*/ 210 w 541"/>
                <a:gd name="T57" fmla="*/ 157 h 445"/>
                <a:gd name="T58" fmla="*/ 210 w 541"/>
                <a:gd name="T59" fmla="*/ 133 h 445"/>
                <a:gd name="T60" fmla="*/ 271 w 541"/>
                <a:gd name="T61" fmla="*/ 71 h 445"/>
                <a:gd name="T62" fmla="*/ 327 w 541"/>
                <a:gd name="T63" fmla="*/ 130 h 445"/>
                <a:gd name="T64" fmla="*/ 327 w 541"/>
                <a:gd name="T65" fmla="*/ 159 h 445"/>
                <a:gd name="T66" fmla="*/ 338 w 541"/>
                <a:gd name="T67" fmla="*/ 149 h 445"/>
                <a:gd name="T68" fmla="*/ 382 w 541"/>
                <a:gd name="T69" fmla="*/ 148 h 445"/>
                <a:gd name="T70" fmla="*/ 385 w 541"/>
                <a:gd name="T71" fmla="*/ 192 h 445"/>
                <a:gd name="T72" fmla="*/ 329 w 541"/>
                <a:gd name="T73" fmla="*/ 247 h 445"/>
                <a:gd name="T74" fmla="*/ 329 w 541"/>
                <a:gd name="T75" fmla="*/ 421 h 445"/>
                <a:gd name="T76" fmla="*/ 353 w 541"/>
                <a:gd name="T77" fmla="*/ 443 h 445"/>
                <a:gd name="T78" fmla="*/ 381 w 541"/>
                <a:gd name="T79" fmla="*/ 419 h 445"/>
                <a:gd name="T80" fmla="*/ 381 w 541"/>
                <a:gd name="T81" fmla="*/ 414 h 445"/>
                <a:gd name="T82" fmla="*/ 381 w 541"/>
                <a:gd name="T83" fmla="*/ 414 h 445"/>
                <a:gd name="T84" fmla="*/ 381 w 541"/>
                <a:gd name="T85" fmla="*/ 323 h 445"/>
                <a:gd name="T86" fmla="*/ 395 w 541"/>
                <a:gd name="T87" fmla="*/ 323 h 445"/>
                <a:gd name="T88" fmla="*/ 395 w 541"/>
                <a:gd name="T89" fmla="*/ 414 h 445"/>
                <a:gd name="T90" fmla="*/ 395 w 541"/>
                <a:gd name="T91" fmla="*/ 420 h 445"/>
                <a:gd name="T92" fmla="*/ 422 w 541"/>
                <a:gd name="T93" fmla="*/ 443 h 445"/>
                <a:gd name="T94" fmla="*/ 447 w 541"/>
                <a:gd name="T95" fmla="*/ 419 h 445"/>
                <a:gd name="T96" fmla="*/ 447 w 541"/>
                <a:gd name="T97" fmla="*/ 414 h 445"/>
                <a:gd name="T98" fmla="*/ 448 w 541"/>
                <a:gd name="T99" fmla="*/ 414 h 445"/>
                <a:gd name="T100" fmla="*/ 448 w 541"/>
                <a:gd name="T101" fmla="*/ 323 h 445"/>
                <a:gd name="T102" fmla="*/ 487 w 541"/>
                <a:gd name="T103" fmla="*/ 323 h 445"/>
                <a:gd name="T104" fmla="*/ 446 w 541"/>
                <a:gd name="T105" fmla="*/ 133 h 445"/>
                <a:gd name="T106" fmla="*/ 527 w 541"/>
                <a:gd name="T107" fmla="*/ 49 h 445"/>
                <a:gd name="T108" fmla="*/ 524 w 541"/>
                <a:gd name="T109" fmla="*/ 18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41" h="445">
                  <a:moveTo>
                    <a:pt x="524" y="18"/>
                  </a:moveTo>
                  <a:cubicBezTo>
                    <a:pt x="507" y="4"/>
                    <a:pt x="490" y="19"/>
                    <a:pt x="490" y="19"/>
                  </a:cubicBezTo>
                  <a:cubicBezTo>
                    <a:pt x="434" y="74"/>
                    <a:pt x="434" y="74"/>
                    <a:pt x="434" y="74"/>
                  </a:cubicBezTo>
                  <a:cubicBezTo>
                    <a:pt x="434" y="74"/>
                    <a:pt x="434" y="74"/>
                    <a:pt x="434" y="74"/>
                  </a:cubicBezTo>
                  <a:cubicBezTo>
                    <a:pt x="431" y="77"/>
                    <a:pt x="390" y="111"/>
                    <a:pt x="345" y="76"/>
                  </a:cubicBezTo>
                  <a:cubicBezTo>
                    <a:pt x="270" y="0"/>
                    <a:pt x="270" y="0"/>
                    <a:pt x="270" y="0"/>
                  </a:cubicBezTo>
                  <a:cubicBezTo>
                    <a:pt x="196" y="75"/>
                    <a:pt x="196" y="75"/>
                    <a:pt x="196" y="75"/>
                  </a:cubicBezTo>
                  <a:cubicBezTo>
                    <a:pt x="196" y="75"/>
                    <a:pt x="196" y="75"/>
                    <a:pt x="196" y="75"/>
                  </a:cubicBezTo>
                  <a:cubicBezTo>
                    <a:pt x="152" y="111"/>
                    <a:pt x="109" y="77"/>
                    <a:pt x="106" y="74"/>
                  </a:cubicBezTo>
                  <a:cubicBezTo>
                    <a:pt x="105" y="74"/>
                    <a:pt x="105" y="74"/>
                    <a:pt x="105" y="74"/>
                  </a:cubicBezTo>
                  <a:cubicBezTo>
                    <a:pt x="49" y="19"/>
                    <a:pt x="49" y="19"/>
                    <a:pt x="49" y="19"/>
                  </a:cubicBezTo>
                  <a:cubicBezTo>
                    <a:pt x="35" y="4"/>
                    <a:pt x="17" y="18"/>
                    <a:pt x="17" y="18"/>
                  </a:cubicBezTo>
                  <a:cubicBezTo>
                    <a:pt x="0" y="33"/>
                    <a:pt x="13" y="49"/>
                    <a:pt x="13" y="49"/>
                  </a:cubicBezTo>
                  <a:cubicBezTo>
                    <a:pt x="94" y="133"/>
                    <a:pt x="94" y="133"/>
                    <a:pt x="94" y="133"/>
                  </a:cubicBezTo>
                  <a:cubicBezTo>
                    <a:pt x="94" y="421"/>
                    <a:pt x="94" y="421"/>
                    <a:pt x="94" y="421"/>
                  </a:cubicBezTo>
                  <a:cubicBezTo>
                    <a:pt x="94" y="421"/>
                    <a:pt x="94" y="443"/>
                    <a:pt x="118" y="443"/>
                  </a:cubicBezTo>
                  <a:cubicBezTo>
                    <a:pt x="118" y="443"/>
                    <a:pt x="144" y="444"/>
                    <a:pt x="144" y="421"/>
                  </a:cubicBezTo>
                  <a:cubicBezTo>
                    <a:pt x="144" y="408"/>
                    <a:pt x="144" y="408"/>
                    <a:pt x="144" y="408"/>
                  </a:cubicBezTo>
                  <a:cubicBezTo>
                    <a:pt x="144" y="287"/>
                    <a:pt x="144" y="287"/>
                    <a:pt x="144" y="287"/>
                  </a:cubicBezTo>
                  <a:cubicBezTo>
                    <a:pt x="160" y="287"/>
                    <a:pt x="160" y="287"/>
                    <a:pt x="160" y="287"/>
                  </a:cubicBezTo>
                  <a:cubicBezTo>
                    <a:pt x="160" y="411"/>
                    <a:pt x="160" y="411"/>
                    <a:pt x="160" y="411"/>
                  </a:cubicBezTo>
                  <a:cubicBezTo>
                    <a:pt x="160" y="421"/>
                    <a:pt x="160" y="421"/>
                    <a:pt x="160" y="421"/>
                  </a:cubicBezTo>
                  <a:cubicBezTo>
                    <a:pt x="160" y="421"/>
                    <a:pt x="161" y="443"/>
                    <a:pt x="184" y="443"/>
                  </a:cubicBezTo>
                  <a:cubicBezTo>
                    <a:pt x="184" y="443"/>
                    <a:pt x="210" y="444"/>
                    <a:pt x="210" y="421"/>
                  </a:cubicBezTo>
                  <a:cubicBezTo>
                    <a:pt x="210" y="409"/>
                    <a:pt x="210" y="409"/>
                    <a:pt x="210" y="409"/>
                  </a:cubicBezTo>
                  <a:cubicBezTo>
                    <a:pt x="210" y="249"/>
                    <a:pt x="210" y="249"/>
                    <a:pt x="210" y="249"/>
                  </a:cubicBezTo>
                  <a:cubicBezTo>
                    <a:pt x="154" y="191"/>
                    <a:pt x="154" y="191"/>
                    <a:pt x="154" y="191"/>
                  </a:cubicBezTo>
                  <a:cubicBezTo>
                    <a:pt x="154" y="191"/>
                    <a:pt x="139" y="168"/>
                    <a:pt x="160" y="148"/>
                  </a:cubicBezTo>
                  <a:cubicBezTo>
                    <a:pt x="160" y="148"/>
                    <a:pt x="186" y="129"/>
                    <a:pt x="210" y="157"/>
                  </a:cubicBezTo>
                  <a:cubicBezTo>
                    <a:pt x="210" y="133"/>
                    <a:pt x="210" y="133"/>
                    <a:pt x="210" y="133"/>
                  </a:cubicBezTo>
                  <a:cubicBezTo>
                    <a:pt x="271" y="71"/>
                    <a:pt x="271" y="71"/>
                    <a:pt x="271" y="71"/>
                  </a:cubicBezTo>
                  <a:cubicBezTo>
                    <a:pt x="327" y="130"/>
                    <a:pt x="327" y="130"/>
                    <a:pt x="327" y="130"/>
                  </a:cubicBezTo>
                  <a:cubicBezTo>
                    <a:pt x="327" y="159"/>
                    <a:pt x="327" y="159"/>
                    <a:pt x="327" y="159"/>
                  </a:cubicBezTo>
                  <a:cubicBezTo>
                    <a:pt x="338" y="149"/>
                    <a:pt x="338" y="149"/>
                    <a:pt x="338" y="149"/>
                  </a:cubicBezTo>
                  <a:cubicBezTo>
                    <a:pt x="359" y="130"/>
                    <a:pt x="382" y="148"/>
                    <a:pt x="382" y="148"/>
                  </a:cubicBezTo>
                  <a:cubicBezTo>
                    <a:pt x="404" y="170"/>
                    <a:pt x="385" y="192"/>
                    <a:pt x="385" y="192"/>
                  </a:cubicBezTo>
                  <a:cubicBezTo>
                    <a:pt x="329" y="247"/>
                    <a:pt x="329" y="247"/>
                    <a:pt x="329" y="247"/>
                  </a:cubicBezTo>
                  <a:cubicBezTo>
                    <a:pt x="329" y="421"/>
                    <a:pt x="329" y="421"/>
                    <a:pt x="329" y="421"/>
                  </a:cubicBezTo>
                  <a:cubicBezTo>
                    <a:pt x="330" y="429"/>
                    <a:pt x="333" y="443"/>
                    <a:pt x="353" y="443"/>
                  </a:cubicBezTo>
                  <a:cubicBezTo>
                    <a:pt x="353" y="443"/>
                    <a:pt x="380" y="445"/>
                    <a:pt x="381" y="419"/>
                  </a:cubicBezTo>
                  <a:cubicBezTo>
                    <a:pt x="381" y="414"/>
                    <a:pt x="381" y="414"/>
                    <a:pt x="381" y="414"/>
                  </a:cubicBezTo>
                  <a:cubicBezTo>
                    <a:pt x="381" y="414"/>
                    <a:pt x="381" y="414"/>
                    <a:pt x="381" y="414"/>
                  </a:cubicBezTo>
                  <a:cubicBezTo>
                    <a:pt x="381" y="323"/>
                    <a:pt x="381" y="323"/>
                    <a:pt x="381" y="323"/>
                  </a:cubicBezTo>
                  <a:cubicBezTo>
                    <a:pt x="395" y="323"/>
                    <a:pt x="395" y="323"/>
                    <a:pt x="395" y="323"/>
                  </a:cubicBezTo>
                  <a:cubicBezTo>
                    <a:pt x="395" y="414"/>
                    <a:pt x="395" y="414"/>
                    <a:pt x="395" y="414"/>
                  </a:cubicBezTo>
                  <a:cubicBezTo>
                    <a:pt x="395" y="420"/>
                    <a:pt x="395" y="420"/>
                    <a:pt x="395" y="420"/>
                  </a:cubicBezTo>
                  <a:cubicBezTo>
                    <a:pt x="395" y="420"/>
                    <a:pt x="396" y="443"/>
                    <a:pt x="422" y="443"/>
                  </a:cubicBezTo>
                  <a:cubicBezTo>
                    <a:pt x="422" y="443"/>
                    <a:pt x="446" y="445"/>
                    <a:pt x="447" y="419"/>
                  </a:cubicBezTo>
                  <a:cubicBezTo>
                    <a:pt x="447" y="414"/>
                    <a:pt x="447" y="414"/>
                    <a:pt x="447" y="414"/>
                  </a:cubicBezTo>
                  <a:cubicBezTo>
                    <a:pt x="448" y="414"/>
                    <a:pt x="448" y="414"/>
                    <a:pt x="448" y="414"/>
                  </a:cubicBezTo>
                  <a:cubicBezTo>
                    <a:pt x="448" y="323"/>
                    <a:pt x="448" y="323"/>
                    <a:pt x="448" y="323"/>
                  </a:cubicBezTo>
                  <a:cubicBezTo>
                    <a:pt x="487" y="323"/>
                    <a:pt x="487" y="323"/>
                    <a:pt x="487" y="323"/>
                  </a:cubicBezTo>
                  <a:cubicBezTo>
                    <a:pt x="446" y="133"/>
                    <a:pt x="446" y="133"/>
                    <a:pt x="446" y="133"/>
                  </a:cubicBezTo>
                  <a:cubicBezTo>
                    <a:pt x="527" y="49"/>
                    <a:pt x="527" y="49"/>
                    <a:pt x="527" y="49"/>
                  </a:cubicBezTo>
                  <a:cubicBezTo>
                    <a:pt x="541" y="32"/>
                    <a:pt x="524" y="18"/>
                    <a:pt x="524" y="1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75" name="Group 74">
            <a:extLst>
              <a:ext uri="{FF2B5EF4-FFF2-40B4-BE49-F238E27FC236}">
                <a16:creationId xmlns:a16="http://schemas.microsoft.com/office/drawing/2014/main" id="{4DB055AF-07F9-04A3-312B-C9A338217089}"/>
              </a:ext>
            </a:extLst>
          </p:cNvPr>
          <p:cNvGrpSpPr/>
          <p:nvPr/>
        </p:nvGrpSpPr>
        <p:grpSpPr>
          <a:xfrm>
            <a:off x="550937" y="3156992"/>
            <a:ext cx="385437" cy="453792"/>
            <a:chOff x="739496" y="3429000"/>
            <a:chExt cx="877888" cy="1033576"/>
          </a:xfrm>
        </p:grpSpPr>
        <p:sp>
          <p:nvSpPr>
            <p:cNvPr id="73" name="Freeform 71">
              <a:extLst>
                <a:ext uri="{FF2B5EF4-FFF2-40B4-BE49-F238E27FC236}">
                  <a16:creationId xmlns:a16="http://schemas.microsoft.com/office/drawing/2014/main" id="{2023A36F-CEC3-1470-640D-2BDD29922822}"/>
                </a:ext>
              </a:extLst>
            </p:cNvPr>
            <p:cNvSpPr>
              <a:spLocks noEditPoints="1"/>
            </p:cNvSpPr>
            <p:nvPr/>
          </p:nvSpPr>
          <p:spPr bwMode="auto">
            <a:xfrm>
              <a:off x="939521" y="3429000"/>
              <a:ext cx="461963" cy="625475"/>
            </a:xfrm>
            <a:custGeom>
              <a:avLst/>
              <a:gdLst>
                <a:gd name="T0" fmla="*/ 255 w 265"/>
                <a:gd name="T1" fmla="*/ 199 h 359"/>
                <a:gd name="T2" fmla="*/ 239 w 265"/>
                <a:gd name="T3" fmla="*/ 177 h 359"/>
                <a:gd name="T4" fmla="*/ 234 w 265"/>
                <a:gd name="T5" fmla="*/ 172 h 359"/>
                <a:gd name="T6" fmla="*/ 235 w 265"/>
                <a:gd name="T7" fmla="*/ 170 h 359"/>
                <a:gd name="T8" fmla="*/ 182 w 265"/>
                <a:gd name="T9" fmla="*/ 36 h 359"/>
                <a:gd name="T10" fmla="*/ 127 w 265"/>
                <a:gd name="T11" fmla="*/ 2 h 359"/>
                <a:gd name="T12" fmla="*/ 75 w 265"/>
                <a:gd name="T13" fmla="*/ 38 h 359"/>
                <a:gd name="T14" fmla="*/ 18 w 265"/>
                <a:gd name="T15" fmla="*/ 173 h 359"/>
                <a:gd name="T16" fmla="*/ 22 w 265"/>
                <a:gd name="T17" fmla="*/ 185 h 359"/>
                <a:gd name="T18" fmla="*/ 10 w 265"/>
                <a:gd name="T19" fmla="*/ 194 h 359"/>
                <a:gd name="T20" fmla="*/ 2 w 265"/>
                <a:gd name="T21" fmla="*/ 228 h 359"/>
                <a:gd name="T22" fmla="*/ 3 w 265"/>
                <a:gd name="T23" fmla="*/ 229 h 359"/>
                <a:gd name="T24" fmla="*/ 28 w 265"/>
                <a:gd name="T25" fmla="*/ 261 h 359"/>
                <a:gd name="T26" fmla="*/ 125 w 265"/>
                <a:gd name="T27" fmla="*/ 359 h 359"/>
                <a:gd name="T28" fmla="*/ 224 w 265"/>
                <a:gd name="T29" fmla="*/ 262 h 359"/>
                <a:gd name="T30" fmla="*/ 239 w 265"/>
                <a:gd name="T31" fmla="*/ 254 h 359"/>
                <a:gd name="T32" fmla="*/ 255 w 265"/>
                <a:gd name="T33" fmla="*/ 232 h 359"/>
                <a:gd name="T34" fmla="*/ 255 w 265"/>
                <a:gd name="T35" fmla="*/ 199 h 359"/>
                <a:gd name="T36" fmla="*/ 211 w 265"/>
                <a:gd name="T37" fmla="*/ 250 h 359"/>
                <a:gd name="T38" fmla="*/ 209 w 265"/>
                <a:gd name="T39" fmla="*/ 263 h 359"/>
                <a:gd name="T40" fmla="*/ 151 w 265"/>
                <a:gd name="T41" fmla="*/ 285 h 359"/>
                <a:gd name="T42" fmla="*/ 140 w 265"/>
                <a:gd name="T43" fmla="*/ 277 h 359"/>
                <a:gd name="T44" fmla="*/ 121 w 265"/>
                <a:gd name="T45" fmla="*/ 277 h 359"/>
                <a:gd name="T46" fmla="*/ 108 w 265"/>
                <a:gd name="T47" fmla="*/ 291 h 359"/>
                <a:gd name="T48" fmla="*/ 121 w 265"/>
                <a:gd name="T49" fmla="*/ 304 h 359"/>
                <a:gd name="T50" fmla="*/ 140 w 265"/>
                <a:gd name="T51" fmla="*/ 304 h 359"/>
                <a:gd name="T52" fmla="*/ 150 w 265"/>
                <a:gd name="T53" fmla="*/ 297 h 359"/>
                <a:gd name="T54" fmla="*/ 204 w 265"/>
                <a:gd name="T55" fmla="*/ 281 h 359"/>
                <a:gd name="T56" fmla="*/ 125 w 265"/>
                <a:gd name="T57" fmla="*/ 343 h 359"/>
                <a:gd name="T58" fmla="*/ 42 w 265"/>
                <a:gd name="T59" fmla="*/ 252 h 359"/>
                <a:gd name="T60" fmla="*/ 41 w 265"/>
                <a:gd name="T61" fmla="*/ 246 h 359"/>
                <a:gd name="T62" fmla="*/ 35 w 265"/>
                <a:gd name="T63" fmla="*/ 246 h 359"/>
                <a:gd name="T64" fmla="*/ 18 w 265"/>
                <a:gd name="T65" fmla="*/ 225 h 359"/>
                <a:gd name="T66" fmla="*/ 22 w 265"/>
                <a:gd name="T67" fmla="*/ 204 h 359"/>
                <a:gd name="T68" fmla="*/ 28 w 265"/>
                <a:gd name="T69" fmla="*/ 200 h 359"/>
                <a:gd name="T70" fmla="*/ 38 w 265"/>
                <a:gd name="T71" fmla="*/ 223 h 359"/>
                <a:gd name="T72" fmla="*/ 119 w 265"/>
                <a:gd name="T73" fmla="*/ 142 h 359"/>
                <a:gd name="T74" fmla="*/ 169 w 265"/>
                <a:gd name="T75" fmla="*/ 110 h 359"/>
                <a:gd name="T76" fmla="*/ 194 w 265"/>
                <a:gd name="T77" fmla="*/ 147 h 359"/>
                <a:gd name="T78" fmla="*/ 211 w 265"/>
                <a:gd name="T79" fmla="*/ 185 h 359"/>
                <a:gd name="T80" fmla="*/ 211 w 265"/>
                <a:gd name="T81" fmla="*/ 25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65" h="359">
                  <a:moveTo>
                    <a:pt x="255" y="199"/>
                  </a:moveTo>
                  <a:cubicBezTo>
                    <a:pt x="255" y="199"/>
                    <a:pt x="257" y="183"/>
                    <a:pt x="239" y="177"/>
                  </a:cubicBezTo>
                  <a:cubicBezTo>
                    <a:pt x="239" y="177"/>
                    <a:pt x="238" y="175"/>
                    <a:pt x="234" y="172"/>
                  </a:cubicBezTo>
                  <a:cubicBezTo>
                    <a:pt x="234" y="171"/>
                    <a:pt x="235" y="171"/>
                    <a:pt x="235" y="170"/>
                  </a:cubicBezTo>
                  <a:cubicBezTo>
                    <a:pt x="265" y="73"/>
                    <a:pt x="182" y="36"/>
                    <a:pt x="182" y="36"/>
                  </a:cubicBezTo>
                  <a:cubicBezTo>
                    <a:pt x="182" y="0"/>
                    <a:pt x="127" y="2"/>
                    <a:pt x="127" y="2"/>
                  </a:cubicBezTo>
                  <a:cubicBezTo>
                    <a:pt x="74" y="2"/>
                    <a:pt x="75" y="38"/>
                    <a:pt x="75" y="38"/>
                  </a:cubicBezTo>
                  <a:cubicBezTo>
                    <a:pt x="11" y="79"/>
                    <a:pt x="9" y="134"/>
                    <a:pt x="18" y="173"/>
                  </a:cubicBezTo>
                  <a:cubicBezTo>
                    <a:pt x="18" y="174"/>
                    <a:pt x="19" y="178"/>
                    <a:pt x="22" y="185"/>
                  </a:cubicBezTo>
                  <a:cubicBezTo>
                    <a:pt x="18" y="187"/>
                    <a:pt x="14" y="190"/>
                    <a:pt x="10" y="194"/>
                  </a:cubicBezTo>
                  <a:cubicBezTo>
                    <a:pt x="3" y="202"/>
                    <a:pt x="0" y="214"/>
                    <a:pt x="2" y="228"/>
                  </a:cubicBezTo>
                  <a:cubicBezTo>
                    <a:pt x="3" y="229"/>
                    <a:pt x="3" y="229"/>
                    <a:pt x="3" y="229"/>
                  </a:cubicBezTo>
                  <a:cubicBezTo>
                    <a:pt x="5" y="239"/>
                    <a:pt x="14" y="257"/>
                    <a:pt x="28" y="261"/>
                  </a:cubicBezTo>
                  <a:cubicBezTo>
                    <a:pt x="35" y="282"/>
                    <a:pt x="63" y="359"/>
                    <a:pt x="125" y="359"/>
                  </a:cubicBezTo>
                  <a:cubicBezTo>
                    <a:pt x="126" y="359"/>
                    <a:pt x="207" y="358"/>
                    <a:pt x="224" y="262"/>
                  </a:cubicBezTo>
                  <a:cubicBezTo>
                    <a:pt x="235" y="261"/>
                    <a:pt x="239" y="254"/>
                    <a:pt x="239" y="254"/>
                  </a:cubicBezTo>
                  <a:cubicBezTo>
                    <a:pt x="257" y="248"/>
                    <a:pt x="255" y="232"/>
                    <a:pt x="255" y="232"/>
                  </a:cubicBezTo>
                  <a:lnTo>
                    <a:pt x="255" y="199"/>
                  </a:lnTo>
                  <a:close/>
                  <a:moveTo>
                    <a:pt x="211" y="250"/>
                  </a:moveTo>
                  <a:cubicBezTo>
                    <a:pt x="211" y="254"/>
                    <a:pt x="210" y="259"/>
                    <a:pt x="209" y="263"/>
                  </a:cubicBezTo>
                  <a:cubicBezTo>
                    <a:pt x="190" y="277"/>
                    <a:pt x="166" y="283"/>
                    <a:pt x="151" y="285"/>
                  </a:cubicBezTo>
                  <a:cubicBezTo>
                    <a:pt x="149" y="280"/>
                    <a:pt x="145" y="277"/>
                    <a:pt x="140" y="277"/>
                  </a:cubicBezTo>
                  <a:cubicBezTo>
                    <a:pt x="121" y="277"/>
                    <a:pt x="121" y="277"/>
                    <a:pt x="121" y="277"/>
                  </a:cubicBezTo>
                  <a:cubicBezTo>
                    <a:pt x="114" y="277"/>
                    <a:pt x="108" y="283"/>
                    <a:pt x="108" y="291"/>
                  </a:cubicBezTo>
                  <a:cubicBezTo>
                    <a:pt x="108" y="298"/>
                    <a:pt x="114" y="304"/>
                    <a:pt x="121" y="304"/>
                  </a:cubicBezTo>
                  <a:cubicBezTo>
                    <a:pt x="140" y="304"/>
                    <a:pt x="140" y="304"/>
                    <a:pt x="140" y="304"/>
                  </a:cubicBezTo>
                  <a:cubicBezTo>
                    <a:pt x="144" y="304"/>
                    <a:pt x="148" y="301"/>
                    <a:pt x="150" y="297"/>
                  </a:cubicBezTo>
                  <a:cubicBezTo>
                    <a:pt x="164" y="296"/>
                    <a:pt x="185" y="291"/>
                    <a:pt x="204" y="281"/>
                  </a:cubicBezTo>
                  <a:cubicBezTo>
                    <a:pt x="182" y="340"/>
                    <a:pt x="127" y="343"/>
                    <a:pt x="125" y="343"/>
                  </a:cubicBezTo>
                  <a:cubicBezTo>
                    <a:pt x="67" y="343"/>
                    <a:pt x="43" y="253"/>
                    <a:pt x="42" y="252"/>
                  </a:cubicBezTo>
                  <a:cubicBezTo>
                    <a:pt x="41" y="246"/>
                    <a:pt x="41" y="246"/>
                    <a:pt x="41" y="246"/>
                  </a:cubicBezTo>
                  <a:cubicBezTo>
                    <a:pt x="35" y="246"/>
                    <a:pt x="35" y="246"/>
                    <a:pt x="35" y="246"/>
                  </a:cubicBezTo>
                  <a:cubicBezTo>
                    <a:pt x="26" y="246"/>
                    <a:pt x="20" y="232"/>
                    <a:pt x="18" y="225"/>
                  </a:cubicBezTo>
                  <a:cubicBezTo>
                    <a:pt x="17" y="216"/>
                    <a:pt x="18" y="209"/>
                    <a:pt x="22" y="204"/>
                  </a:cubicBezTo>
                  <a:cubicBezTo>
                    <a:pt x="24" y="202"/>
                    <a:pt x="26" y="201"/>
                    <a:pt x="28" y="200"/>
                  </a:cubicBezTo>
                  <a:cubicBezTo>
                    <a:pt x="31" y="207"/>
                    <a:pt x="34" y="215"/>
                    <a:pt x="38" y="223"/>
                  </a:cubicBezTo>
                  <a:cubicBezTo>
                    <a:pt x="29" y="149"/>
                    <a:pt x="119" y="142"/>
                    <a:pt x="119" y="142"/>
                  </a:cubicBezTo>
                  <a:cubicBezTo>
                    <a:pt x="156" y="138"/>
                    <a:pt x="169" y="110"/>
                    <a:pt x="169" y="110"/>
                  </a:cubicBezTo>
                  <a:cubicBezTo>
                    <a:pt x="168" y="129"/>
                    <a:pt x="194" y="147"/>
                    <a:pt x="194" y="147"/>
                  </a:cubicBezTo>
                  <a:cubicBezTo>
                    <a:pt x="206" y="157"/>
                    <a:pt x="210" y="172"/>
                    <a:pt x="211" y="185"/>
                  </a:cubicBezTo>
                  <a:lnTo>
                    <a:pt x="211" y="25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4" name="Freeform 102">
              <a:extLst>
                <a:ext uri="{FF2B5EF4-FFF2-40B4-BE49-F238E27FC236}">
                  <a16:creationId xmlns:a16="http://schemas.microsoft.com/office/drawing/2014/main" id="{1CD7C6A8-4032-A1FB-2512-F5AD3FBB6CB5}"/>
                </a:ext>
              </a:extLst>
            </p:cNvPr>
            <p:cNvSpPr>
              <a:spLocks noEditPoints="1"/>
            </p:cNvSpPr>
            <p:nvPr/>
          </p:nvSpPr>
          <p:spPr bwMode="auto">
            <a:xfrm>
              <a:off x="739496" y="3981563"/>
              <a:ext cx="877888" cy="481013"/>
            </a:xfrm>
            <a:custGeom>
              <a:avLst/>
              <a:gdLst>
                <a:gd name="T0" fmla="*/ 478 w 504"/>
                <a:gd name="T1" fmla="*/ 135 h 276"/>
                <a:gd name="T2" fmla="*/ 421 w 504"/>
                <a:gd name="T3" fmla="*/ 77 h 276"/>
                <a:gd name="T4" fmla="*/ 322 w 504"/>
                <a:gd name="T5" fmla="*/ 45 h 276"/>
                <a:gd name="T6" fmla="*/ 317 w 504"/>
                <a:gd name="T7" fmla="*/ 0 h 276"/>
                <a:gd name="T8" fmla="*/ 303 w 504"/>
                <a:gd name="T9" fmla="*/ 16 h 276"/>
                <a:gd name="T10" fmla="*/ 308 w 504"/>
                <a:gd name="T11" fmla="*/ 64 h 276"/>
                <a:gd name="T12" fmla="*/ 286 w 504"/>
                <a:gd name="T13" fmla="*/ 103 h 276"/>
                <a:gd name="T14" fmla="*/ 214 w 504"/>
                <a:gd name="T15" fmla="*/ 104 h 276"/>
                <a:gd name="T16" fmla="*/ 214 w 504"/>
                <a:gd name="T17" fmla="*/ 104 h 276"/>
                <a:gd name="T18" fmla="*/ 191 w 504"/>
                <a:gd name="T19" fmla="*/ 60 h 276"/>
                <a:gd name="T20" fmla="*/ 195 w 504"/>
                <a:gd name="T21" fmla="*/ 15 h 276"/>
                <a:gd name="T22" fmla="*/ 181 w 504"/>
                <a:gd name="T23" fmla="*/ 0 h 276"/>
                <a:gd name="T24" fmla="*/ 177 w 504"/>
                <a:gd name="T25" fmla="*/ 45 h 276"/>
                <a:gd name="T26" fmla="*/ 78 w 504"/>
                <a:gd name="T27" fmla="*/ 77 h 276"/>
                <a:gd name="T28" fmla="*/ 21 w 504"/>
                <a:gd name="T29" fmla="*/ 135 h 276"/>
                <a:gd name="T30" fmla="*/ 0 w 504"/>
                <a:gd name="T31" fmla="*/ 276 h 276"/>
                <a:gd name="T32" fmla="*/ 504 w 504"/>
                <a:gd name="T33" fmla="*/ 276 h 276"/>
                <a:gd name="T34" fmla="*/ 478 w 504"/>
                <a:gd name="T35" fmla="*/ 135 h 276"/>
                <a:gd name="T36" fmla="*/ 252 w 504"/>
                <a:gd name="T37" fmla="*/ 164 h 276"/>
                <a:gd name="T38" fmla="*/ 247 w 504"/>
                <a:gd name="T39" fmla="*/ 164 h 276"/>
                <a:gd name="T40" fmla="*/ 138 w 504"/>
                <a:gd name="T41" fmla="*/ 75 h 276"/>
                <a:gd name="T42" fmla="*/ 159 w 504"/>
                <a:gd name="T43" fmla="*/ 70 h 276"/>
                <a:gd name="T44" fmla="*/ 248 w 504"/>
                <a:gd name="T45" fmla="*/ 142 h 276"/>
                <a:gd name="T46" fmla="*/ 249 w 504"/>
                <a:gd name="T47" fmla="*/ 142 h 276"/>
                <a:gd name="T48" fmla="*/ 336 w 504"/>
                <a:gd name="T49" fmla="*/ 70 h 276"/>
                <a:gd name="T50" fmla="*/ 357 w 504"/>
                <a:gd name="T51" fmla="*/ 75 h 276"/>
                <a:gd name="T52" fmla="*/ 252 w 504"/>
                <a:gd name="T53" fmla="*/ 16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04" h="276">
                  <a:moveTo>
                    <a:pt x="478" y="135"/>
                  </a:moveTo>
                  <a:cubicBezTo>
                    <a:pt x="478" y="135"/>
                    <a:pt x="473" y="91"/>
                    <a:pt x="421" y="77"/>
                  </a:cubicBezTo>
                  <a:cubicBezTo>
                    <a:pt x="322" y="45"/>
                    <a:pt x="322" y="45"/>
                    <a:pt x="322" y="45"/>
                  </a:cubicBezTo>
                  <a:cubicBezTo>
                    <a:pt x="317" y="0"/>
                    <a:pt x="317" y="0"/>
                    <a:pt x="317" y="0"/>
                  </a:cubicBezTo>
                  <a:cubicBezTo>
                    <a:pt x="303" y="16"/>
                    <a:pt x="303" y="16"/>
                    <a:pt x="303" y="16"/>
                  </a:cubicBezTo>
                  <a:cubicBezTo>
                    <a:pt x="308" y="64"/>
                    <a:pt x="308" y="64"/>
                    <a:pt x="308" y="64"/>
                  </a:cubicBezTo>
                  <a:cubicBezTo>
                    <a:pt x="304" y="80"/>
                    <a:pt x="295" y="94"/>
                    <a:pt x="286" y="103"/>
                  </a:cubicBezTo>
                  <a:cubicBezTo>
                    <a:pt x="254" y="128"/>
                    <a:pt x="222" y="110"/>
                    <a:pt x="214" y="104"/>
                  </a:cubicBezTo>
                  <a:cubicBezTo>
                    <a:pt x="214" y="104"/>
                    <a:pt x="214" y="104"/>
                    <a:pt x="214" y="104"/>
                  </a:cubicBezTo>
                  <a:cubicBezTo>
                    <a:pt x="201" y="93"/>
                    <a:pt x="194" y="83"/>
                    <a:pt x="191" y="60"/>
                  </a:cubicBezTo>
                  <a:cubicBezTo>
                    <a:pt x="195" y="15"/>
                    <a:pt x="195" y="15"/>
                    <a:pt x="195" y="15"/>
                  </a:cubicBezTo>
                  <a:cubicBezTo>
                    <a:pt x="181" y="0"/>
                    <a:pt x="181" y="0"/>
                    <a:pt x="181" y="0"/>
                  </a:cubicBezTo>
                  <a:cubicBezTo>
                    <a:pt x="177" y="45"/>
                    <a:pt x="177" y="45"/>
                    <a:pt x="177" y="45"/>
                  </a:cubicBezTo>
                  <a:cubicBezTo>
                    <a:pt x="78" y="77"/>
                    <a:pt x="78" y="77"/>
                    <a:pt x="78" y="77"/>
                  </a:cubicBezTo>
                  <a:cubicBezTo>
                    <a:pt x="26" y="91"/>
                    <a:pt x="21" y="135"/>
                    <a:pt x="21" y="135"/>
                  </a:cubicBezTo>
                  <a:cubicBezTo>
                    <a:pt x="0" y="276"/>
                    <a:pt x="0" y="276"/>
                    <a:pt x="0" y="276"/>
                  </a:cubicBezTo>
                  <a:cubicBezTo>
                    <a:pt x="504" y="276"/>
                    <a:pt x="504" y="276"/>
                    <a:pt x="504" y="276"/>
                  </a:cubicBezTo>
                  <a:lnTo>
                    <a:pt x="478" y="135"/>
                  </a:lnTo>
                  <a:close/>
                  <a:moveTo>
                    <a:pt x="252" y="164"/>
                  </a:moveTo>
                  <a:cubicBezTo>
                    <a:pt x="250" y="164"/>
                    <a:pt x="248" y="164"/>
                    <a:pt x="247" y="164"/>
                  </a:cubicBezTo>
                  <a:cubicBezTo>
                    <a:pt x="163" y="164"/>
                    <a:pt x="138" y="76"/>
                    <a:pt x="138" y="75"/>
                  </a:cubicBezTo>
                  <a:cubicBezTo>
                    <a:pt x="159" y="70"/>
                    <a:pt x="159" y="70"/>
                    <a:pt x="159" y="70"/>
                  </a:cubicBezTo>
                  <a:cubicBezTo>
                    <a:pt x="160" y="73"/>
                    <a:pt x="180" y="142"/>
                    <a:pt x="248" y="142"/>
                  </a:cubicBezTo>
                  <a:cubicBezTo>
                    <a:pt x="249" y="142"/>
                    <a:pt x="249" y="142"/>
                    <a:pt x="249" y="142"/>
                  </a:cubicBezTo>
                  <a:cubicBezTo>
                    <a:pt x="251" y="142"/>
                    <a:pt x="315" y="147"/>
                    <a:pt x="336" y="70"/>
                  </a:cubicBezTo>
                  <a:cubicBezTo>
                    <a:pt x="357" y="75"/>
                    <a:pt x="357" y="75"/>
                    <a:pt x="357" y="75"/>
                  </a:cubicBezTo>
                  <a:cubicBezTo>
                    <a:pt x="335" y="158"/>
                    <a:pt x="270" y="164"/>
                    <a:pt x="252" y="16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grpSp>
      <p:grpSp>
        <p:nvGrpSpPr>
          <p:cNvPr id="76" name="Group 29">
            <a:extLst>
              <a:ext uri="{FF2B5EF4-FFF2-40B4-BE49-F238E27FC236}">
                <a16:creationId xmlns:a16="http://schemas.microsoft.com/office/drawing/2014/main" id="{EAEDCA21-5E18-B8BF-57A0-F2C9DDE10521}"/>
              </a:ext>
            </a:extLst>
          </p:cNvPr>
          <p:cNvGrpSpPr>
            <a:grpSpLocks noChangeAspect="1"/>
          </p:cNvGrpSpPr>
          <p:nvPr/>
        </p:nvGrpSpPr>
        <p:grpSpPr bwMode="auto">
          <a:xfrm>
            <a:off x="465266" y="3761213"/>
            <a:ext cx="575441" cy="475972"/>
            <a:chOff x="2826" y="1969"/>
            <a:chExt cx="700" cy="579"/>
          </a:xfrm>
        </p:grpSpPr>
        <p:sp>
          <p:nvSpPr>
            <p:cNvPr id="77" name="Freeform 30">
              <a:extLst>
                <a:ext uri="{FF2B5EF4-FFF2-40B4-BE49-F238E27FC236}">
                  <a16:creationId xmlns:a16="http://schemas.microsoft.com/office/drawing/2014/main" id="{260F2B56-FC42-2888-DFDD-3E5A539021EB}"/>
                </a:ext>
              </a:extLst>
            </p:cNvPr>
            <p:cNvSpPr>
              <a:spLocks noEditPoints="1"/>
            </p:cNvSpPr>
            <p:nvPr/>
          </p:nvSpPr>
          <p:spPr bwMode="auto">
            <a:xfrm>
              <a:off x="2826" y="1969"/>
              <a:ext cx="700" cy="579"/>
            </a:xfrm>
            <a:custGeom>
              <a:avLst/>
              <a:gdLst>
                <a:gd name="T0" fmla="*/ 700 w 700"/>
                <a:gd name="T1" fmla="*/ 0 h 579"/>
                <a:gd name="T2" fmla="*/ 0 w 700"/>
                <a:gd name="T3" fmla="*/ 0 h 579"/>
                <a:gd name="T4" fmla="*/ 0 w 700"/>
                <a:gd name="T5" fmla="*/ 482 h 579"/>
                <a:gd name="T6" fmla="*/ 280 w 700"/>
                <a:gd name="T7" fmla="*/ 482 h 579"/>
                <a:gd name="T8" fmla="*/ 224 w 700"/>
                <a:gd name="T9" fmla="*/ 579 h 579"/>
                <a:gd name="T10" fmla="*/ 476 w 700"/>
                <a:gd name="T11" fmla="*/ 579 h 579"/>
                <a:gd name="T12" fmla="*/ 420 w 700"/>
                <a:gd name="T13" fmla="*/ 482 h 579"/>
                <a:gd name="T14" fmla="*/ 700 w 700"/>
                <a:gd name="T15" fmla="*/ 482 h 579"/>
                <a:gd name="T16" fmla="*/ 700 w 700"/>
                <a:gd name="T17" fmla="*/ 0 h 579"/>
                <a:gd name="T18" fmla="*/ 439 w 700"/>
                <a:gd name="T19" fmla="*/ 559 h 579"/>
                <a:gd name="T20" fmla="*/ 261 w 700"/>
                <a:gd name="T21" fmla="*/ 559 h 579"/>
                <a:gd name="T22" fmla="*/ 303 w 700"/>
                <a:gd name="T23" fmla="*/ 482 h 579"/>
                <a:gd name="T24" fmla="*/ 396 w 700"/>
                <a:gd name="T25" fmla="*/ 482 h 579"/>
                <a:gd name="T26" fmla="*/ 439 w 700"/>
                <a:gd name="T27" fmla="*/ 559 h 579"/>
                <a:gd name="T28" fmla="*/ 424 w 700"/>
                <a:gd name="T29" fmla="*/ 389 h 579"/>
                <a:gd name="T30" fmla="*/ 20 w 700"/>
                <a:gd name="T31" fmla="*/ 389 h 579"/>
                <a:gd name="T32" fmla="*/ 20 w 700"/>
                <a:gd name="T33" fmla="*/ 20 h 579"/>
                <a:gd name="T34" fmla="*/ 424 w 700"/>
                <a:gd name="T35" fmla="*/ 20 h 579"/>
                <a:gd name="T36" fmla="*/ 424 w 700"/>
                <a:gd name="T37" fmla="*/ 389 h 579"/>
                <a:gd name="T38" fmla="*/ 680 w 700"/>
                <a:gd name="T39" fmla="*/ 389 h 579"/>
                <a:gd name="T40" fmla="*/ 444 w 700"/>
                <a:gd name="T41" fmla="*/ 389 h 579"/>
                <a:gd name="T42" fmla="*/ 444 w 700"/>
                <a:gd name="T43" fmla="*/ 213 h 579"/>
                <a:gd name="T44" fmla="*/ 680 w 700"/>
                <a:gd name="T45" fmla="*/ 213 h 579"/>
                <a:gd name="T46" fmla="*/ 680 w 700"/>
                <a:gd name="T47" fmla="*/ 389 h 579"/>
                <a:gd name="T48" fmla="*/ 680 w 700"/>
                <a:gd name="T49" fmla="*/ 194 h 579"/>
                <a:gd name="T50" fmla="*/ 444 w 700"/>
                <a:gd name="T51" fmla="*/ 194 h 579"/>
                <a:gd name="T52" fmla="*/ 444 w 700"/>
                <a:gd name="T53" fmla="*/ 20 h 579"/>
                <a:gd name="T54" fmla="*/ 680 w 700"/>
                <a:gd name="T55" fmla="*/ 20 h 579"/>
                <a:gd name="T56" fmla="*/ 680 w 700"/>
                <a:gd name="T57" fmla="*/ 194 h 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0" h="579">
                  <a:moveTo>
                    <a:pt x="700" y="0"/>
                  </a:moveTo>
                  <a:lnTo>
                    <a:pt x="0" y="0"/>
                  </a:lnTo>
                  <a:lnTo>
                    <a:pt x="0" y="482"/>
                  </a:lnTo>
                  <a:lnTo>
                    <a:pt x="280" y="482"/>
                  </a:lnTo>
                  <a:lnTo>
                    <a:pt x="224" y="579"/>
                  </a:lnTo>
                  <a:lnTo>
                    <a:pt x="476" y="579"/>
                  </a:lnTo>
                  <a:lnTo>
                    <a:pt x="420" y="482"/>
                  </a:lnTo>
                  <a:lnTo>
                    <a:pt x="700" y="482"/>
                  </a:lnTo>
                  <a:lnTo>
                    <a:pt x="700" y="0"/>
                  </a:lnTo>
                  <a:close/>
                  <a:moveTo>
                    <a:pt x="439" y="559"/>
                  </a:moveTo>
                  <a:lnTo>
                    <a:pt x="261" y="559"/>
                  </a:lnTo>
                  <a:lnTo>
                    <a:pt x="303" y="482"/>
                  </a:lnTo>
                  <a:lnTo>
                    <a:pt x="396" y="482"/>
                  </a:lnTo>
                  <a:lnTo>
                    <a:pt x="439" y="559"/>
                  </a:lnTo>
                  <a:close/>
                  <a:moveTo>
                    <a:pt x="424" y="389"/>
                  </a:moveTo>
                  <a:lnTo>
                    <a:pt x="20" y="389"/>
                  </a:lnTo>
                  <a:lnTo>
                    <a:pt x="20" y="20"/>
                  </a:lnTo>
                  <a:lnTo>
                    <a:pt x="424" y="20"/>
                  </a:lnTo>
                  <a:lnTo>
                    <a:pt x="424" y="389"/>
                  </a:lnTo>
                  <a:close/>
                  <a:moveTo>
                    <a:pt x="680" y="389"/>
                  </a:moveTo>
                  <a:lnTo>
                    <a:pt x="444" y="389"/>
                  </a:lnTo>
                  <a:lnTo>
                    <a:pt x="444" y="213"/>
                  </a:lnTo>
                  <a:lnTo>
                    <a:pt x="680" y="213"/>
                  </a:lnTo>
                  <a:lnTo>
                    <a:pt x="680" y="389"/>
                  </a:lnTo>
                  <a:close/>
                  <a:moveTo>
                    <a:pt x="680" y="194"/>
                  </a:moveTo>
                  <a:lnTo>
                    <a:pt x="444" y="194"/>
                  </a:lnTo>
                  <a:lnTo>
                    <a:pt x="444" y="20"/>
                  </a:lnTo>
                  <a:lnTo>
                    <a:pt x="680" y="20"/>
                  </a:lnTo>
                  <a:lnTo>
                    <a:pt x="680" y="19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31">
              <a:extLst>
                <a:ext uri="{FF2B5EF4-FFF2-40B4-BE49-F238E27FC236}">
                  <a16:creationId xmlns:a16="http://schemas.microsoft.com/office/drawing/2014/main" id="{6FA284D0-E93F-2F4E-ADA4-901DDA0A2FED}"/>
                </a:ext>
              </a:extLst>
            </p:cNvPr>
            <p:cNvSpPr>
              <a:spLocks noEditPoints="1"/>
            </p:cNvSpPr>
            <p:nvPr/>
          </p:nvSpPr>
          <p:spPr bwMode="auto">
            <a:xfrm>
              <a:off x="2947" y="2067"/>
              <a:ext cx="193" cy="254"/>
            </a:xfrm>
            <a:custGeom>
              <a:avLst/>
              <a:gdLst>
                <a:gd name="T0" fmla="*/ 49 w 158"/>
                <a:gd name="T1" fmla="*/ 126 h 207"/>
                <a:gd name="T2" fmla="*/ 18 w 158"/>
                <a:gd name="T3" fmla="*/ 139 h 207"/>
                <a:gd name="T4" fmla="*/ 0 w 158"/>
                <a:gd name="T5" fmla="*/ 178 h 207"/>
                <a:gd name="T6" fmla="*/ 67 w 158"/>
                <a:gd name="T7" fmla="*/ 207 h 207"/>
                <a:gd name="T8" fmla="*/ 86 w 158"/>
                <a:gd name="T9" fmla="*/ 207 h 207"/>
                <a:gd name="T10" fmla="*/ 158 w 158"/>
                <a:gd name="T11" fmla="*/ 178 h 207"/>
                <a:gd name="T12" fmla="*/ 140 w 158"/>
                <a:gd name="T13" fmla="*/ 140 h 207"/>
                <a:gd name="T14" fmla="*/ 109 w 158"/>
                <a:gd name="T15" fmla="*/ 126 h 207"/>
                <a:gd name="T16" fmla="*/ 108 w 158"/>
                <a:gd name="T17" fmla="*/ 126 h 207"/>
                <a:gd name="T18" fmla="*/ 108 w 158"/>
                <a:gd name="T19" fmla="*/ 126 h 207"/>
                <a:gd name="T20" fmla="*/ 104 w 158"/>
                <a:gd name="T21" fmla="*/ 121 h 207"/>
                <a:gd name="T22" fmla="*/ 104 w 158"/>
                <a:gd name="T23" fmla="*/ 111 h 207"/>
                <a:gd name="T24" fmla="*/ 104 w 158"/>
                <a:gd name="T25" fmla="*/ 111 h 207"/>
                <a:gd name="T26" fmla="*/ 104 w 158"/>
                <a:gd name="T27" fmla="*/ 111 h 207"/>
                <a:gd name="T28" fmla="*/ 114 w 158"/>
                <a:gd name="T29" fmla="*/ 108 h 207"/>
                <a:gd name="T30" fmla="*/ 114 w 158"/>
                <a:gd name="T31" fmla="*/ 107 h 207"/>
                <a:gd name="T32" fmla="*/ 114 w 158"/>
                <a:gd name="T33" fmla="*/ 13 h 207"/>
                <a:gd name="T34" fmla="*/ 89 w 158"/>
                <a:gd name="T35" fmla="*/ 0 h 207"/>
                <a:gd name="T36" fmla="*/ 77 w 158"/>
                <a:gd name="T37" fmla="*/ 3 h 207"/>
                <a:gd name="T38" fmla="*/ 69 w 158"/>
                <a:gd name="T39" fmla="*/ 1 h 207"/>
                <a:gd name="T40" fmla="*/ 60 w 158"/>
                <a:gd name="T41" fmla="*/ 3 h 207"/>
                <a:gd name="T42" fmla="*/ 27 w 158"/>
                <a:gd name="T43" fmla="*/ 48 h 207"/>
                <a:gd name="T44" fmla="*/ 43 w 158"/>
                <a:gd name="T45" fmla="*/ 107 h 207"/>
                <a:gd name="T46" fmla="*/ 43 w 158"/>
                <a:gd name="T47" fmla="*/ 108 h 207"/>
                <a:gd name="T48" fmla="*/ 53 w 158"/>
                <a:gd name="T49" fmla="*/ 109 h 207"/>
                <a:gd name="T50" fmla="*/ 54 w 158"/>
                <a:gd name="T51" fmla="*/ 111 h 207"/>
                <a:gd name="T52" fmla="*/ 54 w 158"/>
                <a:gd name="T53" fmla="*/ 121 h 207"/>
                <a:gd name="T54" fmla="*/ 49 w 158"/>
                <a:gd name="T55" fmla="*/ 126 h 207"/>
                <a:gd name="T56" fmla="*/ 47 w 158"/>
                <a:gd name="T57" fmla="*/ 84 h 207"/>
                <a:gd name="T58" fmla="*/ 59 w 158"/>
                <a:gd name="T59" fmla="*/ 36 h 207"/>
                <a:gd name="T60" fmla="*/ 92 w 158"/>
                <a:gd name="T61" fmla="*/ 51 h 207"/>
                <a:gd name="T62" fmla="*/ 107 w 158"/>
                <a:gd name="T63" fmla="*/ 54 h 207"/>
                <a:gd name="T64" fmla="*/ 107 w 158"/>
                <a:gd name="T65" fmla="*/ 54 h 207"/>
                <a:gd name="T66" fmla="*/ 113 w 158"/>
                <a:gd name="T67" fmla="*/ 61 h 207"/>
                <a:gd name="T68" fmla="*/ 113 w 158"/>
                <a:gd name="T69" fmla="*/ 61 h 207"/>
                <a:gd name="T70" fmla="*/ 79 w 158"/>
                <a:gd name="T71" fmla="*/ 120 h 207"/>
                <a:gd name="T72" fmla="*/ 79 w 158"/>
                <a:gd name="T73" fmla="*/ 120 h 207"/>
                <a:gd name="T74" fmla="*/ 47 w 158"/>
                <a:gd name="T75" fmla="*/ 84 h 207"/>
                <a:gd name="T76" fmla="*/ 59 w 158"/>
                <a:gd name="T77" fmla="*/ 121 h 207"/>
                <a:gd name="T78" fmla="*/ 59 w 158"/>
                <a:gd name="T79" fmla="*/ 117 h 207"/>
                <a:gd name="T80" fmla="*/ 79 w 158"/>
                <a:gd name="T81" fmla="*/ 125 h 207"/>
                <a:gd name="T82" fmla="*/ 79 w 158"/>
                <a:gd name="T83" fmla="*/ 125 h 207"/>
                <a:gd name="T84" fmla="*/ 98 w 158"/>
                <a:gd name="T85" fmla="*/ 117 h 207"/>
                <a:gd name="T86" fmla="*/ 98 w 158"/>
                <a:gd name="T87" fmla="*/ 121 h 207"/>
                <a:gd name="T88" fmla="*/ 107 w 158"/>
                <a:gd name="T89" fmla="*/ 131 h 207"/>
                <a:gd name="T90" fmla="*/ 108 w 158"/>
                <a:gd name="T91" fmla="*/ 131 h 207"/>
                <a:gd name="T92" fmla="*/ 108 w 158"/>
                <a:gd name="T93" fmla="*/ 131 h 207"/>
                <a:gd name="T94" fmla="*/ 109 w 158"/>
                <a:gd name="T95" fmla="*/ 131 h 207"/>
                <a:gd name="T96" fmla="*/ 111 w 158"/>
                <a:gd name="T97" fmla="*/ 132 h 207"/>
                <a:gd name="T98" fmla="*/ 77 w 158"/>
                <a:gd name="T99" fmla="*/ 144 h 207"/>
                <a:gd name="T100" fmla="*/ 48 w 158"/>
                <a:gd name="T101" fmla="*/ 131 h 207"/>
                <a:gd name="T102" fmla="*/ 49 w 158"/>
                <a:gd name="T103" fmla="*/ 131 h 207"/>
                <a:gd name="T104" fmla="*/ 50 w 158"/>
                <a:gd name="T105" fmla="*/ 131 h 207"/>
                <a:gd name="T106" fmla="*/ 50 w 158"/>
                <a:gd name="T107" fmla="*/ 131 h 207"/>
                <a:gd name="T108" fmla="*/ 59 w 158"/>
                <a:gd name="T109" fmla="*/ 121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8" h="207">
                  <a:moveTo>
                    <a:pt x="49" y="126"/>
                  </a:moveTo>
                  <a:cubicBezTo>
                    <a:pt x="27" y="130"/>
                    <a:pt x="18" y="139"/>
                    <a:pt x="18" y="139"/>
                  </a:cubicBezTo>
                  <a:cubicBezTo>
                    <a:pt x="13" y="144"/>
                    <a:pt x="5" y="155"/>
                    <a:pt x="0" y="178"/>
                  </a:cubicBezTo>
                  <a:cubicBezTo>
                    <a:pt x="10" y="187"/>
                    <a:pt x="34" y="203"/>
                    <a:pt x="67" y="207"/>
                  </a:cubicBezTo>
                  <a:cubicBezTo>
                    <a:pt x="86" y="207"/>
                    <a:pt x="86" y="207"/>
                    <a:pt x="86" y="207"/>
                  </a:cubicBezTo>
                  <a:cubicBezTo>
                    <a:pt x="100" y="205"/>
                    <a:pt x="133" y="199"/>
                    <a:pt x="158" y="178"/>
                  </a:cubicBezTo>
                  <a:cubicBezTo>
                    <a:pt x="154" y="155"/>
                    <a:pt x="145" y="144"/>
                    <a:pt x="140" y="140"/>
                  </a:cubicBezTo>
                  <a:cubicBezTo>
                    <a:pt x="129" y="129"/>
                    <a:pt x="109" y="126"/>
                    <a:pt x="109" y="126"/>
                  </a:cubicBezTo>
                  <a:cubicBezTo>
                    <a:pt x="109" y="126"/>
                    <a:pt x="109" y="126"/>
                    <a:pt x="108" y="126"/>
                  </a:cubicBezTo>
                  <a:cubicBezTo>
                    <a:pt x="108" y="126"/>
                    <a:pt x="108" y="126"/>
                    <a:pt x="108" y="126"/>
                  </a:cubicBezTo>
                  <a:cubicBezTo>
                    <a:pt x="107" y="126"/>
                    <a:pt x="104" y="124"/>
                    <a:pt x="104" y="121"/>
                  </a:cubicBezTo>
                  <a:cubicBezTo>
                    <a:pt x="104" y="111"/>
                    <a:pt x="104" y="111"/>
                    <a:pt x="104" y="111"/>
                  </a:cubicBezTo>
                  <a:cubicBezTo>
                    <a:pt x="104" y="111"/>
                    <a:pt x="104" y="111"/>
                    <a:pt x="104" y="111"/>
                  </a:cubicBezTo>
                  <a:cubicBezTo>
                    <a:pt x="104" y="111"/>
                    <a:pt x="104" y="111"/>
                    <a:pt x="104" y="111"/>
                  </a:cubicBezTo>
                  <a:cubicBezTo>
                    <a:pt x="114" y="108"/>
                    <a:pt x="114" y="108"/>
                    <a:pt x="114" y="108"/>
                  </a:cubicBezTo>
                  <a:cubicBezTo>
                    <a:pt x="114" y="107"/>
                    <a:pt x="114" y="107"/>
                    <a:pt x="114" y="107"/>
                  </a:cubicBezTo>
                  <a:cubicBezTo>
                    <a:pt x="115" y="107"/>
                    <a:pt x="151" y="56"/>
                    <a:pt x="114" y="13"/>
                  </a:cubicBezTo>
                  <a:cubicBezTo>
                    <a:pt x="114" y="12"/>
                    <a:pt x="103" y="0"/>
                    <a:pt x="89" y="0"/>
                  </a:cubicBezTo>
                  <a:cubicBezTo>
                    <a:pt x="85" y="0"/>
                    <a:pt x="81" y="1"/>
                    <a:pt x="77" y="3"/>
                  </a:cubicBezTo>
                  <a:cubicBezTo>
                    <a:pt x="76" y="2"/>
                    <a:pt x="73" y="1"/>
                    <a:pt x="69" y="1"/>
                  </a:cubicBezTo>
                  <a:cubicBezTo>
                    <a:pt x="66" y="1"/>
                    <a:pt x="63" y="2"/>
                    <a:pt x="60" y="3"/>
                  </a:cubicBezTo>
                  <a:cubicBezTo>
                    <a:pt x="60" y="3"/>
                    <a:pt x="31" y="15"/>
                    <a:pt x="27" y="48"/>
                  </a:cubicBezTo>
                  <a:cubicBezTo>
                    <a:pt x="27" y="52"/>
                    <a:pt x="24" y="80"/>
                    <a:pt x="43" y="107"/>
                  </a:cubicBezTo>
                  <a:cubicBezTo>
                    <a:pt x="43" y="108"/>
                    <a:pt x="43" y="108"/>
                    <a:pt x="43" y="108"/>
                  </a:cubicBezTo>
                  <a:cubicBezTo>
                    <a:pt x="53" y="109"/>
                    <a:pt x="53" y="109"/>
                    <a:pt x="53" y="109"/>
                  </a:cubicBezTo>
                  <a:cubicBezTo>
                    <a:pt x="53" y="110"/>
                    <a:pt x="53" y="110"/>
                    <a:pt x="54" y="111"/>
                  </a:cubicBezTo>
                  <a:cubicBezTo>
                    <a:pt x="54" y="121"/>
                    <a:pt x="54" y="121"/>
                    <a:pt x="54" y="121"/>
                  </a:cubicBezTo>
                  <a:cubicBezTo>
                    <a:pt x="54" y="124"/>
                    <a:pt x="50" y="126"/>
                    <a:pt x="49" y="126"/>
                  </a:cubicBezTo>
                  <a:close/>
                  <a:moveTo>
                    <a:pt x="47" y="84"/>
                  </a:moveTo>
                  <a:cubicBezTo>
                    <a:pt x="40" y="56"/>
                    <a:pt x="54" y="41"/>
                    <a:pt x="59" y="36"/>
                  </a:cubicBezTo>
                  <a:cubicBezTo>
                    <a:pt x="69" y="48"/>
                    <a:pt x="90" y="51"/>
                    <a:pt x="92" y="51"/>
                  </a:cubicBezTo>
                  <a:cubicBezTo>
                    <a:pt x="101" y="52"/>
                    <a:pt x="106" y="54"/>
                    <a:pt x="107" y="54"/>
                  </a:cubicBezTo>
                  <a:cubicBezTo>
                    <a:pt x="107" y="54"/>
                    <a:pt x="107" y="54"/>
                    <a:pt x="107" y="54"/>
                  </a:cubicBezTo>
                  <a:cubicBezTo>
                    <a:pt x="114" y="56"/>
                    <a:pt x="113" y="61"/>
                    <a:pt x="113" y="61"/>
                  </a:cubicBezTo>
                  <a:cubicBezTo>
                    <a:pt x="113" y="61"/>
                    <a:pt x="113" y="61"/>
                    <a:pt x="113" y="61"/>
                  </a:cubicBezTo>
                  <a:cubicBezTo>
                    <a:pt x="110" y="118"/>
                    <a:pt x="83" y="120"/>
                    <a:pt x="79" y="120"/>
                  </a:cubicBezTo>
                  <a:cubicBezTo>
                    <a:pt x="79" y="120"/>
                    <a:pt x="79" y="120"/>
                    <a:pt x="79" y="120"/>
                  </a:cubicBezTo>
                  <a:cubicBezTo>
                    <a:pt x="57" y="120"/>
                    <a:pt x="48" y="85"/>
                    <a:pt x="47" y="84"/>
                  </a:cubicBezTo>
                  <a:close/>
                  <a:moveTo>
                    <a:pt x="59" y="121"/>
                  </a:moveTo>
                  <a:cubicBezTo>
                    <a:pt x="59" y="117"/>
                    <a:pt x="59" y="117"/>
                    <a:pt x="59" y="117"/>
                  </a:cubicBezTo>
                  <a:cubicBezTo>
                    <a:pt x="65" y="122"/>
                    <a:pt x="72" y="125"/>
                    <a:pt x="79" y="125"/>
                  </a:cubicBezTo>
                  <a:cubicBezTo>
                    <a:pt x="79" y="125"/>
                    <a:pt x="79" y="125"/>
                    <a:pt x="79" y="125"/>
                  </a:cubicBezTo>
                  <a:cubicBezTo>
                    <a:pt x="81" y="125"/>
                    <a:pt x="90" y="125"/>
                    <a:pt x="98" y="117"/>
                  </a:cubicBezTo>
                  <a:cubicBezTo>
                    <a:pt x="98" y="121"/>
                    <a:pt x="98" y="121"/>
                    <a:pt x="98" y="121"/>
                  </a:cubicBezTo>
                  <a:cubicBezTo>
                    <a:pt x="98" y="127"/>
                    <a:pt x="103" y="130"/>
                    <a:pt x="107" y="131"/>
                  </a:cubicBezTo>
                  <a:cubicBezTo>
                    <a:pt x="107" y="131"/>
                    <a:pt x="108" y="131"/>
                    <a:pt x="108" y="131"/>
                  </a:cubicBezTo>
                  <a:cubicBezTo>
                    <a:pt x="108" y="131"/>
                    <a:pt x="108" y="131"/>
                    <a:pt x="108" y="131"/>
                  </a:cubicBezTo>
                  <a:cubicBezTo>
                    <a:pt x="109" y="131"/>
                    <a:pt x="109" y="131"/>
                    <a:pt x="109" y="131"/>
                  </a:cubicBezTo>
                  <a:cubicBezTo>
                    <a:pt x="109" y="131"/>
                    <a:pt x="110" y="131"/>
                    <a:pt x="111" y="132"/>
                  </a:cubicBezTo>
                  <a:cubicBezTo>
                    <a:pt x="100" y="140"/>
                    <a:pt x="88" y="145"/>
                    <a:pt x="77" y="144"/>
                  </a:cubicBezTo>
                  <a:cubicBezTo>
                    <a:pt x="63" y="143"/>
                    <a:pt x="53" y="136"/>
                    <a:pt x="48" y="131"/>
                  </a:cubicBezTo>
                  <a:cubicBezTo>
                    <a:pt x="49" y="131"/>
                    <a:pt x="49" y="131"/>
                    <a:pt x="49" y="131"/>
                  </a:cubicBezTo>
                  <a:cubicBezTo>
                    <a:pt x="49" y="131"/>
                    <a:pt x="50" y="131"/>
                    <a:pt x="50" y="131"/>
                  </a:cubicBezTo>
                  <a:cubicBezTo>
                    <a:pt x="50" y="131"/>
                    <a:pt x="50" y="131"/>
                    <a:pt x="50" y="131"/>
                  </a:cubicBezTo>
                  <a:cubicBezTo>
                    <a:pt x="55" y="130"/>
                    <a:pt x="59" y="127"/>
                    <a:pt x="59" y="121"/>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32">
              <a:extLst>
                <a:ext uri="{FF2B5EF4-FFF2-40B4-BE49-F238E27FC236}">
                  <a16:creationId xmlns:a16="http://schemas.microsoft.com/office/drawing/2014/main" id="{726BD9F8-8D6F-FE4C-EEFC-4CE2AF9B8479}"/>
                </a:ext>
              </a:extLst>
            </p:cNvPr>
            <p:cNvSpPr>
              <a:spLocks noEditPoints="1"/>
            </p:cNvSpPr>
            <p:nvPr/>
          </p:nvSpPr>
          <p:spPr bwMode="auto">
            <a:xfrm>
              <a:off x="2889" y="2019"/>
              <a:ext cx="309" cy="309"/>
            </a:xfrm>
            <a:custGeom>
              <a:avLst/>
              <a:gdLst>
                <a:gd name="T0" fmla="*/ 126 w 252"/>
                <a:gd name="T1" fmla="*/ 252 h 252"/>
                <a:gd name="T2" fmla="*/ 0 w 252"/>
                <a:gd name="T3" fmla="*/ 126 h 252"/>
                <a:gd name="T4" fmla="*/ 126 w 252"/>
                <a:gd name="T5" fmla="*/ 0 h 252"/>
                <a:gd name="T6" fmla="*/ 252 w 252"/>
                <a:gd name="T7" fmla="*/ 126 h 252"/>
                <a:gd name="T8" fmla="*/ 126 w 252"/>
                <a:gd name="T9" fmla="*/ 252 h 252"/>
                <a:gd name="T10" fmla="*/ 126 w 252"/>
                <a:gd name="T11" fmla="*/ 12 h 252"/>
                <a:gd name="T12" fmla="*/ 12 w 252"/>
                <a:gd name="T13" fmla="*/ 126 h 252"/>
                <a:gd name="T14" fmla="*/ 126 w 252"/>
                <a:gd name="T15" fmla="*/ 240 h 252"/>
                <a:gd name="T16" fmla="*/ 240 w 252"/>
                <a:gd name="T17" fmla="*/ 126 h 252"/>
                <a:gd name="T18" fmla="*/ 126 w 252"/>
                <a:gd name="T19" fmla="*/ 1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2" h="252">
                  <a:moveTo>
                    <a:pt x="126" y="252"/>
                  </a:moveTo>
                  <a:cubicBezTo>
                    <a:pt x="56" y="252"/>
                    <a:pt x="0" y="196"/>
                    <a:pt x="0" y="126"/>
                  </a:cubicBezTo>
                  <a:cubicBezTo>
                    <a:pt x="0" y="57"/>
                    <a:pt x="56" y="0"/>
                    <a:pt x="126" y="0"/>
                  </a:cubicBezTo>
                  <a:cubicBezTo>
                    <a:pt x="195" y="0"/>
                    <a:pt x="252" y="57"/>
                    <a:pt x="252" y="126"/>
                  </a:cubicBezTo>
                  <a:cubicBezTo>
                    <a:pt x="252" y="196"/>
                    <a:pt x="195" y="252"/>
                    <a:pt x="126" y="252"/>
                  </a:cubicBezTo>
                  <a:close/>
                  <a:moveTo>
                    <a:pt x="126" y="12"/>
                  </a:moveTo>
                  <a:cubicBezTo>
                    <a:pt x="63" y="12"/>
                    <a:pt x="12" y="63"/>
                    <a:pt x="12" y="126"/>
                  </a:cubicBezTo>
                  <a:cubicBezTo>
                    <a:pt x="12" y="189"/>
                    <a:pt x="63" y="240"/>
                    <a:pt x="126" y="240"/>
                  </a:cubicBezTo>
                  <a:cubicBezTo>
                    <a:pt x="189" y="240"/>
                    <a:pt x="240" y="189"/>
                    <a:pt x="240" y="126"/>
                  </a:cubicBezTo>
                  <a:cubicBezTo>
                    <a:pt x="240" y="63"/>
                    <a:pt x="189" y="12"/>
                    <a:pt x="126" y="12"/>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33">
              <a:extLst>
                <a:ext uri="{FF2B5EF4-FFF2-40B4-BE49-F238E27FC236}">
                  <a16:creationId xmlns:a16="http://schemas.microsoft.com/office/drawing/2014/main" id="{956710E8-92EC-D53B-373A-D099509192E9}"/>
                </a:ext>
              </a:extLst>
            </p:cNvPr>
            <p:cNvSpPr>
              <a:spLocks noEditPoints="1"/>
            </p:cNvSpPr>
            <p:nvPr/>
          </p:nvSpPr>
          <p:spPr bwMode="auto">
            <a:xfrm>
              <a:off x="3319" y="2007"/>
              <a:ext cx="131" cy="142"/>
            </a:xfrm>
            <a:custGeom>
              <a:avLst/>
              <a:gdLst>
                <a:gd name="T0" fmla="*/ 107 w 107"/>
                <a:gd name="T1" fmla="*/ 116 h 116"/>
                <a:gd name="T2" fmla="*/ 101 w 107"/>
                <a:gd name="T3" fmla="*/ 94 h 116"/>
                <a:gd name="T4" fmla="*/ 93 w 107"/>
                <a:gd name="T5" fmla="*/ 85 h 116"/>
                <a:gd name="T6" fmla="*/ 75 w 107"/>
                <a:gd name="T7" fmla="*/ 77 h 116"/>
                <a:gd name="T8" fmla="*/ 70 w 107"/>
                <a:gd name="T9" fmla="*/ 76 h 116"/>
                <a:gd name="T10" fmla="*/ 69 w 107"/>
                <a:gd name="T11" fmla="*/ 68 h 116"/>
                <a:gd name="T12" fmla="*/ 77 w 107"/>
                <a:gd name="T13" fmla="*/ 53 h 116"/>
                <a:gd name="T14" fmla="*/ 84 w 107"/>
                <a:gd name="T15" fmla="*/ 44 h 116"/>
                <a:gd name="T16" fmla="*/ 82 w 107"/>
                <a:gd name="T17" fmla="*/ 36 h 116"/>
                <a:gd name="T18" fmla="*/ 80 w 107"/>
                <a:gd name="T19" fmla="*/ 35 h 116"/>
                <a:gd name="T20" fmla="*/ 52 w 107"/>
                <a:gd name="T21" fmla="*/ 0 h 116"/>
                <a:gd name="T22" fmla="*/ 27 w 107"/>
                <a:gd name="T23" fmla="*/ 22 h 116"/>
                <a:gd name="T24" fmla="*/ 27 w 107"/>
                <a:gd name="T25" fmla="*/ 28 h 116"/>
                <a:gd name="T26" fmla="*/ 27 w 107"/>
                <a:gd name="T27" fmla="*/ 35 h 116"/>
                <a:gd name="T28" fmla="*/ 23 w 107"/>
                <a:gd name="T29" fmla="*/ 45 h 116"/>
                <a:gd name="T30" fmla="*/ 23 w 107"/>
                <a:gd name="T31" fmla="*/ 45 h 116"/>
                <a:gd name="T32" fmla="*/ 29 w 107"/>
                <a:gd name="T33" fmla="*/ 53 h 116"/>
                <a:gd name="T34" fmla="*/ 37 w 107"/>
                <a:gd name="T35" fmla="*/ 68 h 116"/>
                <a:gd name="T36" fmla="*/ 36 w 107"/>
                <a:gd name="T37" fmla="*/ 75 h 116"/>
                <a:gd name="T38" fmla="*/ 14 w 107"/>
                <a:gd name="T39" fmla="*/ 85 h 116"/>
                <a:gd name="T40" fmla="*/ 6 w 107"/>
                <a:gd name="T41" fmla="*/ 94 h 116"/>
                <a:gd name="T42" fmla="*/ 0 w 107"/>
                <a:gd name="T43" fmla="*/ 116 h 116"/>
                <a:gd name="T44" fmla="*/ 107 w 107"/>
                <a:gd name="T45" fmla="*/ 116 h 116"/>
                <a:gd name="T46" fmla="*/ 33 w 107"/>
                <a:gd name="T47" fmla="*/ 51 h 116"/>
                <a:gd name="T48" fmla="*/ 32 w 107"/>
                <a:gd name="T49" fmla="*/ 49 h 116"/>
                <a:gd name="T50" fmla="*/ 31 w 107"/>
                <a:gd name="T51" fmla="*/ 49 h 116"/>
                <a:gd name="T52" fmla="*/ 27 w 107"/>
                <a:gd name="T53" fmla="*/ 44 h 116"/>
                <a:gd name="T54" fmla="*/ 29 w 107"/>
                <a:gd name="T55" fmla="*/ 38 h 116"/>
                <a:gd name="T56" fmla="*/ 32 w 107"/>
                <a:gd name="T57" fmla="*/ 44 h 116"/>
                <a:gd name="T58" fmla="*/ 32 w 107"/>
                <a:gd name="T59" fmla="*/ 27 h 116"/>
                <a:gd name="T60" fmla="*/ 34 w 107"/>
                <a:gd name="T61" fmla="*/ 26 h 116"/>
                <a:gd name="T62" fmla="*/ 34 w 107"/>
                <a:gd name="T63" fmla="*/ 26 h 116"/>
                <a:gd name="T64" fmla="*/ 72 w 107"/>
                <a:gd name="T65" fmla="*/ 26 h 116"/>
                <a:gd name="T66" fmla="*/ 72 w 107"/>
                <a:gd name="T67" fmla="*/ 26 h 116"/>
                <a:gd name="T68" fmla="*/ 74 w 107"/>
                <a:gd name="T69" fmla="*/ 27 h 116"/>
                <a:gd name="T70" fmla="*/ 73 w 107"/>
                <a:gd name="T71" fmla="*/ 44 h 116"/>
                <a:gd name="T72" fmla="*/ 78 w 107"/>
                <a:gd name="T73" fmla="*/ 38 h 116"/>
                <a:gd name="T74" fmla="*/ 79 w 107"/>
                <a:gd name="T75" fmla="*/ 39 h 116"/>
                <a:gd name="T76" fmla="*/ 80 w 107"/>
                <a:gd name="T77" fmla="*/ 44 h 116"/>
                <a:gd name="T78" fmla="*/ 75 w 107"/>
                <a:gd name="T79" fmla="*/ 49 h 116"/>
                <a:gd name="T80" fmla="*/ 74 w 107"/>
                <a:gd name="T81" fmla="*/ 49 h 116"/>
                <a:gd name="T82" fmla="*/ 74 w 107"/>
                <a:gd name="T83" fmla="*/ 51 h 116"/>
                <a:gd name="T84" fmla="*/ 53 w 107"/>
                <a:gd name="T85" fmla="*/ 72 h 116"/>
                <a:gd name="T86" fmla="*/ 33 w 107"/>
                <a:gd name="T87" fmla="*/ 51 h 116"/>
                <a:gd name="T88" fmla="*/ 67 w 107"/>
                <a:gd name="T89" fmla="*/ 79 h 116"/>
                <a:gd name="T90" fmla="*/ 53 w 107"/>
                <a:gd name="T91" fmla="*/ 88 h 116"/>
                <a:gd name="T92" fmla="*/ 40 w 107"/>
                <a:gd name="T93" fmla="*/ 79 h 116"/>
                <a:gd name="T94" fmla="*/ 40 w 107"/>
                <a:gd name="T95" fmla="*/ 71 h 116"/>
                <a:gd name="T96" fmla="*/ 53 w 107"/>
                <a:gd name="T97" fmla="*/ 76 h 116"/>
                <a:gd name="T98" fmla="*/ 66 w 107"/>
                <a:gd name="T99" fmla="*/ 71 h 116"/>
                <a:gd name="T100" fmla="*/ 67 w 107"/>
                <a:gd name="T101" fmla="*/ 79 h 116"/>
                <a:gd name="T102" fmla="*/ 36 w 107"/>
                <a:gd name="T103" fmla="*/ 80 h 116"/>
                <a:gd name="T104" fmla="*/ 53 w 107"/>
                <a:gd name="T105" fmla="*/ 91 h 116"/>
                <a:gd name="T106" fmla="*/ 54 w 107"/>
                <a:gd name="T107" fmla="*/ 91 h 116"/>
                <a:gd name="T108" fmla="*/ 71 w 107"/>
                <a:gd name="T109" fmla="*/ 80 h 116"/>
                <a:gd name="T110" fmla="*/ 73 w 107"/>
                <a:gd name="T111" fmla="*/ 80 h 116"/>
                <a:gd name="T112" fmla="*/ 53 w 107"/>
                <a:gd name="T113" fmla="*/ 94 h 116"/>
                <a:gd name="T114" fmla="*/ 34 w 107"/>
                <a:gd name="T115" fmla="*/ 80 h 116"/>
                <a:gd name="T116" fmla="*/ 36 w 107"/>
                <a:gd name="T117" fmla="*/ 8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7" h="116">
                  <a:moveTo>
                    <a:pt x="107" y="116"/>
                  </a:moveTo>
                  <a:cubicBezTo>
                    <a:pt x="101" y="94"/>
                    <a:pt x="101" y="94"/>
                    <a:pt x="101" y="94"/>
                  </a:cubicBezTo>
                  <a:cubicBezTo>
                    <a:pt x="101" y="93"/>
                    <a:pt x="100" y="87"/>
                    <a:pt x="93" y="85"/>
                  </a:cubicBezTo>
                  <a:cubicBezTo>
                    <a:pt x="75" y="77"/>
                    <a:pt x="75" y="77"/>
                    <a:pt x="75" y="77"/>
                  </a:cubicBezTo>
                  <a:cubicBezTo>
                    <a:pt x="70" y="76"/>
                    <a:pt x="70" y="76"/>
                    <a:pt x="70" y="76"/>
                  </a:cubicBezTo>
                  <a:cubicBezTo>
                    <a:pt x="69" y="68"/>
                    <a:pt x="69" y="68"/>
                    <a:pt x="69" y="68"/>
                  </a:cubicBezTo>
                  <a:cubicBezTo>
                    <a:pt x="73" y="65"/>
                    <a:pt x="75" y="60"/>
                    <a:pt x="77" y="53"/>
                  </a:cubicBezTo>
                  <a:cubicBezTo>
                    <a:pt x="80" y="52"/>
                    <a:pt x="83" y="49"/>
                    <a:pt x="84" y="44"/>
                  </a:cubicBezTo>
                  <a:cubicBezTo>
                    <a:pt x="84" y="44"/>
                    <a:pt x="85" y="39"/>
                    <a:pt x="82" y="36"/>
                  </a:cubicBezTo>
                  <a:cubicBezTo>
                    <a:pt x="81" y="35"/>
                    <a:pt x="81" y="35"/>
                    <a:pt x="80" y="35"/>
                  </a:cubicBezTo>
                  <a:cubicBezTo>
                    <a:pt x="81" y="25"/>
                    <a:pt x="80" y="0"/>
                    <a:pt x="52" y="0"/>
                  </a:cubicBezTo>
                  <a:cubicBezTo>
                    <a:pt x="52" y="0"/>
                    <a:pt x="28" y="0"/>
                    <a:pt x="27" y="22"/>
                  </a:cubicBezTo>
                  <a:cubicBezTo>
                    <a:pt x="27" y="24"/>
                    <a:pt x="27" y="26"/>
                    <a:pt x="27" y="28"/>
                  </a:cubicBezTo>
                  <a:cubicBezTo>
                    <a:pt x="27" y="32"/>
                    <a:pt x="27" y="34"/>
                    <a:pt x="27" y="35"/>
                  </a:cubicBezTo>
                  <a:cubicBezTo>
                    <a:pt x="24" y="37"/>
                    <a:pt x="22" y="40"/>
                    <a:pt x="23" y="45"/>
                  </a:cubicBezTo>
                  <a:cubicBezTo>
                    <a:pt x="23" y="45"/>
                    <a:pt x="23" y="45"/>
                    <a:pt x="23" y="45"/>
                  </a:cubicBezTo>
                  <a:cubicBezTo>
                    <a:pt x="23" y="48"/>
                    <a:pt x="26" y="52"/>
                    <a:pt x="29" y="53"/>
                  </a:cubicBezTo>
                  <a:cubicBezTo>
                    <a:pt x="30" y="56"/>
                    <a:pt x="32" y="62"/>
                    <a:pt x="37" y="68"/>
                  </a:cubicBezTo>
                  <a:cubicBezTo>
                    <a:pt x="36" y="75"/>
                    <a:pt x="36" y="75"/>
                    <a:pt x="36" y="75"/>
                  </a:cubicBezTo>
                  <a:cubicBezTo>
                    <a:pt x="14" y="85"/>
                    <a:pt x="14" y="85"/>
                    <a:pt x="14" y="85"/>
                  </a:cubicBezTo>
                  <a:cubicBezTo>
                    <a:pt x="7" y="87"/>
                    <a:pt x="6" y="93"/>
                    <a:pt x="6" y="94"/>
                  </a:cubicBezTo>
                  <a:cubicBezTo>
                    <a:pt x="0" y="116"/>
                    <a:pt x="0" y="116"/>
                    <a:pt x="0" y="116"/>
                  </a:cubicBezTo>
                  <a:lnTo>
                    <a:pt x="107" y="116"/>
                  </a:lnTo>
                  <a:close/>
                  <a:moveTo>
                    <a:pt x="33" y="51"/>
                  </a:moveTo>
                  <a:cubicBezTo>
                    <a:pt x="32" y="49"/>
                    <a:pt x="32" y="49"/>
                    <a:pt x="32" y="49"/>
                  </a:cubicBezTo>
                  <a:cubicBezTo>
                    <a:pt x="31" y="49"/>
                    <a:pt x="31" y="49"/>
                    <a:pt x="31" y="49"/>
                  </a:cubicBezTo>
                  <a:cubicBezTo>
                    <a:pt x="29" y="49"/>
                    <a:pt x="27" y="46"/>
                    <a:pt x="27" y="44"/>
                  </a:cubicBezTo>
                  <a:cubicBezTo>
                    <a:pt x="26" y="40"/>
                    <a:pt x="28" y="39"/>
                    <a:pt x="29" y="38"/>
                  </a:cubicBezTo>
                  <a:cubicBezTo>
                    <a:pt x="30" y="40"/>
                    <a:pt x="31" y="42"/>
                    <a:pt x="32" y="44"/>
                  </a:cubicBezTo>
                  <a:cubicBezTo>
                    <a:pt x="31" y="43"/>
                    <a:pt x="30" y="33"/>
                    <a:pt x="32" y="27"/>
                  </a:cubicBezTo>
                  <a:cubicBezTo>
                    <a:pt x="32" y="27"/>
                    <a:pt x="33" y="26"/>
                    <a:pt x="34" y="26"/>
                  </a:cubicBezTo>
                  <a:cubicBezTo>
                    <a:pt x="34" y="26"/>
                    <a:pt x="34" y="26"/>
                    <a:pt x="34" y="26"/>
                  </a:cubicBezTo>
                  <a:cubicBezTo>
                    <a:pt x="39" y="29"/>
                    <a:pt x="56" y="35"/>
                    <a:pt x="72" y="26"/>
                  </a:cubicBezTo>
                  <a:cubicBezTo>
                    <a:pt x="72" y="26"/>
                    <a:pt x="72" y="26"/>
                    <a:pt x="72" y="26"/>
                  </a:cubicBezTo>
                  <a:cubicBezTo>
                    <a:pt x="73" y="26"/>
                    <a:pt x="74" y="26"/>
                    <a:pt x="74" y="27"/>
                  </a:cubicBezTo>
                  <a:cubicBezTo>
                    <a:pt x="75" y="31"/>
                    <a:pt x="76" y="36"/>
                    <a:pt x="73" y="44"/>
                  </a:cubicBezTo>
                  <a:cubicBezTo>
                    <a:pt x="74" y="43"/>
                    <a:pt x="76" y="38"/>
                    <a:pt x="78" y="38"/>
                  </a:cubicBezTo>
                  <a:cubicBezTo>
                    <a:pt x="79" y="38"/>
                    <a:pt x="79" y="38"/>
                    <a:pt x="79" y="39"/>
                  </a:cubicBezTo>
                  <a:cubicBezTo>
                    <a:pt x="80" y="40"/>
                    <a:pt x="80" y="43"/>
                    <a:pt x="80" y="44"/>
                  </a:cubicBezTo>
                  <a:cubicBezTo>
                    <a:pt x="80" y="48"/>
                    <a:pt x="76" y="49"/>
                    <a:pt x="75" y="49"/>
                  </a:cubicBezTo>
                  <a:cubicBezTo>
                    <a:pt x="74" y="49"/>
                    <a:pt x="74" y="49"/>
                    <a:pt x="74" y="49"/>
                  </a:cubicBezTo>
                  <a:cubicBezTo>
                    <a:pt x="74" y="51"/>
                    <a:pt x="74" y="51"/>
                    <a:pt x="74" y="51"/>
                  </a:cubicBezTo>
                  <a:cubicBezTo>
                    <a:pt x="69" y="72"/>
                    <a:pt x="53" y="72"/>
                    <a:pt x="53" y="72"/>
                  </a:cubicBezTo>
                  <a:cubicBezTo>
                    <a:pt x="39" y="72"/>
                    <a:pt x="33" y="51"/>
                    <a:pt x="33" y="51"/>
                  </a:cubicBezTo>
                  <a:close/>
                  <a:moveTo>
                    <a:pt x="67" y="79"/>
                  </a:moveTo>
                  <a:cubicBezTo>
                    <a:pt x="65" y="82"/>
                    <a:pt x="62" y="87"/>
                    <a:pt x="53" y="88"/>
                  </a:cubicBezTo>
                  <a:cubicBezTo>
                    <a:pt x="44" y="87"/>
                    <a:pt x="41" y="82"/>
                    <a:pt x="40" y="79"/>
                  </a:cubicBezTo>
                  <a:cubicBezTo>
                    <a:pt x="40" y="71"/>
                    <a:pt x="40" y="71"/>
                    <a:pt x="40" y="71"/>
                  </a:cubicBezTo>
                  <a:cubicBezTo>
                    <a:pt x="44" y="74"/>
                    <a:pt x="48" y="76"/>
                    <a:pt x="53" y="76"/>
                  </a:cubicBezTo>
                  <a:cubicBezTo>
                    <a:pt x="53" y="76"/>
                    <a:pt x="59" y="76"/>
                    <a:pt x="66" y="71"/>
                  </a:cubicBezTo>
                  <a:lnTo>
                    <a:pt x="67" y="79"/>
                  </a:lnTo>
                  <a:close/>
                  <a:moveTo>
                    <a:pt x="36" y="80"/>
                  </a:moveTo>
                  <a:cubicBezTo>
                    <a:pt x="37" y="83"/>
                    <a:pt x="41" y="91"/>
                    <a:pt x="53" y="91"/>
                  </a:cubicBezTo>
                  <a:cubicBezTo>
                    <a:pt x="54" y="91"/>
                    <a:pt x="54" y="91"/>
                    <a:pt x="54" y="91"/>
                  </a:cubicBezTo>
                  <a:cubicBezTo>
                    <a:pt x="65" y="90"/>
                    <a:pt x="69" y="83"/>
                    <a:pt x="71" y="80"/>
                  </a:cubicBezTo>
                  <a:cubicBezTo>
                    <a:pt x="73" y="80"/>
                    <a:pt x="73" y="80"/>
                    <a:pt x="73" y="80"/>
                  </a:cubicBezTo>
                  <a:cubicBezTo>
                    <a:pt x="67" y="93"/>
                    <a:pt x="54" y="94"/>
                    <a:pt x="53" y="94"/>
                  </a:cubicBezTo>
                  <a:cubicBezTo>
                    <a:pt x="41" y="94"/>
                    <a:pt x="36" y="84"/>
                    <a:pt x="34" y="80"/>
                  </a:cubicBezTo>
                  <a:lnTo>
                    <a:pt x="36" y="8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34">
              <a:extLst>
                <a:ext uri="{FF2B5EF4-FFF2-40B4-BE49-F238E27FC236}">
                  <a16:creationId xmlns:a16="http://schemas.microsoft.com/office/drawing/2014/main" id="{BE3C8881-606C-42A0-2EFB-727CEA60B33C}"/>
                </a:ext>
              </a:extLst>
            </p:cNvPr>
            <p:cNvSpPr>
              <a:spLocks/>
            </p:cNvSpPr>
            <p:nvPr/>
          </p:nvSpPr>
          <p:spPr bwMode="auto">
            <a:xfrm>
              <a:off x="3347" y="2300"/>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1FBF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35">
              <a:extLst>
                <a:ext uri="{FF2B5EF4-FFF2-40B4-BE49-F238E27FC236}">
                  <a16:creationId xmlns:a16="http://schemas.microsoft.com/office/drawing/2014/main" id="{3BA0994D-CD92-44A5-2AFC-17F52C440602}"/>
                </a:ext>
              </a:extLst>
            </p:cNvPr>
            <p:cNvSpPr>
              <a:spLocks noEditPoints="1"/>
            </p:cNvSpPr>
            <p:nvPr/>
          </p:nvSpPr>
          <p:spPr bwMode="auto">
            <a:xfrm>
              <a:off x="3321" y="2187"/>
              <a:ext cx="126" cy="157"/>
            </a:xfrm>
            <a:custGeom>
              <a:avLst/>
              <a:gdLst>
                <a:gd name="T0" fmla="*/ 103 w 103"/>
                <a:gd name="T1" fmla="*/ 128 h 128"/>
                <a:gd name="T2" fmla="*/ 95 w 103"/>
                <a:gd name="T3" fmla="*/ 102 h 128"/>
                <a:gd name="T4" fmla="*/ 81 w 103"/>
                <a:gd name="T5" fmla="*/ 93 h 128"/>
                <a:gd name="T6" fmla="*/ 84 w 103"/>
                <a:gd name="T7" fmla="*/ 49 h 128"/>
                <a:gd name="T8" fmla="*/ 84 w 103"/>
                <a:gd name="T9" fmla="*/ 48 h 128"/>
                <a:gd name="T10" fmla="*/ 85 w 103"/>
                <a:gd name="T11" fmla="*/ 45 h 128"/>
                <a:gd name="T12" fmla="*/ 79 w 103"/>
                <a:gd name="T13" fmla="*/ 21 h 128"/>
                <a:gd name="T14" fmla="*/ 38 w 103"/>
                <a:gd name="T15" fmla="*/ 14 h 128"/>
                <a:gd name="T16" fmla="*/ 25 w 103"/>
                <a:gd name="T17" fmla="*/ 19 h 128"/>
                <a:gd name="T18" fmla="*/ 20 w 103"/>
                <a:gd name="T19" fmla="*/ 27 h 128"/>
                <a:gd name="T20" fmla="*/ 17 w 103"/>
                <a:gd name="T21" fmla="*/ 38 h 128"/>
                <a:gd name="T22" fmla="*/ 17 w 103"/>
                <a:gd name="T23" fmla="*/ 45 h 128"/>
                <a:gd name="T24" fmla="*/ 17 w 103"/>
                <a:gd name="T25" fmla="*/ 45 h 128"/>
                <a:gd name="T26" fmla="*/ 17 w 103"/>
                <a:gd name="T27" fmla="*/ 49 h 128"/>
                <a:gd name="T28" fmla="*/ 20 w 103"/>
                <a:gd name="T29" fmla="*/ 92 h 128"/>
                <a:gd name="T30" fmla="*/ 7 w 103"/>
                <a:gd name="T31" fmla="*/ 103 h 128"/>
                <a:gd name="T32" fmla="*/ 0 w 103"/>
                <a:gd name="T33" fmla="*/ 128 h 128"/>
                <a:gd name="T34" fmla="*/ 103 w 103"/>
                <a:gd name="T35" fmla="*/ 128 h 128"/>
                <a:gd name="T36" fmla="*/ 64 w 103"/>
                <a:gd name="T37" fmla="*/ 87 h 128"/>
                <a:gd name="T38" fmla="*/ 64 w 103"/>
                <a:gd name="T39" fmla="*/ 88 h 128"/>
                <a:gd name="T40" fmla="*/ 67 w 103"/>
                <a:gd name="T41" fmla="*/ 91 h 128"/>
                <a:gd name="T42" fmla="*/ 51 w 103"/>
                <a:gd name="T43" fmla="*/ 102 h 128"/>
                <a:gd name="T44" fmla="*/ 35 w 103"/>
                <a:gd name="T45" fmla="*/ 91 h 128"/>
                <a:gd name="T46" fmla="*/ 38 w 103"/>
                <a:gd name="T47" fmla="*/ 86 h 128"/>
                <a:gd name="T48" fmla="*/ 38 w 103"/>
                <a:gd name="T49" fmla="*/ 83 h 128"/>
                <a:gd name="T50" fmla="*/ 51 w 103"/>
                <a:gd name="T51" fmla="*/ 88 h 128"/>
                <a:gd name="T52" fmla="*/ 51 w 103"/>
                <a:gd name="T53" fmla="*/ 88 h 128"/>
                <a:gd name="T54" fmla="*/ 64 w 103"/>
                <a:gd name="T55" fmla="*/ 83 h 128"/>
                <a:gd name="T56" fmla="*/ 64 w 103"/>
                <a:gd name="T57" fmla="*/ 86 h 128"/>
                <a:gd name="T58" fmla="*/ 64 w 103"/>
                <a:gd name="T59" fmla="*/ 87 h 128"/>
                <a:gd name="T60" fmla="*/ 60 w 103"/>
                <a:gd name="T61" fmla="*/ 112 h 128"/>
                <a:gd name="T62" fmla="*/ 52 w 103"/>
                <a:gd name="T63" fmla="*/ 105 h 128"/>
                <a:gd name="T64" fmla="*/ 70 w 103"/>
                <a:gd name="T65" fmla="*/ 93 h 128"/>
                <a:gd name="T66" fmla="*/ 74 w 103"/>
                <a:gd name="T67" fmla="*/ 95 h 128"/>
                <a:gd name="T68" fmla="*/ 60 w 103"/>
                <a:gd name="T69" fmla="*/ 112 h 128"/>
                <a:gd name="T70" fmla="*/ 29 w 103"/>
                <a:gd name="T71" fmla="*/ 46 h 128"/>
                <a:gd name="T72" fmla="*/ 39 w 103"/>
                <a:gd name="T73" fmla="*/ 36 h 128"/>
                <a:gd name="T74" fmla="*/ 73 w 103"/>
                <a:gd name="T75" fmla="*/ 46 h 128"/>
                <a:gd name="T76" fmla="*/ 73 w 103"/>
                <a:gd name="T77" fmla="*/ 47 h 128"/>
                <a:gd name="T78" fmla="*/ 51 w 103"/>
                <a:gd name="T79" fmla="*/ 85 h 128"/>
                <a:gd name="T80" fmla="*/ 51 w 103"/>
                <a:gd name="T81" fmla="*/ 85 h 128"/>
                <a:gd name="T82" fmla="*/ 30 w 103"/>
                <a:gd name="T83" fmla="*/ 61 h 128"/>
                <a:gd name="T84" fmla="*/ 29 w 103"/>
                <a:gd name="T85" fmla="*/ 46 h 128"/>
                <a:gd name="T86" fmla="*/ 32 w 103"/>
                <a:gd name="T87" fmla="*/ 92 h 128"/>
                <a:gd name="T88" fmla="*/ 49 w 103"/>
                <a:gd name="T89" fmla="*/ 105 h 128"/>
                <a:gd name="T90" fmla="*/ 42 w 103"/>
                <a:gd name="T91" fmla="*/ 112 h 128"/>
                <a:gd name="T92" fmla="*/ 27 w 103"/>
                <a:gd name="T93" fmla="*/ 94 h 128"/>
                <a:gd name="T94" fmla="*/ 32 w 103"/>
                <a:gd name="T95" fmla="*/ 9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3" h="128">
                  <a:moveTo>
                    <a:pt x="103" y="128"/>
                  </a:moveTo>
                  <a:cubicBezTo>
                    <a:pt x="102" y="120"/>
                    <a:pt x="100" y="109"/>
                    <a:pt x="95" y="102"/>
                  </a:cubicBezTo>
                  <a:cubicBezTo>
                    <a:pt x="95" y="102"/>
                    <a:pt x="91" y="97"/>
                    <a:pt x="81" y="93"/>
                  </a:cubicBezTo>
                  <a:cubicBezTo>
                    <a:pt x="84" y="49"/>
                    <a:pt x="84" y="49"/>
                    <a:pt x="84" y="49"/>
                  </a:cubicBezTo>
                  <a:cubicBezTo>
                    <a:pt x="84" y="48"/>
                    <a:pt x="84" y="48"/>
                    <a:pt x="84" y="48"/>
                  </a:cubicBezTo>
                  <a:cubicBezTo>
                    <a:pt x="85" y="47"/>
                    <a:pt x="85" y="46"/>
                    <a:pt x="85" y="45"/>
                  </a:cubicBezTo>
                  <a:cubicBezTo>
                    <a:pt x="85" y="37"/>
                    <a:pt x="84" y="28"/>
                    <a:pt x="79" y="21"/>
                  </a:cubicBezTo>
                  <a:cubicBezTo>
                    <a:pt x="78" y="20"/>
                    <a:pt x="62" y="0"/>
                    <a:pt x="38" y="14"/>
                  </a:cubicBezTo>
                  <a:cubicBezTo>
                    <a:pt x="38" y="14"/>
                    <a:pt x="30" y="13"/>
                    <a:pt x="25" y="19"/>
                  </a:cubicBezTo>
                  <a:cubicBezTo>
                    <a:pt x="23" y="22"/>
                    <a:pt x="21" y="24"/>
                    <a:pt x="20" y="27"/>
                  </a:cubicBezTo>
                  <a:cubicBezTo>
                    <a:pt x="18" y="31"/>
                    <a:pt x="17" y="34"/>
                    <a:pt x="17" y="38"/>
                  </a:cubicBezTo>
                  <a:cubicBezTo>
                    <a:pt x="17" y="39"/>
                    <a:pt x="16" y="41"/>
                    <a:pt x="17" y="45"/>
                  </a:cubicBezTo>
                  <a:cubicBezTo>
                    <a:pt x="17" y="45"/>
                    <a:pt x="17" y="45"/>
                    <a:pt x="17" y="45"/>
                  </a:cubicBezTo>
                  <a:cubicBezTo>
                    <a:pt x="17" y="46"/>
                    <a:pt x="17" y="47"/>
                    <a:pt x="17" y="49"/>
                  </a:cubicBezTo>
                  <a:cubicBezTo>
                    <a:pt x="20" y="92"/>
                    <a:pt x="20" y="92"/>
                    <a:pt x="20" y="92"/>
                  </a:cubicBezTo>
                  <a:cubicBezTo>
                    <a:pt x="11" y="96"/>
                    <a:pt x="8" y="102"/>
                    <a:pt x="7" y="103"/>
                  </a:cubicBezTo>
                  <a:cubicBezTo>
                    <a:pt x="3" y="109"/>
                    <a:pt x="1" y="120"/>
                    <a:pt x="0" y="128"/>
                  </a:cubicBezTo>
                  <a:lnTo>
                    <a:pt x="103" y="128"/>
                  </a:lnTo>
                  <a:close/>
                  <a:moveTo>
                    <a:pt x="64" y="87"/>
                  </a:moveTo>
                  <a:cubicBezTo>
                    <a:pt x="64" y="87"/>
                    <a:pt x="64" y="88"/>
                    <a:pt x="64" y="88"/>
                  </a:cubicBezTo>
                  <a:cubicBezTo>
                    <a:pt x="64" y="89"/>
                    <a:pt x="65" y="90"/>
                    <a:pt x="67" y="91"/>
                  </a:cubicBezTo>
                  <a:cubicBezTo>
                    <a:pt x="65" y="94"/>
                    <a:pt x="60" y="99"/>
                    <a:pt x="51" y="102"/>
                  </a:cubicBezTo>
                  <a:cubicBezTo>
                    <a:pt x="41" y="99"/>
                    <a:pt x="37" y="93"/>
                    <a:pt x="35" y="91"/>
                  </a:cubicBezTo>
                  <a:cubicBezTo>
                    <a:pt x="37" y="90"/>
                    <a:pt x="38" y="88"/>
                    <a:pt x="38" y="86"/>
                  </a:cubicBezTo>
                  <a:cubicBezTo>
                    <a:pt x="38" y="83"/>
                    <a:pt x="38" y="83"/>
                    <a:pt x="38" y="83"/>
                  </a:cubicBezTo>
                  <a:cubicBezTo>
                    <a:pt x="42" y="87"/>
                    <a:pt x="46" y="88"/>
                    <a:pt x="51" y="88"/>
                  </a:cubicBezTo>
                  <a:cubicBezTo>
                    <a:pt x="51" y="88"/>
                    <a:pt x="51" y="88"/>
                    <a:pt x="51" y="88"/>
                  </a:cubicBezTo>
                  <a:cubicBezTo>
                    <a:pt x="52" y="88"/>
                    <a:pt x="58" y="88"/>
                    <a:pt x="64" y="83"/>
                  </a:cubicBezTo>
                  <a:cubicBezTo>
                    <a:pt x="64" y="86"/>
                    <a:pt x="64" y="86"/>
                    <a:pt x="64" y="86"/>
                  </a:cubicBezTo>
                  <a:cubicBezTo>
                    <a:pt x="64" y="86"/>
                    <a:pt x="64" y="87"/>
                    <a:pt x="64" y="87"/>
                  </a:cubicBezTo>
                  <a:close/>
                  <a:moveTo>
                    <a:pt x="60" y="112"/>
                  </a:moveTo>
                  <a:cubicBezTo>
                    <a:pt x="52" y="105"/>
                    <a:pt x="52" y="105"/>
                    <a:pt x="52" y="105"/>
                  </a:cubicBezTo>
                  <a:cubicBezTo>
                    <a:pt x="63" y="102"/>
                    <a:pt x="68" y="96"/>
                    <a:pt x="70" y="93"/>
                  </a:cubicBezTo>
                  <a:cubicBezTo>
                    <a:pt x="74" y="95"/>
                    <a:pt x="74" y="95"/>
                    <a:pt x="74" y="95"/>
                  </a:cubicBezTo>
                  <a:cubicBezTo>
                    <a:pt x="69" y="104"/>
                    <a:pt x="62" y="110"/>
                    <a:pt x="60" y="112"/>
                  </a:cubicBezTo>
                  <a:close/>
                  <a:moveTo>
                    <a:pt x="29" y="46"/>
                  </a:moveTo>
                  <a:cubicBezTo>
                    <a:pt x="31" y="45"/>
                    <a:pt x="37" y="43"/>
                    <a:pt x="39" y="36"/>
                  </a:cubicBezTo>
                  <a:cubicBezTo>
                    <a:pt x="39" y="36"/>
                    <a:pt x="52" y="46"/>
                    <a:pt x="73" y="46"/>
                  </a:cubicBezTo>
                  <a:cubicBezTo>
                    <a:pt x="73" y="47"/>
                    <a:pt x="73" y="47"/>
                    <a:pt x="73" y="47"/>
                  </a:cubicBezTo>
                  <a:cubicBezTo>
                    <a:pt x="71" y="84"/>
                    <a:pt x="53" y="85"/>
                    <a:pt x="51" y="85"/>
                  </a:cubicBezTo>
                  <a:cubicBezTo>
                    <a:pt x="51" y="85"/>
                    <a:pt x="51" y="85"/>
                    <a:pt x="51" y="85"/>
                  </a:cubicBezTo>
                  <a:cubicBezTo>
                    <a:pt x="36" y="85"/>
                    <a:pt x="30" y="62"/>
                    <a:pt x="30" y="61"/>
                  </a:cubicBezTo>
                  <a:cubicBezTo>
                    <a:pt x="29" y="56"/>
                    <a:pt x="29" y="50"/>
                    <a:pt x="29" y="46"/>
                  </a:cubicBezTo>
                  <a:close/>
                  <a:moveTo>
                    <a:pt x="32" y="92"/>
                  </a:moveTo>
                  <a:cubicBezTo>
                    <a:pt x="34" y="95"/>
                    <a:pt x="38" y="102"/>
                    <a:pt x="49" y="105"/>
                  </a:cubicBezTo>
                  <a:cubicBezTo>
                    <a:pt x="42" y="112"/>
                    <a:pt x="42" y="112"/>
                    <a:pt x="42" y="112"/>
                  </a:cubicBezTo>
                  <a:cubicBezTo>
                    <a:pt x="39" y="110"/>
                    <a:pt x="31" y="103"/>
                    <a:pt x="27" y="94"/>
                  </a:cubicBezTo>
                  <a:lnTo>
                    <a:pt x="32" y="92"/>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0" name="Group 99">
            <a:extLst>
              <a:ext uri="{FF2B5EF4-FFF2-40B4-BE49-F238E27FC236}">
                <a16:creationId xmlns:a16="http://schemas.microsoft.com/office/drawing/2014/main" id="{A4FEF8E7-BF9A-47C1-FE1F-3F329EF05B7F}"/>
              </a:ext>
            </a:extLst>
          </p:cNvPr>
          <p:cNvGrpSpPr/>
          <p:nvPr/>
        </p:nvGrpSpPr>
        <p:grpSpPr>
          <a:xfrm>
            <a:off x="485085" y="4375055"/>
            <a:ext cx="516138" cy="464050"/>
            <a:chOff x="5241150" y="3943779"/>
            <a:chExt cx="779567" cy="700894"/>
          </a:xfrm>
        </p:grpSpPr>
        <p:grpSp>
          <p:nvGrpSpPr>
            <p:cNvPr id="83" name="Group 82">
              <a:extLst>
                <a:ext uri="{FF2B5EF4-FFF2-40B4-BE49-F238E27FC236}">
                  <a16:creationId xmlns:a16="http://schemas.microsoft.com/office/drawing/2014/main" id="{0712C068-BA22-CF34-83F3-F609E4A11BB4}"/>
                </a:ext>
              </a:extLst>
            </p:cNvPr>
            <p:cNvGrpSpPr/>
            <p:nvPr/>
          </p:nvGrpSpPr>
          <p:grpSpPr>
            <a:xfrm>
              <a:off x="5644207" y="4029389"/>
              <a:ext cx="312885" cy="281522"/>
              <a:chOff x="1479551" y="900795"/>
              <a:chExt cx="665163" cy="598488"/>
            </a:xfrm>
          </p:grpSpPr>
          <p:sp>
            <p:nvSpPr>
              <p:cNvPr id="84" name="Freeform 12">
                <a:extLst>
                  <a:ext uri="{FF2B5EF4-FFF2-40B4-BE49-F238E27FC236}">
                    <a16:creationId xmlns:a16="http://schemas.microsoft.com/office/drawing/2014/main" id="{8C72C58B-E476-95F1-40D5-CBBE7604273A}"/>
                  </a:ext>
                </a:extLst>
              </p:cNvPr>
              <p:cNvSpPr>
                <a:spLocks/>
              </p:cNvSpPr>
              <p:nvPr/>
            </p:nvSpPr>
            <p:spPr bwMode="auto">
              <a:xfrm>
                <a:off x="1492251" y="910320"/>
                <a:ext cx="512763" cy="395288"/>
              </a:xfrm>
              <a:custGeom>
                <a:avLst/>
                <a:gdLst>
                  <a:gd name="T0" fmla="*/ 61 w 323"/>
                  <a:gd name="T1" fmla="*/ 43 h 249"/>
                  <a:gd name="T2" fmla="*/ 323 w 323"/>
                  <a:gd name="T3" fmla="*/ 43 h 249"/>
                  <a:gd name="T4" fmla="*/ 323 w 323"/>
                  <a:gd name="T5" fmla="*/ 0 h 249"/>
                  <a:gd name="T6" fmla="*/ 0 w 323"/>
                  <a:gd name="T7" fmla="*/ 0 h 249"/>
                  <a:gd name="T8" fmla="*/ 0 w 323"/>
                  <a:gd name="T9" fmla="*/ 249 h 249"/>
                  <a:gd name="T10" fmla="*/ 61 w 323"/>
                  <a:gd name="T11" fmla="*/ 249 h 249"/>
                  <a:gd name="T12" fmla="*/ 61 w 323"/>
                  <a:gd name="T13" fmla="*/ 43 h 249"/>
                </a:gdLst>
                <a:ahLst/>
                <a:cxnLst>
                  <a:cxn ang="0">
                    <a:pos x="T0" y="T1"/>
                  </a:cxn>
                  <a:cxn ang="0">
                    <a:pos x="T2" y="T3"/>
                  </a:cxn>
                  <a:cxn ang="0">
                    <a:pos x="T4" y="T5"/>
                  </a:cxn>
                  <a:cxn ang="0">
                    <a:pos x="T6" y="T7"/>
                  </a:cxn>
                  <a:cxn ang="0">
                    <a:pos x="T8" y="T9"/>
                  </a:cxn>
                  <a:cxn ang="0">
                    <a:pos x="T10" y="T11"/>
                  </a:cxn>
                  <a:cxn ang="0">
                    <a:pos x="T12" y="T13"/>
                  </a:cxn>
                </a:cxnLst>
                <a:rect l="0" t="0" r="r" b="b"/>
                <a:pathLst>
                  <a:path w="323" h="249">
                    <a:moveTo>
                      <a:pt x="61" y="43"/>
                    </a:moveTo>
                    <a:lnTo>
                      <a:pt x="323" y="43"/>
                    </a:lnTo>
                    <a:lnTo>
                      <a:pt x="323" y="0"/>
                    </a:lnTo>
                    <a:lnTo>
                      <a:pt x="0" y="0"/>
                    </a:lnTo>
                    <a:lnTo>
                      <a:pt x="0" y="249"/>
                    </a:lnTo>
                    <a:lnTo>
                      <a:pt x="61" y="249"/>
                    </a:lnTo>
                    <a:lnTo>
                      <a:pt x="61"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110">
                <a:extLst>
                  <a:ext uri="{FF2B5EF4-FFF2-40B4-BE49-F238E27FC236}">
                    <a16:creationId xmlns:a16="http://schemas.microsoft.com/office/drawing/2014/main" id="{BBBC600A-B66C-8730-68AE-0D919DFB8E9F}"/>
                  </a:ext>
                </a:extLst>
              </p:cNvPr>
              <p:cNvSpPr>
                <a:spLocks/>
              </p:cNvSpPr>
              <p:nvPr/>
            </p:nvSpPr>
            <p:spPr bwMode="auto">
              <a:xfrm>
                <a:off x="1589088" y="978583"/>
                <a:ext cx="546100" cy="496888"/>
              </a:xfrm>
              <a:custGeom>
                <a:avLst/>
                <a:gdLst>
                  <a:gd name="T0" fmla="*/ 344 w 344"/>
                  <a:gd name="T1" fmla="*/ 0 h 313"/>
                  <a:gd name="T2" fmla="*/ 344 w 344"/>
                  <a:gd name="T3" fmla="*/ 246 h 313"/>
                  <a:gd name="T4" fmla="*/ 155 w 344"/>
                  <a:gd name="T5" fmla="*/ 246 h 313"/>
                  <a:gd name="T6" fmla="*/ 87 w 344"/>
                  <a:gd name="T7" fmla="*/ 313 h 313"/>
                  <a:gd name="T8" fmla="*/ 87 w 344"/>
                  <a:gd name="T9" fmla="*/ 246 h 313"/>
                  <a:gd name="T10" fmla="*/ 0 w 344"/>
                  <a:gd name="T11" fmla="*/ 246 h 313"/>
                  <a:gd name="T12" fmla="*/ 0 w 344"/>
                  <a:gd name="T13" fmla="*/ 0 h 313"/>
                  <a:gd name="T14" fmla="*/ 344 w 344"/>
                  <a:gd name="T15" fmla="*/ 0 h 3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4" h="313">
                    <a:moveTo>
                      <a:pt x="344" y="0"/>
                    </a:moveTo>
                    <a:lnTo>
                      <a:pt x="344" y="246"/>
                    </a:lnTo>
                    <a:lnTo>
                      <a:pt x="155" y="246"/>
                    </a:lnTo>
                    <a:lnTo>
                      <a:pt x="87" y="313"/>
                    </a:lnTo>
                    <a:lnTo>
                      <a:pt x="87" y="246"/>
                    </a:lnTo>
                    <a:lnTo>
                      <a:pt x="0" y="246"/>
                    </a:lnTo>
                    <a:lnTo>
                      <a:pt x="0" y="0"/>
                    </a:lnTo>
                    <a:lnTo>
                      <a:pt x="344"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111">
                <a:extLst>
                  <a:ext uri="{FF2B5EF4-FFF2-40B4-BE49-F238E27FC236}">
                    <a16:creationId xmlns:a16="http://schemas.microsoft.com/office/drawing/2014/main" id="{E1F888D1-8779-B0C3-3BEA-417133AD66E1}"/>
                  </a:ext>
                </a:extLst>
              </p:cNvPr>
              <p:cNvSpPr>
                <a:spLocks noEditPoints="1"/>
              </p:cNvSpPr>
              <p:nvPr/>
            </p:nvSpPr>
            <p:spPr bwMode="auto">
              <a:xfrm>
                <a:off x="1479551" y="900795"/>
                <a:ext cx="665163" cy="598488"/>
              </a:xfrm>
              <a:custGeom>
                <a:avLst/>
                <a:gdLst>
                  <a:gd name="T0" fmla="*/ 340 w 419"/>
                  <a:gd name="T1" fmla="*/ 43 h 377"/>
                  <a:gd name="T2" fmla="*/ 340 w 419"/>
                  <a:gd name="T3" fmla="*/ 0 h 377"/>
                  <a:gd name="T4" fmla="*/ 0 w 419"/>
                  <a:gd name="T5" fmla="*/ 0 h 377"/>
                  <a:gd name="T6" fmla="*/ 0 w 419"/>
                  <a:gd name="T7" fmla="*/ 260 h 377"/>
                  <a:gd name="T8" fmla="*/ 62 w 419"/>
                  <a:gd name="T9" fmla="*/ 260 h 377"/>
                  <a:gd name="T10" fmla="*/ 62 w 419"/>
                  <a:gd name="T11" fmla="*/ 302 h 377"/>
                  <a:gd name="T12" fmla="*/ 150 w 419"/>
                  <a:gd name="T13" fmla="*/ 302 h 377"/>
                  <a:gd name="T14" fmla="*/ 150 w 419"/>
                  <a:gd name="T15" fmla="*/ 377 h 377"/>
                  <a:gd name="T16" fmla="*/ 226 w 419"/>
                  <a:gd name="T17" fmla="*/ 302 h 377"/>
                  <a:gd name="T18" fmla="*/ 419 w 419"/>
                  <a:gd name="T19" fmla="*/ 302 h 377"/>
                  <a:gd name="T20" fmla="*/ 419 w 419"/>
                  <a:gd name="T21" fmla="*/ 43 h 377"/>
                  <a:gd name="T22" fmla="*/ 340 w 419"/>
                  <a:gd name="T23" fmla="*/ 43 h 377"/>
                  <a:gd name="T24" fmla="*/ 12 w 419"/>
                  <a:gd name="T25" fmla="*/ 248 h 377"/>
                  <a:gd name="T26" fmla="*/ 12 w 419"/>
                  <a:gd name="T27" fmla="*/ 13 h 377"/>
                  <a:gd name="T28" fmla="*/ 327 w 419"/>
                  <a:gd name="T29" fmla="*/ 13 h 377"/>
                  <a:gd name="T30" fmla="*/ 327 w 419"/>
                  <a:gd name="T31" fmla="*/ 43 h 377"/>
                  <a:gd name="T32" fmla="*/ 62 w 419"/>
                  <a:gd name="T33" fmla="*/ 43 h 377"/>
                  <a:gd name="T34" fmla="*/ 62 w 419"/>
                  <a:gd name="T35" fmla="*/ 248 h 377"/>
                  <a:gd name="T36" fmla="*/ 12 w 419"/>
                  <a:gd name="T37" fmla="*/ 248 h 377"/>
                  <a:gd name="T38" fmla="*/ 407 w 419"/>
                  <a:gd name="T39" fmla="*/ 289 h 377"/>
                  <a:gd name="T40" fmla="*/ 221 w 419"/>
                  <a:gd name="T41" fmla="*/ 289 h 377"/>
                  <a:gd name="T42" fmla="*/ 162 w 419"/>
                  <a:gd name="T43" fmla="*/ 347 h 377"/>
                  <a:gd name="T44" fmla="*/ 162 w 419"/>
                  <a:gd name="T45" fmla="*/ 289 h 377"/>
                  <a:gd name="T46" fmla="*/ 74 w 419"/>
                  <a:gd name="T47" fmla="*/ 289 h 377"/>
                  <a:gd name="T48" fmla="*/ 74 w 419"/>
                  <a:gd name="T49" fmla="*/ 55 h 377"/>
                  <a:gd name="T50" fmla="*/ 407 w 419"/>
                  <a:gd name="T51" fmla="*/ 55 h 377"/>
                  <a:gd name="T52" fmla="*/ 407 w 419"/>
                  <a:gd name="T53" fmla="*/ 289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19" h="377">
                    <a:moveTo>
                      <a:pt x="340" y="43"/>
                    </a:moveTo>
                    <a:lnTo>
                      <a:pt x="340" y="0"/>
                    </a:lnTo>
                    <a:lnTo>
                      <a:pt x="0" y="0"/>
                    </a:lnTo>
                    <a:lnTo>
                      <a:pt x="0" y="260"/>
                    </a:lnTo>
                    <a:lnTo>
                      <a:pt x="62" y="260"/>
                    </a:lnTo>
                    <a:lnTo>
                      <a:pt x="62" y="302"/>
                    </a:lnTo>
                    <a:lnTo>
                      <a:pt x="150" y="302"/>
                    </a:lnTo>
                    <a:lnTo>
                      <a:pt x="150" y="377"/>
                    </a:lnTo>
                    <a:lnTo>
                      <a:pt x="226" y="302"/>
                    </a:lnTo>
                    <a:lnTo>
                      <a:pt x="419" y="302"/>
                    </a:lnTo>
                    <a:lnTo>
                      <a:pt x="419" y="43"/>
                    </a:lnTo>
                    <a:lnTo>
                      <a:pt x="340" y="43"/>
                    </a:lnTo>
                    <a:close/>
                    <a:moveTo>
                      <a:pt x="12" y="248"/>
                    </a:moveTo>
                    <a:lnTo>
                      <a:pt x="12" y="13"/>
                    </a:lnTo>
                    <a:lnTo>
                      <a:pt x="327" y="13"/>
                    </a:lnTo>
                    <a:lnTo>
                      <a:pt x="327" y="43"/>
                    </a:lnTo>
                    <a:lnTo>
                      <a:pt x="62" y="43"/>
                    </a:lnTo>
                    <a:lnTo>
                      <a:pt x="62" y="248"/>
                    </a:lnTo>
                    <a:lnTo>
                      <a:pt x="12" y="248"/>
                    </a:lnTo>
                    <a:close/>
                    <a:moveTo>
                      <a:pt x="407" y="289"/>
                    </a:moveTo>
                    <a:lnTo>
                      <a:pt x="221" y="289"/>
                    </a:lnTo>
                    <a:lnTo>
                      <a:pt x="162" y="347"/>
                    </a:lnTo>
                    <a:lnTo>
                      <a:pt x="162" y="289"/>
                    </a:lnTo>
                    <a:lnTo>
                      <a:pt x="74" y="289"/>
                    </a:lnTo>
                    <a:lnTo>
                      <a:pt x="74" y="55"/>
                    </a:lnTo>
                    <a:lnTo>
                      <a:pt x="407" y="55"/>
                    </a:lnTo>
                    <a:lnTo>
                      <a:pt x="407" y="2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Oval 112">
                <a:extLst>
                  <a:ext uri="{FF2B5EF4-FFF2-40B4-BE49-F238E27FC236}">
                    <a16:creationId xmlns:a16="http://schemas.microsoft.com/office/drawing/2014/main" id="{AB15AFCE-CC3F-126A-9EE0-CC0225B63485}"/>
                  </a:ext>
                </a:extLst>
              </p:cNvPr>
              <p:cNvSpPr>
                <a:spLocks noChangeArrowheads="1"/>
              </p:cNvSpPr>
              <p:nvPr/>
            </p:nvSpPr>
            <p:spPr bwMode="auto">
              <a:xfrm>
                <a:off x="1668463" y="1127808"/>
                <a:ext cx="92075" cy="920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113">
                <a:extLst>
                  <a:ext uri="{FF2B5EF4-FFF2-40B4-BE49-F238E27FC236}">
                    <a16:creationId xmlns:a16="http://schemas.microsoft.com/office/drawing/2014/main" id="{5625F958-103C-9E22-63F1-1B0698C2E872}"/>
                  </a:ext>
                </a:extLst>
              </p:cNvPr>
              <p:cNvSpPr>
                <a:spLocks/>
              </p:cNvSpPr>
              <p:nvPr/>
            </p:nvSpPr>
            <p:spPr bwMode="auto">
              <a:xfrm>
                <a:off x="1662113" y="1121458"/>
                <a:ext cx="104775" cy="104775"/>
              </a:xfrm>
              <a:custGeom>
                <a:avLst/>
                <a:gdLst>
                  <a:gd name="T0" fmla="*/ 66 w 70"/>
                  <a:gd name="T1" fmla="*/ 35 h 69"/>
                  <a:gd name="T2" fmla="*/ 62 w 70"/>
                  <a:gd name="T3" fmla="*/ 35 h 69"/>
                  <a:gd name="T4" fmla="*/ 54 w 70"/>
                  <a:gd name="T5" fmla="*/ 54 h 69"/>
                  <a:gd name="T6" fmla="*/ 35 w 70"/>
                  <a:gd name="T7" fmla="*/ 61 h 69"/>
                  <a:gd name="T8" fmla="*/ 16 w 70"/>
                  <a:gd name="T9" fmla="*/ 54 h 69"/>
                  <a:gd name="T10" fmla="*/ 8 w 70"/>
                  <a:gd name="T11" fmla="*/ 35 h 69"/>
                  <a:gd name="T12" fmla="*/ 16 w 70"/>
                  <a:gd name="T13" fmla="*/ 16 h 69"/>
                  <a:gd name="T14" fmla="*/ 35 w 70"/>
                  <a:gd name="T15" fmla="*/ 8 h 69"/>
                  <a:gd name="T16" fmla="*/ 54 w 70"/>
                  <a:gd name="T17" fmla="*/ 16 h 69"/>
                  <a:gd name="T18" fmla="*/ 62 w 70"/>
                  <a:gd name="T19" fmla="*/ 35 h 69"/>
                  <a:gd name="T20" fmla="*/ 66 w 70"/>
                  <a:gd name="T21" fmla="*/ 35 h 69"/>
                  <a:gd name="T22" fmla="*/ 70 w 70"/>
                  <a:gd name="T23" fmla="*/ 35 h 69"/>
                  <a:gd name="T24" fmla="*/ 35 w 70"/>
                  <a:gd name="T25" fmla="*/ 0 h 69"/>
                  <a:gd name="T26" fmla="*/ 0 w 70"/>
                  <a:gd name="T27" fmla="*/ 35 h 69"/>
                  <a:gd name="T28" fmla="*/ 35 w 70"/>
                  <a:gd name="T29" fmla="*/ 69 h 69"/>
                  <a:gd name="T30" fmla="*/ 70 w 70"/>
                  <a:gd name="T31" fmla="*/ 35 h 69"/>
                  <a:gd name="T32" fmla="*/ 66 w 70"/>
                  <a:gd name="T33" fmla="*/ 35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0" h="69">
                    <a:moveTo>
                      <a:pt x="66" y="35"/>
                    </a:moveTo>
                    <a:cubicBezTo>
                      <a:pt x="62" y="35"/>
                      <a:pt x="62" y="35"/>
                      <a:pt x="62" y="35"/>
                    </a:cubicBezTo>
                    <a:cubicBezTo>
                      <a:pt x="62" y="42"/>
                      <a:pt x="59" y="49"/>
                      <a:pt x="54" y="54"/>
                    </a:cubicBezTo>
                    <a:cubicBezTo>
                      <a:pt x="49" y="58"/>
                      <a:pt x="42" y="61"/>
                      <a:pt x="35" y="61"/>
                    </a:cubicBezTo>
                    <a:cubicBezTo>
                      <a:pt x="28" y="61"/>
                      <a:pt x="21" y="58"/>
                      <a:pt x="16" y="54"/>
                    </a:cubicBezTo>
                    <a:cubicBezTo>
                      <a:pt x="11" y="49"/>
                      <a:pt x="8" y="42"/>
                      <a:pt x="8" y="35"/>
                    </a:cubicBezTo>
                    <a:cubicBezTo>
                      <a:pt x="8" y="27"/>
                      <a:pt x="11" y="21"/>
                      <a:pt x="16" y="16"/>
                    </a:cubicBezTo>
                    <a:cubicBezTo>
                      <a:pt x="21" y="11"/>
                      <a:pt x="28" y="8"/>
                      <a:pt x="35" y="8"/>
                    </a:cubicBezTo>
                    <a:cubicBezTo>
                      <a:pt x="42" y="8"/>
                      <a:pt x="49" y="11"/>
                      <a:pt x="54" y="16"/>
                    </a:cubicBezTo>
                    <a:cubicBezTo>
                      <a:pt x="59" y="21"/>
                      <a:pt x="62" y="27"/>
                      <a:pt x="62" y="35"/>
                    </a:cubicBezTo>
                    <a:cubicBezTo>
                      <a:pt x="66" y="35"/>
                      <a:pt x="66" y="35"/>
                      <a:pt x="66" y="35"/>
                    </a:cubicBezTo>
                    <a:cubicBezTo>
                      <a:pt x="70" y="35"/>
                      <a:pt x="70" y="35"/>
                      <a:pt x="70" y="35"/>
                    </a:cubicBezTo>
                    <a:cubicBezTo>
                      <a:pt x="70" y="15"/>
                      <a:pt x="54" y="0"/>
                      <a:pt x="35" y="0"/>
                    </a:cubicBezTo>
                    <a:cubicBezTo>
                      <a:pt x="16" y="0"/>
                      <a:pt x="0" y="15"/>
                      <a:pt x="0" y="35"/>
                    </a:cubicBezTo>
                    <a:cubicBezTo>
                      <a:pt x="0" y="54"/>
                      <a:pt x="16" y="69"/>
                      <a:pt x="35" y="69"/>
                    </a:cubicBezTo>
                    <a:cubicBezTo>
                      <a:pt x="54" y="69"/>
                      <a:pt x="70" y="54"/>
                      <a:pt x="70" y="35"/>
                    </a:cubicBezTo>
                    <a:lnTo>
                      <a:pt x="66" y="3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Oval 114">
                <a:extLst>
                  <a:ext uri="{FF2B5EF4-FFF2-40B4-BE49-F238E27FC236}">
                    <a16:creationId xmlns:a16="http://schemas.microsoft.com/office/drawing/2014/main" id="{B54330F8-498F-4B8C-E9D4-CF8D69CDC452}"/>
                  </a:ext>
                </a:extLst>
              </p:cNvPr>
              <p:cNvSpPr>
                <a:spLocks noChangeArrowheads="1"/>
              </p:cNvSpPr>
              <p:nvPr/>
            </p:nvSpPr>
            <p:spPr bwMode="auto">
              <a:xfrm>
                <a:off x="1814513" y="1127808"/>
                <a:ext cx="93663" cy="920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115">
                <a:extLst>
                  <a:ext uri="{FF2B5EF4-FFF2-40B4-BE49-F238E27FC236}">
                    <a16:creationId xmlns:a16="http://schemas.microsoft.com/office/drawing/2014/main" id="{30C75424-3D40-581C-B872-96438F7D1F35}"/>
                  </a:ext>
                </a:extLst>
              </p:cNvPr>
              <p:cNvSpPr>
                <a:spLocks/>
              </p:cNvSpPr>
              <p:nvPr/>
            </p:nvSpPr>
            <p:spPr bwMode="auto">
              <a:xfrm>
                <a:off x="1808163" y="1121458"/>
                <a:ext cx="106363" cy="104775"/>
              </a:xfrm>
              <a:custGeom>
                <a:avLst/>
                <a:gdLst>
                  <a:gd name="T0" fmla="*/ 66 w 70"/>
                  <a:gd name="T1" fmla="*/ 35 h 69"/>
                  <a:gd name="T2" fmla="*/ 62 w 70"/>
                  <a:gd name="T3" fmla="*/ 35 h 69"/>
                  <a:gd name="T4" fmla="*/ 54 w 70"/>
                  <a:gd name="T5" fmla="*/ 54 h 69"/>
                  <a:gd name="T6" fmla="*/ 35 w 70"/>
                  <a:gd name="T7" fmla="*/ 61 h 69"/>
                  <a:gd name="T8" fmla="*/ 16 w 70"/>
                  <a:gd name="T9" fmla="*/ 54 h 69"/>
                  <a:gd name="T10" fmla="*/ 8 w 70"/>
                  <a:gd name="T11" fmla="*/ 35 h 69"/>
                  <a:gd name="T12" fmla="*/ 16 w 70"/>
                  <a:gd name="T13" fmla="*/ 16 h 69"/>
                  <a:gd name="T14" fmla="*/ 35 w 70"/>
                  <a:gd name="T15" fmla="*/ 8 h 69"/>
                  <a:gd name="T16" fmla="*/ 54 w 70"/>
                  <a:gd name="T17" fmla="*/ 16 h 69"/>
                  <a:gd name="T18" fmla="*/ 62 w 70"/>
                  <a:gd name="T19" fmla="*/ 35 h 69"/>
                  <a:gd name="T20" fmla="*/ 66 w 70"/>
                  <a:gd name="T21" fmla="*/ 35 h 69"/>
                  <a:gd name="T22" fmla="*/ 70 w 70"/>
                  <a:gd name="T23" fmla="*/ 35 h 69"/>
                  <a:gd name="T24" fmla="*/ 35 w 70"/>
                  <a:gd name="T25" fmla="*/ 0 h 69"/>
                  <a:gd name="T26" fmla="*/ 0 w 70"/>
                  <a:gd name="T27" fmla="*/ 35 h 69"/>
                  <a:gd name="T28" fmla="*/ 35 w 70"/>
                  <a:gd name="T29" fmla="*/ 69 h 69"/>
                  <a:gd name="T30" fmla="*/ 70 w 70"/>
                  <a:gd name="T31" fmla="*/ 35 h 69"/>
                  <a:gd name="T32" fmla="*/ 66 w 70"/>
                  <a:gd name="T33" fmla="*/ 35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0" h="69">
                    <a:moveTo>
                      <a:pt x="66" y="35"/>
                    </a:moveTo>
                    <a:cubicBezTo>
                      <a:pt x="62" y="35"/>
                      <a:pt x="62" y="35"/>
                      <a:pt x="62" y="35"/>
                    </a:cubicBezTo>
                    <a:cubicBezTo>
                      <a:pt x="62" y="42"/>
                      <a:pt x="59" y="49"/>
                      <a:pt x="54" y="54"/>
                    </a:cubicBezTo>
                    <a:cubicBezTo>
                      <a:pt x="49" y="58"/>
                      <a:pt x="42" y="61"/>
                      <a:pt x="35" y="61"/>
                    </a:cubicBezTo>
                    <a:cubicBezTo>
                      <a:pt x="28" y="61"/>
                      <a:pt x="21" y="58"/>
                      <a:pt x="16" y="54"/>
                    </a:cubicBezTo>
                    <a:cubicBezTo>
                      <a:pt x="11" y="49"/>
                      <a:pt x="8" y="42"/>
                      <a:pt x="8" y="35"/>
                    </a:cubicBezTo>
                    <a:cubicBezTo>
                      <a:pt x="8" y="27"/>
                      <a:pt x="11" y="21"/>
                      <a:pt x="16" y="16"/>
                    </a:cubicBezTo>
                    <a:cubicBezTo>
                      <a:pt x="21" y="11"/>
                      <a:pt x="28" y="8"/>
                      <a:pt x="35" y="8"/>
                    </a:cubicBezTo>
                    <a:cubicBezTo>
                      <a:pt x="42" y="8"/>
                      <a:pt x="49" y="11"/>
                      <a:pt x="54" y="16"/>
                    </a:cubicBezTo>
                    <a:cubicBezTo>
                      <a:pt x="59" y="21"/>
                      <a:pt x="62" y="27"/>
                      <a:pt x="62" y="35"/>
                    </a:cubicBezTo>
                    <a:cubicBezTo>
                      <a:pt x="66" y="35"/>
                      <a:pt x="66" y="35"/>
                      <a:pt x="66" y="35"/>
                    </a:cubicBezTo>
                    <a:cubicBezTo>
                      <a:pt x="70" y="35"/>
                      <a:pt x="70" y="35"/>
                      <a:pt x="70" y="35"/>
                    </a:cubicBezTo>
                    <a:cubicBezTo>
                      <a:pt x="70" y="15"/>
                      <a:pt x="54" y="0"/>
                      <a:pt x="35" y="0"/>
                    </a:cubicBezTo>
                    <a:cubicBezTo>
                      <a:pt x="16" y="0"/>
                      <a:pt x="0" y="15"/>
                      <a:pt x="0" y="35"/>
                    </a:cubicBezTo>
                    <a:cubicBezTo>
                      <a:pt x="0" y="54"/>
                      <a:pt x="16" y="69"/>
                      <a:pt x="35" y="69"/>
                    </a:cubicBezTo>
                    <a:cubicBezTo>
                      <a:pt x="54" y="69"/>
                      <a:pt x="70" y="54"/>
                      <a:pt x="70" y="35"/>
                    </a:cubicBezTo>
                    <a:lnTo>
                      <a:pt x="66" y="3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1" name="Oval 116">
                <a:extLst>
                  <a:ext uri="{FF2B5EF4-FFF2-40B4-BE49-F238E27FC236}">
                    <a16:creationId xmlns:a16="http://schemas.microsoft.com/office/drawing/2014/main" id="{6181C201-8729-96A5-EBFE-B667A02C4304}"/>
                  </a:ext>
                </a:extLst>
              </p:cNvPr>
              <p:cNvSpPr>
                <a:spLocks noChangeArrowheads="1"/>
              </p:cNvSpPr>
              <p:nvPr/>
            </p:nvSpPr>
            <p:spPr bwMode="auto">
              <a:xfrm>
                <a:off x="1962151" y="1127808"/>
                <a:ext cx="92075" cy="920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2" name="Freeform 117">
                <a:extLst>
                  <a:ext uri="{FF2B5EF4-FFF2-40B4-BE49-F238E27FC236}">
                    <a16:creationId xmlns:a16="http://schemas.microsoft.com/office/drawing/2014/main" id="{72C87C97-027A-0C42-B301-1AFC7FCF2823}"/>
                  </a:ext>
                </a:extLst>
              </p:cNvPr>
              <p:cNvSpPr>
                <a:spLocks/>
              </p:cNvSpPr>
              <p:nvPr/>
            </p:nvSpPr>
            <p:spPr bwMode="auto">
              <a:xfrm>
                <a:off x="1955801" y="1121458"/>
                <a:ext cx="104775" cy="104775"/>
              </a:xfrm>
              <a:custGeom>
                <a:avLst/>
                <a:gdLst>
                  <a:gd name="T0" fmla="*/ 66 w 70"/>
                  <a:gd name="T1" fmla="*/ 35 h 69"/>
                  <a:gd name="T2" fmla="*/ 62 w 70"/>
                  <a:gd name="T3" fmla="*/ 35 h 69"/>
                  <a:gd name="T4" fmla="*/ 54 w 70"/>
                  <a:gd name="T5" fmla="*/ 54 h 69"/>
                  <a:gd name="T6" fmla="*/ 35 w 70"/>
                  <a:gd name="T7" fmla="*/ 61 h 69"/>
                  <a:gd name="T8" fmla="*/ 16 w 70"/>
                  <a:gd name="T9" fmla="*/ 54 h 69"/>
                  <a:gd name="T10" fmla="*/ 8 w 70"/>
                  <a:gd name="T11" fmla="*/ 35 h 69"/>
                  <a:gd name="T12" fmla="*/ 16 w 70"/>
                  <a:gd name="T13" fmla="*/ 16 h 69"/>
                  <a:gd name="T14" fmla="*/ 35 w 70"/>
                  <a:gd name="T15" fmla="*/ 8 h 69"/>
                  <a:gd name="T16" fmla="*/ 54 w 70"/>
                  <a:gd name="T17" fmla="*/ 16 h 69"/>
                  <a:gd name="T18" fmla="*/ 62 w 70"/>
                  <a:gd name="T19" fmla="*/ 35 h 69"/>
                  <a:gd name="T20" fmla="*/ 66 w 70"/>
                  <a:gd name="T21" fmla="*/ 35 h 69"/>
                  <a:gd name="T22" fmla="*/ 70 w 70"/>
                  <a:gd name="T23" fmla="*/ 35 h 69"/>
                  <a:gd name="T24" fmla="*/ 35 w 70"/>
                  <a:gd name="T25" fmla="*/ 0 h 69"/>
                  <a:gd name="T26" fmla="*/ 0 w 70"/>
                  <a:gd name="T27" fmla="*/ 35 h 69"/>
                  <a:gd name="T28" fmla="*/ 35 w 70"/>
                  <a:gd name="T29" fmla="*/ 69 h 69"/>
                  <a:gd name="T30" fmla="*/ 70 w 70"/>
                  <a:gd name="T31" fmla="*/ 35 h 69"/>
                  <a:gd name="T32" fmla="*/ 66 w 70"/>
                  <a:gd name="T33" fmla="*/ 35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0" h="69">
                    <a:moveTo>
                      <a:pt x="66" y="35"/>
                    </a:moveTo>
                    <a:cubicBezTo>
                      <a:pt x="62" y="35"/>
                      <a:pt x="62" y="35"/>
                      <a:pt x="62" y="35"/>
                    </a:cubicBezTo>
                    <a:cubicBezTo>
                      <a:pt x="62" y="42"/>
                      <a:pt x="59" y="49"/>
                      <a:pt x="54" y="54"/>
                    </a:cubicBezTo>
                    <a:cubicBezTo>
                      <a:pt x="49" y="58"/>
                      <a:pt x="42" y="61"/>
                      <a:pt x="35" y="61"/>
                    </a:cubicBezTo>
                    <a:cubicBezTo>
                      <a:pt x="28" y="61"/>
                      <a:pt x="21" y="58"/>
                      <a:pt x="16" y="54"/>
                    </a:cubicBezTo>
                    <a:cubicBezTo>
                      <a:pt x="11" y="49"/>
                      <a:pt x="8" y="42"/>
                      <a:pt x="8" y="35"/>
                    </a:cubicBezTo>
                    <a:cubicBezTo>
                      <a:pt x="8" y="27"/>
                      <a:pt x="11" y="21"/>
                      <a:pt x="16" y="16"/>
                    </a:cubicBezTo>
                    <a:cubicBezTo>
                      <a:pt x="21" y="11"/>
                      <a:pt x="28" y="8"/>
                      <a:pt x="35" y="8"/>
                    </a:cubicBezTo>
                    <a:cubicBezTo>
                      <a:pt x="42" y="8"/>
                      <a:pt x="49" y="11"/>
                      <a:pt x="54" y="16"/>
                    </a:cubicBezTo>
                    <a:cubicBezTo>
                      <a:pt x="59" y="21"/>
                      <a:pt x="62" y="27"/>
                      <a:pt x="62" y="35"/>
                    </a:cubicBezTo>
                    <a:cubicBezTo>
                      <a:pt x="66" y="35"/>
                      <a:pt x="66" y="35"/>
                      <a:pt x="66" y="35"/>
                    </a:cubicBezTo>
                    <a:cubicBezTo>
                      <a:pt x="70" y="35"/>
                      <a:pt x="70" y="35"/>
                      <a:pt x="70" y="35"/>
                    </a:cubicBezTo>
                    <a:cubicBezTo>
                      <a:pt x="70" y="15"/>
                      <a:pt x="54" y="0"/>
                      <a:pt x="35" y="0"/>
                    </a:cubicBezTo>
                    <a:cubicBezTo>
                      <a:pt x="16" y="0"/>
                      <a:pt x="0" y="15"/>
                      <a:pt x="0" y="35"/>
                    </a:cubicBezTo>
                    <a:cubicBezTo>
                      <a:pt x="0" y="54"/>
                      <a:pt x="16" y="69"/>
                      <a:pt x="35" y="69"/>
                    </a:cubicBezTo>
                    <a:cubicBezTo>
                      <a:pt x="54" y="69"/>
                      <a:pt x="70" y="54"/>
                      <a:pt x="70" y="35"/>
                    </a:cubicBezTo>
                    <a:lnTo>
                      <a:pt x="66" y="3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93" name="Group 92">
              <a:extLst>
                <a:ext uri="{FF2B5EF4-FFF2-40B4-BE49-F238E27FC236}">
                  <a16:creationId xmlns:a16="http://schemas.microsoft.com/office/drawing/2014/main" id="{44D87F18-DC9B-6586-28DE-3C5952F32687}"/>
                </a:ext>
              </a:extLst>
            </p:cNvPr>
            <p:cNvGrpSpPr/>
            <p:nvPr/>
          </p:nvGrpSpPr>
          <p:grpSpPr>
            <a:xfrm>
              <a:off x="5241150" y="3943779"/>
              <a:ext cx="779567" cy="700894"/>
              <a:chOff x="5951395" y="2928361"/>
              <a:chExt cx="779567" cy="700894"/>
            </a:xfrm>
          </p:grpSpPr>
          <p:sp>
            <p:nvSpPr>
              <p:cNvPr id="94" name="Rectangle 6666">
                <a:extLst>
                  <a:ext uri="{FF2B5EF4-FFF2-40B4-BE49-F238E27FC236}">
                    <a16:creationId xmlns:a16="http://schemas.microsoft.com/office/drawing/2014/main" id="{A4A3E0E5-3E28-D8B8-04EE-FC805DD1DAF5}"/>
                  </a:ext>
                </a:extLst>
              </p:cNvPr>
              <p:cNvSpPr>
                <a:spLocks noChangeArrowheads="1"/>
              </p:cNvSpPr>
              <p:nvPr/>
            </p:nvSpPr>
            <p:spPr bwMode="auto">
              <a:xfrm>
                <a:off x="5972851" y="3407544"/>
                <a:ext cx="733079" cy="92976"/>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5" name="Freeform 6727">
                <a:extLst>
                  <a:ext uri="{FF2B5EF4-FFF2-40B4-BE49-F238E27FC236}">
                    <a16:creationId xmlns:a16="http://schemas.microsoft.com/office/drawing/2014/main" id="{27F3CE78-682C-48F9-C4D2-E1D972B35FC7}"/>
                  </a:ext>
                </a:extLst>
              </p:cNvPr>
              <p:cNvSpPr>
                <a:spLocks noEditPoints="1"/>
              </p:cNvSpPr>
              <p:nvPr/>
            </p:nvSpPr>
            <p:spPr bwMode="auto">
              <a:xfrm>
                <a:off x="5951395" y="2928361"/>
                <a:ext cx="779567" cy="700894"/>
              </a:xfrm>
              <a:custGeom>
                <a:avLst/>
                <a:gdLst>
                  <a:gd name="T0" fmla="*/ 218 w 218"/>
                  <a:gd name="T1" fmla="*/ 0 h 196"/>
                  <a:gd name="T2" fmla="*/ 0 w 218"/>
                  <a:gd name="T3" fmla="*/ 0 h 196"/>
                  <a:gd name="T4" fmla="*/ 0 w 218"/>
                  <a:gd name="T5" fmla="*/ 167 h 196"/>
                  <a:gd name="T6" fmla="*/ 81 w 218"/>
                  <a:gd name="T7" fmla="*/ 167 h 196"/>
                  <a:gd name="T8" fmla="*/ 77 w 218"/>
                  <a:gd name="T9" fmla="*/ 189 h 196"/>
                  <a:gd name="T10" fmla="*/ 57 w 218"/>
                  <a:gd name="T11" fmla="*/ 189 h 196"/>
                  <a:gd name="T12" fmla="*/ 57 w 218"/>
                  <a:gd name="T13" fmla="*/ 196 h 196"/>
                  <a:gd name="T14" fmla="*/ 160 w 218"/>
                  <a:gd name="T15" fmla="*/ 196 h 196"/>
                  <a:gd name="T16" fmla="*/ 160 w 218"/>
                  <a:gd name="T17" fmla="*/ 189 h 196"/>
                  <a:gd name="T18" fmla="*/ 141 w 218"/>
                  <a:gd name="T19" fmla="*/ 189 h 196"/>
                  <a:gd name="T20" fmla="*/ 136 w 218"/>
                  <a:gd name="T21" fmla="*/ 167 h 196"/>
                  <a:gd name="T22" fmla="*/ 218 w 218"/>
                  <a:gd name="T23" fmla="*/ 167 h 196"/>
                  <a:gd name="T24" fmla="*/ 218 w 218"/>
                  <a:gd name="T25" fmla="*/ 0 h 196"/>
                  <a:gd name="T26" fmla="*/ 84 w 218"/>
                  <a:gd name="T27" fmla="*/ 189 h 196"/>
                  <a:gd name="T28" fmla="*/ 89 w 218"/>
                  <a:gd name="T29" fmla="*/ 167 h 196"/>
                  <a:gd name="T30" fmla="*/ 129 w 218"/>
                  <a:gd name="T31" fmla="*/ 167 h 196"/>
                  <a:gd name="T32" fmla="*/ 134 w 218"/>
                  <a:gd name="T33" fmla="*/ 189 h 196"/>
                  <a:gd name="T34" fmla="*/ 84 w 218"/>
                  <a:gd name="T35" fmla="*/ 189 h 196"/>
                  <a:gd name="T36" fmla="*/ 211 w 218"/>
                  <a:gd name="T37" fmla="*/ 160 h 196"/>
                  <a:gd name="T38" fmla="*/ 7 w 218"/>
                  <a:gd name="T39" fmla="*/ 160 h 196"/>
                  <a:gd name="T40" fmla="*/ 7 w 218"/>
                  <a:gd name="T41" fmla="*/ 139 h 196"/>
                  <a:gd name="T42" fmla="*/ 211 w 218"/>
                  <a:gd name="T43" fmla="*/ 139 h 196"/>
                  <a:gd name="T44" fmla="*/ 211 w 218"/>
                  <a:gd name="T45" fmla="*/ 160 h 196"/>
                  <a:gd name="T46" fmla="*/ 211 w 218"/>
                  <a:gd name="T47" fmla="*/ 131 h 196"/>
                  <a:gd name="T48" fmla="*/ 7 w 218"/>
                  <a:gd name="T49" fmla="*/ 131 h 196"/>
                  <a:gd name="T50" fmla="*/ 7 w 218"/>
                  <a:gd name="T51" fmla="*/ 7 h 196"/>
                  <a:gd name="T52" fmla="*/ 211 w 218"/>
                  <a:gd name="T53" fmla="*/ 7 h 196"/>
                  <a:gd name="T54" fmla="*/ 211 w 218"/>
                  <a:gd name="T55" fmla="*/ 131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18" h="196">
                    <a:moveTo>
                      <a:pt x="218" y="0"/>
                    </a:moveTo>
                    <a:lnTo>
                      <a:pt x="0" y="0"/>
                    </a:lnTo>
                    <a:lnTo>
                      <a:pt x="0" y="167"/>
                    </a:lnTo>
                    <a:lnTo>
                      <a:pt x="81" y="167"/>
                    </a:lnTo>
                    <a:lnTo>
                      <a:pt x="77" y="189"/>
                    </a:lnTo>
                    <a:lnTo>
                      <a:pt x="57" y="189"/>
                    </a:lnTo>
                    <a:lnTo>
                      <a:pt x="57" y="196"/>
                    </a:lnTo>
                    <a:lnTo>
                      <a:pt x="160" y="196"/>
                    </a:lnTo>
                    <a:lnTo>
                      <a:pt x="160" y="189"/>
                    </a:lnTo>
                    <a:lnTo>
                      <a:pt x="141" y="189"/>
                    </a:lnTo>
                    <a:lnTo>
                      <a:pt x="136" y="167"/>
                    </a:lnTo>
                    <a:lnTo>
                      <a:pt x="218" y="167"/>
                    </a:lnTo>
                    <a:lnTo>
                      <a:pt x="218" y="0"/>
                    </a:lnTo>
                    <a:close/>
                    <a:moveTo>
                      <a:pt x="84" y="189"/>
                    </a:moveTo>
                    <a:lnTo>
                      <a:pt x="89" y="167"/>
                    </a:lnTo>
                    <a:lnTo>
                      <a:pt x="129" y="167"/>
                    </a:lnTo>
                    <a:lnTo>
                      <a:pt x="134" y="189"/>
                    </a:lnTo>
                    <a:lnTo>
                      <a:pt x="84" y="189"/>
                    </a:lnTo>
                    <a:close/>
                    <a:moveTo>
                      <a:pt x="211" y="160"/>
                    </a:moveTo>
                    <a:lnTo>
                      <a:pt x="7" y="160"/>
                    </a:lnTo>
                    <a:lnTo>
                      <a:pt x="7" y="139"/>
                    </a:lnTo>
                    <a:lnTo>
                      <a:pt x="211" y="139"/>
                    </a:lnTo>
                    <a:lnTo>
                      <a:pt x="211" y="160"/>
                    </a:lnTo>
                    <a:close/>
                    <a:moveTo>
                      <a:pt x="211" y="131"/>
                    </a:moveTo>
                    <a:lnTo>
                      <a:pt x="7" y="131"/>
                    </a:lnTo>
                    <a:lnTo>
                      <a:pt x="7" y="7"/>
                    </a:lnTo>
                    <a:lnTo>
                      <a:pt x="211" y="7"/>
                    </a:lnTo>
                    <a:lnTo>
                      <a:pt x="211" y="13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6" name="Rectangle 6728">
                <a:extLst>
                  <a:ext uri="{FF2B5EF4-FFF2-40B4-BE49-F238E27FC236}">
                    <a16:creationId xmlns:a16="http://schemas.microsoft.com/office/drawing/2014/main" id="{6590A3FD-DA1C-78C6-0EB0-F89002BCB985}"/>
                  </a:ext>
                </a:extLst>
              </p:cNvPr>
              <p:cNvSpPr>
                <a:spLocks noChangeArrowheads="1"/>
              </p:cNvSpPr>
              <p:nvPr/>
            </p:nvSpPr>
            <p:spPr bwMode="auto">
              <a:xfrm>
                <a:off x="6294691" y="3446880"/>
                <a:ext cx="92976" cy="2503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97" name="Group 96">
              <a:extLst>
                <a:ext uri="{FF2B5EF4-FFF2-40B4-BE49-F238E27FC236}">
                  <a16:creationId xmlns:a16="http://schemas.microsoft.com/office/drawing/2014/main" id="{D618FAA0-A410-AA2B-5D84-A3BC120D1F95}"/>
                </a:ext>
              </a:extLst>
            </p:cNvPr>
            <p:cNvGrpSpPr/>
            <p:nvPr/>
          </p:nvGrpSpPr>
          <p:grpSpPr>
            <a:xfrm>
              <a:off x="5348991" y="4049486"/>
              <a:ext cx="271467" cy="290774"/>
              <a:chOff x="9672637" y="5591176"/>
              <a:chExt cx="736600" cy="788988"/>
            </a:xfrm>
            <a:solidFill>
              <a:schemeClr val="tx1"/>
            </a:solidFill>
          </p:grpSpPr>
          <p:sp>
            <p:nvSpPr>
              <p:cNvPr id="98" name="Freeform 97">
                <a:extLst>
                  <a:ext uri="{FF2B5EF4-FFF2-40B4-BE49-F238E27FC236}">
                    <a16:creationId xmlns:a16="http://schemas.microsoft.com/office/drawing/2014/main" id="{878C211F-74BE-2225-4061-7B821C73DC66}"/>
                  </a:ext>
                </a:extLst>
              </p:cNvPr>
              <p:cNvSpPr>
                <a:spLocks/>
              </p:cNvSpPr>
              <p:nvPr/>
            </p:nvSpPr>
            <p:spPr bwMode="auto">
              <a:xfrm>
                <a:off x="9688512" y="6065838"/>
                <a:ext cx="706438" cy="300038"/>
              </a:xfrm>
              <a:custGeom>
                <a:avLst/>
                <a:gdLst>
                  <a:gd name="T0" fmla="*/ 434 w 470"/>
                  <a:gd name="T1" fmla="*/ 56 h 200"/>
                  <a:gd name="T2" fmla="*/ 417 w 470"/>
                  <a:gd name="T3" fmla="*/ 33 h 200"/>
                  <a:gd name="T4" fmla="*/ 325 w 470"/>
                  <a:gd name="T5" fmla="*/ 1 h 200"/>
                  <a:gd name="T6" fmla="*/ 235 w 470"/>
                  <a:gd name="T7" fmla="*/ 74 h 200"/>
                  <a:gd name="T8" fmla="*/ 139 w 470"/>
                  <a:gd name="T9" fmla="*/ 0 h 200"/>
                  <a:gd name="T10" fmla="*/ 50 w 470"/>
                  <a:gd name="T11" fmla="*/ 38 h 200"/>
                  <a:gd name="T12" fmla="*/ 34 w 470"/>
                  <a:gd name="T13" fmla="*/ 63 h 200"/>
                  <a:gd name="T14" fmla="*/ 0 w 470"/>
                  <a:gd name="T15" fmla="*/ 200 h 200"/>
                  <a:gd name="T16" fmla="*/ 470 w 470"/>
                  <a:gd name="T17" fmla="*/ 200 h 200"/>
                  <a:gd name="T18" fmla="*/ 434 w 470"/>
                  <a:gd name="T19" fmla="*/ 5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0" h="200">
                    <a:moveTo>
                      <a:pt x="434" y="56"/>
                    </a:moveTo>
                    <a:cubicBezTo>
                      <a:pt x="434" y="56"/>
                      <a:pt x="419" y="33"/>
                      <a:pt x="417" y="33"/>
                    </a:cubicBezTo>
                    <a:cubicBezTo>
                      <a:pt x="415" y="33"/>
                      <a:pt x="357" y="13"/>
                      <a:pt x="325" y="1"/>
                    </a:cubicBezTo>
                    <a:cubicBezTo>
                      <a:pt x="305" y="71"/>
                      <a:pt x="235" y="74"/>
                      <a:pt x="235" y="74"/>
                    </a:cubicBezTo>
                    <a:cubicBezTo>
                      <a:pt x="179" y="74"/>
                      <a:pt x="150" y="26"/>
                      <a:pt x="139" y="0"/>
                    </a:cubicBezTo>
                    <a:cubicBezTo>
                      <a:pt x="50" y="38"/>
                      <a:pt x="50" y="38"/>
                      <a:pt x="50" y="38"/>
                    </a:cubicBezTo>
                    <a:cubicBezTo>
                      <a:pt x="50" y="38"/>
                      <a:pt x="35" y="61"/>
                      <a:pt x="34" y="63"/>
                    </a:cubicBezTo>
                    <a:cubicBezTo>
                      <a:pt x="34" y="65"/>
                      <a:pt x="0" y="200"/>
                      <a:pt x="0" y="200"/>
                    </a:cubicBezTo>
                    <a:cubicBezTo>
                      <a:pt x="470" y="200"/>
                      <a:pt x="470" y="200"/>
                      <a:pt x="470" y="200"/>
                    </a:cubicBezTo>
                    <a:lnTo>
                      <a:pt x="434" y="56"/>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9" name="Freeform 6">
                <a:extLst>
                  <a:ext uri="{FF2B5EF4-FFF2-40B4-BE49-F238E27FC236}">
                    <a16:creationId xmlns:a16="http://schemas.microsoft.com/office/drawing/2014/main" id="{BF6D1BE2-98BB-EBE1-AFBC-3422282B6B0D}"/>
                  </a:ext>
                </a:extLst>
              </p:cNvPr>
              <p:cNvSpPr>
                <a:spLocks noEditPoints="1"/>
              </p:cNvSpPr>
              <p:nvPr/>
            </p:nvSpPr>
            <p:spPr bwMode="auto">
              <a:xfrm>
                <a:off x="9672637" y="5591176"/>
                <a:ext cx="736600" cy="788988"/>
              </a:xfrm>
              <a:custGeom>
                <a:avLst/>
                <a:gdLst>
                  <a:gd name="T0" fmla="*/ 418 w 490"/>
                  <a:gd name="T1" fmla="*/ 338 h 524"/>
                  <a:gd name="T2" fmla="*/ 318 w 490"/>
                  <a:gd name="T3" fmla="*/ 299 h 524"/>
                  <a:gd name="T4" fmla="*/ 314 w 490"/>
                  <a:gd name="T5" fmla="*/ 265 h 524"/>
                  <a:gd name="T6" fmla="*/ 369 w 490"/>
                  <a:gd name="T7" fmla="*/ 173 h 524"/>
                  <a:gd name="T8" fmla="*/ 348 w 490"/>
                  <a:gd name="T9" fmla="*/ 128 h 524"/>
                  <a:gd name="T10" fmla="*/ 350 w 490"/>
                  <a:gd name="T11" fmla="*/ 115 h 524"/>
                  <a:gd name="T12" fmla="*/ 202 w 490"/>
                  <a:gd name="T13" fmla="*/ 7 h 524"/>
                  <a:gd name="T14" fmla="*/ 135 w 490"/>
                  <a:gd name="T15" fmla="*/ 90 h 524"/>
                  <a:gd name="T16" fmla="*/ 128 w 490"/>
                  <a:gd name="T17" fmla="*/ 134 h 524"/>
                  <a:gd name="T18" fmla="*/ 148 w 490"/>
                  <a:gd name="T19" fmla="*/ 204 h 524"/>
                  <a:gd name="T20" fmla="*/ 174 w 490"/>
                  <a:gd name="T21" fmla="*/ 264 h 524"/>
                  <a:gd name="T22" fmla="*/ 171 w 490"/>
                  <a:gd name="T23" fmla="*/ 298 h 524"/>
                  <a:gd name="T24" fmla="*/ 37 w 490"/>
                  <a:gd name="T25" fmla="*/ 377 h 524"/>
                  <a:gd name="T26" fmla="*/ 490 w 490"/>
                  <a:gd name="T27" fmla="*/ 524 h 524"/>
                  <a:gd name="T28" fmla="*/ 162 w 490"/>
                  <a:gd name="T29" fmla="*/ 196 h 524"/>
                  <a:gd name="T30" fmla="*/ 156 w 490"/>
                  <a:gd name="T31" fmla="*/ 190 h 524"/>
                  <a:gd name="T32" fmla="*/ 140 w 490"/>
                  <a:gd name="T33" fmla="*/ 145 h 524"/>
                  <a:gd name="T34" fmla="*/ 141 w 490"/>
                  <a:gd name="T35" fmla="*/ 144 h 524"/>
                  <a:gd name="T36" fmla="*/ 153 w 490"/>
                  <a:gd name="T37" fmla="*/ 151 h 524"/>
                  <a:gd name="T38" fmla="*/ 164 w 490"/>
                  <a:gd name="T39" fmla="*/ 94 h 524"/>
                  <a:gd name="T40" fmla="*/ 334 w 490"/>
                  <a:gd name="T41" fmla="*/ 111 h 524"/>
                  <a:gd name="T42" fmla="*/ 343 w 490"/>
                  <a:gd name="T43" fmla="*/ 148 h 524"/>
                  <a:gd name="T44" fmla="*/ 354 w 490"/>
                  <a:gd name="T45" fmla="*/ 169 h 524"/>
                  <a:gd name="T46" fmla="*/ 331 w 490"/>
                  <a:gd name="T47" fmla="*/ 190 h 524"/>
                  <a:gd name="T48" fmla="*/ 247 w 490"/>
                  <a:gd name="T49" fmla="*/ 287 h 524"/>
                  <a:gd name="T50" fmla="*/ 188 w 490"/>
                  <a:gd name="T51" fmla="*/ 292 h 524"/>
                  <a:gd name="T52" fmla="*/ 247 w 490"/>
                  <a:gd name="T53" fmla="*/ 303 h 524"/>
                  <a:gd name="T54" fmla="*/ 304 w 490"/>
                  <a:gd name="T55" fmla="*/ 314 h 524"/>
                  <a:gd name="T56" fmla="*/ 245 w 490"/>
                  <a:gd name="T57" fmla="*/ 351 h 524"/>
                  <a:gd name="T58" fmla="*/ 188 w 490"/>
                  <a:gd name="T59" fmla="*/ 292 h 524"/>
                  <a:gd name="T60" fmla="*/ 245 w 490"/>
                  <a:gd name="T61" fmla="*/ 367 h 524"/>
                  <a:gd name="T62" fmla="*/ 246 w 490"/>
                  <a:gd name="T63" fmla="*/ 367 h 524"/>
                  <a:gd name="T64" fmla="*/ 330 w 490"/>
                  <a:gd name="T65" fmla="*/ 319 h 524"/>
                  <a:gd name="T66" fmla="*/ 160 w 490"/>
                  <a:gd name="T67" fmla="*/ 319 h 524"/>
                  <a:gd name="T68" fmla="*/ 52 w 490"/>
                  <a:gd name="T69" fmla="*/ 380 h 524"/>
                  <a:gd name="T70" fmla="*/ 146 w 490"/>
                  <a:gd name="T71" fmla="*/ 325 h 524"/>
                  <a:gd name="T72" fmla="*/ 345 w 490"/>
                  <a:gd name="T73" fmla="*/ 325 h 524"/>
                  <a:gd name="T74" fmla="*/ 413 w 490"/>
                  <a:gd name="T75" fmla="*/ 353 h 524"/>
                  <a:gd name="T76" fmla="*/ 470 w 490"/>
                  <a:gd name="T77" fmla="*/ 508 h 524"/>
                  <a:gd name="T78" fmla="*/ 52 w 490"/>
                  <a:gd name="T79" fmla="*/ 380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90" h="524">
                    <a:moveTo>
                      <a:pt x="454" y="377"/>
                    </a:moveTo>
                    <a:cubicBezTo>
                      <a:pt x="454" y="376"/>
                      <a:pt x="448" y="348"/>
                      <a:pt x="418" y="338"/>
                    </a:cubicBezTo>
                    <a:cubicBezTo>
                      <a:pt x="339" y="305"/>
                      <a:pt x="339" y="305"/>
                      <a:pt x="339" y="305"/>
                    </a:cubicBezTo>
                    <a:cubicBezTo>
                      <a:pt x="318" y="299"/>
                      <a:pt x="318" y="299"/>
                      <a:pt x="318" y="299"/>
                    </a:cubicBezTo>
                    <a:cubicBezTo>
                      <a:pt x="315" y="270"/>
                      <a:pt x="315" y="270"/>
                      <a:pt x="315" y="270"/>
                    </a:cubicBezTo>
                    <a:cubicBezTo>
                      <a:pt x="314" y="265"/>
                      <a:pt x="314" y="265"/>
                      <a:pt x="314" y="265"/>
                    </a:cubicBezTo>
                    <a:cubicBezTo>
                      <a:pt x="331" y="243"/>
                      <a:pt x="340" y="216"/>
                      <a:pt x="344" y="205"/>
                    </a:cubicBezTo>
                    <a:cubicBezTo>
                      <a:pt x="358" y="201"/>
                      <a:pt x="367" y="184"/>
                      <a:pt x="369" y="173"/>
                    </a:cubicBezTo>
                    <a:cubicBezTo>
                      <a:pt x="370" y="171"/>
                      <a:pt x="370" y="171"/>
                      <a:pt x="370" y="171"/>
                    </a:cubicBezTo>
                    <a:cubicBezTo>
                      <a:pt x="372" y="146"/>
                      <a:pt x="359" y="133"/>
                      <a:pt x="348" y="128"/>
                    </a:cubicBezTo>
                    <a:cubicBezTo>
                      <a:pt x="349" y="123"/>
                      <a:pt x="350" y="116"/>
                      <a:pt x="350" y="116"/>
                    </a:cubicBezTo>
                    <a:cubicBezTo>
                      <a:pt x="350" y="116"/>
                      <a:pt x="350" y="116"/>
                      <a:pt x="350" y="115"/>
                    </a:cubicBezTo>
                    <a:cubicBezTo>
                      <a:pt x="368" y="2"/>
                      <a:pt x="248" y="0"/>
                      <a:pt x="248" y="0"/>
                    </a:cubicBezTo>
                    <a:cubicBezTo>
                      <a:pt x="230" y="0"/>
                      <a:pt x="215" y="3"/>
                      <a:pt x="202" y="7"/>
                    </a:cubicBezTo>
                    <a:cubicBezTo>
                      <a:pt x="179" y="15"/>
                      <a:pt x="171" y="30"/>
                      <a:pt x="170" y="32"/>
                    </a:cubicBezTo>
                    <a:cubicBezTo>
                      <a:pt x="160" y="34"/>
                      <a:pt x="138" y="46"/>
                      <a:pt x="135" y="90"/>
                    </a:cubicBezTo>
                    <a:cubicBezTo>
                      <a:pt x="135" y="90"/>
                      <a:pt x="133" y="112"/>
                      <a:pt x="136" y="128"/>
                    </a:cubicBezTo>
                    <a:cubicBezTo>
                      <a:pt x="133" y="130"/>
                      <a:pt x="130" y="132"/>
                      <a:pt x="128" y="134"/>
                    </a:cubicBezTo>
                    <a:cubicBezTo>
                      <a:pt x="117" y="147"/>
                      <a:pt x="120" y="167"/>
                      <a:pt x="120" y="169"/>
                    </a:cubicBezTo>
                    <a:cubicBezTo>
                      <a:pt x="123" y="190"/>
                      <a:pt x="137" y="200"/>
                      <a:pt x="148" y="204"/>
                    </a:cubicBezTo>
                    <a:cubicBezTo>
                      <a:pt x="154" y="229"/>
                      <a:pt x="163" y="248"/>
                      <a:pt x="174" y="263"/>
                    </a:cubicBezTo>
                    <a:cubicBezTo>
                      <a:pt x="174" y="264"/>
                      <a:pt x="174" y="264"/>
                      <a:pt x="174" y="264"/>
                    </a:cubicBezTo>
                    <a:cubicBezTo>
                      <a:pt x="174" y="264"/>
                      <a:pt x="174" y="264"/>
                      <a:pt x="174" y="264"/>
                    </a:cubicBezTo>
                    <a:cubicBezTo>
                      <a:pt x="171" y="298"/>
                      <a:pt x="171" y="298"/>
                      <a:pt x="171" y="298"/>
                    </a:cubicBezTo>
                    <a:cubicBezTo>
                      <a:pt x="72" y="338"/>
                      <a:pt x="72" y="338"/>
                      <a:pt x="72" y="338"/>
                    </a:cubicBezTo>
                    <a:cubicBezTo>
                      <a:pt x="43" y="348"/>
                      <a:pt x="37" y="376"/>
                      <a:pt x="37" y="377"/>
                    </a:cubicBezTo>
                    <a:cubicBezTo>
                      <a:pt x="0" y="524"/>
                      <a:pt x="0" y="524"/>
                      <a:pt x="0" y="524"/>
                    </a:cubicBezTo>
                    <a:cubicBezTo>
                      <a:pt x="490" y="524"/>
                      <a:pt x="490" y="524"/>
                      <a:pt x="490" y="524"/>
                    </a:cubicBezTo>
                    <a:lnTo>
                      <a:pt x="454" y="377"/>
                    </a:lnTo>
                    <a:close/>
                    <a:moveTo>
                      <a:pt x="162" y="196"/>
                    </a:moveTo>
                    <a:cubicBezTo>
                      <a:pt x="161" y="190"/>
                      <a:pt x="161" y="190"/>
                      <a:pt x="161" y="190"/>
                    </a:cubicBezTo>
                    <a:cubicBezTo>
                      <a:pt x="156" y="190"/>
                      <a:pt x="156" y="190"/>
                      <a:pt x="156" y="190"/>
                    </a:cubicBezTo>
                    <a:cubicBezTo>
                      <a:pt x="154" y="189"/>
                      <a:pt x="138" y="186"/>
                      <a:pt x="136" y="167"/>
                    </a:cubicBezTo>
                    <a:cubicBezTo>
                      <a:pt x="136" y="163"/>
                      <a:pt x="135" y="151"/>
                      <a:pt x="140" y="145"/>
                    </a:cubicBezTo>
                    <a:cubicBezTo>
                      <a:pt x="140" y="145"/>
                      <a:pt x="141" y="144"/>
                      <a:pt x="141" y="144"/>
                    </a:cubicBezTo>
                    <a:cubicBezTo>
                      <a:pt x="141" y="144"/>
                      <a:pt x="141" y="144"/>
                      <a:pt x="141" y="144"/>
                    </a:cubicBezTo>
                    <a:cubicBezTo>
                      <a:pt x="143" y="143"/>
                      <a:pt x="144" y="143"/>
                      <a:pt x="145" y="143"/>
                    </a:cubicBezTo>
                    <a:cubicBezTo>
                      <a:pt x="153" y="151"/>
                      <a:pt x="153" y="151"/>
                      <a:pt x="153" y="151"/>
                    </a:cubicBezTo>
                    <a:cubicBezTo>
                      <a:pt x="158" y="150"/>
                      <a:pt x="158" y="150"/>
                      <a:pt x="158" y="150"/>
                    </a:cubicBezTo>
                    <a:cubicBezTo>
                      <a:pt x="151" y="120"/>
                      <a:pt x="164" y="94"/>
                      <a:pt x="164" y="94"/>
                    </a:cubicBezTo>
                    <a:cubicBezTo>
                      <a:pt x="174" y="109"/>
                      <a:pt x="228" y="90"/>
                      <a:pt x="228" y="90"/>
                    </a:cubicBezTo>
                    <a:cubicBezTo>
                      <a:pt x="321" y="65"/>
                      <a:pt x="334" y="111"/>
                      <a:pt x="334" y="111"/>
                    </a:cubicBezTo>
                    <a:cubicBezTo>
                      <a:pt x="341" y="131"/>
                      <a:pt x="334" y="148"/>
                      <a:pt x="334" y="148"/>
                    </a:cubicBezTo>
                    <a:cubicBezTo>
                      <a:pt x="343" y="148"/>
                      <a:pt x="343" y="148"/>
                      <a:pt x="343" y="148"/>
                    </a:cubicBezTo>
                    <a:cubicBezTo>
                      <a:pt x="344" y="144"/>
                      <a:pt x="344" y="144"/>
                      <a:pt x="344" y="144"/>
                    </a:cubicBezTo>
                    <a:cubicBezTo>
                      <a:pt x="349" y="147"/>
                      <a:pt x="355" y="154"/>
                      <a:pt x="354" y="169"/>
                    </a:cubicBezTo>
                    <a:cubicBezTo>
                      <a:pt x="352" y="177"/>
                      <a:pt x="345" y="190"/>
                      <a:pt x="337" y="190"/>
                    </a:cubicBezTo>
                    <a:cubicBezTo>
                      <a:pt x="331" y="190"/>
                      <a:pt x="331" y="190"/>
                      <a:pt x="331" y="190"/>
                    </a:cubicBezTo>
                    <a:cubicBezTo>
                      <a:pt x="330" y="196"/>
                      <a:pt x="330" y="196"/>
                      <a:pt x="330" y="196"/>
                    </a:cubicBezTo>
                    <a:cubicBezTo>
                      <a:pt x="329" y="197"/>
                      <a:pt x="305" y="287"/>
                      <a:pt x="247" y="287"/>
                    </a:cubicBezTo>
                    <a:cubicBezTo>
                      <a:pt x="244" y="287"/>
                      <a:pt x="182" y="286"/>
                      <a:pt x="162" y="196"/>
                    </a:cubicBezTo>
                    <a:close/>
                    <a:moveTo>
                      <a:pt x="188" y="292"/>
                    </a:moveTo>
                    <a:cubicBezTo>
                      <a:pt x="189" y="279"/>
                      <a:pt x="189" y="279"/>
                      <a:pt x="189" y="279"/>
                    </a:cubicBezTo>
                    <a:cubicBezTo>
                      <a:pt x="217" y="303"/>
                      <a:pt x="247" y="303"/>
                      <a:pt x="247" y="303"/>
                    </a:cubicBezTo>
                    <a:cubicBezTo>
                      <a:pt x="269" y="303"/>
                      <a:pt x="286" y="294"/>
                      <a:pt x="300" y="281"/>
                    </a:cubicBezTo>
                    <a:cubicBezTo>
                      <a:pt x="304" y="314"/>
                      <a:pt x="304" y="314"/>
                      <a:pt x="304" y="314"/>
                    </a:cubicBezTo>
                    <a:cubicBezTo>
                      <a:pt x="304" y="314"/>
                      <a:pt x="304" y="314"/>
                      <a:pt x="304" y="314"/>
                    </a:cubicBezTo>
                    <a:cubicBezTo>
                      <a:pt x="298" y="327"/>
                      <a:pt x="282" y="347"/>
                      <a:pt x="245" y="351"/>
                    </a:cubicBezTo>
                    <a:cubicBezTo>
                      <a:pt x="205" y="349"/>
                      <a:pt x="191" y="327"/>
                      <a:pt x="186" y="314"/>
                    </a:cubicBezTo>
                    <a:lnTo>
                      <a:pt x="188" y="292"/>
                    </a:lnTo>
                    <a:close/>
                    <a:moveTo>
                      <a:pt x="170" y="315"/>
                    </a:moveTo>
                    <a:cubicBezTo>
                      <a:pt x="175" y="332"/>
                      <a:pt x="192" y="365"/>
                      <a:pt x="245" y="367"/>
                    </a:cubicBezTo>
                    <a:cubicBezTo>
                      <a:pt x="246" y="367"/>
                      <a:pt x="246" y="367"/>
                      <a:pt x="246" y="367"/>
                    </a:cubicBezTo>
                    <a:cubicBezTo>
                      <a:pt x="246" y="367"/>
                      <a:pt x="246" y="367"/>
                      <a:pt x="246" y="367"/>
                    </a:cubicBezTo>
                    <a:cubicBezTo>
                      <a:pt x="296" y="362"/>
                      <a:pt x="314" y="332"/>
                      <a:pt x="320" y="316"/>
                    </a:cubicBezTo>
                    <a:cubicBezTo>
                      <a:pt x="330" y="319"/>
                      <a:pt x="330" y="319"/>
                      <a:pt x="330" y="319"/>
                    </a:cubicBezTo>
                    <a:cubicBezTo>
                      <a:pt x="304" y="376"/>
                      <a:pt x="248" y="377"/>
                      <a:pt x="245" y="377"/>
                    </a:cubicBezTo>
                    <a:cubicBezTo>
                      <a:pt x="190" y="377"/>
                      <a:pt x="167" y="336"/>
                      <a:pt x="160" y="319"/>
                    </a:cubicBezTo>
                    <a:lnTo>
                      <a:pt x="170" y="315"/>
                    </a:lnTo>
                    <a:close/>
                    <a:moveTo>
                      <a:pt x="52" y="380"/>
                    </a:moveTo>
                    <a:cubicBezTo>
                      <a:pt x="52" y="379"/>
                      <a:pt x="57" y="360"/>
                      <a:pt x="78" y="353"/>
                    </a:cubicBezTo>
                    <a:cubicBezTo>
                      <a:pt x="146" y="325"/>
                      <a:pt x="146" y="325"/>
                      <a:pt x="146" y="325"/>
                    </a:cubicBezTo>
                    <a:cubicBezTo>
                      <a:pt x="154" y="346"/>
                      <a:pt x="181" y="393"/>
                      <a:pt x="245" y="393"/>
                    </a:cubicBezTo>
                    <a:cubicBezTo>
                      <a:pt x="246" y="393"/>
                      <a:pt x="315" y="392"/>
                      <a:pt x="345" y="325"/>
                    </a:cubicBezTo>
                    <a:cubicBezTo>
                      <a:pt x="412" y="353"/>
                      <a:pt x="412" y="353"/>
                      <a:pt x="412" y="353"/>
                    </a:cubicBezTo>
                    <a:cubicBezTo>
                      <a:pt x="413" y="353"/>
                      <a:pt x="413" y="353"/>
                      <a:pt x="413" y="353"/>
                    </a:cubicBezTo>
                    <a:cubicBezTo>
                      <a:pt x="434" y="360"/>
                      <a:pt x="438" y="379"/>
                      <a:pt x="438" y="380"/>
                    </a:cubicBezTo>
                    <a:cubicBezTo>
                      <a:pt x="470" y="508"/>
                      <a:pt x="470" y="508"/>
                      <a:pt x="470" y="508"/>
                    </a:cubicBezTo>
                    <a:cubicBezTo>
                      <a:pt x="21" y="508"/>
                      <a:pt x="21" y="508"/>
                      <a:pt x="21" y="508"/>
                    </a:cubicBezTo>
                    <a:lnTo>
                      <a:pt x="52" y="3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112" name="Group 111">
            <a:extLst>
              <a:ext uri="{FF2B5EF4-FFF2-40B4-BE49-F238E27FC236}">
                <a16:creationId xmlns:a16="http://schemas.microsoft.com/office/drawing/2014/main" id="{8C24F4CD-8A39-F542-F69B-A1BFF1622ACD}"/>
              </a:ext>
            </a:extLst>
          </p:cNvPr>
          <p:cNvGrpSpPr/>
          <p:nvPr/>
        </p:nvGrpSpPr>
        <p:grpSpPr>
          <a:xfrm>
            <a:off x="581986" y="4980856"/>
            <a:ext cx="326569" cy="408967"/>
            <a:chOff x="-1557063" y="1983376"/>
            <a:chExt cx="630851" cy="790023"/>
          </a:xfrm>
        </p:grpSpPr>
        <p:sp>
          <p:nvSpPr>
            <p:cNvPr id="101" name="Freeform 126">
              <a:extLst>
                <a:ext uri="{FF2B5EF4-FFF2-40B4-BE49-F238E27FC236}">
                  <a16:creationId xmlns:a16="http://schemas.microsoft.com/office/drawing/2014/main" id="{7A1C152F-40AE-EC00-C64F-219E00FB9C66}"/>
                </a:ext>
              </a:extLst>
            </p:cNvPr>
            <p:cNvSpPr>
              <a:spLocks noEditPoints="1"/>
            </p:cNvSpPr>
            <p:nvPr/>
          </p:nvSpPr>
          <p:spPr bwMode="auto">
            <a:xfrm>
              <a:off x="-1464284" y="2029766"/>
              <a:ext cx="257779" cy="364822"/>
            </a:xfrm>
            <a:custGeom>
              <a:avLst/>
              <a:gdLst>
                <a:gd name="T0" fmla="*/ 153 w 177"/>
                <a:gd name="T1" fmla="*/ 102 h 249"/>
                <a:gd name="T2" fmla="*/ 153 w 177"/>
                <a:gd name="T3" fmla="*/ 57 h 249"/>
                <a:gd name="T4" fmla="*/ 88 w 177"/>
                <a:gd name="T5" fmla="*/ 0 h 249"/>
                <a:gd name="T6" fmla="*/ 24 w 177"/>
                <a:gd name="T7" fmla="*/ 57 h 249"/>
                <a:gd name="T8" fmla="*/ 24 w 177"/>
                <a:gd name="T9" fmla="*/ 102 h 249"/>
                <a:gd name="T10" fmla="*/ 0 w 177"/>
                <a:gd name="T11" fmla="*/ 102 h 249"/>
                <a:gd name="T12" fmla="*/ 0 w 177"/>
                <a:gd name="T13" fmla="*/ 249 h 249"/>
                <a:gd name="T14" fmla="*/ 177 w 177"/>
                <a:gd name="T15" fmla="*/ 249 h 249"/>
                <a:gd name="T16" fmla="*/ 177 w 177"/>
                <a:gd name="T17" fmla="*/ 102 h 249"/>
                <a:gd name="T18" fmla="*/ 153 w 177"/>
                <a:gd name="T19" fmla="*/ 102 h 249"/>
                <a:gd name="T20" fmla="*/ 97 w 177"/>
                <a:gd name="T21" fmla="*/ 179 h 249"/>
                <a:gd name="T22" fmla="*/ 97 w 177"/>
                <a:gd name="T23" fmla="*/ 204 h 249"/>
                <a:gd name="T24" fmla="*/ 80 w 177"/>
                <a:gd name="T25" fmla="*/ 204 h 249"/>
                <a:gd name="T26" fmla="*/ 80 w 177"/>
                <a:gd name="T27" fmla="*/ 179 h 249"/>
                <a:gd name="T28" fmla="*/ 71 w 177"/>
                <a:gd name="T29" fmla="*/ 165 h 249"/>
                <a:gd name="T30" fmla="*/ 88 w 177"/>
                <a:gd name="T31" fmla="*/ 148 h 249"/>
                <a:gd name="T32" fmla="*/ 106 w 177"/>
                <a:gd name="T33" fmla="*/ 165 h 249"/>
                <a:gd name="T34" fmla="*/ 97 w 177"/>
                <a:gd name="T35" fmla="*/ 179 h 249"/>
                <a:gd name="T36" fmla="*/ 132 w 177"/>
                <a:gd name="T37" fmla="*/ 101 h 249"/>
                <a:gd name="T38" fmla="*/ 45 w 177"/>
                <a:gd name="T39" fmla="*/ 101 h 249"/>
                <a:gd name="T40" fmla="*/ 45 w 177"/>
                <a:gd name="T41" fmla="*/ 58 h 249"/>
                <a:gd name="T42" fmla="*/ 88 w 177"/>
                <a:gd name="T43" fmla="*/ 20 h 249"/>
                <a:gd name="T44" fmla="*/ 132 w 177"/>
                <a:gd name="T45" fmla="*/ 58 h 249"/>
                <a:gd name="T46" fmla="*/ 132 w 177"/>
                <a:gd name="T47" fmla="*/ 101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7" h="249">
                  <a:moveTo>
                    <a:pt x="153" y="102"/>
                  </a:moveTo>
                  <a:cubicBezTo>
                    <a:pt x="153" y="57"/>
                    <a:pt x="153" y="57"/>
                    <a:pt x="153" y="57"/>
                  </a:cubicBezTo>
                  <a:cubicBezTo>
                    <a:pt x="152" y="37"/>
                    <a:pt x="137" y="0"/>
                    <a:pt x="88" y="0"/>
                  </a:cubicBezTo>
                  <a:cubicBezTo>
                    <a:pt x="40" y="0"/>
                    <a:pt x="25" y="37"/>
                    <a:pt x="24" y="57"/>
                  </a:cubicBezTo>
                  <a:cubicBezTo>
                    <a:pt x="24" y="102"/>
                    <a:pt x="24" y="102"/>
                    <a:pt x="24" y="102"/>
                  </a:cubicBezTo>
                  <a:cubicBezTo>
                    <a:pt x="0" y="102"/>
                    <a:pt x="0" y="102"/>
                    <a:pt x="0" y="102"/>
                  </a:cubicBezTo>
                  <a:cubicBezTo>
                    <a:pt x="0" y="249"/>
                    <a:pt x="0" y="249"/>
                    <a:pt x="0" y="249"/>
                  </a:cubicBezTo>
                  <a:cubicBezTo>
                    <a:pt x="177" y="249"/>
                    <a:pt x="177" y="249"/>
                    <a:pt x="177" y="249"/>
                  </a:cubicBezTo>
                  <a:cubicBezTo>
                    <a:pt x="177" y="102"/>
                    <a:pt x="177" y="102"/>
                    <a:pt x="177" y="102"/>
                  </a:cubicBezTo>
                  <a:lnTo>
                    <a:pt x="153" y="102"/>
                  </a:lnTo>
                  <a:close/>
                  <a:moveTo>
                    <a:pt x="97" y="179"/>
                  </a:moveTo>
                  <a:cubicBezTo>
                    <a:pt x="97" y="204"/>
                    <a:pt x="97" y="204"/>
                    <a:pt x="97" y="204"/>
                  </a:cubicBezTo>
                  <a:cubicBezTo>
                    <a:pt x="80" y="204"/>
                    <a:pt x="80" y="204"/>
                    <a:pt x="80" y="204"/>
                  </a:cubicBezTo>
                  <a:cubicBezTo>
                    <a:pt x="80" y="179"/>
                    <a:pt x="80" y="179"/>
                    <a:pt x="80" y="179"/>
                  </a:cubicBezTo>
                  <a:cubicBezTo>
                    <a:pt x="75" y="176"/>
                    <a:pt x="71" y="171"/>
                    <a:pt x="71" y="165"/>
                  </a:cubicBezTo>
                  <a:cubicBezTo>
                    <a:pt x="71" y="155"/>
                    <a:pt x="79" y="148"/>
                    <a:pt x="88" y="148"/>
                  </a:cubicBezTo>
                  <a:cubicBezTo>
                    <a:pt x="98" y="148"/>
                    <a:pt x="106" y="155"/>
                    <a:pt x="106" y="165"/>
                  </a:cubicBezTo>
                  <a:cubicBezTo>
                    <a:pt x="106" y="171"/>
                    <a:pt x="102" y="176"/>
                    <a:pt x="97" y="179"/>
                  </a:cubicBezTo>
                  <a:close/>
                  <a:moveTo>
                    <a:pt x="132" y="101"/>
                  </a:moveTo>
                  <a:cubicBezTo>
                    <a:pt x="45" y="101"/>
                    <a:pt x="45" y="101"/>
                    <a:pt x="45" y="101"/>
                  </a:cubicBezTo>
                  <a:cubicBezTo>
                    <a:pt x="45" y="58"/>
                    <a:pt x="45" y="58"/>
                    <a:pt x="45" y="58"/>
                  </a:cubicBezTo>
                  <a:cubicBezTo>
                    <a:pt x="45" y="55"/>
                    <a:pt x="48" y="20"/>
                    <a:pt x="88" y="20"/>
                  </a:cubicBezTo>
                  <a:cubicBezTo>
                    <a:pt x="129" y="20"/>
                    <a:pt x="132" y="54"/>
                    <a:pt x="132" y="58"/>
                  </a:cubicBezTo>
                  <a:lnTo>
                    <a:pt x="132" y="101"/>
                  </a:lnTo>
                  <a:close/>
                </a:path>
              </a:pathLst>
            </a:custGeom>
            <a:solidFill>
              <a:srgbClr val="1214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 name="Freeform 176">
              <a:extLst>
                <a:ext uri="{FF2B5EF4-FFF2-40B4-BE49-F238E27FC236}">
                  <a16:creationId xmlns:a16="http://schemas.microsoft.com/office/drawing/2014/main" id="{8F4973DE-6B9B-4762-18C6-FA48BE4C7F19}"/>
                </a:ext>
              </a:extLst>
            </p:cNvPr>
            <p:cNvSpPr>
              <a:spLocks noEditPoints="1"/>
            </p:cNvSpPr>
            <p:nvPr/>
          </p:nvSpPr>
          <p:spPr bwMode="auto">
            <a:xfrm>
              <a:off x="-1557063" y="1983376"/>
              <a:ext cx="630851" cy="790023"/>
            </a:xfrm>
            <a:custGeom>
              <a:avLst/>
              <a:gdLst>
                <a:gd name="T0" fmla="*/ 432 w 432"/>
                <a:gd name="T1" fmla="*/ 541 h 541"/>
                <a:gd name="T2" fmla="*/ 0 w 432"/>
                <a:gd name="T3" fmla="*/ 541 h 541"/>
                <a:gd name="T4" fmla="*/ 0 w 432"/>
                <a:gd name="T5" fmla="*/ 0 h 541"/>
                <a:gd name="T6" fmla="*/ 432 w 432"/>
                <a:gd name="T7" fmla="*/ 0 h 541"/>
                <a:gd name="T8" fmla="*/ 432 w 432"/>
                <a:gd name="T9" fmla="*/ 541 h 541"/>
                <a:gd name="T10" fmla="*/ 17 w 432"/>
                <a:gd name="T11" fmla="*/ 526 h 541"/>
                <a:gd name="T12" fmla="*/ 416 w 432"/>
                <a:gd name="T13" fmla="*/ 526 h 541"/>
                <a:gd name="T14" fmla="*/ 416 w 432"/>
                <a:gd name="T15" fmla="*/ 16 h 541"/>
                <a:gd name="T16" fmla="*/ 17 w 432"/>
                <a:gd name="T17" fmla="*/ 16 h 541"/>
                <a:gd name="T18" fmla="*/ 17 w 432"/>
                <a:gd name="T19" fmla="*/ 526 h 5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2" h="541">
                  <a:moveTo>
                    <a:pt x="432" y="541"/>
                  </a:moveTo>
                  <a:lnTo>
                    <a:pt x="0" y="541"/>
                  </a:lnTo>
                  <a:lnTo>
                    <a:pt x="0" y="0"/>
                  </a:lnTo>
                  <a:lnTo>
                    <a:pt x="432" y="0"/>
                  </a:lnTo>
                  <a:lnTo>
                    <a:pt x="432" y="541"/>
                  </a:lnTo>
                  <a:close/>
                  <a:moveTo>
                    <a:pt x="17" y="526"/>
                  </a:moveTo>
                  <a:lnTo>
                    <a:pt x="416" y="526"/>
                  </a:lnTo>
                  <a:lnTo>
                    <a:pt x="416" y="16"/>
                  </a:lnTo>
                  <a:lnTo>
                    <a:pt x="17" y="16"/>
                  </a:lnTo>
                  <a:lnTo>
                    <a:pt x="17" y="52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4" name="Rectangle 179">
              <a:extLst>
                <a:ext uri="{FF2B5EF4-FFF2-40B4-BE49-F238E27FC236}">
                  <a16:creationId xmlns:a16="http://schemas.microsoft.com/office/drawing/2014/main" id="{A10F8210-873E-AE58-3D91-59AD3316A79E}"/>
                </a:ext>
              </a:extLst>
            </p:cNvPr>
            <p:cNvSpPr>
              <a:spLocks noChangeArrowheads="1"/>
            </p:cNvSpPr>
            <p:nvPr/>
          </p:nvSpPr>
          <p:spPr bwMode="auto">
            <a:xfrm>
              <a:off x="-1466524" y="2652762"/>
              <a:ext cx="453614" cy="3657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6" name="Rectangle 179">
              <a:extLst>
                <a:ext uri="{FF2B5EF4-FFF2-40B4-BE49-F238E27FC236}">
                  <a16:creationId xmlns:a16="http://schemas.microsoft.com/office/drawing/2014/main" id="{15A8E764-6444-BED2-309B-5E12786EAFB7}"/>
                </a:ext>
              </a:extLst>
            </p:cNvPr>
            <p:cNvSpPr>
              <a:spLocks noChangeArrowheads="1"/>
            </p:cNvSpPr>
            <p:nvPr/>
          </p:nvSpPr>
          <p:spPr bwMode="auto">
            <a:xfrm>
              <a:off x="-1466524" y="2555056"/>
              <a:ext cx="453614" cy="3657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7" name="Rectangle 179">
              <a:extLst>
                <a:ext uri="{FF2B5EF4-FFF2-40B4-BE49-F238E27FC236}">
                  <a16:creationId xmlns:a16="http://schemas.microsoft.com/office/drawing/2014/main" id="{388E2102-A346-E778-4480-26C7BE967D86}"/>
                </a:ext>
              </a:extLst>
            </p:cNvPr>
            <p:cNvSpPr>
              <a:spLocks noChangeArrowheads="1"/>
            </p:cNvSpPr>
            <p:nvPr/>
          </p:nvSpPr>
          <p:spPr bwMode="auto">
            <a:xfrm>
              <a:off x="-1466524" y="2457352"/>
              <a:ext cx="453614" cy="3657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108" name="Group 107">
              <a:extLst>
                <a:ext uri="{FF2B5EF4-FFF2-40B4-BE49-F238E27FC236}">
                  <a16:creationId xmlns:a16="http://schemas.microsoft.com/office/drawing/2014/main" id="{9CDF0C2E-7965-E0F0-58FD-ABC2F04F1EBD}"/>
                </a:ext>
              </a:extLst>
            </p:cNvPr>
            <p:cNvGrpSpPr/>
            <p:nvPr/>
          </p:nvGrpSpPr>
          <p:grpSpPr>
            <a:xfrm>
              <a:off x="-1141310" y="2164240"/>
              <a:ext cx="128400" cy="231984"/>
              <a:chOff x="919890" y="4666280"/>
              <a:chExt cx="137160" cy="231984"/>
            </a:xfrm>
            <a:solidFill>
              <a:schemeClr val="tx1"/>
            </a:solidFill>
          </p:grpSpPr>
          <p:sp>
            <p:nvSpPr>
              <p:cNvPr id="109" name="Rectangle 179">
                <a:extLst>
                  <a:ext uri="{FF2B5EF4-FFF2-40B4-BE49-F238E27FC236}">
                    <a16:creationId xmlns:a16="http://schemas.microsoft.com/office/drawing/2014/main" id="{BF247829-C26F-8BBD-22D8-2125C702AAA3}"/>
                  </a:ext>
                </a:extLst>
              </p:cNvPr>
              <p:cNvSpPr>
                <a:spLocks noChangeArrowheads="1"/>
              </p:cNvSpPr>
              <p:nvPr/>
            </p:nvSpPr>
            <p:spPr bwMode="auto">
              <a:xfrm>
                <a:off x="919890" y="4666280"/>
                <a:ext cx="137160" cy="365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0" name="Rectangle 179">
                <a:extLst>
                  <a:ext uri="{FF2B5EF4-FFF2-40B4-BE49-F238E27FC236}">
                    <a16:creationId xmlns:a16="http://schemas.microsoft.com/office/drawing/2014/main" id="{2225BF8F-93E1-AF26-359E-17FD08D6A068}"/>
                  </a:ext>
                </a:extLst>
              </p:cNvPr>
              <p:cNvSpPr>
                <a:spLocks noChangeArrowheads="1"/>
              </p:cNvSpPr>
              <p:nvPr/>
            </p:nvSpPr>
            <p:spPr bwMode="auto">
              <a:xfrm>
                <a:off x="919890" y="4763984"/>
                <a:ext cx="137160" cy="365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1" name="Rectangle 179">
                <a:extLst>
                  <a:ext uri="{FF2B5EF4-FFF2-40B4-BE49-F238E27FC236}">
                    <a16:creationId xmlns:a16="http://schemas.microsoft.com/office/drawing/2014/main" id="{47F62360-1834-A07A-AD17-7127B71EFBDB}"/>
                  </a:ext>
                </a:extLst>
              </p:cNvPr>
              <p:cNvSpPr>
                <a:spLocks noChangeArrowheads="1"/>
              </p:cNvSpPr>
              <p:nvPr/>
            </p:nvSpPr>
            <p:spPr bwMode="auto">
              <a:xfrm>
                <a:off x="919890" y="4861688"/>
                <a:ext cx="137160" cy="365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pic>
        <p:nvPicPr>
          <p:cNvPr id="3" name="Picture 2" descr="A screen shot of a computer&#10;&#10;Description automatically generated">
            <a:extLst>
              <a:ext uri="{FF2B5EF4-FFF2-40B4-BE49-F238E27FC236}">
                <a16:creationId xmlns:a16="http://schemas.microsoft.com/office/drawing/2014/main" id="{064934CD-D349-AC33-14D2-29322A762CF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446520" y="965200"/>
            <a:ext cx="5745480" cy="5694680"/>
          </a:xfrm>
          <a:prstGeom prst="rect">
            <a:avLst/>
          </a:prstGeom>
        </p:spPr>
      </p:pic>
      <p:pic>
        <p:nvPicPr>
          <p:cNvPr id="8" name="Picture 7" descr="A screenshot of a computer&#10;&#10;Description automatically generated">
            <a:extLst>
              <a:ext uri="{FF2B5EF4-FFF2-40B4-BE49-F238E27FC236}">
                <a16:creationId xmlns:a16="http://schemas.microsoft.com/office/drawing/2014/main" id="{0ECCAA53-1B96-1802-199E-C14175016BB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310438" y="1412127"/>
            <a:ext cx="4881562" cy="3297033"/>
          </a:xfrm>
          <a:prstGeom prst="rect">
            <a:avLst/>
          </a:prstGeom>
        </p:spPr>
      </p:pic>
      <p:pic>
        <p:nvPicPr>
          <p:cNvPr id="9" name="Picture 8" descr="A screenshot of a computer&#10;&#10;Description automatically generated">
            <a:extLst>
              <a:ext uri="{FF2B5EF4-FFF2-40B4-BE49-F238E27FC236}">
                <a16:creationId xmlns:a16="http://schemas.microsoft.com/office/drawing/2014/main" id="{3A3C2B1C-32B0-A45A-C57E-2447F08609B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071959" y="4154964"/>
            <a:ext cx="615402" cy="171768"/>
          </a:xfrm>
          <a:prstGeom prst="rect">
            <a:avLst/>
          </a:prstGeom>
        </p:spPr>
      </p:pic>
      <p:sp>
        <p:nvSpPr>
          <p:cNvPr id="10" name="Rectangle 9">
            <a:extLst>
              <a:ext uri="{FF2B5EF4-FFF2-40B4-BE49-F238E27FC236}">
                <a16:creationId xmlns:a16="http://schemas.microsoft.com/office/drawing/2014/main" id="{003975E7-0565-0F7A-1CFF-A722D70BB29F}"/>
              </a:ext>
            </a:extLst>
          </p:cNvPr>
          <p:cNvSpPr/>
          <p:nvPr/>
        </p:nvSpPr>
        <p:spPr>
          <a:xfrm>
            <a:off x="7750833" y="1470803"/>
            <a:ext cx="1777042" cy="288985"/>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pic>
        <p:nvPicPr>
          <p:cNvPr id="15" name="Graphic 14">
            <a:extLst>
              <a:ext uri="{FF2B5EF4-FFF2-40B4-BE49-F238E27FC236}">
                <a16:creationId xmlns:a16="http://schemas.microsoft.com/office/drawing/2014/main" id="{F8D52CCC-0701-AA34-22EC-F31B139925DB}"/>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770703" y="1582730"/>
            <a:ext cx="1721106" cy="236230"/>
          </a:xfrm>
          <a:prstGeom prst="rect">
            <a:avLst/>
          </a:prstGeom>
        </p:spPr>
      </p:pic>
      <p:sp>
        <p:nvSpPr>
          <p:cNvPr id="18" name="Rectangle 17">
            <a:extLst>
              <a:ext uri="{FF2B5EF4-FFF2-40B4-BE49-F238E27FC236}">
                <a16:creationId xmlns:a16="http://schemas.microsoft.com/office/drawing/2014/main" id="{3A30D2E2-8C16-FD09-837B-2510C97D2A7B}"/>
              </a:ext>
            </a:extLst>
          </p:cNvPr>
          <p:cNvSpPr/>
          <p:nvPr/>
        </p:nvSpPr>
        <p:spPr>
          <a:xfrm>
            <a:off x="7848600" y="322118"/>
            <a:ext cx="3733800" cy="519546"/>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9" name="TextBox 18">
            <a:extLst>
              <a:ext uri="{FF2B5EF4-FFF2-40B4-BE49-F238E27FC236}">
                <a16:creationId xmlns:a16="http://schemas.microsoft.com/office/drawing/2014/main" id="{58BCF21A-D159-3A41-A23D-B10674124BA5}"/>
              </a:ext>
            </a:extLst>
          </p:cNvPr>
          <p:cNvSpPr txBox="1"/>
          <p:nvPr/>
        </p:nvSpPr>
        <p:spPr>
          <a:xfrm>
            <a:off x="7848601" y="405245"/>
            <a:ext cx="3733800" cy="307777"/>
          </a:xfrm>
          <a:prstGeom prst="rect">
            <a:avLst/>
          </a:prstGeom>
          <a:noFill/>
        </p:spPr>
        <p:txBody>
          <a:bodyPr wrap="square" lIns="0" tIns="0" rIns="0" bIns="0" rtlCol="0">
            <a:spAutoFit/>
          </a:bodyPr>
          <a:lstStyle/>
          <a:p>
            <a:pPr algn="ctr">
              <a:spcAft>
                <a:spcPts val="600"/>
              </a:spcAft>
            </a:pPr>
            <a:r>
              <a:rPr lang="en-US" b="1" dirty="0">
                <a:solidFill>
                  <a:schemeClr val="bg1"/>
                </a:solidFill>
              </a:rPr>
              <a:t>myBlueElementIL.com</a:t>
            </a:r>
            <a:endParaRPr lang="en-US" sz="1800" b="1" dirty="0">
              <a:solidFill>
                <a:schemeClr val="bg1"/>
              </a:solidFill>
            </a:endParaRPr>
          </a:p>
        </p:txBody>
      </p:sp>
      <p:sp>
        <p:nvSpPr>
          <p:cNvPr id="4" name="Text Placeholder 8">
            <a:extLst>
              <a:ext uri="{FF2B5EF4-FFF2-40B4-BE49-F238E27FC236}">
                <a16:creationId xmlns:a16="http://schemas.microsoft.com/office/drawing/2014/main" id="{4424503A-2684-D9EE-1F89-B84286B464E1}"/>
              </a:ext>
            </a:extLst>
          </p:cNvPr>
          <p:cNvSpPr txBox="1">
            <a:spLocks/>
          </p:cNvSpPr>
          <p:nvPr/>
        </p:nvSpPr>
        <p:spPr>
          <a:xfrm>
            <a:off x="391886" y="6553200"/>
            <a:ext cx="7810569" cy="304800"/>
          </a:xfrm>
          <a:prstGeom prst="rect">
            <a:avLst/>
          </a:prstGeom>
        </p:spPr>
        <p:txBody>
          <a:bodyPr anchor="ct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000" kern="600" baseline="0">
                <a:solidFill>
                  <a:schemeClr val="tx1"/>
                </a:solidFill>
                <a:latin typeface="+mn-lt"/>
                <a:ea typeface="+mn-ea"/>
                <a:cs typeface="+mn-cs"/>
              </a:defRPr>
            </a:lvl1pPr>
            <a:lvl2pPr marL="429768" indent="-182880" algn="l" defTabSz="685800" rtl="0" eaLnBrk="1" latinLnBrk="0" hangingPunct="1">
              <a:lnSpc>
                <a:spcPct val="100000"/>
              </a:lnSpc>
              <a:spcBef>
                <a:spcPts val="0"/>
              </a:spcBef>
              <a:spcAft>
                <a:spcPts val="600"/>
              </a:spcAft>
              <a:buClr>
                <a:schemeClr val="tx1"/>
              </a:buClr>
              <a:buFont typeface="Arial" panose="020B0604020202020204" pitchFamily="34" charset="0"/>
              <a:buChar char="–"/>
              <a:defRPr sz="16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600" dirty="0"/>
              <a:t>Screen images are for illustrative purposes only.</a:t>
            </a:r>
          </a:p>
        </p:txBody>
      </p:sp>
    </p:spTree>
    <p:extLst>
      <p:ext uri="{BB962C8B-B14F-4D97-AF65-F5344CB8AC3E}">
        <p14:creationId xmlns:p14="http://schemas.microsoft.com/office/powerpoint/2010/main" val="3735191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FD0194E-F6CA-4840-8CEC-15C07158AC2D}"/>
              </a:ext>
            </a:extLst>
          </p:cNvPr>
          <p:cNvSpPr>
            <a:spLocks noGrp="1"/>
          </p:cNvSpPr>
          <p:nvPr>
            <p:ph type="title"/>
          </p:nvPr>
        </p:nvSpPr>
        <p:spPr>
          <a:xfrm>
            <a:off x="457200" y="411480"/>
            <a:ext cx="6781801" cy="1188720"/>
          </a:xfrm>
        </p:spPr>
        <p:txBody>
          <a:bodyPr/>
          <a:lstStyle/>
          <a:p>
            <a:r>
              <a:rPr lang="en-US" sz="3000" dirty="0">
                <a:solidFill>
                  <a:schemeClr val="tx2"/>
                </a:solidFill>
                <a:latin typeface="+mn-lt"/>
              </a:rPr>
              <a:t>Member </a:t>
            </a:r>
            <a:r>
              <a:rPr lang="en-US" dirty="0">
                <a:latin typeface="+mn-lt"/>
              </a:rPr>
              <a:t>Dashboard</a:t>
            </a:r>
            <a:endParaRPr lang="en-US" sz="3000" dirty="0">
              <a:solidFill>
                <a:schemeClr val="tx2"/>
              </a:solidFill>
              <a:latin typeface="+mn-lt"/>
            </a:endParaRPr>
          </a:p>
        </p:txBody>
      </p:sp>
      <p:sp>
        <p:nvSpPr>
          <p:cNvPr id="2" name="Slide Number Placeholder 1">
            <a:extLst>
              <a:ext uri="{FF2B5EF4-FFF2-40B4-BE49-F238E27FC236}">
                <a16:creationId xmlns:a16="http://schemas.microsoft.com/office/drawing/2014/main" id="{E528B746-1CC4-4571-B4B3-390B987F95FE}"/>
              </a:ext>
            </a:extLst>
          </p:cNvPr>
          <p:cNvSpPr>
            <a:spLocks noGrp="1"/>
          </p:cNvSpPr>
          <p:nvPr>
            <p:ph type="sldNum"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D55A223-BDE3-4662-BD05-6BDBDD27824A}" type="slidenum">
              <a:rPr kumimoji="0" lang="en-US" sz="800" b="0" i="0" u="none" strike="noStrike" kern="1200" cap="none" spc="0" normalizeH="0" baseline="0" noProof="0" smtClean="0">
                <a:ln>
                  <a:noFill/>
                </a:ln>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42</a:t>
            </a:fld>
            <a:endParaRPr kumimoji="0" lang="en-US" sz="800" b="0" i="0" u="none" strike="noStrike" kern="1200" cap="none" spc="0" normalizeH="0" baseline="0" noProof="0" dirty="0">
              <a:ln>
                <a:noFill/>
              </a:ln>
              <a:effectLst/>
              <a:uLnTx/>
              <a:uFillTx/>
              <a:latin typeface="Arial" panose="020B0604020202020204"/>
              <a:ea typeface="+mn-ea"/>
              <a:cs typeface="+mn-cs"/>
            </a:endParaRPr>
          </a:p>
        </p:txBody>
      </p:sp>
      <p:grpSp>
        <p:nvGrpSpPr>
          <p:cNvPr id="8" name="Group 7">
            <a:extLst>
              <a:ext uri="{FF2B5EF4-FFF2-40B4-BE49-F238E27FC236}">
                <a16:creationId xmlns:a16="http://schemas.microsoft.com/office/drawing/2014/main" id="{C8E8A75A-785A-F331-54B0-A2885AD6397C}"/>
              </a:ext>
            </a:extLst>
          </p:cNvPr>
          <p:cNvGrpSpPr/>
          <p:nvPr/>
        </p:nvGrpSpPr>
        <p:grpSpPr>
          <a:xfrm>
            <a:off x="9138431" y="1969486"/>
            <a:ext cx="370127" cy="326018"/>
            <a:chOff x="3403072" y="4207457"/>
            <a:chExt cx="845516" cy="744754"/>
          </a:xfrm>
          <a:solidFill>
            <a:schemeClr val="tx1"/>
          </a:solidFill>
        </p:grpSpPr>
        <p:sp>
          <p:nvSpPr>
            <p:cNvPr id="9" name="Freeform 90">
              <a:extLst>
                <a:ext uri="{FF2B5EF4-FFF2-40B4-BE49-F238E27FC236}">
                  <a16:creationId xmlns:a16="http://schemas.microsoft.com/office/drawing/2014/main" id="{7F4C7F07-BA93-014D-0ED3-CBA98DC17BFF}"/>
                </a:ext>
              </a:extLst>
            </p:cNvPr>
            <p:cNvSpPr>
              <a:spLocks/>
            </p:cNvSpPr>
            <p:nvPr/>
          </p:nvSpPr>
          <p:spPr bwMode="auto">
            <a:xfrm>
              <a:off x="3403072" y="4207457"/>
              <a:ext cx="594343" cy="744754"/>
            </a:xfrm>
            <a:custGeom>
              <a:avLst/>
              <a:gdLst>
                <a:gd name="T0" fmla="*/ 331 w 338"/>
                <a:gd name="T1" fmla="*/ 383 h 424"/>
                <a:gd name="T2" fmla="*/ 324 w 338"/>
                <a:gd name="T3" fmla="*/ 382 h 424"/>
                <a:gd name="T4" fmla="*/ 324 w 338"/>
                <a:gd name="T5" fmla="*/ 411 h 424"/>
                <a:gd name="T6" fmla="*/ 13 w 338"/>
                <a:gd name="T7" fmla="*/ 411 h 424"/>
                <a:gd name="T8" fmla="*/ 13 w 338"/>
                <a:gd name="T9" fmla="*/ 14 h 424"/>
                <a:gd name="T10" fmla="*/ 324 w 338"/>
                <a:gd name="T11" fmla="*/ 14 h 424"/>
                <a:gd name="T12" fmla="*/ 324 w 338"/>
                <a:gd name="T13" fmla="*/ 44 h 424"/>
                <a:gd name="T14" fmla="*/ 331 w 338"/>
                <a:gd name="T15" fmla="*/ 44 h 424"/>
                <a:gd name="T16" fmla="*/ 338 w 338"/>
                <a:gd name="T17" fmla="*/ 44 h 424"/>
                <a:gd name="T18" fmla="*/ 338 w 338"/>
                <a:gd name="T19" fmla="*/ 0 h 424"/>
                <a:gd name="T20" fmla="*/ 0 w 338"/>
                <a:gd name="T21" fmla="*/ 0 h 424"/>
                <a:gd name="T22" fmla="*/ 0 w 338"/>
                <a:gd name="T23" fmla="*/ 424 h 424"/>
                <a:gd name="T24" fmla="*/ 338 w 338"/>
                <a:gd name="T25" fmla="*/ 424 h 424"/>
                <a:gd name="T26" fmla="*/ 338 w 338"/>
                <a:gd name="T27" fmla="*/ 383 h 424"/>
                <a:gd name="T28" fmla="*/ 331 w 338"/>
                <a:gd name="T29" fmla="*/ 383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8" h="424">
                  <a:moveTo>
                    <a:pt x="331" y="383"/>
                  </a:moveTo>
                  <a:cubicBezTo>
                    <a:pt x="329" y="383"/>
                    <a:pt x="327" y="383"/>
                    <a:pt x="324" y="382"/>
                  </a:cubicBezTo>
                  <a:cubicBezTo>
                    <a:pt x="324" y="411"/>
                    <a:pt x="324" y="411"/>
                    <a:pt x="324" y="411"/>
                  </a:cubicBezTo>
                  <a:cubicBezTo>
                    <a:pt x="13" y="411"/>
                    <a:pt x="13" y="411"/>
                    <a:pt x="13" y="411"/>
                  </a:cubicBezTo>
                  <a:cubicBezTo>
                    <a:pt x="13" y="14"/>
                    <a:pt x="13" y="14"/>
                    <a:pt x="13" y="14"/>
                  </a:cubicBezTo>
                  <a:cubicBezTo>
                    <a:pt x="324" y="14"/>
                    <a:pt x="324" y="14"/>
                    <a:pt x="324" y="14"/>
                  </a:cubicBezTo>
                  <a:cubicBezTo>
                    <a:pt x="324" y="44"/>
                    <a:pt x="324" y="44"/>
                    <a:pt x="324" y="44"/>
                  </a:cubicBezTo>
                  <a:cubicBezTo>
                    <a:pt x="327" y="44"/>
                    <a:pt x="329" y="44"/>
                    <a:pt x="331" y="44"/>
                  </a:cubicBezTo>
                  <a:cubicBezTo>
                    <a:pt x="333" y="44"/>
                    <a:pt x="336" y="44"/>
                    <a:pt x="338" y="44"/>
                  </a:cubicBezTo>
                  <a:cubicBezTo>
                    <a:pt x="338" y="0"/>
                    <a:pt x="338" y="0"/>
                    <a:pt x="338" y="0"/>
                  </a:cubicBezTo>
                  <a:cubicBezTo>
                    <a:pt x="0" y="0"/>
                    <a:pt x="0" y="0"/>
                    <a:pt x="0" y="0"/>
                  </a:cubicBezTo>
                  <a:cubicBezTo>
                    <a:pt x="0" y="424"/>
                    <a:pt x="0" y="424"/>
                    <a:pt x="0" y="424"/>
                  </a:cubicBezTo>
                  <a:cubicBezTo>
                    <a:pt x="338" y="424"/>
                    <a:pt x="338" y="424"/>
                    <a:pt x="338" y="424"/>
                  </a:cubicBezTo>
                  <a:cubicBezTo>
                    <a:pt x="338" y="383"/>
                    <a:pt x="338" y="383"/>
                    <a:pt x="338" y="383"/>
                  </a:cubicBezTo>
                  <a:cubicBezTo>
                    <a:pt x="336" y="383"/>
                    <a:pt x="333" y="383"/>
                    <a:pt x="331" y="38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91">
              <a:extLst>
                <a:ext uri="{FF2B5EF4-FFF2-40B4-BE49-F238E27FC236}">
                  <a16:creationId xmlns:a16="http://schemas.microsoft.com/office/drawing/2014/main" id="{87D574D1-4CAE-98AC-A912-8C4978C3AA8D}"/>
                </a:ext>
              </a:extLst>
            </p:cNvPr>
            <p:cNvSpPr>
              <a:spLocks/>
            </p:cNvSpPr>
            <p:nvPr/>
          </p:nvSpPr>
          <p:spPr bwMode="auto">
            <a:xfrm>
              <a:off x="3489230" y="4353487"/>
              <a:ext cx="306664" cy="21905"/>
            </a:xfrm>
            <a:custGeom>
              <a:avLst/>
              <a:gdLst>
                <a:gd name="T0" fmla="*/ 174 w 174"/>
                <a:gd name="T1" fmla="*/ 0 h 13"/>
                <a:gd name="T2" fmla="*/ 0 w 174"/>
                <a:gd name="T3" fmla="*/ 0 h 13"/>
                <a:gd name="T4" fmla="*/ 0 w 174"/>
                <a:gd name="T5" fmla="*/ 13 h 13"/>
                <a:gd name="T6" fmla="*/ 160 w 174"/>
                <a:gd name="T7" fmla="*/ 13 h 13"/>
                <a:gd name="T8" fmla="*/ 174 w 174"/>
                <a:gd name="T9" fmla="*/ 0 h 13"/>
              </a:gdLst>
              <a:ahLst/>
              <a:cxnLst>
                <a:cxn ang="0">
                  <a:pos x="T0" y="T1"/>
                </a:cxn>
                <a:cxn ang="0">
                  <a:pos x="T2" y="T3"/>
                </a:cxn>
                <a:cxn ang="0">
                  <a:pos x="T4" y="T5"/>
                </a:cxn>
                <a:cxn ang="0">
                  <a:pos x="T6" y="T7"/>
                </a:cxn>
                <a:cxn ang="0">
                  <a:pos x="T8" y="T9"/>
                </a:cxn>
              </a:cxnLst>
              <a:rect l="0" t="0" r="r" b="b"/>
              <a:pathLst>
                <a:path w="174" h="13">
                  <a:moveTo>
                    <a:pt x="174" y="0"/>
                  </a:moveTo>
                  <a:cubicBezTo>
                    <a:pt x="0" y="0"/>
                    <a:pt x="0" y="0"/>
                    <a:pt x="0" y="0"/>
                  </a:cubicBezTo>
                  <a:cubicBezTo>
                    <a:pt x="0" y="13"/>
                    <a:pt x="0" y="13"/>
                    <a:pt x="0" y="13"/>
                  </a:cubicBezTo>
                  <a:cubicBezTo>
                    <a:pt x="160" y="13"/>
                    <a:pt x="160" y="13"/>
                    <a:pt x="160" y="13"/>
                  </a:cubicBezTo>
                  <a:cubicBezTo>
                    <a:pt x="165" y="8"/>
                    <a:pt x="169" y="4"/>
                    <a:pt x="17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2">
              <a:extLst>
                <a:ext uri="{FF2B5EF4-FFF2-40B4-BE49-F238E27FC236}">
                  <a16:creationId xmlns:a16="http://schemas.microsoft.com/office/drawing/2014/main" id="{C4104171-968D-598A-1A8F-361101DBA29A}"/>
                </a:ext>
              </a:extLst>
            </p:cNvPr>
            <p:cNvSpPr>
              <a:spLocks/>
            </p:cNvSpPr>
            <p:nvPr/>
          </p:nvSpPr>
          <p:spPr bwMode="auto">
            <a:xfrm>
              <a:off x="3489230" y="4460089"/>
              <a:ext cx="224887" cy="24825"/>
            </a:xfrm>
            <a:custGeom>
              <a:avLst/>
              <a:gdLst>
                <a:gd name="T0" fmla="*/ 128 w 128"/>
                <a:gd name="T1" fmla="*/ 0 h 14"/>
                <a:gd name="T2" fmla="*/ 0 w 128"/>
                <a:gd name="T3" fmla="*/ 0 h 14"/>
                <a:gd name="T4" fmla="*/ 0 w 128"/>
                <a:gd name="T5" fmla="*/ 14 h 14"/>
                <a:gd name="T6" fmla="*/ 122 w 128"/>
                <a:gd name="T7" fmla="*/ 14 h 14"/>
                <a:gd name="T8" fmla="*/ 128 w 128"/>
                <a:gd name="T9" fmla="*/ 0 h 14"/>
              </a:gdLst>
              <a:ahLst/>
              <a:cxnLst>
                <a:cxn ang="0">
                  <a:pos x="T0" y="T1"/>
                </a:cxn>
                <a:cxn ang="0">
                  <a:pos x="T2" y="T3"/>
                </a:cxn>
                <a:cxn ang="0">
                  <a:pos x="T4" y="T5"/>
                </a:cxn>
                <a:cxn ang="0">
                  <a:pos x="T6" y="T7"/>
                </a:cxn>
                <a:cxn ang="0">
                  <a:pos x="T8" y="T9"/>
                </a:cxn>
              </a:cxnLst>
              <a:rect l="0" t="0" r="r" b="b"/>
              <a:pathLst>
                <a:path w="128" h="14">
                  <a:moveTo>
                    <a:pt x="128" y="0"/>
                  </a:moveTo>
                  <a:cubicBezTo>
                    <a:pt x="0" y="0"/>
                    <a:pt x="0" y="0"/>
                    <a:pt x="0" y="0"/>
                  </a:cubicBezTo>
                  <a:cubicBezTo>
                    <a:pt x="0" y="14"/>
                    <a:pt x="0" y="14"/>
                    <a:pt x="0" y="14"/>
                  </a:cubicBezTo>
                  <a:cubicBezTo>
                    <a:pt x="122" y="14"/>
                    <a:pt x="122" y="14"/>
                    <a:pt x="122" y="14"/>
                  </a:cubicBezTo>
                  <a:cubicBezTo>
                    <a:pt x="124" y="9"/>
                    <a:pt x="126" y="5"/>
                    <a:pt x="1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93">
              <a:extLst>
                <a:ext uri="{FF2B5EF4-FFF2-40B4-BE49-F238E27FC236}">
                  <a16:creationId xmlns:a16="http://schemas.microsoft.com/office/drawing/2014/main" id="{66143C01-3C5F-AAF1-EAD8-140FE7245B05}"/>
                </a:ext>
              </a:extLst>
            </p:cNvPr>
            <p:cNvSpPr>
              <a:spLocks/>
            </p:cNvSpPr>
            <p:nvPr/>
          </p:nvSpPr>
          <p:spPr bwMode="auto">
            <a:xfrm>
              <a:off x="3489230" y="4569612"/>
              <a:ext cx="198601" cy="21905"/>
            </a:xfrm>
            <a:custGeom>
              <a:avLst/>
              <a:gdLst>
                <a:gd name="T0" fmla="*/ 113 w 113"/>
                <a:gd name="T1" fmla="*/ 7 h 13"/>
                <a:gd name="T2" fmla="*/ 113 w 113"/>
                <a:gd name="T3" fmla="*/ 0 h 13"/>
                <a:gd name="T4" fmla="*/ 0 w 113"/>
                <a:gd name="T5" fmla="*/ 0 h 13"/>
                <a:gd name="T6" fmla="*/ 0 w 113"/>
                <a:gd name="T7" fmla="*/ 13 h 13"/>
                <a:gd name="T8" fmla="*/ 113 w 113"/>
                <a:gd name="T9" fmla="*/ 13 h 13"/>
                <a:gd name="T10" fmla="*/ 113 w 113"/>
                <a:gd name="T11" fmla="*/ 7 h 13"/>
              </a:gdLst>
              <a:ahLst/>
              <a:cxnLst>
                <a:cxn ang="0">
                  <a:pos x="T0" y="T1"/>
                </a:cxn>
                <a:cxn ang="0">
                  <a:pos x="T2" y="T3"/>
                </a:cxn>
                <a:cxn ang="0">
                  <a:pos x="T4" y="T5"/>
                </a:cxn>
                <a:cxn ang="0">
                  <a:pos x="T6" y="T7"/>
                </a:cxn>
                <a:cxn ang="0">
                  <a:pos x="T8" y="T9"/>
                </a:cxn>
                <a:cxn ang="0">
                  <a:pos x="T10" y="T11"/>
                </a:cxn>
              </a:cxnLst>
              <a:rect l="0" t="0" r="r" b="b"/>
              <a:pathLst>
                <a:path w="113" h="13">
                  <a:moveTo>
                    <a:pt x="113" y="7"/>
                  </a:moveTo>
                  <a:cubicBezTo>
                    <a:pt x="113" y="5"/>
                    <a:pt x="113" y="2"/>
                    <a:pt x="113" y="0"/>
                  </a:cubicBezTo>
                  <a:cubicBezTo>
                    <a:pt x="0" y="0"/>
                    <a:pt x="0" y="0"/>
                    <a:pt x="0" y="0"/>
                  </a:cubicBezTo>
                  <a:cubicBezTo>
                    <a:pt x="0" y="13"/>
                    <a:pt x="0" y="13"/>
                    <a:pt x="0" y="13"/>
                  </a:cubicBezTo>
                  <a:cubicBezTo>
                    <a:pt x="113" y="13"/>
                    <a:pt x="113" y="13"/>
                    <a:pt x="113" y="13"/>
                  </a:cubicBezTo>
                  <a:cubicBezTo>
                    <a:pt x="113" y="11"/>
                    <a:pt x="113" y="9"/>
                    <a:pt x="11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94">
              <a:extLst>
                <a:ext uri="{FF2B5EF4-FFF2-40B4-BE49-F238E27FC236}">
                  <a16:creationId xmlns:a16="http://schemas.microsoft.com/office/drawing/2014/main" id="{21279F83-8618-19A7-7432-C5321D6EAD89}"/>
                </a:ext>
              </a:extLst>
            </p:cNvPr>
            <p:cNvSpPr>
              <a:spLocks/>
            </p:cNvSpPr>
            <p:nvPr/>
          </p:nvSpPr>
          <p:spPr bwMode="auto">
            <a:xfrm>
              <a:off x="3489230" y="4676214"/>
              <a:ext cx="223426" cy="23365"/>
            </a:xfrm>
            <a:custGeom>
              <a:avLst/>
              <a:gdLst>
                <a:gd name="T0" fmla="*/ 122 w 127"/>
                <a:gd name="T1" fmla="*/ 0 h 13"/>
                <a:gd name="T2" fmla="*/ 0 w 127"/>
                <a:gd name="T3" fmla="*/ 0 h 13"/>
                <a:gd name="T4" fmla="*/ 0 w 127"/>
                <a:gd name="T5" fmla="*/ 13 h 13"/>
                <a:gd name="T6" fmla="*/ 127 w 127"/>
                <a:gd name="T7" fmla="*/ 13 h 13"/>
                <a:gd name="T8" fmla="*/ 122 w 127"/>
                <a:gd name="T9" fmla="*/ 0 h 13"/>
              </a:gdLst>
              <a:ahLst/>
              <a:cxnLst>
                <a:cxn ang="0">
                  <a:pos x="T0" y="T1"/>
                </a:cxn>
                <a:cxn ang="0">
                  <a:pos x="T2" y="T3"/>
                </a:cxn>
                <a:cxn ang="0">
                  <a:pos x="T4" y="T5"/>
                </a:cxn>
                <a:cxn ang="0">
                  <a:pos x="T6" y="T7"/>
                </a:cxn>
                <a:cxn ang="0">
                  <a:pos x="T8" y="T9"/>
                </a:cxn>
              </a:cxnLst>
              <a:rect l="0" t="0" r="r" b="b"/>
              <a:pathLst>
                <a:path w="127" h="13">
                  <a:moveTo>
                    <a:pt x="122" y="0"/>
                  </a:moveTo>
                  <a:cubicBezTo>
                    <a:pt x="0" y="0"/>
                    <a:pt x="0" y="0"/>
                    <a:pt x="0" y="0"/>
                  </a:cubicBezTo>
                  <a:cubicBezTo>
                    <a:pt x="0" y="13"/>
                    <a:pt x="0" y="13"/>
                    <a:pt x="0" y="13"/>
                  </a:cubicBezTo>
                  <a:cubicBezTo>
                    <a:pt x="127" y="13"/>
                    <a:pt x="127" y="13"/>
                    <a:pt x="127" y="13"/>
                  </a:cubicBezTo>
                  <a:cubicBezTo>
                    <a:pt x="125" y="9"/>
                    <a:pt x="123" y="5"/>
                    <a:pt x="12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5">
              <a:extLst>
                <a:ext uri="{FF2B5EF4-FFF2-40B4-BE49-F238E27FC236}">
                  <a16:creationId xmlns:a16="http://schemas.microsoft.com/office/drawing/2014/main" id="{A67670E9-925D-C0C9-7379-734C8BDBDC48}"/>
                </a:ext>
              </a:extLst>
            </p:cNvPr>
            <p:cNvSpPr>
              <a:spLocks/>
            </p:cNvSpPr>
            <p:nvPr/>
          </p:nvSpPr>
          <p:spPr bwMode="auto">
            <a:xfrm>
              <a:off x="3489230" y="4784276"/>
              <a:ext cx="302283" cy="23365"/>
            </a:xfrm>
            <a:custGeom>
              <a:avLst/>
              <a:gdLst>
                <a:gd name="T0" fmla="*/ 158 w 172"/>
                <a:gd name="T1" fmla="*/ 0 h 13"/>
                <a:gd name="T2" fmla="*/ 0 w 172"/>
                <a:gd name="T3" fmla="*/ 0 h 13"/>
                <a:gd name="T4" fmla="*/ 0 w 172"/>
                <a:gd name="T5" fmla="*/ 13 h 13"/>
                <a:gd name="T6" fmla="*/ 172 w 172"/>
                <a:gd name="T7" fmla="*/ 13 h 13"/>
                <a:gd name="T8" fmla="*/ 158 w 172"/>
                <a:gd name="T9" fmla="*/ 0 h 13"/>
              </a:gdLst>
              <a:ahLst/>
              <a:cxnLst>
                <a:cxn ang="0">
                  <a:pos x="T0" y="T1"/>
                </a:cxn>
                <a:cxn ang="0">
                  <a:pos x="T2" y="T3"/>
                </a:cxn>
                <a:cxn ang="0">
                  <a:pos x="T4" y="T5"/>
                </a:cxn>
                <a:cxn ang="0">
                  <a:pos x="T6" y="T7"/>
                </a:cxn>
                <a:cxn ang="0">
                  <a:pos x="T8" y="T9"/>
                </a:cxn>
              </a:cxnLst>
              <a:rect l="0" t="0" r="r" b="b"/>
              <a:pathLst>
                <a:path w="172" h="13">
                  <a:moveTo>
                    <a:pt x="158" y="0"/>
                  </a:moveTo>
                  <a:cubicBezTo>
                    <a:pt x="0" y="0"/>
                    <a:pt x="0" y="0"/>
                    <a:pt x="0" y="0"/>
                  </a:cubicBezTo>
                  <a:cubicBezTo>
                    <a:pt x="0" y="13"/>
                    <a:pt x="0" y="13"/>
                    <a:pt x="0" y="13"/>
                  </a:cubicBezTo>
                  <a:cubicBezTo>
                    <a:pt x="172" y="13"/>
                    <a:pt x="172" y="13"/>
                    <a:pt x="172" y="13"/>
                  </a:cubicBezTo>
                  <a:cubicBezTo>
                    <a:pt x="167" y="9"/>
                    <a:pt x="163" y="4"/>
                    <a:pt x="15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96">
              <a:extLst>
                <a:ext uri="{FF2B5EF4-FFF2-40B4-BE49-F238E27FC236}">
                  <a16:creationId xmlns:a16="http://schemas.microsoft.com/office/drawing/2014/main" id="{DD9FCC42-B4E4-F172-DCFA-20844EAB78C3}"/>
                </a:ext>
              </a:extLst>
            </p:cNvPr>
            <p:cNvSpPr>
              <a:spLocks noEditPoints="1"/>
            </p:cNvSpPr>
            <p:nvPr/>
          </p:nvSpPr>
          <p:spPr bwMode="auto">
            <a:xfrm>
              <a:off x="3722879" y="4319900"/>
              <a:ext cx="525709" cy="524248"/>
            </a:xfrm>
            <a:custGeom>
              <a:avLst/>
              <a:gdLst>
                <a:gd name="T0" fmla="*/ 149 w 299"/>
                <a:gd name="T1" fmla="*/ 0 h 299"/>
                <a:gd name="T2" fmla="*/ 0 w 299"/>
                <a:gd name="T3" fmla="*/ 149 h 299"/>
                <a:gd name="T4" fmla="*/ 149 w 299"/>
                <a:gd name="T5" fmla="*/ 299 h 299"/>
                <a:gd name="T6" fmla="*/ 299 w 299"/>
                <a:gd name="T7" fmla="*/ 149 h 299"/>
                <a:gd name="T8" fmla="*/ 149 w 299"/>
                <a:gd name="T9" fmla="*/ 0 h 299"/>
                <a:gd name="T10" fmla="*/ 163 w 299"/>
                <a:gd name="T11" fmla="*/ 133 h 299"/>
                <a:gd name="T12" fmla="*/ 199 w 299"/>
                <a:gd name="T13" fmla="*/ 179 h 299"/>
                <a:gd name="T14" fmla="*/ 161 w 299"/>
                <a:gd name="T15" fmla="*/ 224 h 299"/>
                <a:gd name="T16" fmla="*/ 161 w 299"/>
                <a:gd name="T17" fmla="*/ 249 h 299"/>
                <a:gd name="T18" fmla="*/ 140 w 299"/>
                <a:gd name="T19" fmla="*/ 249 h 299"/>
                <a:gd name="T20" fmla="*/ 140 w 299"/>
                <a:gd name="T21" fmla="*/ 226 h 299"/>
                <a:gd name="T22" fmla="*/ 100 w 299"/>
                <a:gd name="T23" fmla="*/ 212 h 299"/>
                <a:gd name="T24" fmla="*/ 109 w 299"/>
                <a:gd name="T25" fmla="*/ 185 h 299"/>
                <a:gd name="T26" fmla="*/ 146 w 299"/>
                <a:gd name="T27" fmla="*/ 198 h 299"/>
                <a:gd name="T28" fmla="*/ 166 w 299"/>
                <a:gd name="T29" fmla="*/ 182 h 299"/>
                <a:gd name="T30" fmla="*/ 144 w 299"/>
                <a:gd name="T31" fmla="*/ 161 h 299"/>
                <a:gd name="T32" fmla="*/ 105 w 299"/>
                <a:gd name="T33" fmla="*/ 116 h 299"/>
                <a:gd name="T34" fmla="*/ 141 w 299"/>
                <a:gd name="T35" fmla="*/ 73 h 299"/>
                <a:gd name="T36" fmla="*/ 141 w 299"/>
                <a:gd name="T37" fmla="*/ 49 h 299"/>
                <a:gd name="T38" fmla="*/ 162 w 299"/>
                <a:gd name="T39" fmla="*/ 49 h 299"/>
                <a:gd name="T40" fmla="*/ 162 w 299"/>
                <a:gd name="T41" fmla="*/ 71 h 299"/>
                <a:gd name="T42" fmla="*/ 199 w 299"/>
                <a:gd name="T43" fmla="*/ 81 h 299"/>
                <a:gd name="T44" fmla="*/ 190 w 299"/>
                <a:gd name="T45" fmla="*/ 107 h 299"/>
                <a:gd name="T46" fmla="*/ 156 w 299"/>
                <a:gd name="T47" fmla="*/ 98 h 299"/>
                <a:gd name="T48" fmla="*/ 138 w 299"/>
                <a:gd name="T49" fmla="*/ 112 h 299"/>
                <a:gd name="T50" fmla="*/ 163 w 299"/>
                <a:gd name="T51" fmla="*/ 133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9" h="299">
                  <a:moveTo>
                    <a:pt x="149" y="0"/>
                  </a:moveTo>
                  <a:cubicBezTo>
                    <a:pt x="67" y="0"/>
                    <a:pt x="0" y="67"/>
                    <a:pt x="0" y="149"/>
                  </a:cubicBezTo>
                  <a:cubicBezTo>
                    <a:pt x="0" y="232"/>
                    <a:pt x="67" y="299"/>
                    <a:pt x="149" y="299"/>
                  </a:cubicBezTo>
                  <a:cubicBezTo>
                    <a:pt x="232" y="299"/>
                    <a:pt x="299" y="232"/>
                    <a:pt x="299" y="149"/>
                  </a:cubicBezTo>
                  <a:cubicBezTo>
                    <a:pt x="299" y="67"/>
                    <a:pt x="232" y="0"/>
                    <a:pt x="149" y="0"/>
                  </a:cubicBezTo>
                  <a:close/>
                  <a:moveTo>
                    <a:pt x="163" y="133"/>
                  </a:moveTo>
                  <a:cubicBezTo>
                    <a:pt x="189" y="143"/>
                    <a:pt x="199" y="157"/>
                    <a:pt x="199" y="179"/>
                  </a:cubicBezTo>
                  <a:cubicBezTo>
                    <a:pt x="199" y="201"/>
                    <a:pt x="186" y="219"/>
                    <a:pt x="161" y="224"/>
                  </a:cubicBezTo>
                  <a:cubicBezTo>
                    <a:pt x="161" y="249"/>
                    <a:pt x="161" y="249"/>
                    <a:pt x="161" y="249"/>
                  </a:cubicBezTo>
                  <a:cubicBezTo>
                    <a:pt x="140" y="249"/>
                    <a:pt x="140" y="249"/>
                    <a:pt x="140" y="249"/>
                  </a:cubicBezTo>
                  <a:cubicBezTo>
                    <a:pt x="140" y="226"/>
                    <a:pt x="140" y="226"/>
                    <a:pt x="140" y="226"/>
                  </a:cubicBezTo>
                  <a:cubicBezTo>
                    <a:pt x="126" y="225"/>
                    <a:pt x="108" y="217"/>
                    <a:pt x="100" y="212"/>
                  </a:cubicBezTo>
                  <a:cubicBezTo>
                    <a:pt x="109" y="185"/>
                    <a:pt x="109" y="185"/>
                    <a:pt x="109" y="185"/>
                  </a:cubicBezTo>
                  <a:cubicBezTo>
                    <a:pt x="118" y="190"/>
                    <a:pt x="132" y="198"/>
                    <a:pt x="146" y="198"/>
                  </a:cubicBezTo>
                  <a:cubicBezTo>
                    <a:pt x="158" y="198"/>
                    <a:pt x="166" y="192"/>
                    <a:pt x="166" y="182"/>
                  </a:cubicBezTo>
                  <a:cubicBezTo>
                    <a:pt x="166" y="173"/>
                    <a:pt x="159" y="167"/>
                    <a:pt x="144" y="161"/>
                  </a:cubicBezTo>
                  <a:cubicBezTo>
                    <a:pt x="121" y="152"/>
                    <a:pt x="105" y="140"/>
                    <a:pt x="105" y="116"/>
                  </a:cubicBezTo>
                  <a:cubicBezTo>
                    <a:pt x="105" y="95"/>
                    <a:pt x="118" y="78"/>
                    <a:pt x="141" y="73"/>
                  </a:cubicBezTo>
                  <a:cubicBezTo>
                    <a:pt x="141" y="49"/>
                    <a:pt x="141" y="49"/>
                    <a:pt x="141" y="49"/>
                  </a:cubicBezTo>
                  <a:cubicBezTo>
                    <a:pt x="162" y="49"/>
                    <a:pt x="162" y="49"/>
                    <a:pt x="162" y="49"/>
                  </a:cubicBezTo>
                  <a:cubicBezTo>
                    <a:pt x="162" y="71"/>
                    <a:pt x="162" y="71"/>
                    <a:pt x="162" y="71"/>
                  </a:cubicBezTo>
                  <a:cubicBezTo>
                    <a:pt x="176" y="72"/>
                    <a:pt x="192" y="77"/>
                    <a:pt x="199" y="81"/>
                  </a:cubicBezTo>
                  <a:cubicBezTo>
                    <a:pt x="190" y="107"/>
                    <a:pt x="190" y="107"/>
                    <a:pt x="190" y="107"/>
                  </a:cubicBezTo>
                  <a:cubicBezTo>
                    <a:pt x="185" y="104"/>
                    <a:pt x="171" y="98"/>
                    <a:pt x="156" y="98"/>
                  </a:cubicBezTo>
                  <a:cubicBezTo>
                    <a:pt x="142" y="98"/>
                    <a:pt x="138" y="105"/>
                    <a:pt x="138" y="112"/>
                  </a:cubicBezTo>
                  <a:cubicBezTo>
                    <a:pt x="138" y="120"/>
                    <a:pt x="145" y="125"/>
                    <a:pt x="163" y="133"/>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9" name="Group 38">
            <a:extLst>
              <a:ext uri="{FF2B5EF4-FFF2-40B4-BE49-F238E27FC236}">
                <a16:creationId xmlns:a16="http://schemas.microsoft.com/office/drawing/2014/main" id="{79F68CA1-2A3C-1356-3925-53D695FE38E9}"/>
              </a:ext>
            </a:extLst>
          </p:cNvPr>
          <p:cNvGrpSpPr/>
          <p:nvPr/>
        </p:nvGrpSpPr>
        <p:grpSpPr>
          <a:xfrm>
            <a:off x="9156720" y="2447773"/>
            <a:ext cx="267614" cy="332050"/>
            <a:chOff x="-440910" y="4350451"/>
            <a:chExt cx="694299" cy="861474"/>
          </a:xfrm>
        </p:grpSpPr>
        <p:sp>
          <p:nvSpPr>
            <p:cNvPr id="31" name="Rectangle 30">
              <a:extLst>
                <a:ext uri="{FF2B5EF4-FFF2-40B4-BE49-F238E27FC236}">
                  <a16:creationId xmlns:a16="http://schemas.microsoft.com/office/drawing/2014/main" id="{66B031F8-BE8B-4DB0-A058-2F9DAB063910}"/>
                </a:ext>
              </a:extLst>
            </p:cNvPr>
            <p:cNvSpPr/>
            <p:nvPr/>
          </p:nvSpPr>
          <p:spPr>
            <a:xfrm>
              <a:off x="-440910" y="4436969"/>
              <a:ext cx="630851" cy="774956"/>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7" name="Freeform 176">
              <a:extLst>
                <a:ext uri="{FF2B5EF4-FFF2-40B4-BE49-F238E27FC236}">
                  <a16:creationId xmlns:a16="http://schemas.microsoft.com/office/drawing/2014/main" id="{D249663F-356A-F7A7-39E7-6C41080DF0F3}"/>
                </a:ext>
              </a:extLst>
            </p:cNvPr>
            <p:cNvSpPr>
              <a:spLocks noEditPoints="1"/>
            </p:cNvSpPr>
            <p:nvPr/>
          </p:nvSpPr>
          <p:spPr bwMode="auto">
            <a:xfrm>
              <a:off x="-440910" y="4421901"/>
              <a:ext cx="630851" cy="790023"/>
            </a:xfrm>
            <a:custGeom>
              <a:avLst/>
              <a:gdLst>
                <a:gd name="T0" fmla="*/ 432 w 432"/>
                <a:gd name="T1" fmla="*/ 541 h 541"/>
                <a:gd name="T2" fmla="*/ 0 w 432"/>
                <a:gd name="T3" fmla="*/ 541 h 541"/>
                <a:gd name="T4" fmla="*/ 0 w 432"/>
                <a:gd name="T5" fmla="*/ 0 h 541"/>
                <a:gd name="T6" fmla="*/ 432 w 432"/>
                <a:gd name="T7" fmla="*/ 0 h 541"/>
                <a:gd name="T8" fmla="*/ 432 w 432"/>
                <a:gd name="T9" fmla="*/ 541 h 541"/>
                <a:gd name="T10" fmla="*/ 17 w 432"/>
                <a:gd name="T11" fmla="*/ 526 h 541"/>
                <a:gd name="T12" fmla="*/ 416 w 432"/>
                <a:gd name="T13" fmla="*/ 526 h 541"/>
                <a:gd name="T14" fmla="*/ 416 w 432"/>
                <a:gd name="T15" fmla="*/ 16 h 541"/>
                <a:gd name="T16" fmla="*/ 17 w 432"/>
                <a:gd name="T17" fmla="*/ 16 h 541"/>
                <a:gd name="T18" fmla="*/ 17 w 432"/>
                <a:gd name="T19" fmla="*/ 526 h 5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2" h="541">
                  <a:moveTo>
                    <a:pt x="432" y="541"/>
                  </a:moveTo>
                  <a:lnTo>
                    <a:pt x="0" y="541"/>
                  </a:lnTo>
                  <a:lnTo>
                    <a:pt x="0" y="0"/>
                  </a:lnTo>
                  <a:lnTo>
                    <a:pt x="432" y="0"/>
                  </a:lnTo>
                  <a:lnTo>
                    <a:pt x="432" y="541"/>
                  </a:lnTo>
                  <a:close/>
                  <a:moveTo>
                    <a:pt x="17" y="526"/>
                  </a:moveTo>
                  <a:lnTo>
                    <a:pt x="416" y="526"/>
                  </a:lnTo>
                  <a:lnTo>
                    <a:pt x="416" y="16"/>
                  </a:lnTo>
                  <a:lnTo>
                    <a:pt x="17" y="16"/>
                  </a:lnTo>
                  <a:lnTo>
                    <a:pt x="17" y="52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Rectangle 179">
              <a:extLst>
                <a:ext uri="{FF2B5EF4-FFF2-40B4-BE49-F238E27FC236}">
                  <a16:creationId xmlns:a16="http://schemas.microsoft.com/office/drawing/2014/main" id="{5D049258-5772-B543-F05D-23A35385F0EF}"/>
                </a:ext>
              </a:extLst>
            </p:cNvPr>
            <p:cNvSpPr>
              <a:spLocks noChangeArrowheads="1"/>
            </p:cNvSpPr>
            <p:nvPr/>
          </p:nvSpPr>
          <p:spPr bwMode="auto">
            <a:xfrm>
              <a:off x="-350371" y="4895877"/>
              <a:ext cx="453614" cy="3657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23" name="Group 22">
              <a:extLst>
                <a:ext uri="{FF2B5EF4-FFF2-40B4-BE49-F238E27FC236}">
                  <a16:creationId xmlns:a16="http://schemas.microsoft.com/office/drawing/2014/main" id="{56FBE2EA-0ADB-8548-A3AC-36ED66D10549}"/>
                </a:ext>
              </a:extLst>
            </p:cNvPr>
            <p:cNvGrpSpPr/>
            <p:nvPr/>
          </p:nvGrpSpPr>
          <p:grpSpPr>
            <a:xfrm>
              <a:off x="-350371" y="4602765"/>
              <a:ext cx="453614" cy="231984"/>
              <a:chOff x="919890" y="4666280"/>
              <a:chExt cx="137160" cy="231984"/>
            </a:xfrm>
            <a:solidFill>
              <a:schemeClr val="tx1"/>
            </a:solidFill>
          </p:grpSpPr>
          <p:sp>
            <p:nvSpPr>
              <p:cNvPr id="26" name="Rectangle 179">
                <a:extLst>
                  <a:ext uri="{FF2B5EF4-FFF2-40B4-BE49-F238E27FC236}">
                    <a16:creationId xmlns:a16="http://schemas.microsoft.com/office/drawing/2014/main" id="{17187AC7-4F52-1F1A-16FC-F9C315C1B502}"/>
                  </a:ext>
                </a:extLst>
              </p:cNvPr>
              <p:cNvSpPr>
                <a:spLocks noChangeArrowheads="1"/>
              </p:cNvSpPr>
              <p:nvPr/>
            </p:nvSpPr>
            <p:spPr bwMode="auto">
              <a:xfrm>
                <a:off x="919890" y="4666280"/>
                <a:ext cx="137160" cy="365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Rectangle 179">
                <a:extLst>
                  <a:ext uri="{FF2B5EF4-FFF2-40B4-BE49-F238E27FC236}">
                    <a16:creationId xmlns:a16="http://schemas.microsoft.com/office/drawing/2014/main" id="{C2E8CC45-DEE7-64EC-31BD-078983B35705}"/>
                  </a:ext>
                </a:extLst>
              </p:cNvPr>
              <p:cNvSpPr>
                <a:spLocks noChangeArrowheads="1"/>
              </p:cNvSpPr>
              <p:nvPr/>
            </p:nvSpPr>
            <p:spPr bwMode="auto">
              <a:xfrm>
                <a:off x="919890" y="4763984"/>
                <a:ext cx="137160" cy="365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Rectangle 179">
                <a:extLst>
                  <a:ext uri="{FF2B5EF4-FFF2-40B4-BE49-F238E27FC236}">
                    <a16:creationId xmlns:a16="http://schemas.microsoft.com/office/drawing/2014/main" id="{6805D465-8DC5-5A49-3D7E-2E0F3CB540E5}"/>
                  </a:ext>
                </a:extLst>
              </p:cNvPr>
              <p:cNvSpPr>
                <a:spLocks noChangeArrowheads="1"/>
              </p:cNvSpPr>
              <p:nvPr/>
            </p:nvSpPr>
            <p:spPr bwMode="auto">
              <a:xfrm>
                <a:off x="919890" y="4861688"/>
                <a:ext cx="137160" cy="365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2" name="Rectangle 31">
              <a:extLst>
                <a:ext uri="{FF2B5EF4-FFF2-40B4-BE49-F238E27FC236}">
                  <a16:creationId xmlns:a16="http://schemas.microsoft.com/office/drawing/2014/main" id="{60377FE4-E301-AE29-2A19-54AE2ED445EB}"/>
                </a:ext>
              </a:extLst>
            </p:cNvPr>
            <p:cNvSpPr/>
            <p:nvPr/>
          </p:nvSpPr>
          <p:spPr>
            <a:xfrm>
              <a:off x="-377462" y="4365519"/>
              <a:ext cx="630851" cy="774956"/>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33" name="Freeform 176">
              <a:extLst>
                <a:ext uri="{FF2B5EF4-FFF2-40B4-BE49-F238E27FC236}">
                  <a16:creationId xmlns:a16="http://schemas.microsoft.com/office/drawing/2014/main" id="{0FE2C805-8BA3-2BFF-1A6D-4FB154828934}"/>
                </a:ext>
              </a:extLst>
            </p:cNvPr>
            <p:cNvSpPr>
              <a:spLocks noEditPoints="1"/>
            </p:cNvSpPr>
            <p:nvPr/>
          </p:nvSpPr>
          <p:spPr bwMode="auto">
            <a:xfrm>
              <a:off x="-377462" y="4350451"/>
              <a:ext cx="630851" cy="790023"/>
            </a:xfrm>
            <a:custGeom>
              <a:avLst/>
              <a:gdLst>
                <a:gd name="T0" fmla="*/ 432 w 432"/>
                <a:gd name="T1" fmla="*/ 541 h 541"/>
                <a:gd name="T2" fmla="*/ 0 w 432"/>
                <a:gd name="T3" fmla="*/ 541 h 541"/>
                <a:gd name="T4" fmla="*/ 0 w 432"/>
                <a:gd name="T5" fmla="*/ 0 h 541"/>
                <a:gd name="T6" fmla="*/ 432 w 432"/>
                <a:gd name="T7" fmla="*/ 0 h 541"/>
                <a:gd name="T8" fmla="*/ 432 w 432"/>
                <a:gd name="T9" fmla="*/ 541 h 541"/>
                <a:gd name="T10" fmla="*/ 17 w 432"/>
                <a:gd name="T11" fmla="*/ 526 h 541"/>
                <a:gd name="T12" fmla="*/ 416 w 432"/>
                <a:gd name="T13" fmla="*/ 526 h 541"/>
                <a:gd name="T14" fmla="*/ 416 w 432"/>
                <a:gd name="T15" fmla="*/ 16 h 541"/>
                <a:gd name="T16" fmla="*/ 17 w 432"/>
                <a:gd name="T17" fmla="*/ 16 h 541"/>
                <a:gd name="T18" fmla="*/ 17 w 432"/>
                <a:gd name="T19" fmla="*/ 526 h 5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2" h="541">
                  <a:moveTo>
                    <a:pt x="432" y="541"/>
                  </a:moveTo>
                  <a:lnTo>
                    <a:pt x="0" y="541"/>
                  </a:lnTo>
                  <a:lnTo>
                    <a:pt x="0" y="0"/>
                  </a:lnTo>
                  <a:lnTo>
                    <a:pt x="432" y="0"/>
                  </a:lnTo>
                  <a:lnTo>
                    <a:pt x="432" y="541"/>
                  </a:lnTo>
                  <a:close/>
                  <a:moveTo>
                    <a:pt x="17" y="526"/>
                  </a:moveTo>
                  <a:lnTo>
                    <a:pt x="416" y="526"/>
                  </a:lnTo>
                  <a:lnTo>
                    <a:pt x="416" y="16"/>
                  </a:lnTo>
                  <a:lnTo>
                    <a:pt x="17" y="16"/>
                  </a:lnTo>
                  <a:lnTo>
                    <a:pt x="17" y="52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Rectangle 179">
              <a:extLst>
                <a:ext uri="{FF2B5EF4-FFF2-40B4-BE49-F238E27FC236}">
                  <a16:creationId xmlns:a16="http://schemas.microsoft.com/office/drawing/2014/main" id="{A7DC398C-EB26-64DB-226F-3420A125842E}"/>
                </a:ext>
              </a:extLst>
            </p:cNvPr>
            <p:cNvSpPr>
              <a:spLocks noChangeArrowheads="1"/>
            </p:cNvSpPr>
            <p:nvPr/>
          </p:nvSpPr>
          <p:spPr bwMode="auto">
            <a:xfrm>
              <a:off x="-286923" y="4824427"/>
              <a:ext cx="453614" cy="3657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35" name="Group 34">
              <a:extLst>
                <a:ext uri="{FF2B5EF4-FFF2-40B4-BE49-F238E27FC236}">
                  <a16:creationId xmlns:a16="http://schemas.microsoft.com/office/drawing/2014/main" id="{0F415470-3B57-C617-C0EB-164F8C70F103}"/>
                </a:ext>
              </a:extLst>
            </p:cNvPr>
            <p:cNvGrpSpPr/>
            <p:nvPr/>
          </p:nvGrpSpPr>
          <p:grpSpPr>
            <a:xfrm>
              <a:off x="-286923" y="4531315"/>
              <a:ext cx="453614" cy="231984"/>
              <a:chOff x="919890" y="4666280"/>
              <a:chExt cx="137160" cy="231984"/>
            </a:xfrm>
            <a:solidFill>
              <a:schemeClr val="tx1"/>
            </a:solidFill>
          </p:grpSpPr>
          <p:sp>
            <p:nvSpPr>
              <p:cNvPr id="36" name="Rectangle 179">
                <a:extLst>
                  <a:ext uri="{FF2B5EF4-FFF2-40B4-BE49-F238E27FC236}">
                    <a16:creationId xmlns:a16="http://schemas.microsoft.com/office/drawing/2014/main" id="{7F67C4E4-41D6-B493-923A-96F093CD105E}"/>
                  </a:ext>
                </a:extLst>
              </p:cNvPr>
              <p:cNvSpPr>
                <a:spLocks noChangeArrowheads="1"/>
              </p:cNvSpPr>
              <p:nvPr/>
            </p:nvSpPr>
            <p:spPr bwMode="auto">
              <a:xfrm>
                <a:off x="919890" y="4666280"/>
                <a:ext cx="137160" cy="365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Rectangle 179">
                <a:extLst>
                  <a:ext uri="{FF2B5EF4-FFF2-40B4-BE49-F238E27FC236}">
                    <a16:creationId xmlns:a16="http://schemas.microsoft.com/office/drawing/2014/main" id="{CD3B16E5-2FEF-E0A7-CDA3-82B36943193B}"/>
                  </a:ext>
                </a:extLst>
              </p:cNvPr>
              <p:cNvSpPr>
                <a:spLocks noChangeArrowheads="1"/>
              </p:cNvSpPr>
              <p:nvPr/>
            </p:nvSpPr>
            <p:spPr bwMode="auto">
              <a:xfrm>
                <a:off x="919890" y="4763984"/>
                <a:ext cx="137160" cy="365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Rectangle 179">
                <a:extLst>
                  <a:ext uri="{FF2B5EF4-FFF2-40B4-BE49-F238E27FC236}">
                    <a16:creationId xmlns:a16="http://schemas.microsoft.com/office/drawing/2014/main" id="{7A9B4EBB-46C1-1533-74E2-49A75065AED5}"/>
                  </a:ext>
                </a:extLst>
              </p:cNvPr>
              <p:cNvSpPr>
                <a:spLocks noChangeArrowheads="1"/>
              </p:cNvSpPr>
              <p:nvPr/>
            </p:nvSpPr>
            <p:spPr bwMode="auto">
              <a:xfrm>
                <a:off x="919890" y="4861688"/>
                <a:ext cx="137160" cy="365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40" name="Freeform 126">
            <a:extLst>
              <a:ext uri="{FF2B5EF4-FFF2-40B4-BE49-F238E27FC236}">
                <a16:creationId xmlns:a16="http://schemas.microsoft.com/office/drawing/2014/main" id="{14B79977-6E06-77E1-B6D3-BF8B71A92176}"/>
              </a:ext>
            </a:extLst>
          </p:cNvPr>
          <p:cNvSpPr>
            <a:spLocks noEditPoints="1"/>
          </p:cNvSpPr>
          <p:nvPr/>
        </p:nvSpPr>
        <p:spPr bwMode="auto">
          <a:xfrm>
            <a:off x="9176147" y="3008887"/>
            <a:ext cx="230361" cy="326018"/>
          </a:xfrm>
          <a:custGeom>
            <a:avLst/>
            <a:gdLst>
              <a:gd name="T0" fmla="*/ 153 w 177"/>
              <a:gd name="T1" fmla="*/ 102 h 249"/>
              <a:gd name="T2" fmla="*/ 153 w 177"/>
              <a:gd name="T3" fmla="*/ 57 h 249"/>
              <a:gd name="T4" fmla="*/ 88 w 177"/>
              <a:gd name="T5" fmla="*/ 0 h 249"/>
              <a:gd name="T6" fmla="*/ 24 w 177"/>
              <a:gd name="T7" fmla="*/ 57 h 249"/>
              <a:gd name="T8" fmla="*/ 24 w 177"/>
              <a:gd name="T9" fmla="*/ 102 h 249"/>
              <a:gd name="T10" fmla="*/ 0 w 177"/>
              <a:gd name="T11" fmla="*/ 102 h 249"/>
              <a:gd name="T12" fmla="*/ 0 w 177"/>
              <a:gd name="T13" fmla="*/ 249 h 249"/>
              <a:gd name="T14" fmla="*/ 177 w 177"/>
              <a:gd name="T15" fmla="*/ 249 h 249"/>
              <a:gd name="T16" fmla="*/ 177 w 177"/>
              <a:gd name="T17" fmla="*/ 102 h 249"/>
              <a:gd name="T18" fmla="*/ 153 w 177"/>
              <a:gd name="T19" fmla="*/ 102 h 249"/>
              <a:gd name="T20" fmla="*/ 97 w 177"/>
              <a:gd name="T21" fmla="*/ 179 h 249"/>
              <a:gd name="T22" fmla="*/ 97 w 177"/>
              <a:gd name="T23" fmla="*/ 204 h 249"/>
              <a:gd name="T24" fmla="*/ 80 w 177"/>
              <a:gd name="T25" fmla="*/ 204 h 249"/>
              <a:gd name="T26" fmla="*/ 80 w 177"/>
              <a:gd name="T27" fmla="*/ 179 h 249"/>
              <a:gd name="T28" fmla="*/ 71 w 177"/>
              <a:gd name="T29" fmla="*/ 165 h 249"/>
              <a:gd name="T30" fmla="*/ 88 w 177"/>
              <a:gd name="T31" fmla="*/ 148 h 249"/>
              <a:gd name="T32" fmla="*/ 106 w 177"/>
              <a:gd name="T33" fmla="*/ 165 h 249"/>
              <a:gd name="T34" fmla="*/ 97 w 177"/>
              <a:gd name="T35" fmla="*/ 179 h 249"/>
              <a:gd name="T36" fmla="*/ 132 w 177"/>
              <a:gd name="T37" fmla="*/ 101 h 249"/>
              <a:gd name="T38" fmla="*/ 45 w 177"/>
              <a:gd name="T39" fmla="*/ 101 h 249"/>
              <a:gd name="T40" fmla="*/ 45 w 177"/>
              <a:gd name="T41" fmla="*/ 58 h 249"/>
              <a:gd name="T42" fmla="*/ 88 w 177"/>
              <a:gd name="T43" fmla="*/ 20 h 249"/>
              <a:gd name="T44" fmla="*/ 132 w 177"/>
              <a:gd name="T45" fmla="*/ 58 h 249"/>
              <a:gd name="T46" fmla="*/ 132 w 177"/>
              <a:gd name="T47" fmla="*/ 101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7" h="249">
                <a:moveTo>
                  <a:pt x="153" y="102"/>
                </a:moveTo>
                <a:cubicBezTo>
                  <a:pt x="153" y="57"/>
                  <a:pt x="153" y="57"/>
                  <a:pt x="153" y="57"/>
                </a:cubicBezTo>
                <a:cubicBezTo>
                  <a:pt x="152" y="37"/>
                  <a:pt x="137" y="0"/>
                  <a:pt x="88" y="0"/>
                </a:cubicBezTo>
                <a:cubicBezTo>
                  <a:pt x="40" y="0"/>
                  <a:pt x="25" y="37"/>
                  <a:pt x="24" y="57"/>
                </a:cubicBezTo>
                <a:cubicBezTo>
                  <a:pt x="24" y="102"/>
                  <a:pt x="24" y="102"/>
                  <a:pt x="24" y="102"/>
                </a:cubicBezTo>
                <a:cubicBezTo>
                  <a:pt x="0" y="102"/>
                  <a:pt x="0" y="102"/>
                  <a:pt x="0" y="102"/>
                </a:cubicBezTo>
                <a:cubicBezTo>
                  <a:pt x="0" y="249"/>
                  <a:pt x="0" y="249"/>
                  <a:pt x="0" y="249"/>
                </a:cubicBezTo>
                <a:cubicBezTo>
                  <a:pt x="177" y="249"/>
                  <a:pt x="177" y="249"/>
                  <a:pt x="177" y="249"/>
                </a:cubicBezTo>
                <a:cubicBezTo>
                  <a:pt x="177" y="102"/>
                  <a:pt x="177" y="102"/>
                  <a:pt x="177" y="102"/>
                </a:cubicBezTo>
                <a:lnTo>
                  <a:pt x="153" y="102"/>
                </a:lnTo>
                <a:close/>
                <a:moveTo>
                  <a:pt x="97" y="179"/>
                </a:moveTo>
                <a:cubicBezTo>
                  <a:pt x="97" y="204"/>
                  <a:pt x="97" y="204"/>
                  <a:pt x="97" y="204"/>
                </a:cubicBezTo>
                <a:cubicBezTo>
                  <a:pt x="80" y="204"/>
                  <a:pt x="80" y="204"/>
                  <a:pt x="80" y="204"/>
                </a:cubicBezTo>
                <a:cubicBezTo>
                  <a:pt x="80" y="179"/>
                  <a:pt x="80" y="179"/>
                  <a:pt x="80" y="179"/>
                </a:cubicBezTo>
                <a:cubicBezTo>
                  <a:pt x="75" y="176"/>
                  <a:pt x="71" y="171"/>
                  <a:pt x="71" y="165"/>
                </a:cubicBezTo>
                <a:cubicBezTo>
                  <a:pt x="71" y="155"/>
                  <a:pt x="79" y="148"/>
                  <a:pt x="88" y="148"/>
                </a:cubicBezTo>
                <a:cubicBezTo>
                  <a:pt x="98" y="148"/>
                  <a:pt x="106" y="155"/>
                  <a:pt x="106" y="165"/>
                </a:cubicBezTo>
                <a:cubicBezTo>
                  <a:pt x="106" y="171"/>
                  <a:pt x="102" y="176"/>
                  <a:pt x="97" y="179"/>
                </a:cubicBezTo>
                <a:close/>
                <a:moveTo>
                  <a:pt x="132" y="101"/>
                </a:moveTo>
                <a:cubicBezTo>
                  <a:pt x="45" y="101"/>
                  <a:pt x="45" y="101"/>
                  <a:pt x="45" y="101"/>
                </a:cubicBezTo>
                <a:cubicBezTo>
                  <a:pt x="45" y="58"/>
                  <a:pt x="45" y="58"/>
                  <a:pt x="45" y="58"/>
                </a:cubicBezTo>
                <a:cubicBezTo>
                  <a:pt x="45" y="55"/>
                  <a:pt x="48" y="20"/>
                  <a:pt x="88" y="20"/>
                </a:cubicBezTo>
                <a:cubicBezTo>
                  <a:pt x="129" y="20"/>
                  <a:pt x="132" y="54"/>
                  <a:pt x="132" y="58"/>
                </a:cubicBezTo>
                <a:lnTo>
                  <a:pt x="132" y="101"/>
                </a:lnTo>
                <a:close/>
              </a:path>
            </a:pathLst>
          </a:custGeom>
          <a:solidFill>
            <a:srgbClr val="1214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Rectangle 47">
            <a:extLst>
              <a:ext uri="{FF2B5EF4-FFF2-40B4-BE49-F238E27FC236}">
                <a16:creationId xmlns:a16="http://schemas.microsoft.com/office/drawing/2014/main" id="{AF5D6590-BBA7-4C9D-BCFE-56F9A569EBA7}"/>
              </a:ext>
            </a:extLst>
          </p:cNvPr>
          <p:cNvSpPr/>
          <p:nvPr/>
        </p:nvSpPr>
        <p:spPr>
          <a:xfrm>
            <a:off x="8681012" y="457200"/>
            <a:ext cx="3510987" cy="596095"/>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7" name="TextBox 6">
            <a:extLst>
              <a:ext uri="{FF2B5EF4-FFF2-40B4-BE49-F238E27FC236}">
                <a16:creationId xmlns:a16="http://schemas.microsoft.com/office/drawing/2014/main" id="{1D65871B-ED88-FDC8-D0A2-C029E068869B}"/>
              </a:ext>
            </a:extLst>
          </p:cNvPr>
          <p:cNvSpPr txBox="1"/>
          <p:nvPr/>
        </p:nvSpPr>
        <p:spPr>
          <a:xfrm>
            <a:off x="9220909" y="616748"/>
            <a:ext cx="2724243" cy="276999"/>
          </a:xfrm>
          <a:prstGeom prst="rect">
            <a:avLst/>
          </a:prstGeom>
          <a:noFill/>
        </p:spPr>
        <p:txBody>
          <a:bodyPr wrap="square" lIns="0" tIns="0" rIns="0" bIns="0" rtlCol="0">
            <a:spAutoFit/>
          </a:bodyPr>
          <a:lstStyle/>
          <a:p>
            <a:pPr>
              <a:spcAft>
                <a:spcPts val="600"/>
              </a:spcAft>
            </a:pPr>
            <a:r>
              <a:rPr lang="en-US" b="1" dirty="0">
                <a:solidFill>
                  <a:schemeClr val="bg1"/>
                </a:solidFill>
              </a:rPr>
              <a:t>myBlueElementIL.com</a:t>
            </a:r>
            <a:endParaRPr lang="en-US" sz="1800" b="1" dirty="0">
              <a:solidFill>
                <a:schemeClr val="bg1"/>
              </a:solidFill>
            </a:endParaRPr>
          </a:p>
        </p:txBody>
      </p:sp>
      <p:pic>
        <p:nvPicPr>
          <p:cNvPr id="5" name="Picture 4" descr="A screenshot of a web page&#10;&#10;Description automatically generated">
            <a:extLst>
              <a:ext uri="{FF2B5EF4-FFF2-40B4-BE49-F238E27FC236}">
                <a16:creationId xmlns:a16="http://schemas.microsoft.com/office/drawing/2014/main" id="{07D78442-0D4C-8E09-E5A9-5FE16B88296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62392" y="1284074"/>
            <a:ext cx="5438775" cy="5057107"/>
          </a:xfrm>
          <a:prstGeom prst="rect">
            <a:avLst/>
          </a:prstGeom>
          <a:ln>
            <a:solidFill>
              <a:schemeClr val="bg1">
                <a:lumMod val="50000"/>
              </a:schemeClr>
            </a:solidFill>
          </a:ln>
          <a:effectLst>
            <a:outerShdw blurRad="50800" dist="38100" dir="2700000" algn="tl" rotWithShape="0">
              <a:prstClr val="black">
                <a:alpha val="40000"/>
              </a:prstClr>
            </a:outerShdw>
          </a:effectLst>
        </p:spPr>
      </p:pic>
      <p:sp>
        <p:nvSpPr>
          <p:cNvPr id="6" name="TextBox 5">
            <a:extLst>
              <a:ext uri="{FF2B5EF4-FFF2-40B4-BE49-F238E27FC236}">
                <a16:creationId xmlns:a16="http://schemas.microsoft.com/office/drawing/2014/main" id="{4B364C63-8B01-4ABF-B4CB-96656E5A00DB}"/>
              </a:ext>
            </a:extLst>
          </p:cNvPr>
          <p:cNvSpPr txBox="1"/>
          <p:nvPr/>
        </p:nvSpPr>
        <p:spPr>
          <a:xfrm>
            <a:off x="383315" y="1533311"/>
            <a:ext cx="2327270" cy="24340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lang="en-US" sz="1400" b="1" dirty="0">
                <a:solidFill>
                  <a:srgbClr val="1E1E1E"/>
                </a:solidFill>
                <a:latin typeface="Arial" panose="020B0604020202020204"/>
              </a:rPr>
              <a:t>Quick links to:</a:t>
            </a:r>
            <a:endParaRPr kumimoji="0" lang="en-US" sz="1300" b="0" i="0" u="none" strike="noStrike" kern="1200" cap="none" spc="0" normalizeH="0" baseline="0" noProof="0" dirty="0">
              <a:ln>
                <a:noFill/>
              </a:ln>
              <a:solidFill>
                <a:srgbClr val="1E1E1E"/>
              </a:solidFill>
              <a:effectLst/>
              <a:uLnTx/>
              <a:uFillTx/>
              <a:latin typeface="Arial" panose="020B0604020202020204"/>
              <a:ea typeface="+mn-ea"/>
              <a:cs typeface="+mn-cs"/>
            </a:endParaRPr>
          </a:p>
          <a:p>
            <a:pPr marL="9144" marR="0" lvl="0" algn="l" defTabSz="914400" rtl="0" eaLnBrk="1" fontAlgn="auto" latinLnBrk="0" hangingPunct="1">
              <a:lnSpc>
                <a:spcPct val="100000"/>
              </a:lnSpc>
              <a:spcBef>
                <a:spcPts val="1400"/>
              </a:spcBef>
              <a:spcAft>
                <a:spcPts val="0"/>
              </a:spcAft>
              <a:buClrTx/>
              <a:buSzTx/>
              <a:buFontTx/>
              <a:buNone/>
              <a:defRPr/>
            </a:pPr>
            <a:r>
              <a:rPr kumimoji="0" lang="en-US" sz="1300" b="0" i="0" u="none" strike="noStrike" kern="1200" cap="none" spc="0" normalizeH="0" baseline="0" noProof="0" dirty="0">
                <a:ln>
                  <a:noFill/>
                </a:ln>
                <a:solidFill>
                  <a:srgbClr val="1E1E1E"/>
                </a:solidFill>
                <a:effectLst/>
                <a:uLnTx/>
                <a:uFillTx/>
                <a:latin typeface="Arial" panose="020B0604020202020204"/>
                <a:ea typeface="+mn-ea"/>
                <a:cs typeface="+mn-cs"/>
              </a:rPr>
              <a:t>Opt in for fast electronic communications</a:t>
            </a:r>
          </a:p>
          <a:p>
            <a:pPr marR="0" lvl="0" algn="l" defTabSz="914400" rtl="0" eaLnBrk="1" fontAlgn="auto" latinLnBrk="0" hangingPunct="1">
              <a:lnSpc>
                <a:spcPct val="100000"/>
              </a:lnSpc>
              <a:spcBef>
                <a:spcPts val="900"/>
              </a:spcBef>
              <a:spcAft>
                <a:spcPts val="0"/>
              </a:spcAft>
              <a:buClrTx/>
              <a:buSzTx/>
              <a:buFontTx/>
              <a:buNone/>
              <a:defRPr/>
            </a:pPr>
            <a:r>
              <a:rPr kumimoji="0" lang="en-US" sz="1300" b="0" i="0" u="none" strike="noStrike" kern="1200" cap="none" spc="0" normalizeH="0" baseline="0" noProof="0" dirty="0">
                <a:ln>
                  <a:noFill/>
                </a:ln>
                <a:solidFill>
                  <a:srgbClr val="1E1E1E"/>
                </a:solidFill>
                <a:effectLst/>
                <a:uLnTx/>
                <a:uFillTx/>
                <a:latin typeface="Arial" panose="020B0604020202020204"/>
                <a:ea typeface="+mn-ea"/>
                <a:cs typeface="+mn-cs"/>
              </a:rPr>
              <a:t>Review your claims </a:t>
            </a:r>
            <a:br>
              <a:rPr kumimoji="0" lang="en-US" sz="1300" b="0" i="0" u="none" strike="noStrike" kern="1200" cap="none" spc="0" normalizeH="0" baseline="0" noProof="0" dirty="0">
                <a:ln>
                  <a:noFill/>
                </a:ln>
                <a:solidFill>
                  <a:srgbClr val="1E1E1E"/>
                </a:solidFill>
                <a:effectLst/>
                <a:uLnTx/>
                <a:uFillTx/>
                <a:latin typeface="Arial" panose="020B0604020202020204"/>
                <a:ea typeface="+mn-ea"/>
                <a:cs typeface="+mn-cs"/>
              </a:rPr>
            </a:br>
            <a:r>
              <a:rPr kumimoji="0" lang="en-US" sz="1300" b="0" i="0" u="none" strike="noStrike" kern="1200" cap="none" spc="0" normalizeH="0" baseline="0" noProof="0" dirty="0">
                <a:ln>
                  <a:noFill/>
                </a:ln>
                <a:solidFill>
                  <a:srgbClr val="1E1E1E"/>
                </a:solidFill>
                <a:effectLst/>
                <a:uLnTx/>
                <a:uFillTx/>
                <a:latin typeface="Arial" panose="020B0604020202020204"/>
                <a:ea typeface="+mn-ea"/>
                <a:cs typeface="+mn-cs"/>
              </a:rPr>
              <a:t>and deductible and </a:t>
            </a:r>
            <a:br>
              <a:rPr kumimoji="0" lang="en-US" sz="1300" b="0" i="0" u="none" strike="noStrike" kern="1200" cap="none" spc="0" normalizeH="0" baseline="0" noProof="0" dirty="0">
                <a:ln>
                  <a:noFill/>
                </a:ln>
                <a:solidFill>
                  <a:srgbClr val="1E1E1E"/>
                </a:solidFill>
                <a:effectLst/>
                <a:uLnTx/>
                <a:uFillTx/>
                <a:latin typeface="Arial" panose="020B0604020202020204"/>
                <a:ea typeface="+mn-ea"/>
                <a:cs typeface="+mn-cs"/>
              </a:rPr>
            </a:br>
            <a:r>
              <a:rPr kumimoji="0" lang="en-US" sz="1300" b="0" i="0" u="none" strike="noStrike" kern="1200" cap="none" spc="0" normalizeH="0" baseline="0" noProof="0" dirty="0">
                <a:ln>
                  <a:noFill/>
                </a:ln>
                <a:solidFill>
                  <a:srgbClr val="1E1E1E"/>
                </a:solidFill>
                <a:effectLst/>
                <a:uLnTx/>
                <a:uFillTx/>
                <a:latin typeface="Arial" panose="020B0604020202020204"/>
                <a:ea typeface="+mn-ea"/>
                <a:cs typeface="+mn-cs"/>
              </a:rPr>
              <a:t>out-of-pocket amounts</a:t>
            </a:r>
          </a:p>
          <a:p>
            <a:pPr marR="0" lvl="0" algn="l" defTabSz="914400" rtl="0" eaLnBrk="1" fontAlgn="auto" latinLnBrk="0" hangingPunct="1">
              <a:lnSpc>
                <a:spcPct val="100000"/>
              </a:lnSpc>
              <a:spcBef>
                <a:spcPts val="900"/>
              </a:spcBef>
              <a:spcAft>
                <a:spcPts val="0"/>
              </a:spcAft>
              <a:buClrTx/>
              <a:buSzTx/>
              <a:buFontTx/>
              <a:buNone/>
              <a:defRPr/>
            </a:pPr>
            <a:r>
              <a:rPr kumimoji="0" lang="en-US" sz="1300" b="0" i="0" u="none" strike="noStrike" kern="1200" cap="none" spc="0" normalizeH="0" baseline="0" noProof="0" dirty="0">
                <a:ln>
                  <a:noFill/>
                </a:ln>
                <a:solidFill>
                  <a:srgbClr val="1E1E1E"/>
                </a:solidFill>
                <a:effectLst/>
                <a:uLnTx/>
                <a:uFillTx/>
                <a:latin typeface="Arial" panose="020B0604020202020204"/>
                <a:ea typeface="+mn-ea"/>
                <a:cs typeface="+mn-cs"/>
              </a:rPr>
              <a:t>View your coverage </a:t>
            </a:r>
            <a:br>
              <a:rPr kumimoji="0" lang="en-US" sz="1300" b="0" i="0" u="none" strike="noStrike" kern="1200" cap="none" spc="0" normalizeH="0" baseline="0" noProof="0" dirty="0">
                <a:ln>
                  <a:noFill/>
                </a:ln>
                <a:solidFill>
                  <a:srgbClr val="1E1E1E"/>
                </a:solidFill>
                <a:effectLst/>
                <a:uLnTx/>
                <a:uFillTx/>
                <a:latin typeface="Arial" panose="020B0604020202020204"/>
                <a:ea typeface="+mn-ea"/>
                <a:cs typeface="+mn-cs"/>
              </a:rPr>
            </a:br>
            <a:r>
              <a:rPr kumimoji="0" lang="en-US" sz="1300" b="0" i="0" u="none" strike="noStrike" kern="1200" cap="none" spc="0" normalizeH="0" baseline="0" noProof="0" dirty="0">
                <a:ln>
                  <a:noFill/>
                </a:ln>
                <a:solidFill>
                  <a:srgbClr val="1E1E1E"/>
                </a:solidFill>
                <a:effectLst/>
                <a:uLnTx/>
                <a:uFillTx/>
                <a:latin typeface="Arial" panose="020B0604020202020204"/>
                <a:ea typeface="+mn-ea"/>
                <a:cs typeface="+mn-cs"/>
              </a:rPr>
              <a:t>and dependent info</a:t>
            </a:r>
          </a:p>
          <a:p>
            <a:pPr marR="0" lvl="0" algn="l" defTabSz="914400" rtl="0" eaLnBrk="1" fontAlgn="auto" latinLnBrk="0" hangingPunct="1">
              <a:lnSpc>
                <a:spcPct val="100000"/>
              </a:lnSpc>
              <a:spcBef>
                <a:spcPts val="900"/>
              </a:spcBef>
              <a:spcAft>
                <a:spcPts val="0"/>
              </a:spcAft>
              <a:buClrTx/>
              <a:buSzTx/>
              <a:buFontTx/>
              <a:buNone/>
              <a:defRPr/>
            </a:pPr>
            <a:r>
              <a:rPr lang="en-US" sz="1300" dirty="0">
                <a:solidFill>
                  <a:srgbClr val="1E1E1E"/>
                </a:solidFill>
                <a:latin typeface="Arial" panose="020B0604020202020204"/>
              </a:rPr>
              <a:t>Ask a question</a:t>
            </a:r>
            <a:endParaRPr kumimoji="0" lang="en-US" sz="1300" b="0" i="0" u="none" strike="noStrike" kern="1200" cap="none" spc="0" normalizeH="0" baseline="0" noProof="0" dirty="0">
              <a:ln>
                <a:noFill/>
              </a:ln>
              <a:solidFill>
                <a:srgbClr val="1E1E1E"/>
              </a:solidFill>
              <a:effectLst/>
              <a:uLnTx/>
              <a:uFillTx/>
              <a:latin typeface="Arial" panose="020B0604020202020204"/>
              <a:ea typeface="+mn-ea"/>
              <a:cs typeface="+mn-cs"/>
            </a:endParaRPr>
          </a:p>
        </p:txBody>
      </p:sp>
      <p:cxnSp>
        <p:nvCxnSpPr>
          <p:cNvPr id="16" name="Straight Connector 15">
            <a:extLst>
              <a:ext uri="{FF2B5EF4-FFF2-40B4-BE49-F238E27FC236}">
                <a16:creationId xmlns:a16="http://schemas.microsoft.com/office/drawing/2014/main" id="{3E86851B-7143-0157-1A30-738546A70E9C}"/>
              </a:ext>
            </a:extLst>
          </p:cNvPr>
          <p:cNvCxnSpPr>
            <a:cxnSpLocks/>
          </p:cNvCxnSpPr>
          <p:nvPr/>
        </p:nvCxnSpPr>
        <p:spPr>
          <a:xfrm flipH="1">
            <a:off x="2282825" y="3822713"/>
            <a:ext cx="4645025" cy="0"/>
          </a:xfrm>
          <a:prstGeom prst="line">
            <a:avLst/>
          </a:prstGeom>
          <a:ln w="12700">
            <a:solidFill>
              <a:schemeClr val="tx2"/>
            </a:solidFill>
            <a:tailEnd type="ova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4433831-BBF8-91DB-F213-1A25CB2A3DFB}"/>
              </a:ext>
            </a:extLst>
          </p:cNvPr>
          <p:cNvCxnSpPr>
            <a:cxnSpLocks/>
          </p:cNvCxnSpPr>
          <p:nvPr/>
        </p:nvCxnSpPr>
        <p:spPr>
          <a:xfrm flipH="1">
            <a:off x="2286000" y="2771888"/>
            <a:ext cx="726914" cy="0"/>
          </a:xfrm>
          <a:prstGeom prst="line">
            <a:avLst/>
          </a:prstGeom>
          <a:ln w="12700">
            <a:solidFill>
              <a:schemeClr val="tx2"/>
            </a:solidFill>
            <a:tailEnd type="ova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46949DF-A9CC-62F9-DCDE-03E5FC6C7BE8}"/>
              </a:ext>
            </a:extLst>
          </p:cNvPr>
          <p:cNvCxnSpPr>
            <a:cxnSpLocks/>
          </p:cNvCxnSpPr>
          <p:nvPr/>
        </p:nvCxnSpPr>
        <p:spPr>
          <a:xfrm flipH="1">
            <a:off x="2286000" y="2217585"/>
            <a:ext cx="570652" cy="0"/>
          </a:xfrm>
          <a:prstGeom prst="line">
            <a:avLst/>
          </a:prstGeom>
          <a:ln w="12700">
            <a:solidFill>
              <a:schemeClr val="tx2"/>
            </a:solidFill>
            <a:tailEnd type="oval"/>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901667D5-8CD5-AAE6-3F0A-3D5DAAF98D7F}"/>
              </a:ext>
            </a:extLst>
          </p:cNvPr>
          <p:cNvSpPr/>
          <p:nvPr/>
        </p:nvSpPr>
        <p:spPr>
          <a:xfrm>
            <a:off x="5428047" y="1568521"/>
            <a:ext cx="995680" cy="233680"/>
          </a:xfrm>
          <a:prstGeom prst="rect">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pic>
        <p:nvPicPr>
          <p:cNvPr id="43" name="Picture 42">
            <a:extLst>
              <a:ext uri="{FF2B5EF4-FFF2-40B4-BE49-F238E27FC236}">
                <a16:creationId xmlns:a16="http://schemas.microsoft.com/office/drawing/2014/main" id="{305BE533-5EF6-0381-41A6-E1E68E1CE82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2717"/>
          <a:stretch/>
        </p:blipFill>
        <p:spPr>
          <a:xfrm>
            <a:off x="3633853" y="3883732"/>
            <a:ext cx="1338263" cy="1362074"/>
          </a:xfrm>
          <a:prstGeom prst="rect">
            <a:avLst/>
          </a:prstGeom>
        </p:spPr>
      </p:pic>
      <p:sp>
        <p:nvSpPr>
          <p:cNvPr id="49" name="Rectangle 48">
            <a:extLst>
              <a:ext uri="{FF2B5EF4-FFF2-40B4-BE49-F238E27FC236}">
                <a16:creationId xmlns:a16="http://schemas.microsoft.com/office/drawing/2014/main" id="{90090A60-7483-6DC7-9D05-CC3A5982891C}"/>
              </a:ext>
            </a:extLst>
          </p:cNvPr>
          <p:cNvSpPr/>
          <p:nvPr/>
        </p:nvSpPr>
        <p:spPr>
          <a:xfrm>
            <a:off x="4900680" y="4012319"/>
            <a:ext cx="190500" cy="24765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pic>
        <p:nvPicPr>
          <p:cNvPr id="51" name="Picture 50">
            <a:extLst>
              <a:ext uri="{FF2B5EF4-FFF2-40B4-BE49-F238E27FC236}">
                <a16:creationId xmlns:a16="http://schemas.microsoft.com/office/drawing/2014/main" id="{E3E97DCE-15E7-33B9-8CA6-19F519EF296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32327"/>
          <a:stretch/>
        </p:blipFill>
        <p:spPr>
          <a:xfrm>
            <a:off x="7158103" y="2316869"/>
            <a:ext cx="1266827" cy="847725"/>
          </a:xfrm>
          <a:prstGeom prst="rect">
            <a:avLst/>
          </a:prstGeom>
        </p:spPr>
      </p:pic>
      <p:sp>
        <p:nvSpPr>
          <p:cNvPr id="52" name="Rectangle 51">
            <a:extLst>
              <a:ext uri="{FF2B5EF4-FFF2-40B4-BE49-F238E27FC236}">
                <a16:creationId xmlns:a16="http://schemas.microsoft.com/office/drawing/2014/main" id="{6FEE813B-FAE1-C26D-B9EE-A773ADA62E35}"/>
              </a:ext>
            </a:extLst>
          </p:cNvPr>
          <p:cNvSpPr/>
          <p:nvPr/>
        </p:nvSpPr>
        <p:spPr>
          <a:xfrm>
            <a:off x="4187893" y="1802201"/>
            <a:ext cx="310356" cy="152498"/>
          </a:xfrm>
          <a:prstGeom prst="rect">
            <a:avLst/>
          </a:prstGeom>
          <a:noFill/>
          <a:ln w="38100">
            <a:solidFill>
              <a:schemeClr val="tx2"/>
            </a:solid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53" name="Rectangle 52">
            <a:extLst>
              <a:ext uri="{FF2B5EF4-FFF2-40B4-BE49-F238E27FC236}">
                <a16:creationId xmlns:a16="http://schemas.microsoft.com/office/drawing/2014/main" id="{FEFEE2E0-6CA6-1C3A-5B8C-8CE729021AB5}"/>
              </a:ext>
            </a:extLst>
          </p:cNvPr>
          <p:cNvSpPr/>
          <p:nvPr/>
        </p:nvSpPr>
        <p:spPr>
          <a:xfrm>
            <a:off x="7005705" y="2345444"/>
            <a:ext cx="190500" cy="24765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54" name="Rectangle 53">
            <a:extLst>
              <a:ext uri="{FF2B5EF4-FFF2-40B4-BE49-F238E27FC236}">
                <a16:creationId xmlns:a16="http://schemas.microsoft.com/office/drawing/2014/main" id="{05A50EE4-1BE4-BB15-6809-58EE3CE17EAB}"/>
              </a:ext>
            </a:extLst>
          </p:cNvPr>
          <p:cNvSpPr/>
          <p:nvPr/>
        </p:nvSpPr>
        <p:spPr>
          <a:xfrm>
            <a:off x="8391593" y="2345444"/>
            <a:ext cx="190500" cy="24765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pic>
        <p:nvPicPr>
          <p:cNvPr id="55" name="Picture 54">
            <a:extLst>
              <a:ext uri="{FF2B5EF4-FFF2-40B4-BE49-F238E27FC236}">
                <a16:creationId xmlns:a16="http://schemas.microsoft.com/office/drawing/2014/main" id="{15317A7D-8B28-4CAB-3305-A765291F96D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272029" y="4471899"/>
            <a:ext cx="226219" cy="80963"/>
          </a:xfrm>
          <a:prstGeom prst="rect">
            <a:avLst/>
          </a:prstGeom>
        </p:spPr>
      </p:pic>
      <p:sp>
        <p:nvSpPr>
          <p:cNvPr id="56" name="Rectangle 55">
            <a:extLst>
              <a:ext uri="{FF2B5EF4-FFF2-40B4-BE49-F238E27FC236}">
                <a16:creationId xmlns:a16="http://schemas.microsoft.com/office/drawing/2014/main" id="{95F15836-F324-49F4-3A12-71EA96C3E6B8}"/>
              </a:ext>
            </a:extLst>
          </p:cNvPr>
          <p:cNvSpPr/>
          <p:nvPr/>
        </p:nvSpPr>
        <p:spPr>
          <a:xfrm>
            <a:off x="4483961" y="4488569"/>
            <a:ext cx="45719" cy="59531"/>
          </a:xfrm>
          <a:prstGeom prst="rect">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57" name="Rectangle 56">
            <a:extLst>
              <a:ext uri="{FF2B5EF4-FFF2-40B4-BE49-F238E27FC236}">
                <a16:creationId xmlns:a16="http://schemas.microsoft.com/office/drawing/2014/main" id="{0E4ED06F-C882-4102-DD7D-DDCCD726A387}"/>
              </a:ext>
            </a:extLst>
          </p:cNvPr>
          <p:cNvSpPr/>
          <p:nvPr/>
        </p:nvSpPr>
        <p:spPr>
          <a:xfrm>
            <a:off x="4488723" y="4848138"/>
            <a:ext cx="83344" cy="83343"/>
          </a:xfrm>
          <a:prstGeom prst="rect">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58" name="Rectangle 57">
            <a:extLst>
              <a:ext uri="{FF2B5EF4-FFF2-40B4-BE49-F238E27FC236}">
                <a16:creationId xmlns:a16="http://schemas.microsoft.com/office/drawing/2014/main" id="{38444BBD-6CBE-82F6-A3B3-5ADBF16D6323}"/>
              </a:ext>
            </a:extLst>
          </p:cNvPr>
          <p:cNvSpPr/>
          <p:nvPr/>
        </p:nvSpPr>
        <p:spPr>
          <a:xfrm>
            <a:off x="4672080" y="4074231"/>
            <a:ext cx="78581" cy="188119"/>
          </a:xfrm>
          <a:prstGeom prst="rect">
            <a:avLst/>
          </a:prstGeom>
          <a:solidFill>
            <a:srgbClr val="A4C23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59" name="Rectangle 58">
            <a:extLst>
              <a:ext uri="{FF2B5EF4-FFF2-40B4-BE49-F238E27FC236}">
                <a16:creationId xmlns:a16="http://schemas.microsoft.com/office/drawing/2014/main" id="{36BE77E4-05D2-C938-8019-5976B3A8181B}"/>
              </a:ext>
            </a:extLst>
          </p:cNvPr>
          <p:cNvSpPr/>
          <p:nvPr/>
        </p:nvSpPr>
        <p:spPr>
          <a:xfrm>
            <a:off x="3418026" y="1311825"/>
            <a:ext cx="1500362" cy="250061"/>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60" name="Rectangle 59">
            <a:extLst>
              <a:ext uri="{FF2B5EF4-FFF2-40B4-BE49-F238E27FC236}">
                <a16:creationId xmlns:a16="http://schemas.microsoft.com/office/drawing/2014/main" id="{011C404F-846F-C373-D10F-478A1D2695BC}"/>
              </a:ext>
            </a:extLst>
          </p:cNvPr>
          <p:cNvSpPr/>
          <p:nvPr/>
        </p:nvSpPr>
        <p:spPr>
          <a:xfrm>
            <a:off x="7923960" y="1502481"/>
            <a:ext cx="70913" cy="45719"/>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61" name="Tagline">
            <a:extLst>
              <a:ext uri="{FF2B5EF4-FFF2-40B4-BE49-F238E27FC236}">
                <a16:creationId xmlns:a16="http://schemas.microsoft.com/office/drawing/2014/main" id="{2F03ECF9-ADA3-23CD-A9B7-91B5B8579CE4}"/>
              </a:ext>
            </a:extLst>
          </p:cNvPr>
          <p:cNvSpPr txBox="1">
            <a:spLocks noChangeArrowheads="1"/>
          </p:cNvSpPr>
          <p:nvPr/>
        </p:nvSpPr>
        <p:spPr bwMode="auto">
          <a:xfrm>
            <a:off x="3441553" y="5963356"/>
            <a:ext cx="3171524" cy="250186"/>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chorCtr="0">
            <a:no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marL="0" marR="0" lvl="0" indent="0" algn="l" rtl="0">
              <a:spcBef>
                <a:spcPts val="800"/>
              </a:spcBef>
              <a:spcAft>
                <a:spcPts val="0"/>
              </a:spcAft>
              <a:buNone/>
            </a:pPr>
            <a:r>
              <a:rPr lang="en-US" sz="530" b="0" i="0" u="none" strike="noStrike" cap="none" dirty="0">
                <a:solidFill>
                  <a:schemeClr val="tx2">
                    <a:lumMod val="20000"/>
                    <a:lumOff val="80000"/>
                  </a:schemeClr>
                </a:solidFill>
                <a:latin typeface="Arial"/>
                <a:ea typeface="Arial"/>
                <a:cs typeface="Arial"/>
                <a:sym typeface="Arial"/>
              </a:rPr>
              <a:t>Blue Cross and Blue Shield of Illinois, a Division of Health Care Service Corporation, a Mutual Legal Reserve Company, an Independent Licensee of the Blue Cross and Blue Shield Association </a:t>
            </a:r>
            <a:endParaRPr lang="en-US" sz="530" dirty="0">
              <a:solidFill>
                <a:schemeClr val="tx2">
                  <a:lumMod val="20000"/>
                  <a:lumOff val="80000"/>
                </a:schemeClr>
              </a:solidFill>
            </a:endParaRPr>
          </a:p>
        </p:txBody>
      </p:sp>
      <p:sp>
        <p:nvSpPr>
          <p:cNvPr id="62" name="Tagline">
            <a:extLst>
              <a:ext uri="{FF2B5EF4-FFF2-40B4-BE49-F238E27FC236}">
                <a16:creationId xmlns:a16="http://schemas.microsoft.com/office/drawing/2014/main" id="{C1DECE57-B436-56E2-C85D-7E82465EA0AA}"/>
              </a:ext>
            </a:extLst>
          </p:cNvPr>
          <p:cNvSpPr txBox="1">
            <a:spLocks noChangeArrowheads="1"/>
          </p:cNvSpPr>
          <p:nvPr/>
        </p:nvSpPr>
        <p:spPr bwMode="auto">
          <a:xfrm>
            <a:off x="3390752" y="5810956"/>
            <a:ext cx="3181565" cy="170811"/>
          </a:xfrm>
          <a:prstGeom prst="rect">
            <a:avLst/>
          </a:prstGeom>
          <a:solidFill>
            <a:schemeClr val="tx2"/>
          </a:solidFill>
          <a:ln>
            <a:noFill/>
          </a:ln>
          <a:effectLst/>
        </p:spPr>
        <p:txBody>
          <a:bodyPr wrap="square" lIns="0" tIns="0" rIns="0" bIns="0" anchor="ctr" anchorCtr="0">
            <a:no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marL="57150">
              <a:spcAft>
                <a:spcPts val="600"/>
              </a:spcAft>
            </a:pPr>
            <a:r>
              <a:rPr lang="en-US" sz="430" b="0" i="0" u="none" strike="noStrike" dirty="0">
                <a:solidFill>
                  <a:schemeClr val="accent2">
                    <a:lumMod val="20000"/>
                    <a:lumOff val="80000"/>
                  </a:schemeClr>
                </a:solidFill>
                <a:effectLst/>
                <a:latin typeface="+mn-lt"/>
              </a:rPr>
              <a:t>Luminare Health Benefits, Inc., a separate company, solely responsible for its products and services, administers some products</a:t>
            </a:r>
            <a:br>
              <a:rPr lang="en-US" sz="430" b="0" i="0" u="none" strike="noStrike" dirty="0">
                <a:solidFill>
                  <a:schemeClr val="accent2">
                    <a:lumMod val="20000"/>
                    <a:lumOff val="80000"/>
                  </a:schemeClr>
                </a:solidFill>
                <a:effectLst/>
                <a:latin typeface="+mn-lt"/>
              </a:rPr>
            </a:br>
            <a:r>
              <a:rPr lang="en-US" sz="430" b="0" i="0" u="none" strike="noStrike" dirty="0">
                <a:solidFill>
                  <a:schemeClr val="accent2">
                    <a:lumMod val="20000"/>
                    <a:lumOff val="80000"/>
                  </a:schemeClr>
                </a:solidFill>
                <a:effectLst/>
                <a:latin typeface="+mn-lt"/>
              </a:rPr>
              <a:t>and services for Blue Cross and Blue Shield of Illinois under the Alternative Delivery Model.</a:t>
            </a:r>
            <a:endParaRPr lang="en-US" sz="430" b="0" dirty="0">
              <a:solidFill>
                <a:schemeClr val="accent2">
                  <a:lumMod val="20000"/>
                  <a:lumOff val="80000"/>
                </a:schemeClr>
              </a:solidFill>
              <a:latin typeface="+mn-lt"/>
            </a:endParaRPr>
          </a:p>
        </p:txBody>
      </p:sp>
      <p:pic>
        <p:nvPicPr>
          <p:cNvPr id="63" name="Graphic 62">
            <a:extLst>
              <a:ext uri="{FF2B5EF4-FFF2-40B4-BE49-F238E27FC236}">
                <a16:creationId xmlns:a16="http://schemas.microsoft.com/office/drawing/2014/main" id="{70207CA8-94C6-308B-E5BD-BDB778DEA422}"/>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3424331" y="1374684"/>
            <a:ext cx="1451205" cy="199185"/>
          </a:xfrm>
          <a:prstGeom prst="rect">
            <a:avLst/>
          </a:prstGeom>
        </p:spPr>
      </p:pic>
      <p:sp>
        <p:nvSpPr>
          <p:cNvPr id="66" name="Rectangle 65">
            <a:extLst>
              <a:ext uri="{FF2B5EF4-FFF2-40B4-BE49-F238E27FC236}">
                <a16:creationId xmlns:a16="http://schemas.microsoft.com/office/drawing/2014/main" id="{4E08D668-3672-0FFE-C424-634D903AC161}"/>
              </a:ext>
            </a:extLst>
          </p:cNvPr>
          <p:cNvSpPr/>
          <p:nvPr/>
        </p:nvSpPr>
        <p:spPr>
          <a:xfrm>
            <a:off x="3727517" y="1802201"/>
            <a:ext cx="400577" cy="152498"/>
          </a:xfrm>
          <a:prstGeom prst="rect">
            <a:avLst/>
          </a:prstGeom>
          <a:noFill/>
          <a:ln w="38100">
            <a:solidFill>
              <a:schemeClr val="tx2"/>
            </a:solid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69" name="Oval 68">
            <a:extLst>
              <a:ext uri="{FF2B5EF4-FFF2-40B4-BE49-F238E27FC236}">
                <a16:creationId xmlns:a16="http://schemas.microsoft.com/office/drawing/2014/main" id="{114E9E73-F596-7786-61F4-4EC40560024E}"/>
              </a:ext>
            </a:extLst>
          </p:cNvPr>
          <p:cNvSpPr/>
          <p:nvPr/>
        </p:nvSpPr>
        <p:spPr>
          <a:xfrm>
            <a:off x="3288642" y="2232987"/>
            <a:ext cx="1073060" cy="1073060"/>
          </a:xfrm>
          <a:prstGeom prst="ellipse">
            <a:avLst/>
          </a:prstGeom>
          <a:noFill/>
          <a:ln w="38100">
            <a:solidFill>
              <a:schemeClr val="tx2"/>
            </a:solid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cxnSp>
        <p:nvCxnSpPr>
          <p:cNvPr id="71" name="Straight Connector 70">
            <a:extLst>
              <a:ext uri="{FF2B5EF4-FFF2-40B4-BE49-F238E27FC236}">
                <a16:creationId xmlns:a16="http://schemas.microsoft.com/office/drawing/2014/main" id="{A53B2CC5-3697-1416-2742-60A5CB702513}"/>
              </a:ext>
            </a:extLst>
          </p:cNvPr>
          <p:cNvCxnSpPr>
            <a:cxnSpLocks/>
          </p:cNvCxnSpPr>
          <p:nvPr/>
        </p:nvCxnSpPr>
        <p:spPr>
          <a:xfrm flipH="1">
            <a:off x="2286000" y="3406458"/>
            <a:ext cx="911506" cy="0"/>
          </a:xfrm>
          <a:prstGeom prst="line">
            <a:avLst/>
          </a:prstGeom>
          <a:ln w="12700">
            <a:solidFill>
              <a:schemeClr val="tx2"/>
            </a:solidFill>
            <a:tailEnd type="oval"/>
          </a:ln>
        </p:spPr>
        <p:style>
          <a:lnRef idx="1">
            <a:schemeClr val="accent1"/>
          </a:lnRef>
          <a:fillRef idx="0">
            <a:schemeClr val="accent1"/>
          </a:fillRef>
          <a:effectRef idx="0">
            <a:schemeClr val="accent1"/>
          </a:effectRef>
          <a:fontRef idx="minor">
            <a:schemeClr val="tx1"/>
          </a:fontRef>
        </p:style>
      </p:cxnSp>
      <p:sp>
        <p:nvSpPr>
          <p:cNvPr id="73" name="Rectangle 72">
            <a:extLst>
              <a:ext uri="{FF2B5EF4-FFF2-40B4-BE49-F238E27FC236}">
                <a16:creationId xmlns:a16="http://schemas.microsoft.com/office/drawing/2014/main" id="{4E6C2C51-C1C0-9764-902C-69CEDF9F6C44}"/>
              </a:ext>
            </a:extLst>
          </p:cNvPr>
          <p:cNvSpPr/>
          <p:nvPr/>
        </p:nvSpPr>
        <p:spPr>
          <a:xfrm>
            <a:off x="7091362" y="1809356"/>
            <a:ext cx="310356" cy="152498"/>
          </a:xfrm>
          <a:prstGeom prst="rect">
            <a:avLst/>
          </a:prstGeom>
          <a:noFill/>
          <a:ln w="38100">
            <a:solidFill>
              <a:schemeClr val="tx2"/>
            </a:solid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75" name="TextBox 74">
            <a:extLst>
              <a:ext uri="{FF2B5EF4-FFF2-40B4-BE49-F238E27FC236}">
                <a16:creationId xmlns:a16="http://schemas.microsoft.com/office/drawing/2014/main" id="{71EB1E09-79B2-1EB9-30E1-37357CA6FC55}"/>
              </a:ext>
            </a:extLst>
          </p:cNvPr>
          <p:cNvSpPr txBox="1"/>
          <p:nvPr/>
        </p:nvSpPr>
        <p:spPr>
          <a:xfrm>
            <a:off x="9620318" y="1539901"/>
            <a:ext cx="2239666" cy="221599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1300" b="1" i="0" u="none" strike="noStrike" kern="1200" cap="none" spc="0" normalizeH="0" baseline="0" noProof="0" dirty="0">
                <a:ln>
                  <a:noFill/>
                </a:ln>
                <a:solidFill>
                  <a:srgbClr val="1E1E1E"/>
                </a:solidFill>
                <a:effectLst/>
                <a:uLnTx/>
                <a:uFillTx/>
                <a:latin typeface="Arial" panose="020B0604020202020204"/>
                <a:ea typeface="+mn-ea"/>
                <a:cs typeface="+mn-cs"/>
              </a:rPr>
              <a:t>Easy access to:</a:t>
            </a:r>
          </a:p>
          <a:p>
            <a:pPr marL="11113" marR="0" lvl="0" algn="l" defTabSz="914400" rtl="0" eaLnBrk="1" fontAlgn="auto" latinLnBrk="0" hangingPunct="1">
              <a:lnSpc>
                <a:spcPct val="100000"/>
              </a:lnSpc>
              <a:spcBef>
                <a:spcPts val="1400"/>
              </a:spcBef>
              <a:spcAft>
                <a:spcPts val="0"/>
              </a:spcAft>
              <a:buClrTx/>
              <a:buSzTx/>
              <a:buFontTx/>
              <a:buNone/>
              <a:defRPr/>
            </a:pPr>
            <a:r>
              <a:rPr lang="en-US" sz="1300" dirty="0">
                <a:solidFill>
                  <a:srgbClr val="1E1E1E"/>
                </a:solidFill>
                <a:latin typeface="Arial" panose="020B0604020202020204"/>
              </a:rPr>
              <a:t>C</a:t>
            </a:r>
            <a:r>
              <a:rPr kumimoji="0" lang="en-US" sz="1300" b="0" i="0" u="none" strike="noStrike" kern="1200" cap="none" spc="0" normalizeH="0" baseline="0" noProof="0" dirty="0">
                <a:ln>
                  <a:noFill/>
                </a:ln>
                <a:solidFill>
                  <a:srgbClr val="1E1E1E"/>
                </a:solidFill>
                <a:effectLst/>
                <a:uLnTx/>
                <a:uFillTx/>
                <a:latin typeface="Arial" panose="020B0604020202020204"/>
                <a:ea typeface="+mn-ea"/>
                <a:cs typeface="+mn-cs"/>
              </a:rPr>
              <a:t>laim details and </a:t>
            </a:r>
            <a:br>
              <a:rPr kumimoji="0" lang="en-US" sz="1300" b="0" i="0" u="none" strike="noStrike" kern="1200" cap="none" spc="0" normalizeH="0" baseline="0" noProof="0" dirty="0">
                <a:ln>
                  <a:noFill/>
                </a:ln>
                <a:solidFill>
                  <a:srgbClr val="1E1E1E"/>
                </a:solidFill>
                <a:effectLst/>
                <a:uLnTx/>
                <a:uFillTx/>
                <a:latin typeface="Arial" panose="020B0604020202020204"/>
                <a:ea typeface="+mn-ea"/>
                <a:cs typeface="+mn-cs"/>
              </a:rPr>
            </a:br>
            <a:r>
              <a:rPr kumimoji="0" lang="en-US" sz="1300" b="0" i="0" u="none" strike="noStrike" kern="1200" cap="none" spc="0" normalizeH="0" baseline="0" noProof="0" dirty="0">
                <a:ln>
                  <a:noFill/>
                </a:ln>
                <a:solidFill>
                  <a:srgbClr val="1E1E1E"/>
                </a:solidFill>
                <a:effectLst/>
                <a:uLnTx/>
                <a:uFillTx/>
                <a:latin typeface="Arial" panose="020B0604020202020204"/>
                <a:ea typeface="+mn-ea"/>
                <a:cs typeface="+mn-cs"/>
              </a:rPr>
              <a:t>Explanation of Benefits</a:t>
            </a:r>
          </a:p>
          <a:p>
            <a:pPr marL="11113" marR="0" lvl="0" algn="l" defTabSz="914400" rtl="0" eaLnBrk="1" fontAlgn="auto" latinLnBrk="0" hangingPunct="1">
              <a:lnSpc>
                <a:spcPct val="100000"/>
              </a:lnSpc>
              <a:spcBef>
                <a:spcPts val="1400"/>
              </a:spcBef>
              <a:spcAft>
                <a:spcPts val="0"/>
              </a:spcAft>
              <a:buClrTx/>
              <a:buSzTx/>
              <a:buFontTx/>
              <a:buNone/>
              <a:defRPr/>
            </a:pPr>
            <a:r>
              <a:rPr lang="en-US" sz="1300" dirty="0">
                <a:solidFill>
                  <a:srgbClr val="1E1E1E"/>
                </a:solidFill>
                <a:latin typeface="Arial" panose="020B0604020202020204"/>
              </a:rPr>
              <a:t>B</a:t>
            </a:r>
            <a:r>
              <a:rPr kumimoji="0" lang="en-US" sz="1300" b="0" i="0" u="none" strike="noStrike" kern="1200" cap="none" spc="0" normalizeH="0" baseline="0" noProof="0" dirty="0">
                <a:ln>
                  <a:noFill/>
                </a:ln>
                <a:solidFill>
                  <a:srgbClr val="1E1E1E"/>
                </a:solidFill>
                <a:effectLst/>
                <a:uLnTx/>
                <a:uFillTx/>
                <a:latin typeface="Arial" panose="020B0604020202020204"/>
                <a:ea typeface="+mn-ea"/>
                <a:cs typeface="+mn-cs"/>
              </a:rPr>
              <a:t>enefit details and booklets</a:t>
            </a:r>
          </a:p>
          <a:p>
            <a:pPr marL="11113" marR="0" lvl="0" algn="l" defTabSz="914400" rtl="0" eaLnBrk="1" fontAlgn="auto" latinLnBrk="0" hangingPunct="1">
              <a:lnSpc>
                <a:spcPct val="100000"/>
              </a:lnSpc>
              <a:spcBef>
                <a:spcPts val="1400"/>
              </a:spcBef>
              <a:spcAft>
                <a:spcPts val="0"/>
              </a:spcAft>
              <a:buClrTx/>
              <a:buSzTx/>
              <a:buFontTx/>
              <a:buNone/>
              <a:defRPr/>
            </a:pPr>
            <a:r>
              <a:rPr kumimoji="0" lang="en-US" sz="1300" b="0" i="0" u="none" strike="noStrike" kern="1200" cap="none" spc="0" normalizeH="0" baseline="0" noProof="0" dirty="0">
                <a:ln>
                  <a:noFill/>
                </a:ln>
                <a:solidFill>
                  <a:srgbClr val="1E1E1E"/>
                </a:solidFill>
                <a:effectLst/>
                <a:uLnTx/>
                <a:uFillTx/>
                <a:latin typeface="Arial" panose="020B0604020202020204"/>
                <a:ea typeface="+mn-ea"/>
                <a:cs typeface="+mn-cs"/>
              </a:rPr>
              <a:t>Secure message center </a:t>
            </a:r>
            <a:br>
              <a:rPr kumimoji="0" lang="en-US" sz="1300" b="0" i="0" u="none" strike="noStrike" kern="1200" cap="none" spc="0" normalizeH="0" baseline="0" noProof="0" dirty="0">
                <a:ln>
                  <a:noFill/>
                </a:ln>
                <a:solidFill>
                  <a:srgbClr val="1E1E1E"/>
                </a:solidFill>
                <a:effectLst/>
                <a:uLnTx/>
                <a:uFillTx/>
                <a:latin typeface="Arial" panose="020B0604020202020204"/>
                <a:ea typeface="+mn-ea"/>
                <a:cs typeface="+mn-cs"/>
              </a:rPr>
            </a:br>
            <a:r>
              <a:rPr kumimoji="0" lang="en-US" sz="1300" b="0" i="0" u="none" strike="noStrike" kern="1200" cap="none" spc="0" normalizeH="0" baseline="0" noProof="0" dirty="0">
                <a:ln>
                  <a:noFill/>
                </a:ln>
                <a:solidFill>
                  <a:srgbClr val="1E1E1E"/>
                </a:solidFill>
                <a:effectLst/>
                <a:uLnTx/>
                <a:uFillTx/>
                <a:latin typeface="Arial" panose="020B0604020202020204"/>
                <a:ea typeface="+mn-ea"/>
                <a:cs typeface="+mn-cs"/>
              </a:rPr>
              <a:t>to communicate with Customer </a:t>
            </a:r>
            <a:r>
              <a:rPr lang="en-US" sz="1300" dirty="0">
                <a:solidFill>
                  <a:srgbClr val="1E1E1E"/>
                </a:solidFill>
                <a:latin typeface="Arial" panose="020B0604020202020204"/>
              </a:rPr>
              <a:t>S</a:t>
            </a:r>
            <a:r>
              <a:rPr kumimoji="0" lang="en-US" sz="1300" b="0" i="0" u="none" strike="noStrike" kern="1200" cap="none" spc="0" normalizeH="0" baseline="0" noProof="0" dirty="0">
                <a:ln>
                  <a:noFill/>
                </a:ln>
                <a:solidFill>
                  <a:srgbClr val="1E1E1E"/>
                </a:solidFill>
                <a:effectLst/>
                <a:uLnTx/>
                <a:uFillTx/>
                <a:latin typeface="Arial" panose="020B0604020202020204"/>
                <a:ea typeface="+mn-ea"/>
                <a:cs typeface="+mn-cs"/>
              </a:rPr>
              <a:t>ervice</a:t>
            </a:r>
          </a:p>
          <a:p>
            <a:pPr>
              <a:spcAft>
                <a:spcPts val="600"/>
              </a:spcAft>
            </a:pPr>
            <a:endParaRPr lang="en-US" sz="1800" b="0" dirty="0"/>
          </a:p>
        </p:txBody>
      </p:sp>
      <p:cxnSp>
        <p:nvCxnSpPr>
          <p:cNvPr id="84" name="Straight Connector 83">
            <a:extLst>
              <a:ext uri="{FF2B5EF4-FFF2-40B4-BE49-F238E27FC236}">
                <a16:creationId xmlns:a16="http://schemas.microsoft.com/office/drawing/2014/main" id="{B0416435-1B17-0E55-08A1-218D069F4081}"/>
              </a:ext>
            </a:extLst>
          </p:cNvPr>
          <p:cNvCxnSpPr>
            <a:cxnSpLocks/>
          </p:cNvCxnSpPr>
          <p:nvPr/>
        </p:nvCxnSpPr>
        <p:spPr>
          <a:xfrm flipV="1">
            <a:off x="2853477" y="1688536"/>
            <a:ext cx="0" cy="533964"/>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9CE1C489-3E3D-49F5-C086-3BEDE7B784DB}"/>
              </a:ext>
            </a:extLst>
          </p:cNvPr>
          <p:cNvCxnSpPr>
            <a:cxnSpLocks/>
          </p:cNvCxnSpPr>
          <p:nvPr/>
        </p:nvCxnSpPr>
        <p:spPr>
          <a:xfrm>
            <a:off x="2847127" y="1685361"/>
            <a:ext cx="1531661"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4FCBF8F4-9A86-6738-A4D9-C7235D00DDC3}"/>
              </a:ext>
            </a:extLst>
          </p:cNvPr>
          <p:cNvCxnSpPr>
            <a:cxnSpLocks/>
          </p:cNvCxnSpPr>
          <p:nvPr/>
        </p:nvCxnSpPr>
        <p:spPr>
          <a:xfrm>
            <a:off x="4385138" y="1679575"/>
            <a:ext cx="0" cy="122626"/>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2CBD9080-4403-F992-7C19-CAC78D451947}"/>
              </a:ext>
            </a:extLst>
          </p:cNvPr>
          <p:cNvCxnSpPr>
            <a:cxnSpLocks/>
          </p:cNvCxnSpPr>
          <p:nvPr/>
        </p:nvCxnSpPr>
        <p:spPr>
          <a:xfrm flipV="1">
            <a:off x="3012914" y="1888780"/>
            <a:ext cx="0" cy="889345"/>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3DBC7BE9-4CA8-B7C6-814D-96E752AAE6FF}"/>
              </a:ext>
            </a:extLst>
          </p:cNvPr>
          <p:cNvCxnSpPr/>
          <p:nvPr/>
        </p:nvCxnSpPr>
        <p:spPr>
          <a:xfrm>
            <a:off x="3006564" y="1885605"/>
            <a:ext cx="714603"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4025FF2C-3628-591A-D03C-B27F65983EC1}"/>
              </a:ext>
            </a:extLst>
          </p:cNvPr>
          <p:cNvCxnSpPr>
            <a:cxnSpLocks/>
          </p:cNvCxnSpPr>
          <p:nvPr/>
        </p:nvCxnSpPr>
        <p:spPr>
          <a:xfrm flipV="1">
            <a:off x="3197506" y="2778125"/>
            <a:ext cx="0" cy="632116"/>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31A67CB5-A419-5717-E93E-7F2272FAFE00}"/>
              </a:ext>
            </a:extLst>
          </p:cNvPr>
          <p:cNvCxnSpPr>
            <a:cxnSpLocks/>
          </p:cNvCxnSpPr>
          <p:nvPr/>
        </p:nvCxnSpPr>
        <p:spPr>
          <a:xfrm>
            <a:off x="3197506" y="2784511"/>
            <a:ext cx="9113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C2F94674-7961-191C-5114-BD3D77A64371}"/>
              </a:ext>
            </a:extLst>
          </p:cNvPr>
          <p:cNvCxnSpPr>
            <a:cxnSpLocks/>
          </p:cNvCxnSpPr>
          <p:nvPr/>
        </p:nvCxnSpPr>
        <p:spPr>
          <a:xfrm flipV="1">
            <a:off x="6923315" y="1885605"/>
            <a:ext cx="0" cy="1935192"/>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4513A380-6735-EABD-22CB-33CBFB22266C}"/>
              </a:ext>
            </a:extLst>
          </p:cNvPr>
          <p:cNvCxnSpPr>
            <a:cxnSpLocks/>
          </p:cNvCxnSpPr>
          <p:nvPr/>
        </p:nvCxnSpPr>
        <p:spPr>
          <a:xfrm>
            <a:off x="6916965" y="1885605"/>
            <a:ext cx="168047"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Text Placeholder 8">
            <a:extLst>
              <a:ext uri="{FF2B5EF4-FFF2-40B4-BE49-F238E27FC236}">
                <a16:creationId xmlns:a16="http://schemas.microsoft.com/office/drawing/2014/main" id="{C0DBFE4C-BC85-0FC3-9E47-7D5FCB82A1CE}"/>
              </a:ext>
            </a:extLst>
          </p:cNvPr>
          <p:cNvSpPr txBox="1">
            <a:spLocks/>
          </p:cNvSpPr>
          <p:nvPr/>
        </p:nvSpPr>
        <p:spPr>
          <a:xfrm>
            <a:off x="388620" y="6553200"/>
            <a:ext cx="7813835" cy="304800"/>
          </a:xfrm>
          <a:prstGeom prst="rect">
            <a:avLst/>
          </a:prstGeom>
        </p:spPr>
        <p:txBody>
          <a:bodyPr anchor="ct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000" kern="600" baseline="0">
                <a:solidFill>
                  <a:schemeClr val="tx1"/>
                </a:solidFill>
                <a:latin typeface="+mn-lt"/>
                <a:ea typeface="+mn-ea"/>
                <a:cs typeface="+mn-cs"/>
              </a:defRPr>
            </a:lvl1pPr>
            <a:lvl2pPr marL="429768" indent="-182880" algn="l" defTabSz="685800" rtl="0" eaLnBrk="1" latinLnBrk="0" hangingPunct="1">
              <a:lnSpc>
                <a:spcPct val="100000"/>
              </a:lnSpc>
              <a:spcBef>
                <a:spcPts val="0"/>
              </a:spcBef>
              <a:spcAft>
                <a:spcPts val="600"/>
              </a:spcAft>
              <a:buClr>
                <a:schemeClr val="tx1"/>
              </a:buClr>
              <a:buFont typeface="Arial" panose="020B0604020202020204" pitchFamily="34" charset="0"/>
              <a:buChar char="–"/>
              <a:defRPr sz="16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600" dirty="0">
                <a:solidFill>
                  <a:schemeClr val="bg1"/>
                </a:solidFill>
              </a:rPr>
              <a:t>Screen images are for illustrative purposes only.</a:t>
            </a:r>
          </a:p>
        </p:txBody>
      </p:sp>
    </p:spTree>
    <p:extLst>
      <p:ext uri="{BB962C8B-B14F-4D97-AF65-F5344CB8AC3E}">
        <p14:creationId xmlns:p14="http://schemas.microsoft.com/office/powerpoint/2010/main" val="1050217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60E2178-FD04-4ED4-912B-9207B945B212}"/>
              </a:ext>
            </a:extLst>
          </p:cNvPr>
          <p:cNvSpPr>
            <a:spLocks noGrp="1"/>
          </p:cNvSpPr>
          <p:nvPr>
            <p:ph type="sldNum" sz="quarter" idx="12"/>
          </p:nvPr>
        </p:nvSpPr>
        <p:spPr>
          <a:xfrm>
            <a:off x="11582400" y="6553200"/>
            <a:ext cx="609600" cy="304800"/>
          </a:xfr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1384FA50-8B36-4B06-A05C-1E58CBA999B5}" type="slidenum">
              <a:rPr kumimoji="0" lang="en-US" sz="800" b="0" i="0" u="none" strike="noStrike" kern="1200" cap="none" spc="0" normalizeH="0" baseline="0" noProof="0" smtClean="0">
                <a:ln>
                  <a:noFill/>
                </a:ln>
                <a:solidFill>
                  <a:schemeClr val="bg1">
                    <a:lumMod val="85000"/>
                  </a:schemeClr>
                </a:solidFill>
                <a:effectLst/>
                <a:uLnTx/>
                <a:uFillTx/>
                <a:latin typeface="Arial"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43</a:t>
            </a:fld>
            <a:endParaRPr kumimoji="0" lang="en-US" sz="800" b="0" i="0" u="none" strike="noStrike" kern="1200" cap="none" spc="0" normalizeH="0" baseline="0" noProof="0" dirty="0">
              <a:ln>
                <a:noFill/>
              </a:ln>
              <a:solidFill>
                <a:schemeClr val="bg1">
                  <a:lumMod val="85000"/>
                </a:schemeClr>
              </a:solidFill>
              <a:effectLst/>
              <a:uLnTx/>
              <a:uFillTx/>
              <a:latin typeface="Arial" charset="0"/>
              <a:ea typeface="+mn-ea"/>
              <a:cs typeface="+mn-cs"/>
            </a:endParaRPr>
          </a:p>
        </p:txBody>
      </p:sp>
      <p:sp>
        <p:nvSpPr>
          <p:cNvPr id="3" name="Title 2">
            <a:extLst>
              <a:ext uri="{FF2B5EF4-FFF2-40B4-BE49-F238E27FC236}">
                <a16:creationId xmlns:a16="http://schemas.microsoft.com/office/drawing/2014/main" id="{D886BF42-35ED-4F82-B2D1-BA7ACD3312FF}"/>
              </a:ext>
            </a:extLst>
          </p:cNvPr>
          <p:cNvSpPr>
            <a:spLocks noGrp="1"/>
          </p:cNvSpPr>
          <p:nvPr>
            <p:ph type="title"/>
          </p:nvPr>
        </p:nvSpPr>
        <p:spPr>
          <a:xfrm>
            <a:off x="6096001" y="1401417"/>
            <a:ext cx="4681168" cy="2133600"/>
          </a:xfrm>
        </p:spPr>
        <p:txBody>
          <a:bodyPr/>
          <a:lstStyle/>
          <a:p>
            <a:r>
              <a:rPr lang="en-US" dirty="0"/>
              <a:t>Health and Wellness</a:t>
            </a:r>
          </a:p>
        </p:txBody>
      </p:sp>
      <p:sp>
        <p:nvSpPr>
          <p:cNvPr id="6" name="TextBox 5" hidden="1">
            <a:extLst>
              <a:ext uri="{FF2B5EF4-FFF2-40B4-BE49-F238E27FC236}">
                <a16:creationId xmlns:a16="http://schemas.microsoft.com/office/drawing/2014/main" id="{DC4E7F47-6068-4CF0-BCC7-1AACEB84CB78}"/>
              </a:ext>
            </a:extLst>
          </p:cNvPr>
          <p:cNvSpPr txBox="1"/>
          <p:nvPr/>
        </p:nvSpPr>
        <p:spPr>
          <a:xfrm>
            <a:off x="11204550" y="696528"/>
            <a:ext cx="987450" cy="276999"/>
          </a:xfrm>
          <a:prstGeom prst="rect">
            <a:avLst/>
          </a:prstGeom>
          <a:solidFill>
            <a:srgbClr val="FFFF00"/>
          </a:solidFill>
        </p:spPr>
        <p:txBody>
          <a:bodyPr wrap="none" lIns="0" tIns="0" rIns="0" bIns="0" rtlCol="0">
            <a:spAutoFit/>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US" sz="1800" b="1" i="0" u="none" strike="noStrike" kern="1200" cap="none" spc="0" normalizeH="0" baseline="0" noProof="0" dirty="0">
                <a:ln>
                  <a:noFill/>
                </a:ln>
                <a:solidFill>
                  <a:srgbClr val="FF0066"/>
                </a:solidFill>
                <a:effectLst/>
                <a:uLnTx/>
                <a:uFillTx/>
                <a:latin typeface="Arial" charset="0"/>
                <a:ea typeface="+mn-ea"/>
                <a:cs typeface="+mn-cs"/>
              </a:rPr>
              <a:t>JESSICA</a:t>
            </a:r>
          </a:p>
        </p:txBody>
      </p:sp>
      <p:sp>
        <p:nvSpPr>
          <p:cNvPr id="5" name="Rectangle 4">
            <a:extLst>
              <a:ext uri="{FF2B5EF4-FFF2-40B4-BE49-F238E27FC236}">
                <a16:creationId xmlns:a16="http://schemas.microsoft.com/office/drawing/2014/main" id="{80C357BE-6E0A-9DC8-0FAB-8CFC930BC389}"/>
              </a:ext>
            </a:extLst>
          </p:cNvPr>
          <p:cNvSpPr/>
          <p:nvPr/>
        </p:nvSpPr>
        <p:spPr>
          <a:xfrm>
            <a:off x="6779171" y="0"/>
            <a:ext cx="5412827" cy="98030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en-US" sz="1400" b="1" dirty="0">
                <a:latin typeface="Arial" panose="020B0604020202020204" pitchFamily="34" charset="0"/>
                <a:cs typeface="Arial" panose="020B0604020202020204" pitchFamily="34" charset="0"/>
              </a:rPr>
              <a:t>Slides in this section should be used </a:t>
            </a:r>
            <a:r>
              <a:rPr lang="en-US" sz="1400" b="1" i="1" dirty="0">
                <a:latin typeface="Arial" panose="020B0604020202020204" pitchFamily="34" charset="0"/>
                <a:cs typeface="Arial" panose="020B0604020202020204" pitchFamily="34" charset="0"/>
              </a:rPr>
              <a:t>ONLY</a:t>
            </a:r>
            <a:r>
              <a:rPr lang="en-US" sz="1400" b="1" dirty="0">
                <a:latin typeface="Arial" panose="020B0604020202020204" pitchFamily="34" charset="0"/>
                <a:cs typeface="Arial" panose="020B0604020202020204" pitchFamily="34" charset="0"/>
              </a:rPr>
              <a:t> for groups </a:t>
            </a:r>
            <a:br>
              <a:rPr lang="en-US" sz="1400" b="1" dirty="0">
                <a:latin typeface="Arial" panose="020B0604020202020204" pitchFamily="34" charset="0"/>
                <a:cs typeface="Arial" panose="020B0604020202020204" pitchFamily="34" charset="0"/>
              </a:rPr>
            </a:br>
            <a:r>
              <a:rPr lang="en-US" sz="1400" b="1" dirty="0">
                <a:latin typeface="Arial" panose="020B0604020202020204" pitchFamily="34" charset="0"/>
                <a:cs typeface="Arial" panose="020B0604020202020204" pitchFamily="34" charset="0"/>
              </a:rPr>
              <a:t>with Clinical Health Solutions </a:t>
            </a:r>
            <a:r>
              <a:rPr lang="en-US" sz="1400" b="1" i="1" dirty="0">
                <a:latin typeface="Arial" panose="020B0604020202020204" pitchFamily="34" charset="0"/>
                <a:cs typeface="Arial" panose="020B0604020202020204" pitchFamily="34" charset="0"/>
              </a:rPr>
              <a:t>OR </a:t>
            </a:r>
            <a:r>
              <a:rPr lang="en-US" sz="1400" b="1" dirty="0">
                <a:latin typeface="Arial" panose="020B0604020202020204" pitchFamily="34" charset="0"/>
                <a:cs typeface="Arial" panose="020B0604020202020204" pitchFamily="34" charset="0"/>
              </a:rPr>
              <a:t>groups that have individual standalone offerings (as noted).</a:t>
            </a:r>
          </a:p>
        </p:txBody>
      </p:sp>
    </p:spTree>
    <p:extLst>
      <p:ext uri="{BB962C8B-B14F-4D97-AF65-F5344CB8AC3E}">
        <p14:creationId xmlns:p14="http://schemas.microsoft.com/office/powerpoint/2010/main" val="1061037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5DEE0-405D-B92D-F7E7-42E93D31C748}"/>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C2E2EF3-0B86-B0BB-A351-6C26DF25F8C2}"/>
              </a:ext>
            </a:extLst>
          </p:cNvPr>
          <p:cNvSpPr>
            <a:spLocks noGrp="1"/>
          </p:cNvSpPr>
          <p:nvPr>
            <p:ph type="sldNum" sz="quarter" idx="10"/>
          </p:nvPr>
        </p:nvSpPr>
        <p:spPr/>
        <p:txBody>
          <a:bodyPr/>
          <a:lstStyle/>
          <a:p>
            <a:fld id="{1384FA50-8B36-4B06-A05C-1E58CBA999B5}" type="slidenum">
              <a:rPr lang="en-US" smtClean="0"/>
              <a:pPr/>
              <a:t>44</a:t>
            </a:fld>
            <a:endParaRPr lang="en-US" dirty="0"/>
          </a:p>
        </p:txBody>
      </p:sp>
      <p:sp>
        <p:nvSpPr>
          <p:cNvPr id="12" name="Rectangle 11">
            <a:extLst>
              <a:ext uri="{FF2B5EF4-FFF2-40B4-BE49-F238E27FC236}">
                <a16:creationId xmlns:a16="http://schemas.microsoft.com/office/drawing/2014/main" id="{B3C01E80-9EE7-DAF8-EA2B-DB439845324C}"/>
              </a:ext>
            </a:extLst>
          </p:cNvPr>
          <p:cNvSpPr/>
          <p:nvPr/>
        </p:nvSpPr>
        <p:spPr>
          <a:xfrm>
            <a:off x="6987516" y="0"/>
            <a:ext cx="5204484" cy="655320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2" name="Content Placeholder 12">
            <a:extLst>
              <a:ext uri="{FF2B5EF4-FFF2-40B4-BE49-F238E27FC236}">
                <a16:creationId xmlns:a16="http://schemas.microsoft.com/office/drawing/2014/main" id="{E4BB8573-825F-D929-9FB2-E87757CF584F}"/>
              </a:ext>
            </a:extLst>
          </p:cNvPr>
          <p:cNvSpPr txBox="1">
            <a:spLocks/>
          </p:cNvSpPr>
          <p:nvPr/>
        </p:nvSpPr>
        <p:spPr>
          <a:xfrm>
            <a:off x="7372287" y="3628696"/>
            <a:ext cx="4362513" cy="1283677"/>
          </a:xfrm>
          <a:prstGeom prst="rect">
            <a:avLst/>
          </a:prstGeom>
        </p:spPr>
        <p:txBody>
          <a:bodyP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000" kern="600" baseline="0">
                <a:solidFill>
                  <a:schemeClr val="tx1"/>
                </a:solidFill>
                <a:latin typeface="+mn-lt"/>
                <a:ea typeface="+mn-ea"/>
                <a:cs typeface="+mn-cs"/>
              </a:defRPr>
            </a:lvl1pPr>
            <a:lvl2pPr marL="429768" indent="-182880" algn="l" defTabSz="685800" rtl="0" eaLnBrk="1" latinLnBrk="0" hangingPunct="1">
              <a:lnSpc>
                <a:spcPct val="100000"/>
              </a:lnSpc>
              <a:spcBef>
                <a:spcPts val="0"/>
              </a:spcBef>
              <a:spcAft>
                <a:spcPts val="600"/>
              </a:spcAft>
              <a:buClr>
                <a:schemeClr val="tx1"/>
              </a:buClr>
              <a:buFont typeface="Arial" panose="020B0604020202020204" pitchFamily="34" charset="0"/>
              <a:buChar char="–"/>
              <a:defRPr sz="16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Clr>
                <a:schemeClr val="bg1"/>
              </a:buClr>
              <a:buNone/>
            </a:pPr>
            <a:r>
              <a:rPr lang="en-US" dirty="0">
                <a:solidFill>
                  <a:schemeClr val="bg1"/>
                </a:solidFill>
              </a:rPr>
              <a:t>Log in at </a:t>
            </a:r>
            <a:r>
              <a:rPr lang="en-US" b="1" dirty="0">
                <a:solidFill>
                  <a:schemeClr val="bg1"/>
                </a:solidFill>
              </a:rPr>
              <a:t>myBlueElementIL.com</a:t>
            </a:r>
            <a:r>
              <a:rPr lang="en-US" dirty="0">
                <a:solidFill>
                  <a:schemeClr val="bg1"/>
                </a:solidFill>
              </a:rPr>
              <a:t>       to access these resources and more.</a:t>
            </a:r>
          </a:p>
        </p:txBody>
      </p:sp>
      <p:sp>
        <p:nvSpPr>
          <p:cNvPr id="3" name="Text Placeholder 13">
            <a:extLst>
              <a:ext uri="{FF2B5EF4-FFF2-40B4-BE49-F238E27FC236}">
                <a16:creationId xmlns:a16="http://schemas.microsoft.com/office/drawing/2014/main" id="{0665601F-77DC-7434-88C6-2CFE7A6AE6A8}"/>
              </a:ext>
            </a:extLst>
          </p:cNvPr>
          <p:cNvSpPr txBox="1">
            <a:spLocks/>
          </p:cNvSpPr>
          <p:nvPr/>
        </p:nvSpPr>
        <p:spPr>
          <a:xfrm>
            <a:off x="7372287" y="610401"/>
            <a:ext cx="4222813" cy="2818599"/>
          </a:xfrm>
          <a:prstGeom prst="rect">
            <a:avLst/>
          </a:prstGeom>
        </p:spPr>
        <p:txBody>
          <a:bodyPr anchor="b"/>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000" kern="600" baseline="0">
                <a:solidFill>
                  <a:schemeClr val="tx1"/>
                </a:solidFill>
                <a:latin typeface="+mn-lt"/>
                <a:ea typeface="+mn-ea"/>
                <a:cs typeface="+mn-cs"/>
              </a:defRPr>
            </a:lvl1pPr>
            <a:lvl2pPr marL="429768" indent="-182880" algn="l" defTabSz="685800" rtl="0" eaLnBrk="1" latinLnBrk="0" hangingPunct="1">
              <a:lnSpc>
                <a:spcPct val="100000"/>
              </a:lnSpc>
              <a:spcBef>
                <a:spcPts val="0"/>
              </a:spcBef>
              <a:spcAft>
                <a:spcPts val="600"/>
              </a:spcAft>
              <a:buClr>
                <a:schemeClr val="tx1"/>
              </a:buClr>
              <a:buFont typeface="Arial" panose="020B0604020202020204" pitchFamily="34" charset="0"/>
              <a:buChar char="–"/>
              <a:defRPr sz="16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ts val="100"/>
              </a:spcBef>
              <a:spcAft>
                <a:spcPts val="100"/>
              </a:spcAft>
              <a:buClr>
                <a:srgbClr val="0080C7"/>
              </a:buClr>
              <a:buNone/>
            </a:pPr>
            <a:br>
              <a:rPr lang="en-US" sz="3000" dirty="0">
                <a:solidFill>
                  <a:srgbClr val="FFFFFF"/>
                </a:solidFill>
              </a:rPr>
            </a:br>
            <a:endParaRPr lang="en-US" sz="2400" b="1" dirty="0">
              <a:solidFill>
                <a:srgbClr val="1FBFC9">
                  <a:lumMod val="40000"/>
                  <a:lumOff val="60000"/>
                </a:srgbClr>
              </a:solidFill>
            </a:endParaRPr>
          </a:p>
          <a:p>
            <a:pPr marL="0" indent="0">
              <a:buClr>
                <a:srgbClr val="0080C7"/>
              </a:buClr>
              <a:buNone/>
            </a:pPr>
            <a:r>
              <a:rPr lang="en-US" sz="2400" b="1" dirty="0">
                <a:solidFill>
                  <a:srgbClr val="1FBFC9">
                    <a:lumMod val="40000"/>
                    <a:lumOff val="60000"/>
                  </a:srgbClr>
                </a:solidFill>
              </a:rPr>
              <a:t>FIT BETTER HEALTH </a:t>
            </a:r>
            <a:br>
              <a:rPr lang="en-US" sz="2400" b="1" dirty="0">
                <a:solidFill>
                  <a:srgbClr val="1FBFC9">
                    <a:lumMod val="40000"/>
                    <a:lumOff val="60000"/>
                  </a:srgbClr>
                </a:solidFill>
              </a:rPr>
            </a:br>
            <a:r>
              <a:rPr lang="en-US" sz="2400" b="1" dirty="0">
                <a:solidFill>
                  <a:srgbClr val="1FBFC9">
                    <a:lumMod val="40000"/>
                    <a:lumOff val="60000"/>
                  </a:srgbClr>
                </a:solidFill>
              </a:rPr>
              <a:t>INTO YOUR SCHEDULE</a:t>
            </a:r>
            <a:endParaRPr lang="en-US" dirty="0"/>
          </a:p>
        </p:txBody>
      </p:sp>
      <p:sp>
        <p:nvSpPr>
          <p:cNvPr id="11" name="Content Placeholder 9">
            <a:extLst>
              <a:ext uri="{FF2B5EF4-FFF2-40B4-BE49-F238E27FC236}">
                <a16:creationId xmlns:a16="http://schemas.microsoft.com/office/drawing/2014/main" id="{7FDBF411-0A96-2F4B-3087-3E294C9F212A}"/>
              </a:ext>
            </a:extLst>
          </p:cNvPr>
          <p:cNvSpPr>
            <a:spLocks noGrp="1"/>
          </p:cNvSpPr>
          <p:nvPr>
            <p:ph idx="1"/>
          </p:nvPr>
        </p:nvSpPr>
        <p:spPr>
          <a:xfrm>
            <a:off x="1565759" y="1274298"/>
            <a:ext cx="4835235" cy="5715000"/>
          </a:xfrm>
        </p:spPr>
        <p:txBody>
          <a:bodyPr/>
          <a:lstStyle/>
          <a:p>
            <a:pPr marL="0" lvl="0" indent="0">
              <a:spcBef>
                <a:spcPts val="1200"/>
              </a:spcBef>
              <a:spcAft>
                <a:spcPts val="1200"/>
              </a:spcAft>
              <a:buClr>
                <a:srgbClr val="0080C7"/>
              </a:buClr>
              <a:buNone/>
            </a:pPr>
            <a:r>
              <a:rPr lang="en-US" sz="1800" dirty="0">
                <a:solidFill>
                  <a:srgbClr val="0080C7"/>
                </a:solidFill>
              </a:rPr>
              <a:t>Well onTarget</a:t>
            </a:r>
            <a:r>
              <a:rPr lang="en-US" sz="900" baseline="100000" dirty="0">
                <a:solidFill>
                  <a:srgbClr val="0080C7"/>
                </a:solidFill>
              </a:rPr>
              <a:t>®</a:t>
            </a:r>
            <a:r>
              <a:rPr lang="en-US" sz="1800" dirty="0">
                <a:solidFill>
                  <a:srgbClr val="0080C7"/>
                </a:solidFill>
              </a:rPr>
              <a:t> </a:t>
            </a:r>
            <a:r>
              <a:rPr lang="en-US" sz="1800" dirty="0"/>
              <a:t>helps you reach your health and wellness goals through online self-management programs and rewards.</a:t>
            </a:r>
            <a:endParaRPr lang="en-US" sz="1800" dirty="0">
              <a:solidFill>
                <a:srgbClr val="1E1E1E"/>
              </a:solidFill>
            </a:endParaRPr>
          </a:p>
          <a:p>
            <a:pPr marL="0" indent="0">
              <a:spcBef>
                <a:spcPts val="1200"/>
              </a:spcBef>
              <a:spcAft>
                <a:spcPts val="1200"/>
              </a:spcAft>
              <a:buClr>
                <a:srgbClr val="0080C7"/>
              </a:buClr>
              <a:buNone/>
            </a:pPr>
            <a:r>
              <a:rPr lang="en-US" sz="1800" dirty="0">
                <a:solidFill>
                  <a:srgbClr val="0080C7"/>
                </a:solidFill>
              </a:rPr>
              <a:t>Digital Mental Health </a:t>
            </a:r>
            <a:r>
              <a:rPr lang="en-US" sz="1800" dirty="0">
                <a:solidFill>
                  <a:srgbClr val="1E1E1E"/>
                </a:solidFill>
              </a:rPr>
              <a:t>supports your mental wellbeing with programs for stress, depression, sleep problems, panic and substance use. </a:t>
            </a:r>
          </a:p>
          <a:p>
            <a:pPr marL="0" lvl="0" indent="0">
              <a:spcBef>
                <a:spcPts val="1200"/>
              </a:spcBef>
              <a:spcAft>
                <a:spcPts val="1200"/>
              </a:spcAft>
              <a:buClr>
                <a:srgbClr val="0080C7"/>
              </a:buClr>
              <a:buNone/>
            </a:pPr>
            <a:r>
              <a:rPr lang="en-US" sz="1800" dirty="0">
                <a:solidFill>
                  <a:srgbClr val="0080C7"/>
                </a:solidFill>
              </a:rPr>
              <a:t>24/7 Nurseline </a:t>
            </a:r>
            <a:r>
              <a:rPr lang="en-US" sz="1800" dirty="0">
                <a:solidFill>
                  <a:srgbClr val="1E1E1E"/>
                </a:solidFill>
              </a:rPr>
              <a:t>conveniently answers your health questions. </a:t>
            </a:r>
          </a:p>
          <a:p>
            <a:pPr marL="0" lvl="0" indent="0">
              <a:spcBef>
                <a:spcPts val="1200"/>
              </a:spcBef>
              <a:spcAft>
                <a:spcPts val="1200"/>
              </a:spcAft>
              <a:buClr>
                <a:srgbClr val="0080C7"/>
              </a:buClr>
              <a:buNone/>
            </a:pPr>
            <a:r>
              <a:rPr lang="en-US" sz="1800" dirty="0">
                <a:solidFill>
                  <a:srgbClr val="0080C7"/>
                </a:solidFill>
              </a:rPr>
              <a:t>Women’s and Family Health </a:t>
            </a:r>
            <a:r>
              <a:rPr lang="en-US" sz="1800" dirty="0">
                <a:solidFill>
                  <a:srgbClr val="1E1E1E"/>
                </a:solidFill>
              </a:rPr>
              <a:t>provides support for cycle tracking, pregnancy and parenting.</a:t>
            </a:r>
          </a:p>
          <a:p>
            <a:pPr marL="0" lvl="0" indent="0">
              <a:spcBef>
                <a:spcPts val="1200"/>
              </a:spcBef>
              <a:spcAft>
                <a:spcPts val="1200"/>
              </a:spcAft>
              <a:buClr>
                <a:srgbClr val="0080C7"/>
              </a:buClr>
              <a:buNone/>
            </a:pPr>
            <a:r>
              <a:rPr lang="en-US" sz="1800" dirty="0">
                <a:solidFill>
                  <a:srgbClr val="0080C7"/>
                </a:solidFill>
              </a:rPr>
              <a:t>Digital coaching programs </a:t>
            </a:r>
            <a:r>
              <a:rPr lang="en-US" sz="1800" dirty="0">
                <a:solidFill>
                  <a:srgbClr val="1E1E1E"/>
                </a:solidFill>
              </a:rPr>
              <a:t>help you manage your weight, diabetes, high blood pressure and joint and spine issues.</a:t>
            </a:r>
          </a:p>
        </p:txBody>
      </p:sp>
      <p:grpSp>
        <p:nvGrpSpPr>
          <p:cNvPr id="13" name="Group 12">
            <a:extLst>
              <a:ext uri="{FF2B5EF4-FFF2-40B4-BE49-F238E27FC236}">
                <a16:creationId xmlns:a16="http://schemas.microsoft.com/office/drawing/2014/main" id="{FC4DE525-11CD-0777-E798-41623E1F295C}"/>
              </a:ext>
            </a:extLst>
          </p:cNvPr>
          <p:cNvGrpSpPr/>
          <p:nvPr/>
        </p:nvGrpSpPr>
        <p:grpSpPr>
          <a:xfrm>
            <a:off x="457200" y="1440809"/>
            <a:ext cx="795483" cy="522367"/>
            <a:chOff x="8343735" y="4478020"/>
            <a:chExt cx="1072798" cy="704470"/>
          </a:xfrm>
        </p:grpSpPr>
        <p:sp>
          <p:nvSpPr>
            <p:cNvPr id="14" name="Rectangle 6663">
              <a:extLst>
                <a:ext uri="{FF2B5EF4-FFF2-40B4-BE49-F238E27FC236}">
                  <a16:creationId xmlns:a16="http://schemas.microsoft.com/office/drawing/2014/main" id="{5D94125D-9C5A-DED8-5EE4-11A029C64EDA}"/>
                </a:ext>
              </a:extLst>
            </p:cNvPr>
            <p:cNvSpPr>
              <a:spLocks noChangeArrowheads="1"/>
            </p:cNvSpPr>
            <p:nvPr/>
          </p:nvSpPr>
          <p:spPr bwMode="auto">
            <a:xfrm>
              <a:off x="8433135" y="4503052"/>
              <a:ext cx="893998" cy="582887"/>
            </a:xfrm>
            <a:prstGeom prst="rect">
              <a:avLst/>
            </a:prstGeom>
            <a:solidFill>
              <a:srgbClr val="1FBF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6737">
              <a:extLst>
                <a:ext uri="{FF2B5EF4-FFF2-40B4-BE49-F238E27FC236}">
                  <a16:creationId xmlns:a16="http://schemas.microsoft.com/office/drawing/2014/main" id="{44031C1B-5DC4-BEE1-602B-E10C40BF47D3}"/>
                </a:ext>
              </a:extLst>
            </p:cNvPr>
            <p:cNvSpPr>
              <a:spLocks noEditPoints="1"/>
            </p:cNvSpPr>
            <p:nvPr/>
          </p:nvSpPr>
          <p:spPr bwMode="auto">
            <a:xfrm>
              <a:off x="8343735" y="4478020"/>
              <a:ext cx="1072798" cy="704470"/>
            </a:xfrm>
            <a:custGeom>
              <a:avLst/>
              <a:gdLst>
                <a:gd name="T0" fmla="*/ 281 w 300"/>
                <a:gd name="T1" fmla="*/ 170 h 197"/>
                <a:gd name="T2" fmla="*/ 281 w 300"/>
                <a:gd name="T3" fmla="*/ 0 h 197"/>
                <a:gd name="T4" fmla="*/ 19 w 300"/>
                <a:gd name="T5" fmla="*/ 0 h 197"/>
                <a:gd name="T6" fmla="*/ 19 w 300"/>
                <a:gd name="T7" fmla="*/ 170 h 197"/>
                <a:gd name="T8" fmla="*/ 0 w 300"/>
                <a:gd name="T9" fmla="*/ 170 h 197"/>
                <a:gd name="T10" fmla="*/ 0 w 300"/>
                <a:gd name="T11" fmla="*/ 197 h 197"/>
                <a:gd name="T12" fmla="*/ 300 w 300"/>
                <a:gd name="T13" fmla="*/ 197 h 197"/>
                <a:gd name="T14" fmla="*/ 300 w 300"/>
                <a:gd name="T15" fmla="*/ 170 h 197"/>
                <a:gd name="T16" fmla="*/ 281 w 300"/>
                <a:gd name="T17" fmla="*/ 170 h 197"/>
                <a:gd name="T18" fmla="*/ 25 w 300"/>
                <a:gd name="T19" fmla="*/ 7 h 197"/>
                <a:gd name="T20" fmla="*/ 275 w 300"/>
                <a:gd name="T21" fmla="*/ 7 h 197"/>
                <a:gd name="T22" fmla="*/ 275 w 300"/>
                <a:gd name="T23" fmla="*/ 170 h 197"/>
                <a:gd name="T24" fmla="*/ 25 w 300"/>
                <a:gd name="T25" fmla="*/ 170 h 197"/>
                <a:gd name="T26" fmla="*/ 25 w 300"/>
                <a:gd name="T27" fmla="*/ 7 h 197"/>
                <a:gd name="T28" fmla="*/ 293 w 300"/>
                <a:gd name="T29" fmla="*/ 191 h 197"/>
                <a:gd name="T30" fmla="*/ 6 w 300"/>
                <a:gd name="T31" fmla="*/ 191 h 197"/>
                <a:gd name="T32" fmla="*/ 6 w 300"/>
                <a:gd name="T33" fmla="*/ 176 h 197"/>
                <a:gd name="T34" fmla="*/ 293 w 300"/>
                <a:gd name="T35" fmla="*/ 176 h 197"/>
                <a:gd name="T36" fmla="*/ 293 w 300"/>
                <a:gd name="T37" fmla="*/ 19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0" h="197">
                  <a:moveTo>
                    <a:pt x="281" y="170"/>
                  </a:moveTo>
                  <a:lnTo>
                    <a:pt x="281" y="0"/>
                  </a:lnTo>
                  <a:lnTo>
                    <a:pt x="19" y="0"/>
                  </a:lnTo>
                  <a:lnTo>
                    <a:pt x="19" y="170"/>
                  </a:lnTo>
                  <a:lnTo>
                    <a:pt x="0" y="170"/>
                  </a:lnTo>
                  <a:lnTo>
                    <a:pt x="0" y="197"/>
                  </a:lnTo>
                  <a:lnTo>
                    <a:pt x="300" y="197"/>
                  </a:lnTo>
                  <a:lnTo>
                    <a:pt x="300" y="170"/>
                  </a:lnTo>
                  <a:lnTo>
                    <a:pt x="281" y="170"/>
                  </a:lnTo>
                  <a:close/>
                  <a:moveTo>
                    <a:pt x="25" y="7"/>
                  </a:moveTo>
                  <a:lnTo>
                    <a:pt x="275" y="7"/>
                  </a:lnTo>
                  <a:lnTo>
                    <a:pt x="275" y="170"/>
                  </a:lnTo>
                  <a:lnTo>
                    <a:pt x="25" y="170"/>
                  </a:lnTo>
                  <a:lnTo>
                    <a:pt x="25" y="7"/>
                  </a:lnTo>
                  <a:close/>
                  <a:moveTo>
                    <a:pt x="293" y="191"/>
                  </a:moveTo>
                  <a:lnTo>
                    <a:pt x="6" y="191"/>
                  </a:lnTo>
                  <a:lnTo>
                    <a:pt x="6" y="176"/>
                  </a:lnTo>
                  <a:lnTo>
                    <a:pt x="293" y="176"/>
                  </a:lnTo>
                  <a:lnTo>
                    <a:pt x="293" y="19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Rectangle 6738">
              <a:extLst>
                <a:ext uri="{FF2B5EF4-FFF2-40B4-BE49-F238E27FC236}">
                  <a16:creationId xmlns:a16="http://schemas.microsoft.com/office/drawing/2014/main" id="{897E062D-CFDA-AD88-643B-6CF93CB5F13A}"/>
                </a:ext>
              </a:extLst>
            </p:cNvPr>
            <p:cNvSpPr>
              <a:spLocks noChangeArrowheads="1"/>
            </p:cNvSpPr>
            <p:nvPr/>
          </p:nvSpPr>
          <p:spPr bwMode="auto">
            <a:xfrm>
              <a:off x="8722790" y="5125274"/>
              <a:ext cx="314687" cy="1430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6739">
              <a:extLst>
                <a:ext uri="{FF2B5EF4-FFF2-40B4-BE49-F238E27FC236}">
                  <a16:creationId xmlns:a16="http://schemas.microsoft.com/office/drawing/2014/main" id="{C2E5715B-5B67-3157-84FD-145F3CAED644}"/>
                </a:ext>
              </a:extLst>
            </p:cNvPr>
            <p:cNvSpPr>
              <a:spLocks/>
            </p:cNvSpPr>
            <p:nvPr/>
          </p:nvSpPr>
          <p:spPr bwMode="auto">
            <a:xfrm>
              <a:off x="8740670" y="4635363"/>
              <a:ext cx="296807" cy="296807"/>
            </a:xfrm>
            <a:custGeom>
              <a:avLst/>
              <a:gdLst>
                <a:gd name="T0" fmla="*/ 0 w 83"/>
                <a:gd name="T1" fmla="*/ 0 h 83"/>
                <a:gd name="T2" fmla="*/ 24 w 83"/>
                <a:gd name="T3" fmla="*/ 76 h 83"/>
                <a:gd name="T4" fmla="*/ 39 w 83"/>
                <a:gd name="T5" fmla="*/ 53 h 83"/>
                <a:gd name="T6" fmla="*/ 71 w 83"/>
                <a:gd name="T7" fmla="*/ 83 h 83"/>
                <a:gd name="T8" fmla="*/ 83 w 83"/>
                <a:gd name="T9" fmla="*/ 69 h 83"/>
                <a:gd name="T10" fmla="*/ 51 w 83"/>
                <a:gd name="T11" fmla="*/ 39 h 83"/>
                <a:gd name="T12" fmla="*/ 78 w 83"/>
                <a:gd name="T13" fmla="*/ 24 h 83"/>
                <a:gd name="T14" fmla="*/ 0 w 83"/>
                <a:gd name="T15" fmla="*/ 0 h 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83">
                  <a:moveTo>
                    <a:pt x="0" y="0"/>
                  </a:moveTo>
                  <a:lnTo>
                    <a:pt x="24" y="76"/>
                  </a:lnTo>
                  <a:lnTo>
                    <a:pt x="39" y="53"/>
                  </a:lnTo>
                  <a:lnTo>
                    <a:pt x="71" y="83"/>
                  </a:lnTo>
                  <a:lnTo>
                    <a:pt x="83" y="69"/>
                  </a:lnTo>
                  <a:lnTo>
                    <a:pt x="51" y="39"/>
                  </a:lnTo>
                  <a:lnTo>
                    <a:pt x="78" y="24"/>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6740">
              <a:extLst>
                <a:ext uri="{FF2B5EF4-FFF2-40B4-BE49-F238E27FC236}">
                  <a16:creationId xmlns:a16="http://schemas.microsoft.com/office/drawing/2014/main" id="{41AD4774-7539-215E-C649-18B17A8FD37F}"/>
                </a:ext>
              </a:extLst>
            </p:cNvPr>
            <p:cNvSpPr>
              <a:spLocks noEditPoints="1"/>
            </p:cNvSpPr>
            <p:nvPr/>
          </p:nvSpPr>
          <p:spPr bwMode="auto">
            <a:xfrm>
              <a:off x="8719214" y="4613907"/>
              <a:ext cx="339719" cy="332567"/>
            </a:xfrm>
            <a:custGeom>
              <a:avLst/>
              <a:gdLst>
                <a:gd name="T0" fmla="*/ 77 w 95"/>
                <a:gd name="T1" fmla="*/ 93 h 93"/>
                <a:gd name="T2" fmla="*/ 46 w 95"/>
                <a:gd name="T3" fmla="*/ 61 h 93"/>
                <a:gd name="T4" fmla="*/ 31 w 95"/>
                <a:gd name="T5" fmla="*/ 92 h 93"/>
                <a:gd name="T6" fmla="*/ 0 w 95"/>
                <a:gd name="T7" fmla="*/ 0 h 93"/>
                <a:gd name="T8" fmla="*/ 93 w 95"/>
                <a:gd name="T9" fmla="*/ 29 h 93"/>
                <a:gd name="T10" fmla="*/ 62 w 95"/>
                <a:gd name="T11" fmla="*/ 45 h 93"/>
                <a:gd name="T12" fmla="*/ 95 w 95"/>
                <a:gd name="T13" fmla="*/ 75 h 93"/>
                <a:gd name="T14" fmla="*/ 77 w 95"/>
                <a:gd name="T15" fmla="*/ 93 h 93"/>
                <a:gd name="T16" fmla="*/ 44 w 95"/>
                <a:gd name="T17" fmla="*/ 51 h 93"/>
                <a:gd name="T18" fmla="*/ 77 w 95"/>
                <a:gd name="T19" fmla="*/ 84 h 93"/>
                <a:gd name="T20" fmla="*/ 86 w 95"/>
                <a:gd name="T21" fmla="*/ 76 h 93"/>
                <a:gd name="T22" fmla="*/ 51 w 95"/>
                <a:gd name="T23" fmla="*/ 44 h 93"/>
                <a:gd name="T24" fmla="*/ 77 w 95"/>
                <a:gd name="T25" fmla="*/ 30 h 93"/>
                <a:gd name="T26" fmla="*/ 10 w 95"/>
                <a:gd name="T27" fmla="*/ 9 h 93"/>
                <a:gd name="T28" fmla="*/ 31 w 95"/>
                <a:gd name="T29" fmla="*/ 75 h 93"/>
                <a:gd name="T30" fmla="*/ 44 w 95"/>
                <a:gd name="T31" fmla="*/ 5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5" h="93">
                  <a:moveTo>
                    <a:pt x="77" y="93"/>
                  </a:moveTo>
                  <a:lnTo>
                    <a:pt x="46" y="61"/>
                  </a:lnTo>
                  <a:lnTo>
                    <a:pt x="31" y="92"/>
                  </a:lnTo>
                  <a:lnTo>
                    <a:pt x="0" y="0"/>
                  </a:lnTo>
                  <a:lnTo>
                    <a:pt x="93" y="29"/>
                  </a:lnTo>
                  <a:lnTo>
                    <a:pt x="62" y="45"/>
                  </a:lnTo>
                  <a:lnTo>
                    <a:pt x="95" y="75"/>
                  </a:lnTo>
                  <a:lnTo>
                    <a:pt x="77" y="93"/>
                  </a:lnTo>
                  <a:close/>
                  <a:moveTo>
                    <a:pt x="44" y="51"/>
                  </a:moveTo>
                  <a:lnTo>
                    <a:pt x="77" y="84"/>
                  </a:lnTo>
                  <a:lnTo>
                    <a:pt x="86" y="76"/>
                  </a:lnTo>
                  <a:lnTo>
                    <a:pt x="51" y="44"/>
                  </a:lnTo>
                  <a:lnTo>
                    <a:pt x="77" y="30"/>
                  </a:lnTo>
                  <a:lnTo>
                    <a:pt x="10" y="9"/>
                  </a:lnTo>
                  <a:lnTo>
                    <a:pt x="31" y="75"/>
                  </a:lnTo>
                  <a:lnTo>
                    <a:pt x="44" y="5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0" name="Group 19">
            <a:extLst>
              <a:ext uri="{FF2B5EF4-FFF2-40B4-BE49-F238E27FC236}">
                <a16:creationId xmlns:a16="http://schemas.microsoft.com/office/drawing/2014/main" id="{E5547293-2736-4965-12DF-94DB43AA2CF8}"/>
              </a:ext>
            </a:extLst>
          </p:cNvPr>
          <p:cNvGrpSpPr/>
          <p:nvPr/>
        </p:nvGrpSpPr>
        <p:grpSpPr>
          <a:xfrm>
            <a:off x="596595" y="3471661"/>
            <a:ext cx="519113" cy="612775"/>
            <a:chOff x="9475081" y="2269396"/>
            <a:chExt cx="519113" cy="612775"/>
          </a:xfrm>
        </p:grpSpPr>
        <p:sp>
          <p:nvSpPr>
            <p:cNvPr id="21" name="Freeform 51">
              <a:extLst>
                <a:ext uri="{FF2B5EF4-FFF2-40B4-BE49-F238E27FC236}">
                  <a16:creationId xmlns:a16="http://schemas.microsoft.com/office/drawing/2014/main" id="{FD54374E-B388-2BD4-C17E-465FBB700D4F}"/>
                </a:ext>
              </a:extLst>
            </p:cNvPr>
            <p:cNvSpPr>
              <a:spLocks noEditPoints="1"/>
            </p:cNvSpPr>
            <p:nvPr/>
          </p:nvSpPr>
          <p:spPr bwMode="auto">
            <a:xfrm>
              <a:off x="9475081" y="2269396"/>
              <a:ext cx="519113" cy="612775"/>
            </a:xfrm>
            <a:custGeom>
              <a:avLst/>
              <a:gdLst>
                <a:gd name="T0" fmla="*/ 280 w 299"/>
                <a:gd name="T1" fmla="*/ 156 h 352"/>
                <a:gd name="T2" fmla="*/ 163 w 299"/>
                <a:gd name="T3" fmla="*/ 1 h 352"/>
                <a:gd name="T4" fmla="*/ 25 w 299"/>
                <a:gd name="T5" fmla="*/ 158 h 352"/>
                <a:gd name="T6" fmla="*/ 0 w 299"/>
                <a:gd name="T7" fmla="*/ 352 h 352"/>
                <a:gd name="T8" fmla="*/ 96 w 299"/>
                <a:gd name="T9" fmla="*/ 352 h 352"/>
                <a:gd name="T10" fmla="*/ 96 w 299"/>
                <a:gd name="T11" fmla="*/ 310 h 352"/>
                <a:gd name="T12" fmla="*/ 150 w 299"/>
                <a:gd name="T13" fmla="*/ 333 h 352"/>
                <a:gd name="T14" fmla="*/ 202 w 299"/>
                <a:gd name="T15" fmla="*/ 313 h 352"/>
                <a:gd name="T16" fmla="*/ 208 w 299"/>
                <a:gd name="T17" fmla="*/ 352 h 352"/>
                <a:gd name="T18" fmla="*/ 299 w 299"/>
                <a:gd name="T19" fmla="*/ 352 h 352"/>
                <a:gd name="T20" fmla="*/ 280 w 299"/>
                <a:gd name="T21" fmla="*/ 156 h 352"/>
                <a:gd name="T22" fmla="*/ 261 w 299"/>
                <a:gd name="T23" fmla="*/ 197 h 352"/>
                <a:gd name="T24" fmla="*/ 241 w 299"/>
                <a:gd name="T25" fmla="*/ 219 h 352"/>
                <a:gd name="T26" fmla="*/ 235 w 299"/>
                <a:gd name="T27" fmla="*/ 220 h 352"/>
                <a:gd name="T28" fmla="*/ 234 w 299"/>
                <a:gd name="T29" fmla="*/ 225 h 352"/>
                <a:gd name="T30" fmla="*/ 150 w 299"/>
                <a:gd name="T31" fmla="*/ 317 h 352"/>
                <a:gd name="T32" fmla="*/ 67 w 299"/>
                <a:gd name="T33" fmla="*/ 226 h 352"/>
                <a:gd name="T34" fmla="*/ 65 w 299"/>
                <a:gd name="T35" fmla="*/ 220 h 352"/>
                <a:gd name="T36" fmla="*/ 59 w 299"/>
                <a:gd name="T37" fmla="*/ 220 h 352"/>
                <a:gd name="T38" fmla="*/ 43 w 299"/>
                <a:gd name="T39" fmla="*/ 199 h 352"/>
                <a:gd name="T40" fmla="*/ 47 w 299"/>
                <a:gd name="T41" fmla="*/ 178 h 352"/>
                <a:gd name="T42" fmla="*/ 61 w 299"/>
                <a:gd name="T43" fmla="*/ 171 h 352"/>
                <a:gd name="T44" fmla="*/ 67 w 299"/>
                <a:gd name="T45" fmla="*/ 191 h 352"/>
                <a:gd name="T46" fmla="*/ 120 w 299"/>
                <a:gd name="T47" fmla="*/ 129 h 352"/>
                <a:gd name="T48" fmla="*/ 197 w 299"/>
                <a:gd name="T49" fmla="*/ 111 h 352"/>
                <a:gd name="T50" fmla="*/ 214 w 299"/>
                <a:gd name="T51" fmla="*/ 137 h 352"/>
                <a:gd name="T52" fmla="*/ 239 w 299"/>
                <a:gd name="T53" fmla="*/ 200 h 352"/>
                <a:gd name="T54" fmla="*/ 248 w 299"/>
                <a:gd name="T55" fmla="*/ 171 h 352"/>
                <a:gd name="T56" fmla="*/ 256 w 299"/>
                <a:gd name="T57" fmla="*/ 174 h 352"/>
                <a:gd name="T58" fmla="*/ 261 w 299"/>
                <a:gd name="T59" fmla="*/ 197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99" h="352">
                  <a:moveTo>
                    <a:pt x="280" y="156"/>
                  </a:moveTo>
                  <a:cubicBezTo>
                    <a:pt x="280" y="0"/>
                    <a:pt x="163" y="1"/>
                    <a:pt x="163" y="1"/>
                  </a:cubicBezTo>
                  <a:cubicBezTo>
                    <a:pt x="16" y="1"/>
                    <a:pt x="25" y="158"/>
                    <a:pt x="25" y="158"/>
                  </a:cubicBezTo>
                  <a:cubicBezTo>
                    <a:pt x="18" y="297"/>
                    <a:pt x="0" y="352"/>
                    <a:pt x="0" y="352"/>
                  </a:cubicBezTo>
                  <a:cubicBezTo>
                    <a:pt x="96" y="352"/>
                    <a:pt x="96" y="352"/>
                    <a:pt x="96" y="352"/>
                  </a:cubicBezTo>
                  <a:cubicBezTo>
                    <a:pt x="96" y="310"/>
                    <a:pt x="96" y="310"/>
                    <a:pt x="96" y="310"/>
                  </a:cubicBezTo>
                  <a:cubicBezTo>
                    <a:pt x="110" y="324"/>
                    <a:pt x="128" y="333"/>
                    <a:pt x="150" y="333"/>
                  </a:cubicBezTo>
                  <a:cubicBezTo>
                    <a:pt x="150" y="333"/>
                    <a:pt x="176" y="333"/>
                    <a:pt x="202" y="313"/>
                  </a:cubicBezTo>
                  <a:cubicBezTo>
                    <a:pt x="208" y="352"/>
                    <a:pt x="208" y="352"/>
                    <a:pt x="208" y="352"/>
                  </a:cubicBezTo>
                  <a:cubicBezTo>
                    <a:pt x="299" y="352"/>
                    <a:pt x="299" y="352"/>
                    <a:pt x="299" y="352"/>
                  </a:cubicBezTo>
                  <a:cubicBezTo>
                    <a:pt x="282" y="302"/>
                    <a:pt x="280" y="156"/>
                    <a:pt x="280" y="156"/>
                  </a:cubicBezTo>
                  <a:close/>
                  <a:moveTo>
                    <a:pt x="261" y="197"/>
                  </a:moveTo>
                  <a:cubicBezTo>
                    <a:pt x="258" y="216"/>
                    <a:pt x="242" y="219"/>
                    <a:pt x="241" y="219"/>
                  </a:cubicBezTo>
                  <a:cubicBezTo>
                    <a:pt x="235" y="220"/>
                    <a:pt x="235" y="220"/>
                    <a:pt x="235" y="220"/>
                  </a:cubicBezTo>
                  <a:cubicBezTo>
                    <a:pt x="234" y="225"/>
                    <a:pt x="234" y="225"/>
                    <a:pt x="234" y="225"/>
                  </a:cubicBezTo>
                  <a:cubicBezTo>
                    <a:pt x="215" y="316"/>
                    <a:pt x="152" y="317"/>
                    <a:pt x="150" y="317"/>
                  </a:cubicBezTo>
                  <a:cubicBezTo>
                    <a:pt x="92" y="317"/>
                    <a:pt x="67" y="227"/>
                    <a:pt x="67" y="226"/>
                  </a:cubicBezTo>
                  <a:cubicBezTo>
                    <a:pt x="65" y="220"/>
                    <a:pt x="65" y="220"/>
                    <a:pt x="65" y="220"/>
                  </a:cubicBezTo>
                  <a:cubicBezTo>
                    <a:pt x="59" y="220"/>
                    <a:pt x="59" y="220"/>
                    <a:pt x="59" y="220"/>
                  </a:cubicBezTo>
                  <a:cubicBezTo>
                    <a:pt x="51" y="220"/>
                    <a:pt x="45" y="206"/>
                    <a:pt x="43" y="199"/>
                  </a:cubicBezTo>
                  <a:cubicBezTo>
                    <a:pt x="42" y="190"/>
                    <a:pt x="43" y="183"/>
                    <a:pt x="47" y="178"/>
                  </a:cubicBezTo>
                  <a:cubicBezTo>
                    <a:pt x="51" y="173"/>
                    <a:pt x="58" y="172"/>
                    <a:pt x="61" y="171"/>
                  </a:cubicBezTo>
                  <a:cubicBezTo>
                    <a:pt x="67" y="178"/>
                    <a:pt x="67" y="191"/>
                    <a:pt x="67" y="191"/>
                  </a:cubicBezTo>
                  <a:cubicBezTo>
                    <a:pt x="74" y="128"/>
                    <a:pt x="120" y="129"/>
                    <a:pt x="120" y="129"/>
                  </a:cubicBezTo>
                  <a:cubicBezTo>
                    <a:pt x="170" y="129"/>
                    <a:pt x="190" y="116"/>
                    <a:pt x="197" y="111"/>
                  </a:cubicBezTo>
                  <a:cubicBezTo>
                    <a:pt x="213" y="118"/>
                    <a:pt x="214" y="137"/>
                    <a:pt x="214" y="137"/>
                  </a:cubicBezTo>
                  <a:cubicBezTo>
                    <a:pt x="218" y="169"/>
                    <a:pt x="239" y="200"/>
                    <a:pt x="239" y="200"/>
                  </a:cubicBezTo>
                  <a:cubicBezTo>
                    <a:pt x="239" y="180"/>
                    <a:pt x="243" y="173"/>
                    <a:pt x="248" y="171"/>
                  </a:cubicBezTo>
                  <a:cubicBezTo>
                    <a:pt x="253" y="171"/>
                    <a:pt x="255" y="173"/>
                    <a:pt x="256" y="174"/>
                  </a:cubicBezTo>
                  <a:cubicBezTo>
                    <a:pt x="261" y="180"/>
                    <a:pt x="261" y="193"/>
                    <a:pt x="261" y="19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22" name="Group 21">
              <a:extLst>
                <a:ext uri="{FF2B5EF4-FFF2-40B4-BE49-F238E27FC236}">
                  <a16:creationId xmlns:a16="http://schemas.microsoft.com/office/drawing/2014/main" id="{CA21B033-9593-9F2E-78DC-4CF1FB21C030}"/>
                </a:ext>
              </a:extLst>
            </p:cNvPr>
            <p:cNvGrpSpPr/>
            <p:nvPr/>
          </p:nvGrpSpPr>
          <p:grpSpPr>
            <a:xfrm>
              <a:off x="9718676" y="2514837"/>
              <a:ext cx="249238" cy="222250"/>
              <a:chOff x="7227181" y="794609"/>
              <a:chExt cx="249238" cy="222250"/>
            </a:xfrm>
          </p:grpSpPr>
          <p:sp>
            <p:nvSpPr>
              <p:cNvPr id="23" name="Freeform 67">
                <a:extLst>
                  <a:ext uri="{FF2B5EF4-FFF2-40B4-BE49-F238E27FC236}">
                    <a16:creationId xmlns:a16="http://schemas.microsoft.com/office/drawing/2014/main" id="{E1FF5FDB-06BE-C68C-AFBD-13FC1A7685AA}"/>
                  </a:ext>
                </a:extLst>
              </p:cNvPr>
              <p:cNvSpPr>
                <a:spLocks/>
              </p:cNvSpPr>
              <p:nvPr/>
            </p:nvSpPr>
            <p:spPr bwMode="auto">
              <a:xfrm>
                <a:off x="7401806" y="794609"/>
                <a:ext cx="74613" cy="161925"/>
              </a:xfrm>
              <a:custGeom>
                <a:avLst/>
                <a:gdLst>
                  <a:gd name="T0" fmla="*/ 0 w 43"/>
                  <a:gd name="T1" fmla="*/ 8 h 93"/>
                  <a:gd name="T2" fmla="*/ 0 w 43"/>
                  <a:gd name="T3" fmla="*/ 86 h 93"/>
                  <a:gd name="T4" fmla="*/ 9 w 43"/>
                  <a:gd name="T5" fmla="*/ 93 h 93"/>
                  <a:gd name="T6" fmla="*/ 26 w 43"/>
                  <a:gd name="T7" fmla="*/ 85 h 93"/>
                  <a:gd name="T8" fmla="*/ 41 w 43"/>
                  <a:gd name="T9" fmla="*/ 63 h 93"/>
                  <a:gd name="T10" fmla="*/ 41 w 43"/>
                  <a:gd name="T11" fmla="*/ 30 h 93"/>
                  <a:gd name="T12" fmla="*/ 26 w 43"/>
                  <a:gd name="T13" fmla="*/ 8 h 93"/>
                  <a:gd name="T14" fmla="*/ 9 w 43"/>
                  <a:gd name="T15" fmla="*/ 0 h 93"/>
                  <a:gd name="T16" fmla="*/ 0 w 43"/>
                  <a:gd name="T17" fmla="*/ 8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93">
                    <a:moveTo>
                      <a:pt x="0" y="8"/>
                    </a:moveTo>
                    <a:cubicBezTo>
                      <a:pt x="0" y="86"/>
                      <a:pt x="0" y="86"/>
                      <a:pt x="0" y="86"/>
                    </a:cubicBezTo>
                    <a:cubicBezTo>
                      <a:pt x="0" y="93"/>
                      <a:pt x="9" y="93"/>
                      <a:pt x="9" y="93"/>
                    </a:cubicBezTo>
                    <a:cubicBezTo>
                      <a:pt x="21" y="93"/>
                      <a:pt x="26" y="85"/>
                      <a:pt x="26" y="85"/>
                    </a:cubicBezTo>
                    <a:cubicBezTo>
                      <a:pt x="43" y="79"/>
                      <a:pt x="41" y="63"/>
                      <a:pt x="41" y="63"/>
                    </a:cubicBezTo>
                    <a:cubicBezTo>
                      <a:pt x="41" y="30"/>
                      <a:pt x="41" y="30"/>
                      <a:pt x="41" y="30"/>
                    </a:cubicBezTo>
                    <a:cubicBezTo>
                      <a:pt x="41" y="30"/>
                      <a:pt x="43" y="14"/>
                      <a:pt x="26" y="8"/>
                    </a:cubicBezTo>
                    <a:cubicBezTo>
                      <a:pt x="26" y="8"/>
                      <a:pt x="21" y="0"/>
                      <a:pt x="9" y="0"/>
                    </a:cubicBezTo>
                    <a:cubicBezTo>
                      <a:pt x="9" y="0"/>
                      <a:pt x="0" y="1"/>
                      <a:pt x="0" y="8"/>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4" name="Freeform 68">
                <a:extLst>
                  <a:ext uri="{FF2B5EF4-FFF2-40B4-BE49-F238E27FC236}">
                    <a16:creationId xmlns:a16="http://schemas.microsoft.com/office/drawing/2014/main" id="{8199D1B6-8B7B-793B-402F-AE0F6DAE94F3}"/>
                  </a:ext>
                </a:extLst>
              </p:cNvPr>
              <p:cNvSpPr>
                <a:spLocks/>
              </p:cNvSpPr>
              <p:nvPr/>
            </p:nvSpPr>
            <p:spPr bwMode="auto">
              <a:xfrm>
                <a:off x="7227181" y="939071"/>
                <a:ext cx="198438" cy="77788"/>
              </a:xfrm>
              <a:custGeom>
                <a:avLst/>
                <a:gdLst>
                  <a:gd name="T0" fmla="*/ 114 w 114"/>
                  <a:gd name="T1" fmla="*/ 9 h 45"/>
                  <a:gd name="T2" fmla="*/ 42 w 114"/>
                  <a:gd name="T3" fmla="*/ 38 h 45"/>
                  <a:gd name="T4" fmla="*/ 31 w 114"/>
                  <a:gd name="T5" fmla="*/ 45 h 45"/>
                  <a:gd name="T6" fmla="*/ 12 w 114"/>
                  <a:gd name="T7" fmla="*/ 45 h 45"/>
                  <a:gd name="T8" fmla="*/ 0 w 114"/>
                  <a:gd name="T9" fmla="*/ 32 h 45"/>
                  <a:gd name="T10" fmla="*/ 12 w 114"/>
                  <a:gd name="T11" fmla="*/ 19 h 45"/>
                  <a:gd name="T12" fmla="*/ 31 w 114"/>
                  <a:gd name="T13" fmla="*/ 19 h 45"/>
                  <a:gd name="T14" fmla="*/ 42 w 114"/>
                  <a:gd name="T15" fmla="*/ 26 h 45"/>
                  <a:gd name="T16" fmla="*/ 106 w 114"/>
                  <a:gd name="T17" fmla="*/ 0 h 45"/>
                  <a:gd name="T18" fmla="*/ 114 w 114"/>
                  <a:gd name="T19" fmla="*/ 9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45">
                    <a:moveTo>
                      <a:pt x="114" y="9"/>
                    </a:moveTo>
                    <a:cubicBezTo>
                      <a:pt x="91" y="29"/>
                      <a:pt x="60" y="36"/>
                      <a:pt x="42" y="38"/>
                    </a:cubicBezTo>
                    <a:cubicBezTo>
                      <a:pt x="39" y="42"/>
                      <a:pt x="36" y="45"/>
                      <a:pt x="31" y="45"/>
                    </a:cubicBezTo>
                    <a:cubicBezTo>
                      <a:pt x="12" y="45"/>
                      <a:pt x="12" y="45"/>
                      <a:pt x="12" y="45"/>
                    </a:cubicBezTo>
                    <a:cubicBezTo>
                      <a:pt x="5" y="45"/>
                      <a:pt x="0" y="39"/>
                      <a:pt x="0" y="32"/>
                    </a:cubicBezTo>
                    <a:cubicBezTo>
                      <a:pt x="0" y="24"/>
                      <a:pt x="5" y="19"/>
                      <a:pt x="12" y="19"/>
                    </a:cubicBezTo>
                    <a:cubicBezTo>
                      <a:pt x="31" y="19"/>
                      <a:pt x="31" y="19"/>
                      <a:pt x="31" y="19"/>
                    </a:cubicBezTo>
                    <a:cubicBezTo>
                      <a:pt x="36" y="19"/>
                      <a:pt x="40" y="22"/>
                      <a:pt x="42" y="26"/>
                    </a:cubicBezTo>
                    <a:cubicBezTo>
                      <a:pt x="59" y="24"/>
                      <a:pt x="87" y="17"/>
                      <a:pt x="106" y="0"/>
                    </a:cubicBezTo>
                    <a:lnTo>
                      <a:pt x="114" y="9"/>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p>
            </p:txBody>
          </p:sp>
        </p:grpSp>
      </p:grpSp>
      <p:grpSp>
        <p:nvGrpSpPr>
          <p:cNvPr id="25" name="Group 24">
            <a:extLst>
              <a:ext uri="{FF2B5EF4-FFF2-40B4-BE49-F238E27FC236}">
                <a16:creationId xmlns:a16="http://schemas.microsoft.com/office/drawing/2014/main" id="{2197B2EE-EE43-BCA4-E691-779C5681C016}"/>
              </a:ext>
            </a:extLst>
          </p:cNvPr>
          <p:cNvGrpSpPr/>
          <p:nvPr/>
        </p:nvGrpSpPr>
        <p:grpSpPr>
          <a:xfrm>
            <a:off x="625620" y="5300819"/>
            <a:ext cx="611495" cy="736655"/>
            <a:chOff x="4075366" y="4213397"/>
            <a:chExt cx="611495" cy="736655"/>
          </a:xfrm>
        </p:grpSpPr>
        <p:sp>
          <p:nvSpPr>
            <p:cNvPr id="26" name="Rectangle 6914">
              <a:extLst>
                <a:ext uri="{FF2B5EF4-FFF2-40B4-BE49-F238E27FC236}">
                  <a16:creationId xmlns:a16="http://schemas.microsoft.com/office/drawing/2014/main" id="{7E8D3B0B-756D-F1C6-A77E-F9CD3EBAD41B}"/>
                </a:ext>
              </a:extLst>
            </p:cNvPr>
            <p:cNvSpPr>
              <a:spLocks noChangeArrowheads="1"/>
            </p:cNvSpPr>
            <p:nvPr/>
          </p:nvSpPr>
          <p:spPr bwMode="auto">
            <a:xfrm>
              <a:off x="4089670" y="4231277"/>
              <a:ext cx="389783" cy="604343"/>
            </a:xfrm>
            <a:prstGeom prst="rect">
              <a:avLst/>
            </a:prstGeom>
            <a:solidFill>
              <a:srgbClr val="1FBF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6915">
              <a:extLst>
                <a:ext uri="{FF2B5EF4-FFF2-40B4-BE49-F238E27FC236}">
                  <a16:creationId xmlns:a16="http://schemas.microsoft.com/office/drawing/2014/main" id="{160A50B6-35A4-33F0-6D58-3A27371B8A3D}"/>
                </a:ext>
              </a:extLst>
            </p:cNvPr>
            <p:cNvSpPr>
              <a:spLocks noEditPoints="1"/>
            </p:cNvSpPr>
            <p:nvPr/>
          </p:nvSpPr>
          <p:spPr bwMode="auto">
            <a:xfrm>
              <a:off x="4075366" y="4213397"/>
              <a:ext cx="414815" cy="736655"/>
            </a:xfrm>
            <a:custGeom>
              <a:avLst/>
              <a:gdLst>
                <a:gd name="T0" fmla="*/ 0 w 116"/>
                <a:gd name="T1" fmla="*/ 0 h 206"/>
                <a:gd name="T2" fmla="*/ 0 w 116"/>
                <a:gd name="T3" fmla="*/ 206 h 206"/>
                <a:gd name="T4" fmla="*/ 116 w 116"/>
                <a:gd name="T5" fmla="*/ 206 h 206"/>
                <a:gd name="T6" fmla="*/ 116 w 116"/>
                <a:gd name="T7" fmla="*/ 0 h 206"/>
                <a:gd name="T8" fmla="*/ 0 w 116"/>
                <a:gd name="T9" fmla="*/ 0 h 206"/>
                <a:gd name="T10" fmla="*/ 6 w 116"/>
                <a:gd name="T11" fmla="*/ 7 h 206"/>
                <a:gd name="T12" fmla="*/ 109 w 116"/>
                <a:gd name="T13" fmla="*/ 7 h 206"/>
                <a:gd name="T14" fmla="*/ 109 w 116"/>
                <a:gd name="T15" fmla="*/ 171 h 206"/>
                <a:gd name="T16" fmla="*/ 6 w 116"/>
                <a:gd name="T17" fmla="*/ 171 h 206"/>
                <a:gd name="T18" fmla="*/ 6 w 116"/>
                <a:gd name="T19" fmla="*/ 7 h 206"/>
                <a:gd name="T20" fmla="*/ 109 w 116"/>
                <a:gd name="T21" fmla="*/ 200 h 206"/>
                <a:gd name="T22" fmla="*/ 6 w 116"/>
                <a:gd name="T23" fmla="*/ 200 h 206"/>
                <a:gd name="T24" fmla="*/ 6 w 116"/>
                <a:gd name="T25" fmla="*/ 177 h 206"/>
                <a:gd name="T26" fmla="*/ 109 w 116"/>
                <a:gd name="T27" fmla="*/ 177 h 206"/>
                <a:gd name="T28" fmla="*/ 109 w 116"/>
                <a:gd name="T29" fmla="*/ 20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6" h="206">
                  <a:moveTo>
                    <a:pt x="0" y="0"/>
                  </a:moveTo>
                  <a:lnTo>
                    <a:pt x="0" y="206"/>
                  </a:lnTo>
                  <a:lnTo>
                    <a:pt x="116" y="206"/>
                  </a:lnTo>
                  <a:lnTo>
                    <a:pt x="116" y="0"/>
                  </a:lnTo>
                  <a:lnTo>
                    <a:pt x="0" y="0"/>
                  </a:lnTo>
                  <a:close/>
                  <a:moveTo>
                    <a:pt x="6" y="7"/>
                  </a:moveTo>
                  <a:lnTo>
                    <a:pt x="109" y="7"/>
                  </a:lnTo>
                  <a:lnTo>
                    <a:pt x="109" y="171"/>
                  </a:lnTo>
                  <a:lnTo>
                    <a:pt x="6" y="171"/>
                  </a:lnTo>
                  <a:lnTo>
                    <a:pt x="6" y="7"/>
                  </a:lnTo>
                  <a:close/>
                  <a:moveTo>
                    <a:pt x="109" y="200"/>
                  </a:moveTo>
                  <a:lnTo>
                    <a:pt x="6" y="200"/>
                  </a:lnTo>
                  <a:lnTo>
                    <a:pt x="6" y="177"/>
                  </a:lnTo>
                  <a:lnTo>
                    <a:pt x="109" y="177"/>
                  </a:lnTo>
                  <a:lnTo>
                    <a:pt x="109" y="20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Rectangle 6916">
              <a:extLst>
                <a:ext uri="{FF2B5EF4-FFF2-40B4-BE49-F238E27FC236}">
                  <a16:creationId xmlns:a16="http://schemas.microsoft.com/office/drawing/2014/main" id="{8D49B923-7C9A-5763-4C5E-A4680FF7CB22}"/>
                </a:ext>
              </a:extLst>
            </p:cNvPr>
            <p:cNvSpPr>
              <a:spLocks noChangeArrowheads="1"/>
            </p:cNvSpPr>
            <p:nvPr/>
          </p:nvSpPr>
          <p:spPr bwMode="auto">
            <a:xfrm>
              <a:off x="4257742" y="4874956"/>
              <a:ext cx="50064" cy="2503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6917">
              <a:extLst>
                <a:ext uri="{FF2B5EF4-FFF2-40B4-BE49-F238E27FC236}">
                  <a16:creationId xmlns:a16="http://schemas.microsoft.com/office/drawing/2014/main" id="{5A80C0B9-8482-F59C-08C7-1C6109756CF0}"/>
                </a:ext>
              </a:extLst>
            </p:cNvPr>
            <p:cNvSpPr>
              <a:spLocks noEditPoints="1"/>
            </p:cNvSpPr>
            <p:nvPr/>
          </p:nvSpPr>
          <p:spPr bwMode="auto">
            <a:xfrm>
              <a:off x="4572429" y="4452989"/>
              <a:ext cx="71520" cy="71520"/>
            </a:xfrm>
            <a:custGeom>
              <a:avLst/>
              <a:gdLst>
                <a:gd name="T0" fmla="*/ 24 w 48"/>
                <a:gd name="T1" fmla="*/ 47 h 47"/>
                <a:gd name="T2" fmla="*/ 0 w 48"/>
                <a:gd name="T3" fmla="*/ 23 h 47"/>
                <a:gd name="T4" fmla="*/ 24 w 48"/>
                <a:gd name="T5" fmla="*/ 0 h 47"/>
                <a:gd name="T6" fmla="*/ 48 w 48"/>
                <a:gd name="T7" fmla="*/ 23 h 47"/>
                <a:gd name="T8" fmla="*/ 24 w 48"/>
                <a:gd name="T9" fmla="*/ 47 h 47"/>
                <a:gd name="T10" fmla="*/ 24 w 48"/>
                <a:gd name="T11" fmla="*/ 10 h 47"/>
                <a:gd name="T12" fmla="*/ 11 w 48"/>
                <a:gd name="T13" fmla="*/ 23 h 47"/>
                <a:gd name="T14" fmla="*/ 24 w 48"/>
                <a:gd name="T15" fmla="*/ 36 h 47"/>
                <a:gd name="T16" fmla="*/ 37 w 48"/>
                <a:gd name="T17" fmla="*/ 23 h 47"/>
                <a:gd name="T18" fmla="*/ 24 w 48"/>
                <a:gd name="T19" fmla="*/ 1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7">
                  <a:moveTo>
                    <a:pt x="24" y="47"/>
                  </a:moveTo>
                  <a:cubicBezTo>
                    <a:pt x="11" y="47"/>
                    <a:pt x="0" y="36"/>
                    <a:pt x="0" y="23"/>
                  </a:cubicBezTo>
                  <a:cubicBezTo>
                    <a:pt x="0" y="10"/>
                    <a:pt x="11" y="0"/>
                    <a:pt x="24" y="0"/>
                  </a:cubicBezTo>
                  <a:cubicBezTo>
                    <a:pt x="37" y="0"/>
                    <a:pt x="48" y="10"/>
                    <a:pt x="48" y="23"/>
                  </a:cubicBezTo>
                  <a:cubicBezTo>
                    <a:pt x="48" y="36"/>
                    <a:pt x="37" y="47"/>
                    <a:pt x="24" y="47"/>
                  </a:cubicBezTo>
                  <a:close/>
                  <a:moveTo>
                    <a:pt x="24" y="10"/>
                  </a:moveTo>
                  <a:cubicBezTo>
                    <a:pt x="17" y="10"/>
                    <a:pt x="11" y="16"/>
                    <a:pt x="11" y="23"/>
                  </a:cubicBezTo>
                  <a:cubicBezTo>
                    <a:pt x="11" y="31"/>
                    <a:pt x="17" y="36"/>
                    <a:pt x="24" y="36"/>
                  </a:cubicBezTo>
                  <a:cubicBezTo>
                    <a:pt x="31" y="36"/>
                    <a:pt x="37" y="31"/>
                    <a:pt x="37" y="23"/>
                  </a:cubicBezTo>
                  <a:cubicBezTo>
                    <a:pt x="37" y="16"/>
                    <a:pt x="31" y="10"/>
                    <a:pt x="24" y="1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6918">
              <a:extLst>
                <a:ext uri="{FF2B5EF4-FFF2-40B4-BE49-F238E27FC236}">
                  <a16:creationId xmlns:a16="http://schemas.microsoft.com/office/drawing/2014/main" id="{DABC3737-6A18-6AEA-12B6-DF070B173081}"/>
                </a:ext>
              </a:extLst>
            </p:cNvPr>
            <p:cNvSpPr>
              <a:spLocks noEditPoints="1"/>
            </p:cNvSpPr>
            <p:nvPr/>
          </p:nvSpPr>
          <p:spPr bwMode="auto">
            <a:xfrm>
              <a:off x="4164766" y="4324253"/>
              <a:ext cx="522095" cy="429119"/>
            </a:xfrm>
            <a:custGeom>
              <a:avLst/>
              <a:gdLst>
                <a:gd name="T0" fmla="*/ 246 w 350"/>
                <a:gd name="T1" fmla="*/ 111 h 289"/>
                <a:gd name="T2" fmla="*/ 291 w 350"/>
                <a:gd name="T3" fmla="*/ 260 h 289"/>
                <a:gd name="T4" fmla="*/ 278 w 350"/>
                <a:gd name="T5" fmla="*/ 278 h 289"/>
                <a:gd name="T6" fmla="*/ 26 w 350"/>
                <a:gd name="T7" fmla="*/ 278 h 289"/>
                <a:gd name="T8" fmla="*/ 11 w 350"/>
                <a:gd name="T9" fmla="*/ 264 h 289"/>
                <a:gd name="T10" fmla="*/ 27 w 350"/>
                <a:gd name="T11" fmla="*/ 248 h 289"/>
                <a:gd name="T12" fmla="*/ 167 w 350"/>
                <a:gd name="T13" fmla="*/ 224 h 289"/>
                <a:gd name="T14" fmla="*/ 141 w 350"/>
                <a:gd name="T15" fmla="*/ 199 h 289"/>
                <a:gd name="T16" fmla="*/ 86 w 350"/>
                <a:gd name="T17" fmla="*/ 186 h 289"/>
                <a:gd name="T18" fmla="*/ 140 w 350"/>
                <a:gd name="T19" fmla="*/ 116 h 289"/>
                <a:gd name="T20" fmla="*/ 152 w 350"/>
                <a:gd name="T21" fmla="*/ 90 h 289"/>
                <a:gd name="T22" fmla="*/ 147 w 350"/>
                <a:gd name="T23" fmla="*/ 22 h 289"/>
                <a:gd name="T24" fmla="*/ 124 w 350"/>
                <a:gd name="T25" fmla="*/ 0 h 289"/>
                <a:gd name="T26" fmla="*/ 113 w 350"/>
                <a:gd name="T27" fmla="*/ 34 h 289"/>
                <a:gd name="T28" fmla="*/ 124 w 350"/>
                <a:gd name="T29" fmla="*/ 23 h 289"/>
                <a:gd name="T30" fmla="*/ 141 w 350"/>
                <a:gd name="T31" fmla="*/ 37 h 289"/>
                <a:gd name="T32" fmla="*/ 132 w 350"/>
                <a:gd name="T33" fmla="*/ 109 h 289"/>
                <a:gd name="T34" fmla="*/ 130 w 350"/>
                <a:gd name="T35" fmla="*/ 112 h 289"/>
                <a:gd name="T36" fmla="*/ 32 w 350"/>
                <a:gd name="T37" fmla="*/ 111 h 289"/>
                <a:gd name="T38" fmla="*/ 20 w 350"/>
                <a:gd name="T39" fmla="*/ 89 h 289"/>
                <a:gd name="T40" fmla="*/ 24 w 350"/>
                <a:gd name="T41" fmla="*/ 28 h 289"/>
                <a:gd name="T42" fmla="*/ 35 w 350"/>
                <a:gd name="T43" fmla="*/ 23 h 289"/>
                <a:gd name="T44" fmla="*/ 45 w 350"/>
                <a:gd name="T45" fmla="*/ 34 h 289"/>
                <a:gd name="T46" fmla="*/ 35 w 350"/>
                <a:gd name="T47" fmla="*/ 0 h 289"/>
                <a:gd name="T48" fmla="*/ 16 w 350"/>
                <a:gd name="T49" fmla="*/ 21 h 289"/>
                <a:gd name="T50" fmla="*/ 9 w 350"/>
                <a:gd name="T51" fmla="*/ 90 h 289"/>
                <a:gd name="T52" fmla="*/ 19 w 350"/>
                <a:gd name="T53" fmla="*/ 112 h 289"/>
                <a:gd name="T54" fmla="*/ 22 w 350"/>
                <a:gd name="T55" fmla="*/ 116 h 289"/>
                <a:gd name="T56" fmla="*/ 75 w 350"/>
                <a:gd name="T57" fmla="*/ 186 h 289"/>
                <a:gd name="T58" fmla="*/ 142 w 350"/>
                <a:gd name="T59" fmla="*/ 209 h 289"/>
                <a:gd name="T60" fmla="*/ 156 w 350"/>
                <a:gd name="T61" fmla="*/ 224 h 289"/>
                <a:gd name="T62" fmla="*/ 26 w 350"/>
                <a:gd name="T63" fmla="*/ 238 h 289"/>
                <a:gd name="T64" fmla="*/ 7 w 350"/>
                <a:gd name="T65" fmla="*/ 282 h 289"/>
                <a:gd name="T66" fmla="*/ 273 w 350"/>
                <a:gd name="T67" fmla="*/ 289 h 289"/>
                <a:gd name="T68" fmla="*/ 302 w 350"/>
                <a:gd name="T69" fmla="*/ 260 h 289"/>
                <a:gd name="T70" fmla="*/ 350 w 350"/>
                <a:gd name="T71" fmla="*/ 111 h 289"/>
                <a:gd name="T72" fmla="*/ 81 w 350"/>
                <a:gd name="T73" fmla="*/ 166 h 289"/>
                <a:gd name="T74" fmla="*/ 85 w 350"/>
                <a:gd name="T75" fmla="*/ 138 h 289"/>
                <a:gd name="T76" fmla="*/ 109 w 350"/>
                <a:gd name="T77" fmla="*/ 135 h 289"/>
                <a:gd name="T78" fmla="*/ 298 w 350"/>
                <a:gd name="T79" fmla="*/ 153 h 289"/>
                <a:gd name="T80" fmla="*/ 298 w 350"/>
                <a:gd name="T81" fmla="*/ 70 h 289"/>
                <a:gd name="T82" fmla="*/ 298 w 350"/>
                <a:gd name="T83" fmla="*/ 153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50" h="289">
                  <a:moveTo>
                    <a:pt x="298" y="59"/>
                  </a:moveTo>
                  <a:cubicBezTo>
                    <a:pt x="269" y="59"/>
                    <a:pt x="246" y="83"/>
                    <a:pt x="246" y="111"/>
                  </a:cubicBezTo>
                  <a:cubicBezTo>
                    <a:pt x="246" y="138"/>
                    <a:pt x="266" y="160"/>
                    <a:pt x="291" y="163"/>
                  </a:cubicBezTo>
                  <a:cubicBezTo>
                    <a:pt x="291" y="260"/>
                    <a:pt x="291" y="260"/>
                    <a:pt x="291" y="260"/>
                  </a:cubicBezTo>
                  <a:cubicBezTo>
                    <a:pt x="291" y="266"/>
                    <a:pt x="290" y="270"/>
                    <a:pt x="287" y="273"/>
                  </a:cubicBezTo>
                  <a:cubicBezTo>
                    <a:pt x="284" y="276"/>
                    <a:pt x="281" y="277"/>
                    <a:pt x="278" y="278"/>
                  </a:cubicBezTo>
                  <a:cubicBezTo>
                    <a:pt x="275" y="278"/>
                    <a:pt x="273" y="278"/>
                    <a:pt x="273" y="278"/>
                  </a:cubicBezTo>
                  <a:cubicBezTo>
                    <a:pt x="26" y="278"/>
                    <a:pt x="26" y="278"/>
                    <a:pt x="26" y="278"/>
                  </a:cubicBezTo>
                  <a:cubicBezTo>
                    <a:pt x="21" y="278"/>
                    <a:pt x="17" y="277"/>
                    <a:pt x="15" y="274"/>
                  </a:cubicBezTo>
                  <a:cubicBezTo>
                    <a:pt x="11" y="270"/>
                    <a:pt x="11" y="264"/>
                    <a:pt x="11" y="264"/>
                  </a:cubicBezTo>
                  <a:cubicBezTo>
                    <a:pt x="11" y="263"/>
                    <a:pt x="11" y="263"/>
                    <a:pt x="11" y="263"/>
                  </a:cubicBezTo>
                  <a:cubicBezTo>
                    <a:pt x="11" y="250"/>
                    <a:pt x="25" y="249"/>
                    <a:pt x="27" y="248"/>
                  </a:cubicBezTo>
                  <a:cubicBezTo>
                    <a:pt x="141" y="248"/>
                    <a:pt x="141" y="248"/>
                    <a:pt x="141" y="248"/>
                  </a:cubicBezTo>
                  <a:cubicBezTo>
                    <a:pt x="161" y="248"/>
                    <a:pt x="167" y="233"/>
                    <a:pt x="167" y="224"/>
                  </a:cubicBezTo>
                  <a:cubicBezTo>
                    <a:pt x="167" y="216"/>
                    <a:pt x="164" y="210"/>
                    <a:pt x="159" y="205"/>
                  </a:cubicBezTo>
                  <a:cubicBezTo>
                    <a:pt x="152" y="198"/>
                    <a:pt x="142" y="199"/>
                    <a:pt x="141" y="199"/>
                  </a:cubicBezTo>
                  <a:cubicBezTo>
                    <a:pt x="99" y="199"/>
                    <a:pt x="99" y="199"/>
                    <a:pt x="99" y="199"/>
                  </a:cubicBezTo>
                  <a:cubicBezTo>
                    <a:pt x="87" y="199"/>
                    <a:pt x="86" y="188"/>
                    <a:pt x="86" y="186"/>
                  </a:cubicBezTo>
                  <a:cubicBezTo>
                    <a:pt x="86" y="176"/>
                    <a:pt x="86" y="176"/>
                    <a:pt x="86" y="176"/>
                  </a:cubicBezTo>
                  <a:cubicBezTo>
                    <a:pt x="140" y="116"/>
                    <a:pt x="140" y="116"/>
                    <a:pt x="140" y="116"/>
                  </a:cubicBezTo>
                  <a:cubicBezTo>
                    <a:pt x="140" y="116"/>
                    <a:pt x="140" y="116"/>
                    <a:pt x="140" y="116"/>
                  </a:cubicBezTo>
                  <a:cubicBezTo>
                    <a:pt x="146" y="110"/>
                    <a:pt x="150" y="101"/>
                    <a:pt x="152" y="90"/>
                  </a:cubicBezTo>
                  <a:cubicBezTo>
                    <a:pt x="152" y="38"/>
                    <a:pt x="152" y="38"/>
                    <a:pt x="152" y="38"/>
                  </a:cubicBezTo>
                  <a:cubicBezTo>
                    <a:pt x="152" y="36"/>
                    <a:pt x="152" y="29"/>
                    <a:pt x="147" y="22"/>
                  </a:cubicBezTo>
                  <a:cubicBezTo>
                    <a:pt x="142" y="16"/>
                    <a:pt x="134" y="13"/>
                    <a:pt x="124" y="12"/>
                  </a:cubicBezTo>
                  <a:cubicBezTo>
                    <a:pt x="124" y="0"/>
                    <a:pt x="124" y="0"/>
                    <a:pt x="124" y="0"/>
                  </a:cubicBezTo>
                  <a:cubicBezTo>
                    <a:pt x="113" y="0"/>
                    <a:pt x="113" y="0"/>
                    <a:pt x="113" y="0"/>
                  </a:cubicBezTo>
                  <a:cubicBezTo>
                    <a:pt x="113" y="34"/>
                    <a:pt x="113" y="34"/>
                    <a:pt x="113" y="34"/>
                  </a:cubicBezTo>
                  <a:cubicBezTo>
                    <a:pt x="124" y="34"/>
                    <a:pt x="124" y="34"/>
                    <a:pt x="124" y="34"/>
                  </a:cubicBezTo>
                  <a:cubicBezTo>
                    <a:pt x="124" y="23"/>
                    <a:pt x="124" y="23"/>
                    <a:pt x="124" y="23"/>
                  </a:cubicBezTo>
                  <a:cubicBezTo>
                    <a:pt x="131" y="24"/>
                    <a:pt x="136" y="26"/>
                    <a:pt x="138" y="29"/>
                  </a:cubicBezTo>
                  <a:cubicBezTo>
                    <a:pt x="142" y="33"/>
                    <a:pt x="141" y="37"/>
                    <a:pt x="141" y="37"/>
                  </a:cubicBezTo>
                  <a:cubicBezTo>
                    <a:pt x="141" y="89"/>
                    <a:pt x="141" y="89"/>
                    <a:pt x="141" y="89"/>
                  </a:cubicBezTo>
                  <a:cubicBezTo>
                    <a:pt x="140" y="97"/>
                    <a:pt x="137" y="104"/>
                    <a:pt x="132" y="109"/>
                  </a:cubicBezTo>
                  <a:cubicBezTo>
                    <a:pt x="132" y="110"/>
                    <a:pt x="131" y="111"/>
                    <a:pt x="130" y="111"/>
                  </a:cubicBezTo>
                  <a:cubicBezTo>
                    <a:pt x="130" y="112"/>
                    <a:pt x="130" y="112"/>
                    <a:pt x="130" y="112"/>
                  </a:cubicBezTo>
                  <a:cubicBezTo>
                    <a:pt x="114" y="127"/>
                    <a:pt x="86" y="127"/>
                    <a:pt x="85" y="127"/>
                  </a:cubicBezTo>
                  <a:cubicBezTo>
                    <a:pt x="57" y="127"/>
                    <a:pt x="41" y="119"/>
                    <a:pt x="32" y="111"/>
                  </a:cubicBezTo>
                  <a:cubicBezTo>
                    <a:pt x="30" y="109"/>
                    <a:pt x="28" y="107"/>
                    <a:pt x="27" y="105"/>
                  </a:cubicBezTo>
                  <a:cubicBezTo>
                    <a:pt x="21" y="98"/>
                    <a:pt x="20" y="91"/>
                    <a:pt x="20" y="89"/>
                  </a:cubicBezTo>
                  <a:cubicBezTo>
                    <a:pt x="20" y="38"/>
                    <a:pt x="20" y="38"/>
                    <a:pt x="20" y="38"/>
                  </a:cubicBezTo>
                  <a:cubicBezTo>
                    <a:pt x="20" y="34"/>
                    <a:pt x="21" y="31"/>
                    <a:pt x="24" y="28"/>
                  </a:cubicBezTo>
                  <a:cubicBezTo>
                    <a:pt x="26" y="25"/>
                    <a:pt x="30" y="24"/>
                    <a:pt x="34" y="23"/>
                  </a:cubicBezTo>
                  <a:cubicBezTo>
                    <a:pt x="34" y="23"/>
                    <a:pt x="34" y="23"/>
                    <a:pt x="35" y="23"/>
                  </a:cubicBezTo>
                  <a:cubicBezTo>
                    <a:pt x="35" y="34"/>
                    <a:pt x="35" y="34"/>
                    <a:pt x="35" y="34"/>
                  </a:cubicBezTo>
                  <a:cubicBezTo>
                    <a:pt x="45" y="34"/>
                    <a:pt x="45" y="34"/>
                    <a:pt x="45" y="34"/>
                  </a:cubicBezTo>
                  <a:cubicBezTo>
                    <a:pt x="45" y="0"/>
                    <a:pt x="45" y="0"/>
                    <a:pt x="45" y="0"/>
                  </a:cubicBezTo>
                  <a:cubicBezTo>
                    <a:pt x="35" y="0"/>
                    <a:pt x="35" y="0"/>
                    <a:pt x="35" y="0"/>
                  </a:cubicBezTo>
                  <a:cubicBezTo>
                    <a:pt x="35" y="12"/>
                    <a:pt x="35" y="12"/>
                    <a:pt x="35" y="12"/>
                  </a:cubicBezTo>
                  <a:cubicBezTo>
                    <a:pt x="29" y="13"/>
                    <a:pt x="22" y="15"/>
                    <a:pt x="16" y="21"/>
                  </a:cubicBezTo>
                  <a:cubicBezTo>
                    <a:pt x="12" y="25"/>
                    <a:pt x="9" y="31"/>
                    <a:pt x="9" y="38"/>
                  </a:cubicBezTo>
                  <a:cubicBezTo>
                    <a:pt x="9" y="90"/>
                    <a:pt x="9" y="90"/>
                    <a:pt x="9" y="90"/>
                  </a:cubicBezTo>
                  <a:cubicBezTo>
                    <a:pt x="9" y="90"/>
                    <a:pt x="9" y="90"/>
                    <a:pt x="9" y="90"/>
                  </a:cubicBezTo>
                  <a:cubicBezTo>
                    <a:pt x="9" y="90"/>
                    <a:pt x="10" y="101"/>
                    <a:pt x="19" y="112"/>
                  </a:cubicBezTo>
                  <a:cubicBezTo>
                    <a:pt x="19" y="113"/>
                    <a:pt x="20" y="113"/>
                    <a:pt x="20" y="114"/>
                  </a:cubicBezTo>
                  <a:cubicBezTo>
                    <a:pt x="22" y="116"/>
                    <a:pt x="22" y="116"/>
                    <a:pt x="22" y="116"/>
                  </a:cubicBezTo>
                  <a:cubicBezTo>
                    <a:pt x="75" y="176"/>
                    <a:pt x="75" y="176"/>
                    <a:pt x="75" y="176"/>
                  </a:cubicBezTo>
                  <a:cubicBezTo>
                    <a:pt x="75" y="186"/>
                    <a:pt x="75" y="186"/>
                    <a:pt x="75" y="186"/>
                  </a:cubicBezTo>
                  <a:cubicBezTo>
                    <a:pt x="75" y="195"/>
                    <a:pt x="82" y="209"/>
                    <a:pt x="99" y="209"/>
                  </a:cubicBezTo>
                  <a:cubicBezTo>
                    <a:pt x="142" y="209"/>
                    <a:pt x="142" y="209"/>
                    <a:pt x="142" y="209"/>
                  </a:cubicBezTo>
                  <a:cubicBezTo>
                    <a:pt x="142" y="209"/>
                    <a:pt x="148" y="209"/>
                    <a:pt x="152" y="213"/>
                  </a:cubicBezTo>
                  <a:cubicBezTo>
                    <a:pt x="155" y="216"/>
                    <a:pt x="156" y="219"/>
                    <a:pt x="156" y="224"/>
                  </a:cubicBezTo>
                  <a:cubicBezTo>
                    <a:pt x="156" y="226"/>
                    <a:pt x="155" y="238"/>
                    <a:pt x="141" y="238"/>
                  </a:cubicBezTo>
                  <a:cubicBezTo>
                    <a:pt x="26" y="238"/>
                    <a:pt x="26" y="238"/>
                    <a:pt x="26" y="238"/>
                  </a:cubicBezTo>
                  <a:cubicBezTo>
                    <a:pt x="17" y="238"/>
                    <a:pt x="0" y="244"/>
                    <a:pt x="0" y="263"/>
                  </a:cubicBezTo>
                  <a:cubicBezTo>
                    <a:pt x="0" y="265"/>
                    <a:pt x="0" y="274"/>
                    <a:pt x="7" y="282"/>
                  </a:cubicBezTo>
                  <a:cubicBezTo>
                    <a:pt x="12" y="286"/>
                    <a:pt x="18" y="289"/>
                    <a:pt x="26" y="289"/>
                  </a:cubicBezTo>
                  <a:cubicBezTo>
                    <a:pt x="273" y="289"/>
                    <a:pt x="273" y="289"/>
                    <a:pt x="273" y="289"/>
                  </a:cubicBezTo>
                  <a:cubicBezTo>
                    <a:pt x="274" y="289"/>
                    <a:pt x="286" y="289"/>
                    <a:pt x="294" y="281"/>
                  </a:cubicBezTo>
                  <a:cubicBezTo>
                    <a:pt x="299" y="276"/>
                    <a:pt x="302" y="269"/>
                    <a:pt x="302" y="260"/>
                  </a:cubicBezTo>
                  <a:cubicBezTo>
                    <a:pt x="302" y="163"/>
                    <a:pt x="302" y="163"/>
                    <a:pt x="302" y="163"/>
                  </a:cubicBezTo>
                  <a:cubicBezTo>
                    <a:pt x="329" y="161"/>
                    <a:pt x="350" y="139"/>
                    <a:pt x="350" y="111"/>
                  </a:cubicBezTo>
                  <a:cubicBezTo>
                    <a:pt x="350" y="83"/>
                    <a:pt x="327" y="59"/>
                    <a:pt x="298" y="59"/>
                  </a:cubicBezTo>
                  <a:close/>
                  <a:moveTo>
                    <a:pt x="81" y="166"/>
                  </a:moveTo>
                  <a:cubicBezTo>
                    <a:pt x="52" y="134"/>
                    <a:pt x="52" y="134"/>
                    <a:pt x="52" y="134"/>
                  </a:cubicBezTo>
                  <a:cubicBezTo>
                    <a:pt x="61" y="136"/>
                    <a:pt x="72" y="138"/>
                    <a:pt x="85" y="138"/>
                  </a:cubicBezTo>
                  <a:cubicBezTo>
                    <a:pt x="86" y="138"/>
                    <a:pt x="86" y="138"/>
                    <a:pt x="86" y="138"/>
                  </a:cubicBezTo>
                  <a:cubicBezTo>
                    <a:pt x="93" y="138"/>
                    <a:pt x="101" y="137"/>
                    <a:pt x="109" y="135"/>
                  </a:cubicBezTo>
                  <a:lnTo>
                    <a:pt x="81" y="166"/>
                  </a:lnTo>
                  <a:close/>
                  <a:moveTo>
                    <a:pt x="298" y="153"/>
                  </a:moveTo>
                  <a:cubicBezTo>
                    <a:pt x="275" y="153"/>
                    <a:pt x="256" y="134"/>
                    <a:pt x="256" y="111"/>
                  </a:cubicBezTo>
                  <a:cubicBezTo>
                    <a:pt x="256" y="89"/>
                    <a:pt x="275" y="70"/>
                    <a:pt x="298" y="70"/>
                  </a:cubicBezTo>
                  <a:cubicBezTo>
                    <a:pt x="321" y="70"/>
                    <a:pt x="339" y="89"/>
                    <a:pt x="339" y="111"/>
                  </a:cubicBezTo>
                  <a:cubicBezTo>
                    <a:pt x="339" y="134"/>
                    <a:pt x="321" y="153"/>
                    <a:pt x="298" y="15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1" name="Group 4">
            <a:extLst>
              <a:ext uri="{FF2B5EF4-FFF2-40B4-BE49-F238E27FC236}">
                <a16:creationId xmlns:a16="http://schemas.microsoft.com/office/drawing/2014/main" id="{792896A6-7ADA-3C0E-E881-9CCAC311AFFA}"/>
              </a:ext>
            </a:extLst>
          </p:cNvPr>
          <p:cNvGrpSpPr>
            <a:grpSpLocks noChangeAspect="1"/>
          </p:cNvGrpSpPr>
          <p:nvPr/>
        </p:nvGrpSpPr>
        <p:grpSpPr bwMode="auto">
          <a:xfrm>
            <a:off x="591990" y="4349479"/>
            <a:ext cx="526354" cy="645733"/>
            <a:chOff x="5570" y="1329"/>
            <a:chExt cx="1358" cy="1666"/>
          </a:xfrm>
        </p:grpSpPr>
        <p:sp>
          <p:nvSpPr>
            <p:cNvPr id="32" name="Freeform 5">
              <a:extLst>
                <a:ext uri="{FF2B5EF4-FFF2-40B4-BE49-F238E27FC236}">
                  <a16:creationId xmlns:a16="http://schemas.microsoft.com/office/drawing/2014/main" id="{C62F10EE-67A6-59ED-45D2-3E5CF91FCC20}"/>
                </a:ext>
              </a:extLst>
            </p:cNvPr>
            <p:cNvSpPr>
              <a:spLocks/>
            </p:cNvSpPr>
            <p:nvPr/>
          </p:nvSpPr>
          <p:spPr bwMode="auto">
            <a:xfrm>
              <a:off x="5597" y="1569"/>
              <a:ext cx="1281" cy="1355"/>
            </a:xfrm>
            <a:custGeom>
              <a:avLst/>
              <a:gdLst>
                <a:gd name="T0" fmla="*/ 522 w 540"/>
                <a:gd name="T1" fmla="*/ 360 h 571"/>
                <a:gd name="T2" fmla="*/ 413 w 540"/>
                <a:gd name="T3" fmla="*/ 225 h 571"/>
                <a:gd name="T4" fmla="*/ 372 w 540"/>
                <a:gd name="T5" fmla="*/ 250 h 571"/>
                <a:gd name="T6" fmla="*/ 344 w 540"/>
                <a:gd name="T7" fmla="*/ 268 h 571"/>
                <a:gd name="T8" fmla="*/ 340 w 540"/>
                <a:gd name="T9" fmla="*/ 267 h 571"/>
                <a:gd name="T10" fmla="*/ 330 w 540"/>
                <a:gd name="T11" fmla="*/ 272 h 571"/>
                <a:gd name="T12" fmla="*/ 329 w 540"/>
                <a:gd name="T13" fmla="*/ 265 h 571"/>
                <a:gd name="T14" fmla="*/ 290 w 540"/>
                <a:gd name="T15" fmla="*/ 219 h 571"/>
                <a:gd name="T16" fmla="*/ 312 w 540"/>
                <a:gd name="T17" fmla="*/ 204 h 571"/>
                <a:gd name="T18" fmla="*/ 310 w 540"/>
                <a:gd name="T19" fmla="*/ 196 h 571"/>
                <a:gd name="T20" fmla="*/ 320 w 540"/>
                <a:gd name="T21" fmla="*/ 172 h 571"/>
                <a:gd name="T22" fmla="*/ 468 w 540"/>
                <a:gd name="T23" fmla="*/ 184 h 571"/>
                <a:gd name="T24" fmla="*/ 503 w 540"/>
                <a:gd name="T25" fmla="*/ 165 h 571"/>
                <a:gd name="T26" fmla="*/ 348 w 540"/>
                <a:gd name="T27" fmla="*/ 36 h 571"/>
                <a:gd name="T28" fmla="*/ 319 w 540"/>
                <a:gd name="T29" fmla="*/ 106 h 571"/>
                <a:gd name="T30" fmla="*/ 248 w 540"/>
                <a:gd name="T31" fmla="*/ 92 h 571"/>
                <a:gd name="T32" fmla="*/ 128 w 540"/>
                <a:gd name="T33" fmla="*/ 0 h 571"/>
                <a:gd name="T34" fmla="*/ 75 w 540"/>
                <a:gd name="T35" fmla="*/ 25 h 571"/>
                <a:gd name="T36" fmla="*/ 23 w 540"/>
                <a:gd name="T37" fmla="*/ 108 h 571"/>
                <a:gd name="T38" fmla="*/ 0 w 540"/>
                <a:gd name="T39" fmla="*/ 287 h 571"/>
                <a:gd name="T40" fmla="*/ 99 w 540"/>
                <a:gd name="T41" fmla="*/ 305 h 571"/>
                <a:gd name="T42" fmla="*/ 115 w 540"/>
                <a:gd name="T43" fmla="*/ 222 h 571"/>
                <a:gd name="T44" fmla="*/ 142 w 540"/>
                <a:gd name="T45" fmla="*/ 432 h 571"/>
                <a:gd name="T46" fmla="*/ 174 w 540"/>
                <a:gd name="T47" fmla="*/ 475 h 571"/>
                <a:gd name="T48" fmla="*/ 203 w 540"/>
                <a:gd name="T49" fmla="*/ 494 h 571"/>
                <a:gd name="T50" fmla="*/ 236 w 540"/>
                <a:gd name="T51" fmla="*/ 482 h 571"/>
                <a:gd name="T52" fmla="*/ 300 w 540"/>
                <a:gd name="T53" fmla="*/ 485 h 571"/>
                <a:gd name="T54" fmla="*/ 336 w 540"/>
                <a:gd name="T55" fmla="*/ 475 h 571"/>
                <a:gd name="T56" fmla="*/ 343 w 540"/>
                <a:gd name="T57" fmla="*/ 499 h 571"/>
                <a:gd name="T58" fmla="*/ 274 w 540"/>
                <a:gd name="T59" fmla="*/ 513 h 571"/>
                <a:gd name="T60" fmla="*/ 372 w 540"/>
                <a:gd name="T61" fmla="*/ 533 h 571"/>
                <a:gd name="T62" fmla="*/ 398 w 540"/>
                <a:gd name="T63" fmla="*/ 554 h 571"/>
                <a:gd name="T64" fmla="*/ 387 w 540"/>
                <a:gd name="T65" fmla="*/ 571 h 571"/>
                <a:gd name="T66" fmla="*/ 522 w 540"/>
                <a:gd name="T67" fmla="*/ 360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40" h="571">
                  <a:moveTo>
                    <a:pt x="522" y="360"/>
                  </a:moveTo>
                  <a:cubicBezTo>
                    <a:pt x="522" y="360"/>
                    <a:pt x="510" y="278"/>
                    <a:pt x="413" y="225"/>
                  </a:cubicBezTo>
                  <a:cubicBezTo>
                    <a:pt x="413" y="225"/>
                    <a:pt x="395" y="237"/>
                    <a:pt x="372" y="250"/>
                  </a:cubicBezTo>
                  <a:cubicBezTo>
                    <a:pt x="344" y="268"/>
                    <a:pt x="344" y="268"/>
                    <a:pt x="344" y="268"/>
                  </a:cubicBezTo>
                  <a:cubicBezTo>
                    <a:pt x="342" y="268"/>
                    <a:pt x="341" y="268"/>
                    <a:pt x="340" y="267"/>
                  </a:cubicBezTo>
                  <a:cubicBezTo>
                    <a:pt x="337" y="269"/>
                    <a:pt x="333" y="270"/>
                    <a:pt x="330" y="272"/>
                  </a:cubicBezTo>
                  <a:cubicBezTo>
                    <a:pt x="329" y="265"/>
                    <a:pt x="329" y="265"/>
                    <a:pt x="329" y="265"/>
                  </a:cubicBezTo>
                  <a:cubicBezTo>
                    <a:pt x="262" y="252"/>
                    <a:pt x="290" y="219"/>
                    <a:pt x="290" y="219"/>
                  </a:cubicBezTo>
                  <a:cubicBezTo>
                    <a:pt x="290" y="219"/>
                    <a:pt x="301" y="211"/>
                    <a:pt x="312" y="204"/>
                  </a:cubicBezTo>
                  <a:cubicBezTo>
                    <a:pt x="310" y="196"/>
                    <a:pt x="310" y="196"/>
                    <a:pt x="310" y="196"/>
                  </a:cubicBezTo>
                  <a:cubicBezTo>
                    <a:pt x="320" y="172"/>
                    <a:pt x="320" y="172"/>
                    <a:pt x="320" y="172"/>
                  </a:cubicBezTo>
                  <a:cubicBezTo>
                    <a:pt x="348" y="162"/>
                    <a:pt x="414" y="138"/>
                    <a:pt x="468" y="184"/>
                  </a:cubicBezTo>
                  <a:cubicBezTo>
                    <a:pt x="503" y="165"/>
                    <a:pt x="503" y="165"/>
                    <a:pt x="503" y="165"/>
                  </a:cubicBezTo>
                  <a:cubicBezTo>
                    <a:pt x="503" y="165"/>
                    <a:pt x="431" y="54"/>
                    <a:pt x="348" y="36"/>
                  </a:cubicBezTo>
                  <a:cubicBezTo>
                    <a:pt x="348" y="36"/>
                    <a:pt x="345" y="99"/>
                    <a:pt x="319" y="106"/>
                  </a:cubicBezTo>
                  <a:cubicBezTo>
                    <a:pt x="319" y="106"/>
                    <a:pt x="271" y="106"/>
                    <a:pt x="248" y="92"/>
                  </a:cubicBezTo>
                  <a:cubicBezTo>
                    <a:pt x="248" y="92"/>
                    <a:pt x="158" y="54"/>
                    <a:pt x="128" y="0"/>
                  </a:cubicBezTo>
                  <a:cubicBezTo>
                    <a:pt x="75" y="25"/>
                    <a:pt x="75" y="25"/>
                    <a:pt x="75" y="25"/>
                  </a:cubicBezTo>
                  <a:cubicBezTo>
                    <a:pt x="75" y="25"/>
                    <a:pt x="32" y="35"/>
                    <a:pt x="23" y="108"/>
                  </a:cubicBezTo>
                  <a:cubicBezTo>
                    <a:pt x="0" y="287"/>
                    <a:pt x="0" y="287"/>
                    <a:pt x="0" y="287"/>
                  </a:cubicBezTo>
                  <a:cubicBezTo>
                    <a:pt x="99" y="305"/>
                    <a:pt x="99" y="305"/>
                    <a:pt x="99" y="305"/>
                  </a:cubicBezTo>
                  <a:cubicBezTo>
                    <a:pt x="115" y="222"/>
                    <a:pt x="115" y="222"/>
                    <a:pt x="115" y="222"/>
                  </a:cubicBezTo>
                  <a:cubicBezTo>
                    <a:pt x="115" y="222"/>
                    <a:pt x="198" y="316"/>
                    <a:pt x="142" y="432"/>
                  </a:cubicBezTo>
                  <a:cubicBezTo>
                    <a:pt x="174" y="475"/>
                    <a:pt x="174" y="475"/>
                    <a:pt x="174" y="475"/>
                  </a:cubicBezTo>
                  <a:cubicBezTo>
                    <a:pt x="203" y="494"/>
                    <a:pt x="203" y="494"/>
                    <a:pt x="203" y="494"/>
                  </a:cubicBezTo>
                  <a:cubicBezTo>
                    <a:pt x="203" y="494"/>
                    <a:pt x="216" y="495"/>
                    <a:pt x="236" y="482"/>
                  </a:cubicBezTo>
                  <a:cubicBezTo>
                    <a:pt x="236" y="482"/>
                    <a:pt x="253" y="467"/>
                    <a:pt x="300" y="485"/>
                  </a:cubicBezTo>
                  <a:cubicBezTo>
                    <a:pt x="336" y="475"/>
                    <a:pt x="336" y="475"/>
                    <a:pt x="336" y="475"/>
                  </a:cubicBezTo>
                  <a:cubicBezTo>
                    <a:pt x="336" y="475"/>
                    <a:pt x="358" y="482"/>
                    <a:pt x="343" y="499"/>
                  </a:cubicBezTo>
                  <a:cubicBezTo>
                    <a:pt x="343" y="499"/>
                    <a:pt x="302" y="522"/>
                    <a:pt x="274" y="513"/>
                  </a:cubicBezTo>
                  <a:cubicBezTo>
                    <a:pt x="274" y="513"/>
                    <a:pt x="297" y="540"/>
                    <a:pt x="372" y="533"/>
                  </a:cubicBezTo>
                  <a:cubicBezTo>
                    <a:pt x="372" y="533"/>
                    <a:pt x="408" y="534"/>
                    <a:pt x="398" y="554"/>
                  </a:cubicBezTo>
                  <a:cubicBezTo>
                    <a:pt x="387" y="571"/>
                    <a:pt x="387" y="571"/>
                    <a:pt x="387" y="571"/>
                  </a:cubicBezTo>
                  <a:cubicBezTo>
                    <a:pt x="387" y="571"/>
                    <a:pt x="540" y="560"/>
                    <a:pt x="522" y="360"/>
                  </a:cubicBezTo>
                  <a:close/>
                </a:path>
              </a:pathLst>
            </a:custGeom>
            <a:solidFill>
              <a:srgbClr val="1FBF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6">
              <a:extLst>
                <a:ext uri="{FF2B5EF4-FFF2-40B4-BE49-F238E27FC236}">
                  <a16:creationId xmlns:a16="http://schemas.microsoft.com/office/drawing/2014/main" id="{CB2F85CA-CD99-189F-6377-85D8F53C067D}"/>
                </a:ext>
              </a:extLst>
            </p:cNvPr>
            <p:cNvSpPr>
              <a:spLocks noEditPoints="1"/>
            </p:cNvSpPr>
            <p:nvPr/>
          </p:nvSpPr>
          <p:spPr bwMode="auto">
            <a:xfrm>
              <a:off x="5570" y="1329"/>
              <a:ext cx="1358" cy="1666"/>
            </a:xfrm>
            <a:custGeom>
              <a:avLst/>
              <a:gdLst>
                <a:gd name="T0" fmla="*/ 571 w 572"/>
                <a:gd name="T1" fmla="*/ 389 h 702"/>
                <a:gd name="T2" fmla="*/ 328 w 572"/>
                <a:gd name="T3" fmla="*/ 85 h 702"/>
                <a:gd name="T4" fmla="*/ 312 w 572"/>
                <a:gd name="T5" fmla="*/ 87 h 702"/>
                <a:gd name="T6" fmla="*/ 315 w 572"/>
                <a:gd name="T7" fmla="*/ 200 h 702"/>
                <a:gd name="T8" fmla="*/ 155 w 572"/>
                <a:gd name="T9" fmla="*/ 101 h 702"/>
                <a:gd name="T10" fmla="*/ 201 w 572"/>
                <a:gd name="T11" fmla="*/ 0 h 702"/>
                <a:gd name="T12" fmla="*/ 32 w 572"/>
                <a:gd name="T13" fmla="*/ 185 h 702"/>
                <a:gd name="T14" fmla="*/ 0 w 572"/>
                <a:gd name="T15" fmla="*/ 492 h 702"/>
                <a:gd name="T16" fmla="*/ 243 w 572"/>
                <a:gd name="T17" fmla="*/ 685 h 702"/>
                <a:gd name="T18" fmla="*/ 341 w 572"/>
                <a:gd name="T19" fmla="*/ 694 h 702"/>
                <a:gd name="T20" fmla="*/ 437 w 572"/>
                <a:gd name="T21" fmla="*/ 678 h 702"/>
                <a:gd name="T22" fmla="*/ 541 w 572"/>
                <a:gd name="T23" fmla="*/ 422 h 702"/>
                <a:gd name="T24" fmla="*/ 335 w 572"/>
                <a:gd name="T25" fmla="*/ 680 h 702"/>
                <a:gd name="T26" fmla="*/ 23 w 572"/>
                <a:gd name="T27" fmla="*/ 509 h 702"/>
                <a:gd name="T28" fmla="*/ 102 w 572"/>
                <a:gd name="T29" fmla="*/ 412 h 702"/>
                <a:gd name="T30" fmla="*/ 82 w 572"/>
                <a:gd name="T31" fmla="*/ 482 h 702"/>
                <a:gd name="T32" fmla="*/ 240 w 572"/>
                <a:gd name="T33" fmla="*/ 601 h 702"/>
                <a:gd name="T34" fmla="*/ 293 w 572"/>
                <a:gd name="T35" fmla="*/ 591 h 702"/>
                <a:gd name="T36" fmla="*/ 352 w 572"/>
                <a:gd name="T37" fmla="*/ 586 h 702"/>
                <a:gd name="T38" fmla="*/ 286 w 572"/>
                <a:gd name="T39" fmla="*/ 607 h 702"/>
                <a:gd name="T40" fmla="*/ 271 w 572"/>
                <a:gd name="T41" fmla="*/ 612 h 702"/>
                <a:gd name="T42" fmla="*/ 346 w 572"/>
                <a:gd name="T43" fmla="*/ 645 h 702"/>
                <a:gd name="T44" fmla="*/ 393 w 572"/>
                <a:gd name="T45" fmla="*/ 660 h 702"/>
                <a:gd name="T46" fmla="*/ 97 w 572"/>
                <a:gd name="T47" fmla="*/ 473 h 702"/>
                <a:gd name="T48" fmla="*/ 528 w 572"/>
                <a:gd name="T49" fmla="*/ 521 h 702"/>
                <a:gd name="T50" fmla="*/ 421 w 572"/>
                <a:gd name="T51" fmla="*/ 649 h 702"/>
                <a:gd name="T52" fmla="*/ 390 w 572"/>
                <a:gd name="T53" fmla="*/ 627 h 702"/>
                <a:gd name="T54" fmla="*/ 363 w 572"/>
                <a:gd name="T55" fmla="*/ 602 h 702"/>
                <a:gd name="T56" fmla="*/ 360 w 572"/>
                <a:gd name="T57" fmla="*/ 572 h 702"/>
                <a:gd name="T58" fmla="*/ 341 w 572"/>
                <a:gd name="T59" fmla="*/ 573 h 702"/>
                <a:gd name="T60" fmla="*/ 231 w 572"/>
                <a:gd name="T61" fmla="*/ 588 h 702"/>
                <a:gd name="T62" fmla="*/ 163 w 572"/>
                <a:gd name="T63" fmla="*/ 537 h 702"/>
                <a:gd name="T64" fmla="*/ 123 w 572"/>
                <a:gd name="T65" fmla="*/ 277 h 702"/>
                <a:gd name="T66" fmla="*/ 48 w 572"/>
                <a:gd name="T67" fmla="*/ 189 h 702"/>
                <a:gd name="T68" fmla="*/ 312 w 572"/>
                <a:gd name="T69" fmla="*/ 216 h 702"/>
                <a:gd name="T70" fmla="*/ 366 w 572"/>
                <a:gd name="T71" fmla="*/ 145 h 702"/>
                <a:gd name="T72" fmla="*/ 480 w 572"/>
                <a:gd name="T73" fmla="*/ 276 h 702"/>
                <a:gd name="T74" fmla="*/ 340 w 572"/>
                <a:gd name="T75" fmla="*/ 263 h 702"/>
                <a:gd name="T76" fmla="*/ 289 w 572"/>
                <a:gd name="T77" fmla="*/ 328 h 702"/>
                <a:gd name="T78" fmla="*/ 294 w 572"/>
                <a:gd name="T79" fmla="*/ 353 h 702"/>
                <a:gd name="T80" fmla="*/ 403 w 572"/>
                <a:gd name="T81" fmla="*/ 350 h 702"/>
                <a:gd name="T82" fmla="*/ 515 w 572"/>
                <a:gd name="T83" fmla="*/ 397 h 702"/>
                <a:gd name="T84" fmla="*/ 446 w 572"/>
                <a:gd name="T85" fmla="*/ 307 h 702"/>
                <a:gd name="T86" fmla="*/ 362 w 572"/>
                <a:gd name="T87" fmla="*/ 354 h 702"/>
                <a:gd name="T88" fmla="*/ 359 w 572"/>
                <a:gd name="T89" fmla="*/ 296 h 702"/>
                <a:gd name="T90" fmla="*/ 347 w 572"/>
                <a:gd name="T91" fmla="*/ 276 h 702"/>
                <a:gd name="T92" fmla="*/ 516 w 572"/>
                <a:gd name="T93" fmla="*/ 324 h 702"/>
                <a:gd name="T94" fmla="*/ 513 w 572"/>
                <a:gd name="T95" fmla="*/ 275 h 702"/>
                <a:gd name="T96" fmla="*/ 552 w 572"/>
                <a:gd name="T97" fmla="*/ 403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72" h="702">
                  <a:moveTo>
                    <a:pt x="545" y="422"/>
                  </a:moveTo>
                  <a:cubicBezTo>
                    <a:pt x="554" y="422"/>
                    <a:pt x="560" y="418"/>
                    <a:pt x="563" y="415"/>
                  </a:cubicBezTo>
                  <a:cubicBezTo>
                    <a:pt x="572" y="406"/>
                    <a:pt x="572" y="392"/>
                    <a:pt x="571" y="389"/>
                  </a:cubicBezTo>
                  <a:cubicBezTo>
                    <a:pt x="571" y="279"/>
                    <a:pt x="440" y="169"/>
                    <a:pt x="434" y="164"/>
                  </a:cubicBezTo>
                  <a:cubicBezTo>
                    <a:pt x="406" y="142"/>
                    <a:pt x="362" y="127"/>
                    <a:pt x="356" y="125"/>
                  </a:cubicBezTo>
                  <a:cubicBezTo>
                    <a:pt x="332" y="112"/>
                    <a:pt x="328" y="86"/>
                    <a:pt x="328" y="85"/>
                  </a:cubicBezTo>
                  <a:cubicBezTo>
                    <a:pt x="323" y="53"/>
                    <a:pt x="335" y="26"/>
                    <a:pt x="335" y="25"/>
                  </a:cubicBezTo>
                  <a:cubicBezTo>
                    <a:pt x="321" y="19"/>
                    <a:pt x="321" y="19"/>
                    <a:pt x="321" y="19"/>
                  </a:cubicBezTo>
                  <a:cubicBezTo>
                    <a:pt x="320" y="20"/>
                    <a:pt x="306" y="50"/>
                    <a:pt x="312" y="87"/>
                  </a:cubicBezTo>
                  <a:cubicBezTo>
                    <a:pt x="312" y="89"/>
                    <a:pt x="317" y="123"/>
                    <a:pt x="349" y="139"/>
                  </a:cubicBezTo>
                  <a:cubicBezTo>
                    <a:pt x="351" y="155"/>
                    <a:pt x="346" y="179"/>
                    <a:pt x="345" y="183"/>
                  </a:cubicBezTo>
                  <a:cubicBezTo>
                    <a:pt x="339" y="204"/>
                    <a:pt x="318" y="201"/>
                    <a:pt x="315" y="200"/>
                  </a:cubicBezTo>
                  <a:cubicBezTo>
                    <a:pt x="315" y="200"/>
                    <a:pt x="315" y="200"/>
                    <a:pt x="315" y="200"/>
                  </a:cubicBezTo>
                  <a:cubicBezTo>
                    <a:pt x="227" y="188"/>
                    <a:pt x="168" y="126"/>
                    <a:pt x="149" y="104"/>
                  </a:cubicBezTo>
                  <a:cubicBezTo>
                    <a:pt x="155" y="101"/>
                    <a:pt x="155" y="101"/>
                    <a:pt x="155" y="101"/>
                  </a:cubicBezTo>
                  <a:cubicBezTo>
                    <a:pt x="156" y="101"/>
                    <a:pt x="156" y="101"/>
                    <a:pt x="156" y="101"/>
                  </a:cubicBezTo>
                  <a:cubicBezTo>
                    <a:pt x="202" y="77"/>
                    <a:pt x="216" y="7"/>
                    <a:pt x="217" y="4"/>
                  </a:cubicBezTo>
                  <a:cubicBezTo>
                    <a:pt x="201" y="0"/>
                    <a:pt x="201" y="0"/>
                    <a:pt x="201" y="0"/>
                  </a:cubicBezTo>
                  <a:cubicBezTo>
                    <a:pt x="201" y="1"/>
                    <a:pt x="187" y="66"/>
                    <a:pt x="148" y="87"/>
                  </a:cubicBezTo>
                  <a:cubicBezTo>
                    <a:pt x="98" y="111"/>
                    <a:pt x="98" y="111"/>
                    <a:pt x="98" y="111"/>
                  </a:cubicBezTo>
                  <a:cubicBezTo>
                    <a:pt x="92" y="113"/>
                    <a:pt x="45" y="129"/>
                    <a:pt x="32" y="185"/>
                  </a:cubicBezTo>
                  <a:cubicBezTo>
                    <a:pt x="31" y="189"/>
                    <a:pt x="8" y="283"/>
                    <a:pt x="0" y="491"/>
                  </a:cubicBezTo>
                  <a:cubicBezTo>
                    <a:pt x="0" y="491"/>
                    <a:pt x="0" y="491"/>
                    <a:pt x="0" y="491"/>
                  </a:cubicBezTo>
                  <a:cubicBezTo>
                    <a:pt x="0" y="492"/>
                    <a:pt x="0" y="492"/>
                    <a:pt x="0" y="492"/>
                  </a:cubicBezTo>
                  <a:cubicBezTo>
                    <a:pt x="0" y="493"/>
                    <a:pt x="2" y="508"/>
                    <a:pt x="10" y="519"/>
                  </a:cubicBezTo>
                  <a:cubicBezTo>
                    <a:pt x="13" y="522"/>
                    <a:pt x="82" y="607"/>
                    <a:pt x="214" y="668"/>
                  </a:cubicBezTo>
                  <a:cubicBezTo>
                    <a:pt x="214" y="668"/>
                    <a:pt x="233" y="678"/>
                    <a:pt x="243" y="685"/>
                  </a:cubicBezTo>
                  <a:cubicBezTo>
                    <a:pt x="244" y="686"/>
                    <a:pt x="269" y="702"/>
                    <a:pt x="302" y="702"/>
                  </a:cubicBezTo>
                  <a:cubicBezTo>
                    <a:pt x="314" y="702"/>
                    <a:pt x="327" y="700"/>
                    <a:pt x="341" y="694"/>
                  </a:cubicBezTo>
                  <a:cubicBezTo>
                    <a:pt x="341" y="694"/>
                    <a:pt x="341" y="694"/>
                    <a:pt x="341" y="694"/>
                  </a:cubicBezTo>
                  <a:cubicBezTo>
                    <a:pt x="345" y="692"/>
                    <a:pt x="353" y="689"/>
                    <a:pt x="361" y="686"/>
                  </a:cubicBezTo>
                  <a:cubicBezTo>
                    <a:pt x="367" y="687"/>
                    <a:pt x="373" y="687"/>
                    <a:pt x="379" y="687"/>
                  </a:cubicBezTo>
                  <a:cubicBezTo>
                    <a:pt x="410" y="687"/>
                    <a:pt x="436" y="678"/>
                    <a:pt x="437" y="678"/>
                  </a:cubicBezTo>
                  <a:cubicBezTo>
                    <a:pt x="533" y="641"/>
                    <a:pt x="543" y="530"/>
                    <a:pt x="544" y="523"/>
                  </a:cubicBezTo>
                  <a:cubicBezTo>
                    <a:pt x="549" y="482"/>
                    <a:pt x="541" y="447"/>
                    <a:pt x="528" y="419"/>
                  </a:cubicBezTo>
                  <a:cubicBezTo>
                    <a:pt x="535" y="421"/>
                    <a:pt x="541" y="422"/>
                    <a:pt x="541" y="422"/>
                  </a:cubicBezTo>
                  <a:cubicBezTo>
                    <a:pt x="542" y="422"/>
                    <a:pt x="544" y="422"/>
                    <a:pt x="545" y="422"/>
                  </a:cubicBezTo>
                  <a:close/>
                  <a:moveTo>
                    <a:pt x="393" y="660"/>
                  </a:moveTo>
                  <a:cubicBezTo>
                    <a:pt x="373" y="662"/>
                    <a:pt x="338" y="678"/>
                    <a:pt x="335" y="680"/>
                  </a:cubicBezTo>
                  <a:cubicBezTo>
                    <a:pt x="291" y="697"/>
                    <a:pt x="252" y="672"/>
                    <a:pt x="252" y="672"/>
                  </a:cubicBezTo>
                  <a:cubicBezTo>
                    <a:pt x="241" y="664"/>
                    <a:pt x="222" y="654"/>
                    <a:pt x="221" y="654"/>
                  </a:cubicBezTo>
                  <a:cubicBezTo>
                    <a:pt x="92" y="594"/>
                    <a:pt x="24" y="510"/>
                    <a:pt x="23" y="509"/>
                  </a:cubicBezTo>
                  <a:cubicBezTo>
                    <a:pt x="18" y="502"/>
                    <a:pt x="17" y="493"/>
                    <a:pt x="16" y="491"/>
                  </a:cubicBezTo>
                  <a:cubicBezTo>
                    <a:pt x="18" y="457"/>
                    <a:pt x="19" y="427"/>
                    <a:pt x="21" y="399"/>
                  </a:cubicBezTo>
                  <a:cubicBezTo>
                    <a:pt x="102" y="412"/>
                    <a:pt x="102" y="412"/>
                    <a:pt x="102" y="412"/>
                  </a:cubicBezTo>
                  <a:cubicBezTo>
                    <a:pt x="91" y="453"/>
                    <a:pt x="80" y="471"/>
                    <a:pt x="80" y="471"/>
                  </a:cubicBezTo>
                  <a:cubicBezTo>
                    <a:pt x="75" y="478"/>
                    <a:pt x="75" y="478"/>
                    <a:pt x="75" y="478"/>
                  </a:cubicBezTo>
                  <a:cubicBezTo>
                    <a:pt x="82" y="482"/>
                    <a:pt x="82" y="482"/>
                    <a:pt x="82" y="482"/>
                  </a:cubicBezTo>
                  <a:cubicBezTo>
                    <a:pt x="111" y="500"/>
                    <a:pt x="150" y="547"/>
                    <a:pt x="151" y="547"/>
                  </a:cubicBezTo>
                  <a:cubicBezTo>
                    <a:pt x="185" y="591"/>
                    <a:pt x="208" y="603"/>
                    <a:pt x="212" y="605"/>
                  </a:cubicBezTo>
                  <a:cubicBezTo>
                    <a:pt x="221" y="610"/>
                    <a:pt x="235" y="604"/>
                    <a:pt x="240" y="601"/>
                  </a:cubicBezTo>
                  <a:cubicBezTo>
                    <a:pt x="241" y="600"/>
                    <a:pt x="241" y="600"/>
                    <a:pt x="241" y="600"/>
                  </a:cubicBezTo>
                  <a:cubicBezTo>
                    <a:pt x="242" y="600"/>
                    <a:pt x="242" y="600"/>
                    <a:pt x="242" y="600"/>
                  </a:cubicBezTo>
                  <a:cubicBezTo>
                    <a:pt x="260" y="581"/>
                    <a:pt x="291" y="590"/>
                    <a:pt x="293" y="591"/>
                  </a:cubicBezTo>
                  <a:cubicBezTo>
                    <a:pt x="311" y="598"/>
                    <a:pt x="343" y="589"/>
                    <a:pt x="346" y="588"/>
                  </a:cubicBezTo>
                  <a:cubicBezTo>
                    <a:pt x="348" y="587"/>
                    <a:pt x="348" y="587"/>
                    <a:pt x="348" y="587"/>
                  </a:cubicBezTo>
                  <a:cubicBezTo>
                    <a:pt x="349" y="586"/>
                    <a:pt x="351" y="586"/>
                    <a:pt x="352" y="586"/>
                  </a:cubicBezTo>
                  <a:cubicBezTo>
                    <a:pt x="352" y="587"/>
                    <a:pt x="353" y="587"/>
                    <a:pt x="353" y="587"/>
                  </a:cubicBezTo>
                  <a:cubicBezTo>
                    <a:pt x="353" y="588"/>
                    <a:pt x="352" y="591"/>
                    <a:pt x="351" y="592"/>
                  </a:cubicBezTo>
                  <a:cubicBezTo>
                    <a:pt x="329" y="616"/>
                    <a:pt x="287" y="607"/>
                    <a:pt x="286" y="607"/>
                  </a:cubicBezTo>
                  <a:cubicBezTo>
                    <a:pt x="277" y="605"/>
                    <a:pt x="277" y="605"/>
                    <a:pt x="277" y="605"/>
                  </a:cubicBezTo>
                  <a:cubicBezTo>
                    <a:pt x="276" y="605"/>
                    <a:pt x="275" y="605"/>
                    <a:pt x="274" y="605"/>
                  </a:cubicBezTo>
                  <a:cubicBezTo>
                    <a:pt x="268" y="605"/>
                    <a:pt x="271" y="612"/>
                    <a:pt x="271" y="612"/>
                  </a:cubicBezTo>
                  <a:cubicBezTo>
                    <a:pt x="278" y="620"/>
                    <a:pt x="278" y="620"/>
                    <a:pt x="278" y="620"/>
                  </a:cubicBezTo>
                  <a:cubicBezTo>
                    <a:pt x="297" y="643"/>
                    <a:pt x="343" y="645"/>
                    <a:pt x="345" y="645"/>
                  </a:cubicBezTo>
                  <a:cubicBezTo>
                    <a:pt x="346" y="645"/>
                    <a:pt x="346" y="645"/>
                    <a:pt x="346" y="645"/>
                  </a:cubicBezTo>
                  <a:cubicBezTo>
                    <a:pt x="364" y="644"/>
                    <a:pt x="387" y="643"/>
                    <a:pt x="390" y="643"/>
                  </a:cubicBezTo>
                  <a:cubicBezTo>
                    <a:pt x="402" y="644"/>
                    <a:pt x="405" y="649"/>
                    <a:pt x="405" y="650"/>
                  </a:cubicBezTo>
                  <a:cubicBezTo>
                    <a:pt x="404" y="657"/>
                    <a:pt x="395" y="659"/>
                    <a:pt x="393" y="660"/>
                  </a:cubicBezTo>
                  <a:close/>
                  <a:moveTo>
                    <a:pt x="131" y="346"/>
                  </a:moveTo>
                  <a:cubicBezTo>
                    <a:pt x="151" y="370"/>
                    <a:pt x="185" y="430"/>
                    <a:pt x="151" y="524"/>
                  </a:cubicBezTo>
                  <a:cubicBezTo>
                    <a:pt x="138" y="509"/>
                    <a:pt x="117" y="487"/>
                    <a:pt x="97" y="473"/>
                  </a:cubicBezTo>
                  <a:cubicBezTo>
                    <a:pt x="104" y="458"/>
                    <a:pt x="121" y="419"/>
                    <a:pt x="131" y="346"/>
                  </a:cubicBezTo>
                  <a:close/>
                  <a:moveTo>
                    <a:pt x="528" y="521"/>
                  </a:moveTo>
                  <a:cubicBezTo>
                    <a:pt x="528" y="521"/>
                    <a:pt x="528" y="521"/>
                    <a:pt x="528" y="521"/>
                  </a:cubicBezTo>
                  <a:cubicBezTo>
                    <a:pt x="528" y="522"/>
                    <a:pt x="519" y="629"/>
                    <a:pt x="432" y="663"/>
                  </a:cubicBezTo>
                  <a:cubicBezTo>
                    <a:pt x="432" y="663"/>
                    <a:pt x="424" y="665"/>
                    <a:pt x="412" y="668"/>
                  </a:cubicBezTo>
                  <a:cubicBezTo>
                    <a:pt x="417" y="663"/>
                    <a:pt x="421" y="657"/>
                    <a:pt x="421" y="649"/>
                  </a:cubicBezTo>
                  <a:cubicBezTo>
                    <a:pt x="421" y="648"/>
                    <a:pt x="421" y="648"/>
                    <a:pt x="421" y="648"/>
                  </a:cubicBezTo>
                  <a:cubicBezTo>
                    <a:pt x="421" y="647"/>
                    <a:pt x="418" y="629"/>
                    <a:pt x="390" y="627"/>
                  </a:cubicBezTo>
                  <a:cubicBezTo>
                    <a:pt x="390" y="627"/>
                    <a:pt x="390" y="627"/>
                    <a:pt x="390" y="627"/>
                  </a:cubicBezTo>
                  <a:cubicBezTo>
                    <a:pt x="390" y="627"/>
                    <a:pt x="365" y="628"/>
                    <a:pt x="345" y="629"/>
                  </a:cubicBezTo>
                  <a:cubicBezTo>
                    <a:pt x="339" y="629"/>
                    <a:pt x="327" y="627"/>
                    <a:pt x="316" y="624"/>
                  </a:cubicBezTo>
                  <a:cubicBezTo>
                    <a:pt x="332" y="623"/>
                    <a:pt x="350" y="617"/>
                    <a:pt x="363" y="602"/>
                  </a:cubicBezTo>
                  <a:cubicBezTo>
                    <a:pt x="363" y="602"/>
                    <a:pt x="363" y="602"/>
                    <a:pt x="363" y="602"/>
                  </a:cubicBezTo>
                  <a:cubicBezTo>
                    <a:pt x="364" y="601"/>
                    <a:pt x="370" y="593"/>
                    <a:pt x="368" y="584"/>
                  </a:cubicBezTo>
                  <a:cubicBezTo>
                    <a:pt x="368" y="581"/>
                    <a:pt x="366" y="576"/>
                    <a:pt x="360" y="572"/>
                  </a:cubicBezTo>
                  <a:cubicBezTo>
                    <a:pt x="359" y="571"/>
                    <a:pt x="359" y="571"/>
                    <a:pt x="359" y="571"/>
                  </a:cubicBezTo>
                  <a:cubicBezTo>
                    <a:pt x="357" y="571"/>
                    <a:pt x="357" y="571"/>
                    <a:pt x="357" y="571"/>
                  </a:cubicBezTo>
                  <a:cubicBezTo>
                    <a:pt x="357" y="571"/>
                    <a:pt x="349" y="569"/>
                    <a:pt x="341" y="573"/>
                  </a:cubicBezTo>
                  <a:cubicBezTo>
                    <a:pt x="329" y="576"/>
                    <a:pt x="309" y="580"/>
                    <a:pt x="299" y="576"/>
                  </a:cubicBezTo>
                  <a:cubicBezTo>
                    <a:pt x="299" y="576"/>
                    <a:pt x="299" y="576"/>
                    <a:pt x="299" y="576"/>
                  </a:cubicBezTo>
                  <a:cubicBezTo>
                    <a:pt x="297" y="575"/>
                    <a:pt x="257" y="562"/>
                    <a:pt x="231" y="588"/>
                  </a:cubicBezTo>
                  <a:cubicBezTo>
                    <a:pt x="227" y="590"/>
                    <a:pt x="222" y="591"/>
                    <a:pt x="220" y="591"/>
                  </a:cubicBezTo>
                  <a:cubicBezTo>
                    <a:pt x="219" y="591"/>
                    <a:pt x="219" y="591"/>
                    <a:pt x="219" y="591"/>
                  </a:cubicBezTo>
                  <a:cubicBezTo>
                    <a:pt x="219" y="590"/>
                    <a:pt x="198" y="582"/>
                    <a:pt x="163" y="537"/>
                  </a:cubicBezTo>
                  <a:cubicBezTo>
                    <a:pt x="212" y="415"/>
                    <a:pt x="149" y="341"/>
                    <a:pt x="134" y="325"/>
                  </a:cubicBezTo>
                  <a:cubicBezTo>
                    <a:pt x="136" y="311"/>
                    <a:pt x="137" y="295"/>
                    <a:pt x="139" y="278"/>
                  </a:cubicBezTo>
                  <a:cubicBezTo>
                    <a:pt x="123" y="277"/>
                    <a:pt x="123" y="277"/>
                    <a:pt x="123" y="277"/>
                  </a:cubicBezTo>
                  <a:cubicBezTo>
                    <a:pt x="119" y="327"/>
                    <a:pt x="113" y="367"/>
                    <a:pt x="106" y="396"/>
                  </a:cubicBezTo>
                  <a:cubicBezTo>
                    <a:pt x="22" y="383"/>
                    <a:pt x="22" y="383"/>
                    <a:pt x="22" y="383"/>
                  </a:cubicBezTo>
                  <a:cubicBezTo>
                    <a:pt x="32" y="252"/>
                    <a:pt x="48" y="190"/>
                    <a:pt x="48" y="189"/>
                  </a:cubicBezTo>
                  <a:cubicBezTo>
                    <a:pt x="60" y="139"/>
                    <a:pt x="101" y="126"/>
                    <a:pt x="103" y="126"/>
                  </a:cubicBezTo>
                  <a:cubicBezTo>
                    <a:pt x="134" y="111"/>
                    <a:pt x="134" y="111"/>
                    <a:pt x="134" y="111"/>
                  </a:cubicBezTo>
                  <a:cubicBezTo>
                    <a:pt x="150" y="131"/>
                    <a:pt x="213" y="202"/>
                    <a:pt x="312" y="216"/>
                  </a:cubicBezTo>
                  <a:cubicBezTo>
                    <a:pt x="315" y="217"/>
                    <a:pt x="317" y="217"/>
                    <a:pt x="321" y="217"/>
                  </a:cubicBezTo>
                  <a:cubicBezTo>
                    <a:pt x="335" y="217"/>
                    <a:pt x="354" y="211"/>
                    <a:pt x="361" y="187"/>
                  </a:cubicBezTo>
                  <a:cubicBezTo>
                    <a:pt x="361" y="187"/>
                    <a:pt x="366" y="165"/>
                    <a:pt x="366" y="145"/>
                  </a:cubicBezTo>
                  <a:cubicBezTo>
                    <a:pt x="382" y="152"/>
                    <a:pt x="407" y="163"/>
                    <a:pt x="424" y="177"/>
                  </a:cubicBezTo>
                  <a:cubicBezTo>
                    <a:pt x="425" y="177"/>
                    <a:pt x="468" y="213"/>
                    <a:pt x="504" y="262"/>
                  </a:cubicBezTo>
                  <a:cubicBezTo>
                    <a:pt x="480" y="276"/>
                    <a:pt x="480" y="276"/>
                    <a:pt x="480" y="276"/>
                  </a:cubicBezTo>
                  <a:cubicBezTo>
                    <a:pt x="462" y="270"/>
                    <a:pt x="440" y="256"/>
                    <a:pt x="418" y="252"/>
                  </a:cubicBezTo>
                  <a:cubicBezTo>
                    <a:pt x="416" y="252"/>
                    <a:pt x="383" y="247"/>
                    <a:pt x="346" y="261"/>
                  </a:cubicBezTo>
                  <a:cubicBezTo>
                    <a:pt x="344" y="261"/>
                    <a:pt x="342" y="262"/>
                    <a:pt x="340" y="263"/>
                  </a:cubicBezTo>
                  <a:cubicBezTo>
                    <a:pt x="334" y="266"/>
                    <a:pt x="323" y="273"/>
                    <a:pt x="318" y="282"/>
                  </a:cubicBezTo>
                  <a:cubicBezTo>
                    <a:pt x="318" y="282"/>
                    <a:pt x="314" y="288"/>
                    <a:pt x="314" y="300"/>
                  </a:cubicBezTo>
                  <a:cubicBezTo>
                    <a:pt x="301" y="308"/>
                    <a:pt x="292" y="318"/>
                    <a:pt x="289" y="328"/>
                  </a:cubicBezTo>
                  <a:cubicBezTo>
                    <a:pt x="285" y="341"/>
                    <a:pt x="291" y="351"/>
                    <a:pt x="292" y="352"/>
                  </a:cubicBezTo>
                  <a:cubicBezTo>
                    <a:pt x="293" y="353"/>
                    <a:pt x="293" y="353"/>
                    <a:pt x="293" y="353"/>
                  </a:cubicBezTo>
                  <a:cubicBezTo>
                    <a:pt x="294" y="353"/>
                    <a:pt x="294" y="353"/>
                    <a:pt x="294" y="353"/>
                  </a:cubicBezTo>
                  <a:cubicBezTo>
                    <a:pt x="315" y="369"/>
                    <a:pt x="333" y="373"/>
                    <a:pt x="346" y="373"/>
                  </a:cubicBezTo>
                  <a:cubicBezTo>
                    <a:pt x="360" y="373"/>
                    <a:pt x="369" y="368"/>
                    <a:pt x="369" y="368"/>
                  </a:cubicBezTo>
                  <a:cubicBezTo>
                    <a:pt x="403" y="350"/>
                    <a:pt x="403" y="350"/>
                    <a:pt x="403" y="350"/>
                  </a:cubicBezTo>
                  <a:cubicBezTo>
                    <a:pt x="427" y="336"/>
                    <a:pt x="427" y="336"/>
                    <a:pt x="427" y="336"/>
                  </a:cubicBezTo>
                  <a:cubicBezTo>
                    <a:pt x="441" y="344"/>
                    <a:pt x="544" y="403"/>
                    <a:pt x="528" y="521"/>
                  </a:cubicBezTo>
                  <a:close/>
                  <a:moveTo>
                    <a:pt x="515" y="397"/>
                  </a:moveTo>
                  <a:cubicBezTo>
                    <a:pt x="491" y="360"/>
                    <a:pt x="459" y="337"/>
                    <a:pt x="443" y="327"/>
                  </a:cubicBezTo>
                  <a:cubicBezTo>
                    <a:pt x="449" y="324"/>
                    <a:pt x="455" y="320"/>
                    <a:pt x="455" y="320"/>
                  </a:cubicBezTo>
                  <a:cubicBezTo>
                    <a:pt x="446" y="307"/>
                    <a:pt x="446" y="307"/>
                    <a:pt x="446" y="307"/>
                  </a:cubicBezTo>
                  <a:cubicBezTo>
                    <a:pt x="445" y="308"/>
                    <a:pt x="426" y="317"/>
                    <a:pt x="409" y="328"/>
                  </a:cubicBezTo>
                  <a:cubicBezTo>
                    <a:pt x="395" y="336"/>
                    <a:pt x="395" y="336"/>
                    <a:pt x="395" y="336"/>
                  </a:cubicBezTo>
                  <a:cubicBezTo>
                    <a:pt x="362" y="354"/>
                    <a:pt x="362" y="354"/>
                    <a:pt x="362" y="354"/>
                  </a:cubicBezTo>
                  <a:cubicBezTo>
                    <a:pt x="361" y="354"/>
                    <a:pt x="339" y="365"/>
                    <a:pt x="305" y="342"/>
                  </a:cubicBezTo>
                  <a:cubicBezTo>
                    <a:pt x="304" y="340"/>
                    <a:pt x="303" y="337"/>
                    <a:pt x="305" y="332"/>
                  </a:cubicBezTo>
                  <a:cubicBezTo>
                    <a:pt x="307" y="326"/>
                    <a:pt x="319" y="310"/>
                    <a:pt x="359" y="296"/>
                  </a:cubicBezTo>
                  <a:cubicBezTo>
                    <a:pt x="359" y="283"/>
                    <a:pt x="359" y="283"/>
                    <a:pt x="359" y="283"/>
                  </a:cubicBezTo>
                  <a:cubicBezTo>
                    <a:pt x="354" y="285"/>
                    <a:pt x="336" y="290"/>
                    <a:pt x="331" y="292"/>
                  </a:cubicBezTo>
                  <a:cubicBezTo>
                    <a:pt x="332" y="287"/>
                    <a:pt x="338" y="280"/>
                    <a:pt x="347" y="276"/>
                  </a:cubicBezTo>
                  <a:cubicBezTo>
                    <a:pt x="347" y="276"/>
                    <a:pt x="347" y="276"/>
                    <a:pt x="347" y="276"/>
                  </a:cubicBezTo>
                  <a:cubicBezTo>
                    <a:pt x="394" y="261"/>
                    <a:pt x="411" y="266"/>
                    <a:pt x="412" y="266"/>
                  </a:cubicBezTo>
                  <a:cubicBezTo>
                    <a:pt x="458" y="275"/>
                    <a:pt x="516" y="324"/>
                    <a:pt x="516" y="324"/>
                  </a:cubicBezTo>
                  <a:cubicBezTo>
                    <a:pt x="519" y="306"/>
                    <a:pt x="519" y="306"/>
                    <a:pt x="519" y="306"/>
                  </a:cubicBezTo>
                  <a:cubicBezTo>
                    <a:pt x="518" y="305"/>
                    <a:pt x="512" y="299"/>
                    <a:pt x="495" y="286"/>
                  </a:cubicBezTo>
                  <a:cubicBezTo>
                    <a:pt x="513" y="275"/>
                    <a:pt x="513" y="275"/>
                    <a:pt x="513" y="275"/>
                  </a:cubicBezTo>
                  <a:cubicBezTo>
                    <a:pt x="537" y="310"/>
                    <a:pt x="555" y="350"/>
                    <a:pt x="555" y="390"/>
                  </a:cubicBezTo>
                  <a:cubicBezTo>
                    <a:pt x="555" y="390"/>
                    <a:pt x="555" y="390"/>
                    <a:pt x="555" y="390"/>
                  </a:cubicBezTo>
                  <a:cubicBezTo>
                    <a:pt x="556" y="392"/>
                    <a:pt x="555" y="400"/>
                    <a:pt x="552" y="403"/>
                  </a:cubicBezTo>
                  <a:cubicBezTo>
                    <a:pt x="551" y="404"/>
                    <a:pt x="549" y="406"/>
                    <a:pt x="542" y="406"/>
                  </a:cubicBezTo>
                  <a:cubicBezTo>
                    <a:pt x="542" y="406"/>
                    <a:pt x="526" y="404"/>
                    <a:pt x="515" y="397"/>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7">
              <a:extLst>
                <a:ext uri="{FF2B5EF4-FFF2-40B4-BE49-F238E27FC236}">
                  <a16:creationId xmlns:a16="http://schemas.microsoft.com/office/drawing/2014/main" id="{ADECCF22-F812-2725-4F6B-F9C9B4C5DFB1}"/>
                </a:ext>
              </a:extLst>
            </p:cNvPr>
            <p:cNvSpPr>
              <a:spLocks/>
            </p:cNvSpPr>
            <p:nvPr/>
          </p:nvSpPr>
          <p:spPr bwMode="auto">
            <a:xfrm>
              <a:off x="5986" y="2143"/>
              <a:ext cx="213" cy="62"/>
            </a:xfrm>
            <a:custGeom>
              <a:avLst/>
              <a:gdLst>
                <a:gd name="T0" fmla="*/ 56 w 90"/>
                <a:gd name="T1" fmla="*/ 26 h 26"/>
                <a:gd name="T2" fmla="*/ 0 w 90"/>
                <a:gd name="T3" fmla="*/ 14 h 26"/>
                <a:gd name="T4" fmla="*/ 7 w 90"/>
                <a:gd name="T5" fmla="*/ 0 h 26"/>
                <a:gd name="T6" fmla="*/ 86 w 90"/>
                <a:gd name="T7" fmla="*/ 6 h 26"/>
                <a:gd name="T8" fmla="*/ 90 w 90"/>
                <a:gd name="T9" fmla="*/ 21 h 26"/>
                <a:gd name="T10" fmla="*/ 56 w 90"/>
                <a:gd name="T11" fmla="*/ 26 h 26"/>
              </a:gdLst>
              <a:ahLst/>
              <a:cxnLst>
                <a:cxn ang="0">
                  <a:pos x="T0" y="T1"/>
                </a:cxn>
                <a:cxn ang="0">
                  <a:pos x="T2" y="T3"/>
                </a:cxn>
                <a:cxn ang="0">
                  <a:pos x="T4" y="T5"/>
                </a:cxn>
                <a:cxn ang="0">
                  <a:pos x="T6" y="T7"/>
                </a:cxn>
                <a:cxn ang="0">
                  <a:pos x="T8" y="T9"/>
                </a:cxn>
                <a:cxn ang="0">
                  <a:pos x="T10" y="T11"/>
                </a:cxn>
              </a:cxnLst>
              <a:rect l="0" t="0" r="r" b="b"/>
              <a:pathLst>
                <a:path w="90" h="26">
                  <a:moveTo>
                    <a:pt x="56" y="26"/>
                  </a:moveTo>
                  <a:cubicBezTo>
                    <a:pt x="25" y="26"/>
                    <a:pt x="1" y="15"/>
                    <a:pt x="0" y="14"/>
                  </a:cubicBezTo>
                  <a:cubicBezTo>
                    <a:pt x="7" y="0"/>
                    <a:pt x="7" y="0"/>
                    <a:pt x="7" y="0"/>
                  </a:cubicBezTo>
                  <a:cubicBezTo>
                    <a:pt x="7" y="0"/>
                    <a:pt x="46" y="18"/>
                    <a:pt x="86" y="6"/>
                  </a:cubicBezTo>
                  <a:cubicBezTo>
                    <a:pt x="90" y="21"/>
                    <a:pt x="90" y="21"/>
                    <a:pt x="90" y="21"/>
                  </a:cubicBezTo>
                  <a:cubicBezTo>
                    <a:pt x="79" y="25"/>
                    <a:pt x="67" y="26"/>
                    <a:pt x="56" y="26"/>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Line 8">
              <a:extLst>
                <a:ext uri="{FF2B5EF4-FFF2-40B4-BE49-F238E27FC236}">
                  <a16:creationId xmlns:a16="http://schemas.microsoft.com/office/drawing/2014/main" id="{891B17FA-2AC5-8461-AF6B-06CCEF7A3265}"/>
                </a:ext>
              </a:extLst>
            </p:cNvPr>
            <p:cNvSpPr>
              <a:spLocks noChangeShapeType="1"/>
            </p:cNvSpPr>
            <p:nvPr/>
          </p:nvSpPr>
          <p:spPr bwMode="auto">
            <a:xfrm>
              <a:off x="5763" y="1633"/>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Line 9">
              <a:extLst>
                <a:ext uri="{FF2B5EF4-FFF2-40B4-BE49-F238E27FC236}">
                  <a16:creationId xmlns:a16="http://schemas.microsoft.com/office/drawing/2014/main" id="{535BD578-22BB-61CA-5A1C-6AC6F696CA3B}"/>
                </a:ext>
              </a:extLst>
            </p:cNvPr>
            <p:cNvSpPr>
              <a:spLocks noChangeShapeType="1"/>
            </p:cNvSpPr>
            <p:nvPr/>
          </p:nvSpPr>
          <p:spPr bwMode="auto">
            <a:xfrm>
              <a:off x="5763" y="1633"/>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10">
              <a:extLst>
                <a:ext uri="{FF2B5EF4-FFF2-40B4-BE49-F238E27FC236}">
                  <a16:creationId xmlns:a16="http://schemas.microsoft.com/office/drawing/2014/main" id="{35923131-7E4B-515C-3FAD-E9898CED4AB7}"/>
                </a:ext>
              </a:extLst>
            </p:cNvPr>
            <p:cNvSpPr>
              <a:spLocks/>
            </p:cNvSpPr>
            <p:nvPr/>
          </p:nvSpPr>
          <p:spPr bwMode="auto">
            <a:xfrm>
              <a:off x="6377" y="1949"/>
              <a:ext cx="15" cy="5"/>
            </a:xfrm>
            <a:custGeom>
              <a:avLst/>
              <a:gdLst>
                <a:gd name="T0" fmla="*/ 6 w 6"/>
                <a:gd name="T1" fmla="*/ 0 h 2"/>
                <a:gd name="T2" fmla="*/ 6 w 6"/>
                <a:gd name="T3" fmla="*/ 0 h 2"/>
                <a:gd name="T4" fmla="*/ 0 w 6"/>
                <a:gd name="T5" fmla="*/ 2 h 2"/>
                <a:gd name="T6" fmla="*/ 6 w 6"/>
                <a:gd name="T7" fmla="*/ 0 h 2"/>
              </a:gdLst>
              <a:ahLst/>
              <a:cxnLst>
                <a:cxn ang="0">
                  <a:pos x="T0" y="T1"/>
                </a:cxn>
                <a:cxn ang="0">
                  <a:pos x="T2" y="T3"/>
                </a:cxn>
                <a:cxn ang="0">
                  <a:pos x="T4" y="T5"/>
                </a:cxn>
                <a:cxn ang="0">
                  <a:pos x="T6" y="T7"/>
                </a:cxn>
              </a:cxnLst>
              <a:rect l="0" t="0" r="r" b="b"/>
              <a:pathLst>
                <a:path w="6" h="2">
                  <a:moveTo>
                    <a:pt x="6" y="0"/>
                  </a:moveTo>
                  <a:cubicBezTo>
                    <a:pt x="6" y="0"/>
                    <a:pt x="6" y="0"/>
                    <a:pt x="6" y="0"/>
                  </a:cubicBezTo>
                  <a:cubicBezTo>
                    <a:pt x="4" y="0"/>
                    <a:pt x="2" y="1"/>
                    <a:pt x="0" y="2"/>
                  </a:cubicBezTo>
                  <a:cubicBezTo>
                    <a:pt x="4" y="0"/>
                    <a:pt x="6" y="0"/>
                    <a:pt x="6" y="0"/>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8" name="Group 37">
            <a:extLst>
              <a:ext uri="{FF2B5EF4-FFF2-40B4-BE49-F238E27FC236}">
                <a16:creationId xmlns:a16="http://schemas.microsoft.com/office/drawing/2014/main" id="{0FA23CC9-48D8-5638-5792-A24C5068B32C}"/>
              </a:ext>
            </a:extLst>
          </p:cNvPr>
          <p:cNvGrpSpPr/>
          <p:nvPr/>
        </p:nvGrpSpPr>
        <p:grpSpPr>
          <a:xfrm>
            <a:off x="467498" y="2482027"/>
            <a:ext cx="787380" cy="685356"/>
            <a:chOff x="2686064" y="3020232"/>
            <a:chExt cx="957958" cy="833832"/>
          </a:xfrm>
        </p:grpSpPr>
        <p:sp>
          <p:nvSpPr>
            <p:cNvPr id="39" name="Freeform 107">
              <a:extLst>
                <a:ext uri="{FF2B5EF4-FFF2-40B4-BE49-F238E27FC236}">
                  <a16:creationId xmlns:a16="http://schemas.microsoft.com/office/drawing/2014/main" id="{F4EB414A-B431-DC07-2D24-A999E9E32377}"/>
                </a:ext>
              </a:extLst>
            </p:cNvPr>
            <p:cNvSpPr>
              <a:spLocks/>
            </p:cNvSpPr>
            <p:nvPr/>
          </p:nvSpPr>
          <p:spPr bwMode="auto">
            <a:xfrm>
              <a:off x="2731333" y="3043597"/>
              <a:ext cx="405964" cy="772499"/>
            </a:xfrm>
            <a:custGeom>
              <a:avLst/>
              <a:gdLst>
                <a:gd name="T0" fmla="*/ 231 w 231"/>
                <a:gd name="T1" fmla="*/ 56 h 440"/>
                <a:gd name="T2" fmla="*/ 211 w 231"/>
                <a:gd name="T3" fmla="*/ 35 h 440"/>
                <a:gd name="T4" fmla="*/ 145 w 231"/>
                <a:gd name="T5" fmla="*/ 2 h 440"/>
                <a:gd name="T6" fmla="*/ 97 w 231"/>
                <a:gd name="T7" fmla="*/ 2 h 440"/>
                <a:gd name="T8" fmla="*/ 43 w 231"/>
                <a:gd name="T9" fmla="*/ 25 h 440"/>
                <a:gd name="T10" fmla="*/ 8 w 231"/>
                <a:gd name="T11" fmla="*/ 67 h 440"/>
                <a:gd name="T12" fmla="*/ 0 w 231"/>
                <a:gd name="T13" fmla="*/ 118 h 440"/>
                <a:gd name="T14" fmla="*/ 0 w 231"/>
                <a:gd name="T15" fmla="*/ 169 h 440"/>
                <a:gd name="T16" fmla="*/ 8 w 231"/>
                <a:gd name="T17" fmla="*/ 203 h 440"/>
                <a:gd name="T18" fmla="*/ 93 w 231"/>
                <a:gd name="T19" fmla="*/ 319 h 440"/>
                <a:gd name="T20" fmla="*/ 231 w 231"/>
                <a:gd name="T21" fmla="*/ 440 h 440"/>
                <a:gd name="T22" fmla="*/ 231 w 231"/>
                <a:gd name="T23" fmla="*/ 56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1" h="440">
                  <a:moveTo>
                    <a:pt x="231" y="56"/>
                  </a:moveTo>
                  <a:cubicBezTo>
                    <a:pt x="211" y="35"/>
                    <a:pt x="211" y="35"/>
                    <a:pt x="211" y="35"/>
                  </a:cubicBezTo>
                  <a:cubicBezTo>
                    <a:pt x="145" y="2"/>
                    <a:pt x="145" y="2"/>
                    <a:pt x="145" y="2"/>
                  </a:cubicBezTo>
                  <a:cubicBezTo>
                    <a:pt x="145" y="2"/>
                    <a:pt x="99" y="3"/>
                    <a:pt x="97" y="2"/>
                  </a:cubicBezTo>
                  <a:cubicBezTo>
                    <a:pt x="95" y="0"/>
                    <a:pt x="45" y="25"/>
                    <a:pt x="43" y="25"/>
                  </a:cubicBezTo>
                  <a:cubicBezTo>
                    <a:pt x="41" y="24"/>
                    <a:pt x="8" y="67"/>
                    <a:pt x="8" y="67"/>
                  </a:cubicBezTo>
                  <a:cubicBezTo>
                    <a:pt x="8" y="67"/>
                    <a:pt x="0" y="112"/>
                    <a:pt x="0" y="118"/>
                  </a:cubicBezTo>
                  <a:cubicBezTo>
                    <a:pt x="0" y="123"/>
                    <a:pt x="0" y="169"/>
                    <a:pt x="0" y="169"/>
                  </a:cubicBezTo>
                  <a:cubicBezTo>
                    <a:pt x="8" y="203"/>
                    <a:pt x="8" y="203"/>
                    <a:pt x="8" y="203"/>
                  </a:cubicBezTo>
                  <a:cubicBezTo>
                    <a:pt x="93" y="319"/>
                    <a:pt x="93" y="319"/>
                    <a:pt x="93" y="319"/>
                  </a:cubicBezTo>
                  <a:cubicBezTo>
                    <a:pt x="231" y="440"/>
                    <a:pt x="231" y="440"/>
                    <a:pt x="231" y="440"/>
                  </a:cubicBezTo>
                  <a:lnTo>
                    <a:pt x="231" y="56"/>
                  </a:lnTo>
                  <a:close/>
                </a:path>
              </a:pathLst>
            </a:custGeom>
            <a:solidFill>
              <a:srgbClr val="1FBF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108">
              <a:extLst>
                <a:ext uri="{FF2B5EF4-FFF2-40B4-BE49-F238E27FC236}">
                  <a16:creationId xmlns:a16="http://schemas.microsoft.com/office/drawing/2014/main" id="{45A9036D-27FC-846C-7F64-BB7C4B133B33}"/>
                </a:ext>
              </a:extLst>
            </p:cNvPr>
            <p:cNvSpPr>
              <a:spLocks noEditPoints="1"/>
            </p:cNvSpPr>
            <p:nvPr/>
          </p:nvSpPr>
          <p:spPr bwMode="auto">
            <a:xfrm>
              <a:off x="3191328" y="3040676"/>
              <a:ext cx="452694" cy="803166"/>
            </a:xfrm>
            <a:custGeom>
              <a:avLst/>
              <a:gdLst>
                <a:gd name="T0" fmla="*/ 232 w 258"/>
                <a:gd name="T1" fmla="*/ 119 h 458"/>
                <a:gd name="T2" fmla="*/ 185 w 258"/>
                <a:gd name="T3" fmla="*/ 57 h 458"/>
                <a:gd name="T4" fmla="*/ 180 w 258"/>
                <a:gd name="T5" fmla="*/ 55 h 458"/>
                <a:gd name="T6" fmla="*/ 74 w 258"/>
                <a:gd name="T7" fmla="*/ 35 h 458"/>
                <a:gd name="T8" fmla="*/ 1 w 258"/>
                <a:gd name="T9" fmla="*/ 89 h 458"/>
                <a:gd name="T10" fmla="*/ 46 w 258"/>
                <a:gd name="T11" fmla="*/ 458 h 458"/>
                <a:gd name="T12" fmla="*/ 75 w 258"/>
                <a:gd name="T13" fmla="*/ 448 h 458"/>
                <a:gd name="T14" fmla="*/ 97 w 258"/>
                <a:gd name="T15" fmla="*/ 430 h 458"/>
                <a:gd name="T16" fmla="*/ 194 w 258"/>
                <a:gd name="T17" fmla="*/ 322 h 458"/>
                <a:gd name="T18" fmla="*/ 191 w 258"/>
                <a:gd name="T19" fmla="*/ 301 h 458"/>
                <a:gd name="T20" fmla="*/ 233 w 258"/>
                <a:gd name="T21" fmla="*/ 208 h 458"/>
                <a:gd name="T22" fmla="*/ 97 w 258"/>
                <a:gd name="T23" fmla="*/ 413 h 458"/>
                <a:gd name="T24" fmla="*/ 92 w 258"/>
                <a:gd name="T25" fmla="*/ 401 h 458"/>
                <a:gd name="T26" fmla="*/ 65 w 258"/>
                <a:gd name="T27" fmla="*/ 436 h 458"/>
                <a:gd name="T28" fmla="*/ 47 w 258"/>
                <a:gd name="T29" fmla="*/ 442 h 458"/>
                <a:gd name="T30" fmla="*/ 18 w 258"/>
                <a:gd name="T31" fmla="*/ 285 h 458"/>
                <a:gd name="T32" fmla="*/ 75 w 258"/>
                <a:gd name="T33" fmla="*/ 303 h 458"/>
                <a:gd name="T34" fmla="*/ 101 w 258"/>
                <a:gd name="T35" fmla="*/ 332 h 458"/>
                <a:gd name="T36" fmla="*/ 58 w 258"/>
                <a:gd name="T37" fmla="*/ 357 h 458"/>
                <a:gd name="T38" fmla="*/ 72 w 258"/>
                <a:gd name="T39" fmla="*/ 377 h 458"/>
                <a:gd name="T40" fmla="*/ 126 w 258"/>
                <a:gd name="T41" fmla="*/ 385 h 458"/>
                <a:gd name="T42" fmla="*/ 141 w 258"/>
                <a:gd name="T43" fmla="*/ 371 h 458"/>
                <a:gd name="T44" fmla="*/ 117 w 258"/>
                <a:gd name="T45" fmla="*/ 332 h 458"/>
                <a:gd name="T46" fmla="*/ 117 w 258"/>
                <a:gd name="T47" fmla="*/ 273 h 458"/>
                <a:gd name="T48" fmla="*/ 177 w 258"/>
                <a:gd name="T49" fmla="*/ 322 h 458"/>
                <a:gd name="T50" fmla="*/ 165 w 258"/>
                <a:gd name="T51" fmla="*/ 156 h 458"/>
                <a:gd name="T52" fmla="*/ 182 w 258"/>
                <a:gd name="T53" fmla="*/ 196 h 458"/>
                <a:gd name="T54" fmla="*/ 143 w 258"/>
                <a:gd name="T55" fmla="*/ 215 h 458"/>
                <a:gd name="T56" fmla="*/ 158 w 258"/>
                <a:gd name="T57" fmla="*/ 236 h 458"/>
                <a:gd name="T58" fmla="*/ 205 w 258"/>
                <a:gd name="T59" fmla="*/ 216 h 458"/>
                <a:gd name="T60" fmla="*/ 231 w 258"/>
                <a:gd name="T61" fmla="*/ 245 h 458"/>
                <a:gd name="T62" fmla="*/ 181 w 258"/>
                <a:gd name="T63" fmla="*/ 283 h 458"/>
                <a:gd name="T64" fmla="*/ 124 w 258"/>
                <a:gd name="T65" fmla="*/ 255 h 458"/>
                <a:gd name="T66" fmla="*/ 63 w 258"/>
                <a:gd name="T67" fmla="*/ 180 h 458"/>
                <a:gd name="T68" fmla="*/ 43 w 258"/>
                <a:gd name="T69" fmla="*/ 201 h 458"/>
                <a:gd name="T70" fmla="*/ 108 w 258"/>
                <a:gd name="T71" fmla="*/ 242 h 458"/>
                <a:gd name="T72" fmla="*/ 19 w 258"/>
                <a:gd name="T73" fmla="*/ 255 h 458"/>
                <a:gd name="T74" fmla="*/ 18 w 258"/>
                <a:gd name="T75" fmla="*/ 89 h 458"/>
                <a:gd name="T76" fmla="*/ 39 w 258"/>
                <a:gd name="T77" fmla="*/ 51 h 458"/>
                <a:gd name="T78" fmla="*/ 89 w 258"/>
                <a:gd name="T79" fmla="*/ 64 h 458"/>
                <a:gd name="T80" fmla="*/ 89 w 258"/>
                <a:gd name="T81" fmla="*/ 43 h 458"/>
                <a:gd name="T82" fmla="*/ 163 w 258"/>
                <a:gd name="T83" fmla="*/ 55 h 458"/>
                <a:gd name="T84" fmla="*/ 166 w 258"/>
                <a:gd name="T85" fmla="*/ 91 h 458"/>
                <a:gd name="T86" fmla="*/ 186 w 258"/>
                <a:gd name="T87" fmla="*/ 73 h 458"/>
                <a:gd name="T88" fmla="*/ 190 w 258"/>
                <a:gd name="T89" fmla="*/ 134 h 458"/>
                <a:gd name="T90" fmla="*/ 167 w 258"/>
                <a:gd name="T91" fmla="*/ 126 h 458"/>
                <a:gd name="T92" fmla="*/ 156 w 258"/>
                <a:gd name="T93" fmla="*/ 106 h 458"/>
                <a:gd name="T94" fmla="*/ 153 w 258"/>
                <a:gd name="T95" fmla="*/ 102 h 458"/>
                <a:gd name="T96" fmla="*/ 151 w 258"/>
                <a:gd name="T97" fmla="*/ 99 h 458"/>
                <a:gd name="T98" fmla="*/ 110 w 258"/>
                <a:gd name="T99" fmla="*/ 80 h 458"/>
                <a:gd name="T100" fmla="*/ 71 w 258"/>
                <a:gd name="T101" fmla="*/ 148 h 458"/>
                <a:gd name="T102" fmla="*/ 83 w 258"/>
                <a:gd name="T103" fmla="*/ 129 h 458"/>
                <a:gd name="T104" fmla="*/ 142 w 258"/>
                <a:gd name="T105" fmla="*/ 118 h 458"/>
                <a:gd name="T106" fmla="*/ 224 w 258"/>
                <a:gd name="T107" fmla="*/ 134 h 458"/>
                <a:gd name="T108" fmla="*/ 205 w 258"/>
                <a:gd name="T109" fmla="*/ 199 h 458"/>
                <a:gd name="T110" fmla="*/ 198 w 258"/>
                <a:gd name="T111" fmla="*/ 196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58" h="458">
                  <a:moveTo>
                    <a:pt x="258" y="164"/>
                  </a:moveTo>
                  <a:cubicBezTo>
                    <a:pt x="258" y="145"/>
                    <a:pt x="247" y="128"/>
                    <a:pt x="232" y="119"/>
                  </a:cubicBezTo>
                  <a:cubicBezTo>
                    <a:pt x="234" y="113"/>
                    <a:pt x="235" y="107"/>
                    <a:pt x="235" y="101"/>
                  </a:cubicBezTo>
                  <a:cubicBezTo>
                    <a:pt x="233" y="75"/>
                    <a:pt x="211" y="55"/>
                    <a:pt x="185" y="57"/>
                  </a:cubicBezTo>
                  <a:cubicBezTo>
                    <a:pt x="183" y="57"/>
                    <a:pt x="181" y="57"/>
                    <a:pt x="179" y="57"/>
                  </a:cubicBezTo>
                  <a:cubicBezTo>
                    <a:pt x="180" y="57"/>
                    <a:pt x="180" y="56"/>
                    <a:pt x="180" y="55"/>
                  </a:cubicBezTo>
                  <a:cubicBezTo>
                    <a:pt x="180" y="25"/>
                    <a:pt x="155" y="0"/>
                    <a:pt x="125" y="0"/>
                  </a:cubicBezTo>
                  <a:cubicBezTo>
                    <a:pt x="102" y="0"/>
                    <a:pt x="82" y="15"/>
                    <a:pt x="74" y="35"/>
                  </a:cubicBezTo>
                  <a:cubicBezTo>
                    <a:pt x="54" y="27"/>
                    <a:pt x="36" y="34"/>
                    <a:pt x="34" y="35"/>
                  </a:cubicBezTo>
                  <a:cubicBezTo>
                    <a:pt x="6" y="45"/>
                    <a:pt x="0" y="74"/>
                    <a:pt x="1" y="89"/>
                  </a:cubicBezTo>
                  <a:cubicBezTo>
                    <a:pt x="1" y="416"/>
                    <a:pt x="1" y="416"/>
                    <a:pt x="1" y="416"/>
                  </a:cubicBezTo>
                  <a:cubicBezTo>
                    <a:pt x="1" y="430"/>
                    <a:pt x="11" y="458"/>
                    <a:pt x="46" y="458"/>
                  </a:cubicBezTo>
                  <a:cubicBezTo>
                    <a:pt x="47" y="458"/>
                    <a:pt x="48" y="458"/>
                    <a:pt x="49" y="458"/>
                  </a:cubicBezTo>
                  <a:cubicBezTo>
                    <a:pt x="54" y="458"/>
                    <a:pt x="65" y="457"/>
                    <a:pt x="75" y="448"/>
                  </a:cubicBezTo>
                  <a:cubicBezTo>
                    <a:pt x="81" y="443"/>
                    <a:pt x="85" y="437"/>
                    <a:pt x="88" y="429"/>
                  </a:cubicBezTo>
                  <a:cubicBezTo>
                    <a:pt x="91" y="429"/>
                    <a:pt x="94" y="430"/>
                    <a:pt x="97" y="430"/>
                  </a:cubicBezTo>
                  <a:cubicBezTo>
                    <a:pt x="121" y="430"/>
                    <a:pt x="141" y="411"/>
                    <a:pt x="143" y="388"/>
                  </a:cubicBezTo>
                  <a:cubicBezTo>
                    <a:pt x="172" y="380"/>
                    <a:pt x="194" y="354"/>
                    <a:pt x="194" y="322"/>
                  </a:cubicBezTo>
                  <a:cubicBezTo>
                    <a:pt x="194" y="315"/>
                    <a:pt x="193" y="308"/>
                    <a:pt x="190" y="301"/>
                  </a:cubicBezTo>
                  <a:cubicBezTo>
                    <a:pt x="191" y="301"/>
                    <a:pt x="191" y="301"/>
                    <a:pt x="191" y="301"/>
                  </a:cubicBezTo>
                  <a:cubicBezTo>
                    <a:pt x="222" y="301"/>
                    <a:pt x="247" y="276"/>
                    <a:pt x="247" y="245"/>
                  </a:cubicBezTo>
                  <a:cubicBezTo>
                    <a:pt x="247" y="231"/>
                    <a:pt x="242" y="218"/>
                    <a:pt x="233" y="208"/>
                  </a:cubicBezTo>
                  <a:cubicBezTo>
                    <a:pt x="248" y="199"/>
                    <a:pt x="258" y="182"/>
                    <a:pt x="258" y="164"/>
                  </a:cubicBezTo>
                  <a:close/>
                  <a:moveTo>
                    <a:pt x="97" y="413"/>
                  </a:moveTo>
                  <a:cubicBezTo>
                    <a:pt x="95" y="413"/>
                    <a:pt x="93" y="413"/>
                    <a:pt x="92" y="413"/>
                  </a:cubicBezTo>
                  <a:cubicBezTo>
                    <a:pt x="92" y="409"/>
                    <a:pt x="92" y="405"/>
                    <a:pt x="92" y="401"/>
                  </a:cubicBezTo>
                  <a:cubicBezTo>
                    <a:pt x="76" y="401"/>
                    <a:pt x="76" y="401"/>
                    <a:pt x="76" y="401"/>
                  </a:cubicBezTo>
                  <a:cubicBezTo>
                    <a:pt x="76" y="417"/>
                    <a:pt x="72" y="429"/>
                    <a:pt x="65" y="436"/>
                  </a:cubicBezTo>
                  <a:cubicBezTo>
                    <a:pt x="57" y="442"/>
                    <a:pt x="48" y="442"/>
                    <a:pt x="48" y="442"/>
                  </a:cubicBezTo>
                  <a:cubicBezTo>
                    <a:pt x="47" y="442"/>
                    <a:pt x="47" y="442"/>
                    <a:pt x="47" y="442"/>
                  </a:cubicBezTo>
                  <a:cubicBezTo>
                    <a:pt x="19" y="442"/>
                    <a:pt x="18" y="420"/>
                    <a:pt x="18" y="416"/>
                  </a:cubicBezTo>
                  <a:cubicBezTo>
                    <a:pt x="18" y="285"/>
                    <a:pt x="18" y="285"/>
                    <a:pt x="18" y="285"/>
                  </a:cubicBezTo>
                  <a:cubicBezTo>
                    <a:pt x="29" y="297"/>
                    <a:pt x="45" y="304"/>
                    <a:pt x="63" y="304"/>
                  </a:cubicBezTo>
                  <a:cubicBezTo>
                    <a:pt x="67" y="304"/>
                    <a:pt x="71" y="304"/>
                    <a:pt x="75" y="303"/>
                  </a:cubicBezTo>
                  <a:cubicBezTo>
                    <a:pt x="75" y="303"/>
                    <a:pt x="75" y="303"/>
                    <a:pt x="75" y="303"/>
                  </a:cubicBezTo>
                  <a:cubicBezTo>
                    <a:pt x="89" y="304"/>
                    <a:pt x="101" y="317"/>
                    <a:pt x="101" y="332"/>
                  </a:cubicBezTo>
                  <a:cubicBezTo>
                    <a:pt x="101" y="348"/>
                    <a:pt x="88" y="361"/>
                    <a:pt x="72" y="361"/>
                  </a:cubicBezTo>
                  <a:cubicBezTo>
                    <a:pt x="67" y="361"/>
                    <a:pt x="62" y="359"/>
                    <a:pt x="58" y="357"/>
                  </a:cubicBezTo>
                  <a:cubicBezTo>
                    <a:pt x="51" y="372"/>
                    <a:pt x="51" y="372"/>
                    <a:pt x="51" y="372"/>
                  </a:cubicBezTo>
                  <a:cubicBezTo>
                    <a:pt x="57" y="375"/>
                    <a:pt x="64" y="377"/>
                    <a:pt x="72" y="377"/>
                  </a:cubicBezTo>
                  <a:cubicBezTo>
                    <a:pt x="87" y="377"/>
                    <a:pt x="100" y="370"/>
                    <a:pt x="109" y="358"/>
                  </a:cubicBezTo>
                  <a:cubicBezTo>
                    <a:pt x="119" y="363"/>
                    <a:pt x="126" y="373"/>
                    <a:pt x="126" y="385"/>
                  </a:cubicBezTo>
                  <a:cubicBezTo>
                    <a:pt x="126" y="400"/>
                    <a:pt x="113" y="413"/>
                    <a:pt x="97" y="413"/>
                  </a:cubicBezTo>
                  <a:close/>
                  <a:moveTo>
                    <a:pt x="141" y="371"/>
                  </a:moveTo>
                  <a:cubicBezTo>
                    <a:pt x="137" y="359"/>
                    <a:pt x="128" y="348"/>
                    <a:pt x="116" y="343"/>
                  </a:cubicBezTo>
                  <a:cubicBezTo>
                    <a:pt x="117" y="340"/>
                    <a:pt x="117" y="336"/>
                    <a:pt x="117" y="332"/>
                  </a:cubicBezTo>
                  <a:cubicBezTo>
                    <a:pt x="117" y="316"/>
                    <a:pt x="109" y="302"/>
                    <a:pt x="97" y="294"/>
                  </a:cubicBezTo>
                  <a:cubicBezTo>
                    <a:pt x="105" y="288"/>
                    <a:pt x="112" y="281"/>
                    <a:pt x="117" y="273"/>
                  </a:cubicBezTo>
                  <a:cubicBezTo>
                    <a:pt x="120" y="272"/>
                    <a:pt x="123" y="272"/>
                    <a:pt x="127" y="272"/>
                  </a:cubicBezTo>
                  <a:cubicBezTo>
                    <a:pt x="154" y="272"/>
                    <a:pt x="177" y="294"/>
                    <a:pt x="177" y="322"/>
                  </a:cubicBezTo>
                  <a:cubicBezTo>
                    <a:pt x="177" y="345"/>
                    <a:pt x="162" y="365"/>
                    <a:pt x="141" y="371"/>
                  </a:cubicBezTo>
                  <a:close/>
                  <a:moveTo>
                    <a:pt x="165" y="156"/>
                  </a:moveTo>
                  <a:cubicBezTo>
                    <a:pt x="160" y="172"/>
                    <a:pt x="160" y="172"/>
                    <a:pt x="160" y="172"/>
                  </a:cubicBezTo>
                  <a:cubicBezTo>
                    <a:pt x="172" y="173"/>
                    <a:pt x="182" y="183"/>
                    <a:pt x="182" y="196"/>
                  </a:cubicBezTo>
                  <a:cubicBezTo>
                    <a:pt x="182" y="209"/>
                    <a:pt x="171" y="219"/>
                    <a:pt x="158" y="219"/>
                  </a:cubicBezTo>
                  <a:cubicBezTo>
                    <a:pt x="152" y="219"/>
                    <a:pt x="147" y="218"/>
                    <a:pt x="143" y="215"/>
                  </a:cubicBezTo>
                  <a:cubicBezTo>
                    <a:pt x="138" y="231"/>
                    <a:pt x="138" y="231"/>
                    <a:pt x="138" y="231"/>
                  </a:cubicBezTo>
                  <a:cubicBezTo>
                    <a:pt x="143" y="234"/>
                    <a:pt x="150" y="236"/>
                    <a:pt x="158" y="236"/>
                  </a:cubicBezTo>
                  <a:cubicBezTo>
                    <a:pt x="173" y="236"/>
                    <a:pt x="186" y="228"/>
                    <a:pt x="193" y="215"/>
                  </a:cubicBezTo>
                  <a:cubicBezTo>
                    <a:pt x="197" y="216"/>
                    <a:pt x="201" y="216"/>
                    <a:pt x="205" y="216"/>
                  </a:cubicBezTo>
                  <a:cubicBezTo>
                    <a:pt x="209" y="216"/>
                    <a:pt x="213" y="216"/>
                    <a:pt x="217" y="215"/>
                  </a:cubicBezTo>
                  <a:cubicBezTo>
                    <a:pt x="225" y="222"/>
                    <a:pt x="231" y="233"/>
                    <a:pt x="231" y="245"/>
                  </a:cubicBezTo>
                  <a:cubicBezTo>
                    <a:pt x="231" y="267"/>
                    <a:pt x="213" y="284"/>
                    <a:pt x="191" y="284"/>
                  </a:cubicBezTo>
                  <a:cubicBezTo>
                    <a:pt x="188" y="284"/>
                    <a:pt x="184" y="284"/>
                    <a:pt x="181" y="283"/>
                  </a:cubicBezTo>
                  <a:cubicBezTo>
                    <a:pt x="169" y="266"/>
                    <a:pt x="149" y="255"/>
                    <a:pt x="127" y="255"/>
                  </a:cubicBezTo>
                  <a:cubicBezTo>
                    <a:pt x="126" y="255"/>
                    <a:pt x="125" y="255"/>
                    <a:pt x="124" y="255"/>
                  </a:cubicBezTo>
                  <a:cubicBezTo>
                    <a:pt x="125" y="251"/>
                    <a:pt x="125" y="246"/>
                    <a:pt x="125" y="242"/>
                  </a:cubicBezTo>
                  <a:cubicBezTo>
                    <a:pt x="125" y="207"/>
                    <a:pt x="97" y="180"/>
                    <a:pt x="63" y="180"/>
                  </a:cubicBezTo>
                  <a:cubicBezTo>
                    <a:pt x="55" y="180"/>
                    <a:pt x="47" y="181"/>
                    <a:pt x="40" y="184"/>
                  </a:cubicBezTo>
                  <a:cubicBezTo>
                    <a:pt x="43" y="201"/>
                    <a:pt x="43" y="201"/>
                    <a:pt x="43" y="201"/>
                  </a:cubicBezTo>
                  <a:cubicBezTo>
                    <a:pt x="49" y="198"/>
                    <a:pt x="56" y="196"/>
                    <a:pt x="63" y="196"/>
                  </a:cubicBezTo>
                  <a:cubicBezTo>
                    <a:pt x="88" y="196"/>
                    <a:pt x="108" y="217"/>
                    <a:pt x="108" y="242"/>
                  </a:cubicBezTo>
                  <a:cubicBezTo>
                    <a:pt x="108" y="267"/>
                    <a:pt x="88" y="287"/>
                    <a:pt x="63" y="287"/>
                  </a:cubicBezTo>
                  <a:cubicBezTo>
                    <a:pt x="42" y="287"/>
                    <a:pt x="25" y="274"/>
                    <a:pt x="19" y="255"/>
                  </a:cubicBezTo>
                  <a:cubicBezTo>
                    <a:pt x="19" y="255"/>
                    <a:pt x="19" y="254"/>
                    <a:pt x="18" y="249"/>
                  </a:cubicBezTo>
                  <a:cubicBezTo>
                    <a:pt x="18" y="89"/>
                    <a:pt x="18" y="89"/>
                    <a:pt x="18" y="89"/>
                  </a:cubicBezTo>
                  <a:cubicBezTo>
                    <a:pt x="18" y="88"/>
                    <a:pt x="18" y="88"/>
                    <a:pt x="18" y="88"/>
                  </a:cubicBezTo>
                  <a:cubicBezTo>
                    <a:pt x="18" y="88"/>
                    <a:pt x="16" y="59"/>
                    <a:pt x="39" y="51"/>
                  </a:cubicBezTo>
                  <a:cubicBezTo>
                    <a:pt x="40" y="50"/>
                    <a:pt x="40" y="50"/>
                    <a:pt x="40" y="50"/>
                  </a:cubicBezTo>
                  <a:cubicBezTo>
                    <a:pt x="40" y="50"/>
                    <a:pt x="66" y="39"/>
                    <a:pt x="89" y="64"/>
                  </a:cubicBezTo>
                  <a:cubicBezTo>
                    <a:pt x="101" y="53"/>
                    <a:pt x="101" y="53"/>
                    <a:pt x="101" y="53"/>
                  </a:cubicBezTo>
                  <a:cubicBezTo>
                    <a:pt x="97" y="49"/>
                    <a:pt x="93" y="45"/>
                    <a:pt x="89" y="43"/>
                  </a:cubicBezTo>
                  <a:cubicBezTo>
                    <a:pt x="94" y="28"/>
                    <a:pt x="108" y="17"/>
                    <a:pt x="125" y="17"/>
                  </a:cubicBezTo>
                  <a:cubicBezTo>
                    <a:pt x="146" y="17"/>
                    <a:pt x="163" y="34"/>
                    <a:pt x="163" y="55"/>
                  </a:cubicBezTo>
                  <a:cubicBezTo>
                    <a:pt x="163" y="65"/>
                    <a:pt x="159" y="73"/>
                    <a:pt x="154" y="80"/>
                  </a:cubicBezTo>
                  <a:cubicBezTo>
                    <a:pt x="166" y="91"/>
                    <a:pt x="166" y="91"/>
                    <a:pt x="166" y="91"/>
                  </a:cubicBezTo>
                  <a:cubicBezTo>
                    <a:pt x="170" y="87"/>
                    <a:pt x="173" y="81"/>
                    <a:pt x="175" y="76"/>
                  </a:cubicBezTo>
                  <a:cubicBezTo>
                    <a:pt x="179" y="74"/>
                    <a:pt x="182" y="73"/>
                    <a:pt x="186" y="73"/>
                  </a:cubicBezTo>
                  <a:cubicBezTo>
                    <a:pt x="202" y="72"/>
                    <a:pt x="217" y="85"/>
                    <a:pt x="218" y="102"/>
                  </a:cubicBezTo>
                  <a:cubicBezTo>
                    <a:pt x="219" y="119"/>
                    <a:pt x="206" y="133"/>
                    <a:pt x="190" y="134"/>
                  </a:cubicBezTo>
                  <a:cubicBezTo>
                    <a:pt x="181" y="135"/>
                    <a:pt x="173" y="132"/>
                    <a:pt x="167" y="126"/>
                  </a:cubicBezTo>
                  <a:cubicBezTo>
                    <a:pt x="167" y="126"/>
                    <a:pt x="167" y="126"/>
                    <a:pt x="167" y="126"/>
                  </a:cubicBezTo>
                  <a:cubicBezTo>
                    <a:pt x="166" y="125"/>
                    <a:pt x="162" y="120"/>
                    <a:pt x="160" y="115"/>
                  </a:cubicBezTo>
                  <a:cubicBezTo>
                    <a:pt x="160" y="115"/>
                    <a:pt x="158" y="111"/>
                    <a:pt x="156" y="106"/>
                  </a:cubicBezTo>
                  <a:cubicBezTo>
                    <a:pt x="156" y="106"/>
                    <a:pt x="155" y="105"/>
                    <a:pt x="155" y="105"/>
                  </a:cubicBezTo>
                  <a:cubicBezTo>
                    <a:pt x="154" y="104"/>
                    <a:pt x="154" y="103"/>
                    <a:pt x="153" y="102"/>
                  </a:cubicBezTo>
                  <a:cubicBezTo>
                    <a:pt x="153" y="102"/>
                    <a:pt x="153" y="101"/>
                    <a:pt x="153" y="101"/>
                  </a:cubicBezTo>
                  <a:cubicBezTo>
                    <a:pt x="152" y="101"/>
                    <a:pt x="152" y="100"/>
                    <a:pt x="151" y="99"/>
                  </a:cubicBezTo>
                  <a:cubicBezTo>
                    <a:pt x="151" y="98"/>
                    <a:pt x="150" y="98"/>
                    <a:pt x="149" y="97"/>
                  </a:cubicBezTo>
                  <a:cubicBezTo>
                    <a:pt x="140" y="86"/>
                    <a:pt x="126" y="79"/>
                    <a:pt x="110" y="80"/>
                  </a:cubicBezTo>
                  <a:cubicBezTo>
                    <a:pt x="84" y="82"/>
                    <a:pt x="65" y="104"/>
                    <a:pt x="66" y="130"/>
                  </a:cubicBezTo>
                  <a:cubicBezTo>
                    <a:pt x="67" y="137"/>
                    <a:pt x="68" y="143"/>
                    <a:pt x="71" y="148"/>
                  </a:cubicBezTo>
                  <a:cubicBezTo>
                    <a:pt x="86" y="141"/>
                    <a:pt x="86" y="141"/>
                    <a:pt x="86" y="141"/>
                  </a:cubicBezTo>
                  <a:cubicBezTo>
                    <a:pt x="84" y="137"/>
                    <a:pt x="83" y="133"/>
                    <a:pt x="83" y="129"/>
                  </a:cubicBezTo>
                  <a:cubicBezTo>
                    <a:pt x="82" y="112"/>
                    <a:pt x="95" y="98"/>
                    <a:pt x="112" y="97"/>
                  </a:cubicBezTo>
                  <a:cubicBezTo>
                    <a:pt x="126" y="96"/>
                    <a:pt x="138" y="105"/>
                    <a:pt x="142" y="118"/>
                  </a:cubicBezTo>
                  <a:cubicBezTo>
                    <a:pt x="149" y="138"/>
                    <a:pt x="168" y="152"/>
                    <a:pt x="191" y="151"/>
                  </a:cubicBezTo>
                  <a:cubicBezTo>
                    <a:pt x="204" y="150"/>
                    <a:pt x="216" y="143"/>
                    <a:pt x="224" y="134"/>
                  </a:cubicBezTo>
                  <a:cubicBezTo>
                    <a:pt x="234" y="140"/>
                    <a:pt x="241" y="151"/>
                    <a:pt x="241" y="164"/>
                  </a:cubicBezTo>
                  <a:cubicBezTo>
                    <a:pt x="241" y="183"/>
                    <a:pt x="225" y="199"/>
                    <a:pt x="205" y="199"/>
                  </a:cubicBezTo>
                  <a:cubicBezTo>
                    <a:pt x="203" y="199"/>
                    <a:pt x="200" y="199"/>
                    <a:pt x="198" y="199"/>
                  </a:cubicBezTo>
                  <a:cubicBezTo>
                    <a:pt x="198" y="198"/>
                    <a:pt x="198" y="197"/>
                    <a:pt x="198" y="196"/>
                  </a:cubicBezTo>
                  <a:cubicBezTo>
                    <a:pt x="198" y="176"/>
                    <a:pt x="184" y="160"/>
                    <a:pt x="165" y="156"/>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Line 109">
              <a:extLst>
                <a:ext uri="{FF2B5EF4-FFF2-40B4-BE49-F238E27FC236}">
                  <a16:creationId xmlns:a16="http://schemas.microsoft.com/office/drawing/2014/main" id="{F3647316-6203-0669-2132-128836CE92EF}"/>
                </a:ext>
              </a:extLst>
            </p:cNvPr>
            <p:cNvSpPr>
              <a:spLocks noChangeShapeType="1"/>
            </p:cNvSpPr>
            <p:nvPr/>
          </p:nvSpPr>
          <p:spPr bwMode="auto">
            <a:xfrm>
              <a:off x="3457104" y="3170643"/>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Line 110">
              <a:extLst>
                <a:ext uri="{FF2B5EF4-FFF2-40B4-BE49-F238E27FC236}">
                  <a16:creationId xmlns:a16="http://schemas.microsoft.com/office/drawing/2014/main" id="{04E66013-3174-186D-F77B-53D4B782B4B6}"/>
                </a:ext>
              </a:extLst>
            </p:cNvPr>
            <p:cNvSpPr>
              <a:spLocks noChangeShapeType="1"/>
            </p:cNvSpPr>
            <p:nvPr/>
          </p:nvSpPr>
          <p:spPr bwMode="auto">
            <a:xfrm>
              <a:off x="3457104" y="3170643"/>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111">
              <a:extLst>
                <a:ext uri="{FF2B5EF4-FFF2-40B4-BE49-F238E27FC236}">
                  <a16:creationId xmlns:a16="http://schemas.microsoft.com/office/drawing/2014/main" id="{C4517731-66D5-0CF2-D19C-C91CBBEF7C5E}"/>
                </a:ext>
              </a:extLst>
            </p:cNvPr>
            <p:cNvSpPr>
              <a:spLocks noEditPoints="1"/>
            </p:cNvSpPr>
            <p:nvPr/>
          </p:nvSpPr>
          <p:spPr bwMode="auto">
            <a:xfrm>
              <a:off x="2686064" y="3020232"/>
              <a:ext cx="467297" cy="833832"/>
            </a:xfrm>
            <a:custGeom>
              <a:avLst/>
              <a:gdLst>
                <a:gd name="T0" fmla="*/ 246 w 266"/>
                <a:gd name="T1" fmla="*/ 435 h 475"/>
                <a:gd name="T2" fmla="*/ 69 w 266"/>
                <a:gd name="T3" fmla="*/ 256 h 475"/>
                <a:gd name="T4" fmla="*/ 68 w 266"/>
                <a:gd name="T5" fmla="*/ 255 h 475"/>
                <a:gd name="T6" fmla="*/ 32 w 266"/>
                <a:gd name="T7" fmla="*/ 114 h 475"/>
                <a:gd name="T8" fmla="*/ 121 w 266"/>
                <a:gd name="T9" fmla="*/ 23 h 475"/>
                <a:gd name="T10" fmla="*/ 121 w 266"/>
                <a:gd name="T11" fmla="*/ 23 h 475"/>
                <a:gd name="T12" fmla="*/ 145 w 266"/>
                <a:gd name="T13" fmla="*/ 20 h 475"/>
                <a:gd name="T14" fmla="*/ 246 w 266"/>
                <a:gd name="T15" fmla="*/ 68 h 475"/>
                <a:gd name="T16" fmla="*/ 246 w 266"/>
                <a:gd name="T17" fmla="*/ 435 h 475"/>
                <a:gd name="T18" fmla="*/ 255 w 266"/>
                <a:gd name="T19" fmla="*/ 48 h 475"/>
                <a:gd name="T20" fmla="*/ 145 w 266"/>
                <a:gd name="T21" fmla="*/ 0 h 475"/>
                <a:gd name="T22" fmla="*/ 117 w 266"/>
                <a:gd name="T23" fmla="*/ 3 h 475"/>
                <a:gd name="T24" fmla="*/ 13 w 266"/>
                <a:gd name="T25" fmla="*/ 111 h 475"/>
                <a:gd name="T26" fmla="*/ 52 w 266"/>
                <a:gd name="T27" fmla="*/ 267 h 475"/>
                <a:gd name="T28" fmla="*/ 250 w 266"/>
                <a:gd name="T29" fmla="*/ 463 h 475"/>
                <a:gd name="T30" fmla="*/ 257 w 266"/>
                <a:gd name="T31" fmla="*/ 468 h 475"/>
                <a:gd name="T32" fmla="*/ 266 w 266"/>
                <a:gd name="T33" fmla="*/ 475 h 475"/>
                <a:gd name="T34" fmla="*/ 266 w 266"/>
                <a:gd name="T35" fmla="*/ 59 h 475"/>
                <a:gd name="T36" fmla="*/ 255 w 266"/>
                <a:gd name="T37" fmla="*/ 48 h 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6" h="475">
                  <a:moveTo>
                    <a:pt x="246" y="435"/>
                  </a:moveTo>
                  <a:cubicBezTo>
                    <a:pt x="127" y="344"/>
                    <a:pt x="69" y="257"/>
                    <a:pt x="69" y="256"/>
                  </a:cubicBezTo>
                  <a:cubicBezTo>
                    <a:pt x="68" y="255"/>
                    <a:pt x="68" y="255"/>
                    <a:pt x="68" y="255"/>
                  </a:cubicBezTo>
                  <a:cubicBezTo>
                    <a:pt x="21" y="193"/>
                    <a:pt x="32" y="114"/>
                    <a:pt x="32" y="114"/>
                  </a:cubicBezTo>
                  <a:cubicBezTo>
                    <a:pt x="46" y="37"/>
                    <a:pt x="118" y="23"/>
                    <a:pt x="121" y="23"/>
                  </a:cubicBezTo>
                  <a:cubicBezTo>
                    <a:pt x="121" y="23"/>
                    <a:pt x="121" y="23"/>
                    <a:pt x="121" y="23"/>
                  </a:cubicBezTo>
                  <a:cubicBezTo>
                    <a:pt x="129" y="21"/>
                    <a:pt x="137" y="20"/>
                    <a:pt x="145" y="20"/>
                  </a:cubicBezTo>
                  <a:cubicBezTo>
                    <a:pt x="195" y="20"/>
                    <a:pt x="236" y="57"/>
                    <a:pt x="246" y="68"/>
                  </a:cubicBezTo>
                  <a:lnTo>
                    <a:pt x="246" y="435"/>
                  </a:lnTo>
                  <a:close/>
                  <a:moveTo>
                    <a:pt x="255" y="48"/>
                  </a:moveTo>
                  <a:cubicBezTo>
                    <a:pt x="237" y="32"/>
                    <a:pt x="196" y="0"/>
                    <a:pt x="145" y="0"/>
                  </a:cubicBezTo>
                  <a:cubicBezTo>
                    <a:pt x="135" y="0"/>
                    <a:pt x="126" y="1"/>
                    <a:pt x="117" y="3"/>
                  </a:cubicBezTo>
                  <a:cubicBezTo>
                    <a:pt x="110" y="5"/>
                    <a:pt x="28" y="22"/>
                    <a:pt x="13" y="111"/>
                  </a:cubicBezTo>
                  <a:cubicBezTo>
                    <a:pt x="12" y="114"/>
                    <a:pt x="0" y="198"/>
                    <a:pt x="52" y="267"/>
                  </a:cubicBezTo>
                  <a:cubicBezTo>
                    <a:pt x="57" y="274"/>
                    <a:pt x="119" y="367"/>
                    <a:pt x="250" y="463"/>
                  </a:cubicBezTo>
                  <a:cubicBezTo>
                    <a:pt x="257" y="468"/>
                    <a:pt x="257" y="468"/>
                    <a:pt x="257" y="468"/>
                  </a:cubicBezTo>
                  <a:cubicBezTo>
                    <a:pt x="266" y="475"/>
                    <a:pt x="266" y="475"/>
                    <a:pt x="266" y="475"/>
                  </a:cubicBezTo>
                  <a:cubicBezTo>
                    <a:pt x="266" y="59"/>
                    <a:pt x="266" y="59"/>
                    <a:pt x="266" y="59"/>
                  </a:cubicBezTo>
                  <a:lnTo>
                    <a:pt x="255" y="48"/>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45" name="Title 1">
            <a:extLst>
              <a:ext uri="{FF2B5EF4-FFF2-40B4-BE49-F238E27FC236}">
                <a16:creationId xmlns:a16="http://schemas.microsoft.com/office/drawing/2014/main" id="{885F6FA6-6DA7-E224-559C-E7E49FADEA41}"/>
              </a:ext>
            </a:extLst>
          </p:cNvPr>
          <p:cNvSpPr>
            <a:spLocks noGrp="1"/>
          </p:cNvSpPr>
          <p:nvPr>
            <p:ph type="title"/>
          </p:nvPr>
        </p:nvSpPr>
        <p:spPr>
          <a:xfrm>
            <a:off x="467498" y="411480"/>
            <a:ext cx="6307889" cy="1188720"/>
          </a:xfrm>
        </p:spPr>
        <p:txBody>
          <a:bodyPr/>
          <a:lstStyle/>
          <a:p>
            <a:r>
              <a:rPr lang="en-US" sz="3000" dirty="0"/>
              <a:t>Your Health and Wellbeing Programs</a:t>
            </a:r>
            <a:endParaRPr lang="en-US" sz="3000" dirty="0">
              <a:latin typeface="+mn-lt"/>
            </a:endParaRPr>
          </a:p>
        </p:txBody>
      </p:sp>
      <p:sp>
        <p:nvSpPr>
          <p:cNvPr id="4" name="Rectangle 3">
            <a:extLst>
              <a:ext uri="{FF2B5EF4-FFF2-40B4-BE49-F238E27FC236}">
                <a16:creationId xmlns:a16="http://schemas.microsoft.com/office/drawing/2014/main" id="{02F75301-9365-78AF-8ACF-F341DD43A157}"/>
              </a:ext>
            </a:extLst>
          </p:cNvPr>
          <p:cNvSpPr/>
          <p:nvPr/>
        </p:nvSpPr>
        <p:spPr>
          <a:xfrm>
            <a:off x="6779172" y="0"/>
            <a:ext cx="5412828"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en-US" sz="1400" b="1" dirty="0">
                <a:latin typeface="Arial" panose="020B0604020202020204" pitchFamily="34" charset="0"/>
                <a:cs typeface="Arial" panose="020B0604020202020204" pitchFamily="34" charset="0"/>
              </a:rPr>
              <a:t>Use this slide </a:t>
            </a:r>
            <a:r>
              <a:rPr lang="en-US" sz="1400" b="1" i="1" dirty="0">
                <a:latin typeface="Arial" panose="020B0604020202020204" pitchFamily="34" charset="0"/>
                <a:cs typeface="Arial" panose="020B0604020202020204" pitchFamily="34" charset="0"/>
              </a:rPr>
              <a:t>ONLY</a:t>
            </a:r>
            <a:r>
              <a:rPr lang="en-US" sz="1400" b="1" dirty="0">
                <a:latin typeface="Arial" panose="020B0604020202020204" pitchFamily="34" charset="0"/>
                <a:cs typeface="Arial" panose="020B0604020202020204" pitchFamily="34" charset="0"/>
              </a:rPr>
              <a:t> for groups with Clinical Health Solutions.</a:t>
            </a:r>
          </a:p>
        </p:txBody>
      </p:sp>
    </p:spTree>
    <p:extLst>
      <p:ext uri="{BB962C8B-B14F-4D97-AF65-F5344CB8AC3E}">
        <p14:creationId xmlns:p14="http://schemas.microsoft.com/office/powerpoint/2010/main" val="792889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Rectangle 100">
            <a:extLst>
              <a:ext uri="{FF2B5EF4-FFF2-40B4-BE49-F238E27FC236}">
                <a16:creationId xmlns:a16="http://schemas.microsoft.com/office/drawing/2014/main" id="{11D2F79D-4ED5-55E4-C3D3-39C5E1343B23}"/>
              </a:ext>
            </a:extLst>
          </p:cNvPr>
          <p:cNvSpPr/>
          <p:nvPr/>
        </p:nvSpPr>
        <p:spPr>
          <a:xfrm>
            <a:off x="0" y="1896826"/>
            <a:ext cx="12192000" cy="346257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a:p>
        </p:txBody>
      </p:sp>
      <p:sp>
        <p:nvSpPr>
          <p:cNvPr id="5" name="Slide Number Placeholder 4">
            <a:extLst>
              <a:ext uri="{FF2B5EF4-FFF2-40B4-BE49-F238E27FC236}">
                <a16:creationId xmlns:a16="http://schemas.microsoft.com/office/drawing/2014/main" id="{A15EB978-714D-A406-838B-F3C553F4640E}"/>
              </a:ext>
            </a:extLst>
          </p:cNvPr>
          <p:cNvSpPr>
            <a:spLocks noGrp="1"/>
          </p:cNvSpPr>
          <p:nvPr>
            <p:ph type="sldNum" sz="quarter" idx="10"/>
          </p:nvPr>
        </p:nvSpPr>
        <p:spPr/>
        <p:txBody>
          <a:bodyPr/>
          <a:lstStyle/>
          <a:p>
            <a:fld id="{1384FA50-8B36-4B06-A05C-1E58CBA999B5}" type="slidenum">
              <a:rPr lang="en-US" smtClean="0"/>
              <a:pPr/>
              <a:t>45</a:t>
            </a:fld>
            <a:endParaRPr lang="en-US"/>
          </a:p>
        </p:txBody>
      </p:sp>
      <p:sp>
        <p:nvSpPr>
          <p:cNvPr id="6" name="Title 3">
            <a:extLst>
              <a:ext uri="{FF2B5EF4-FFF2-40B4-BE49-F238E27FC236}">
                <a16:creationId xmlns:a16="http://schemas.microsoft.com/office/drawing/2014/main" id="{870AEE7A-BB2E-1BCD-1BD2-3DBFF502C5B8}"/>
              </a:ext>
            </a:extLst>
          </p:cNvPr>
          <p:cNvSpPr>
            <a:spLocks noGrp="1"/>
          </p:cNvSpPr>
          <p:nvPr>
            <p:ph type="title"/>
          </p:nvPr>
        </p:nvSpPr>
        <p:spPr>
          <a:xfrm>
            <a:off x="457200" y="411480"/>
            <a:ext cx="9067799" cy="1188720"/>
          </a:xfrm>
        </p:spPr>
        <p:txBody>
          <a:bodyPr/>
          <a:lstStyle/>
          <a:p>
            <a:pPr defTabSz="914400" fontAlgn="auto">
              <a:lnSpc>
                <a:spcPct val="100000"/>
              </a:lnSpc>
              <a:spcBef>
                <a:spcPts val="2050"/>
              </a:spcBef>
              <a:spcAft>
                <a:spcPts val="0"/>
              </a:spcAft>
              <a:defRPr/>
            </a:pPr>
            <a:r>
              <a:rPr lang="en-US" sz="3000" b="0" kern="0" dirty="0">
                <a:solidFill>
                  <a:schemeClr val="tx2"/>
                </a:solidFill>
                <a:latin typeface="Arial"/>
                <a:cs typeface="Arial"/>
              </a:rPr>
              <a:t>Clinical Health Solutions </a:t>
            </a:r>
          </a:p>
        </p:txBody>
      </p:sp>
      <p:sp>
        <p:nvSpPr>
          <p:cNvPr id="8" name="TextBox 7">
            <a:extLst>
              <a:ext uri="{FF2B5EF4-FFF2-40B4-BE49-F238E27FC236}">
                <a16:creationId xmlns:a16="http://schemas.microsoft.com/office/drawing/2014/main" id="{FE79641F-8B0F-A5C3-669E-C21127AFDD58}"/>
              </a:ext>
            </a:extLst>
          </p:cNvPr>
          <p:cNvSpPr txBox="1"/>
          <p:nvPr/>
        </p:nvSpPr>
        <p:spPr>
          <a:xfrm>
            <a:off x="457200" y="1292423"/>
            <a:ext cx="9232900" cy="307777"/>
          </a:xfrm>
          <a:prstGeom prst="rect">
            <a:avLst/>
          </a:prstGeom>
          <a:noFill/>
        </p:spPr>
        <p:txBody>
          <a:bodyPr wrap="square" lIns="0" tIns="0" rIns="0" bIns="0" rtlCol="0">
            <a:spAutoFit/>
          </a:bodyPr>
          <a:lstStyle/>
          <a:p>
            <a:pPr>
              <a:spcAft>
                <a:spcPts val="600"/>
              </a:spcAft>
            </a:pPr>
            <a:r>
              <a:rPr kumimoji="0" lang="en-US" sz="2000" i="0" u="none" strike="noStrike" kern="0" cap="none" spc="-20" normalizeH="0" baseline="0" noProof="0" dirty="0">
                <a:ln>
                  <a:noFill/>
                </a:ln>
                <a:solidFill>
                  <a:sysClr val="windowText" lastClr="000000"/>
                </a:solidFill>
                <a:effectLst/>
                <a:uLnTx/>
                <a:uFillTx/>
                <a:latin typeface="Arial"/>
                <a:cs typeface="Arial"/>
              </a:rPr>
              <a:t>Low-cost, high-value solutions that address your </a:t>
            </a:r>
            <a:r>
              <a:rPr kumimoji="0" lang="en-US" sz="2000" b="0" i="0" u="none" strike="noStrike" kern="0" cap="none" spc="0" normalizeH="0" baseline="0" noProof="0" dirty="0">
                <a:ln>
                  <a:noFill/>
                </a:ln>
                <a:solidFill>
                  <a:sysClr val="windowText" lastClr="000000"/>
                </a:solidFill>
                <a:effectLst/>
                <a:uLnTx/>
                <a:uFillTx/>
                <a:latin typeface="Arial"/>
                <a:cs typeface="Arial"/>
              </a:rPr>
              <a:t>unique</a:t>
            </a:r>
            <a:r>
              <a:rPr kumimoji="0" lang="en-US" sz="2000" b="0" i="0" u="none" strike="noStrike" kern="0" cap="none" spc="-60" normalizeH="0" baseline="0" noProof="0" dirty="0">
                <a:ln>
                  <a:noFill/>
                </a:ln>
                <a:solidFill>
                  <a:sysClr val="windowText" lastClr="000000"/>
                </a:solidFill>
                <a:effectLst/>
                <a:uLnTx/>
                <a:uFillTx/>
                <a:latin typeface="Arial"/>
                <a:cs typeface="Arial"/>
              </a:rPr>
              <a:t> </a:t>
            </a:r>
            <a:r>
              <a:rPr kumimoji="0" lang="en-US" sz="2000" b="0" i="0" u="none" strike="noStrike" kern="0" cap="none" spc="-10" normalizeH="0" baseline="0" noProof="0" dirty="0">
                <a:ln>
                  <a:noFill/>
                </a:ln>
                <a:solidFill>
                  <a:sysClr val="windowText" lastClr="000000"/>
                </a:solidFill>
                <a:effectLst/>
                <a:uLnTx/>
                <a:uFillTx/>
                <a:latin typeface="Arial"/>
                <a:cs typeface="Arial"/>
              </a:rPr>
              <a:t>health care</a:t>
            </a:r>
            <a:r>
              <a:rPr kumimoji="0" lang="en-US" sz="2000" b="0" i="0" u="none" strike="noStrike" kern="0" cap="none" spc="-75" normalizeH="0" baseline="0" noProof="0" dirty="0">
                <a:ln>
                  <a:noFill/>
                </a:ln>
                <a:solidFill>
                  <a:sysClr val="windowText" lastClr="000000"/>
                </a:solidFill>
                <a:effectLst/>
                <a:uLnTx/>
                <a:uFillTx/>
                <a:latin typeface="Arial"/>
                <a:cs typeface="Arial"/>
              </a:rPr>
              <a:t> </a:t>
            </a:r>
            <a:r>
              <a:rPr kumimoji="0" lang="en-US" sz="2000" b="0" i="0" u="none" strike="noStrike" kern="0" cap="none" spc="-10" normalizeH="0" baseline="0" noProof="0" dirty="0">
                <a:ln>
                  <a:noFill/>
                </a:ln>
                <a:solidFill>
                  <a:sysClr val="windowText" lastClr="000000"/>
                </a:solidFill>
                <a:effectLst/>
                <a:uLnTx/>
                <a:uFillTx/>
                <a:latin typeface="Arial"/>
                <a:cs typeface="Arial"/>
              </a:rPr>
              <a:t>needs</a:t>
            </a:r>
            <a:endParaRPr lang="en-US" sz="2000" b="0" dirty="0"/>
          </a:p>
        </p:txBody>
      </p:sp>
      <p:sp>
        <p:nvSpPr>
          <p:cNvPr id="91" name="TextBox 90">
            <a:extLst>
              <a:ext uri="{FF2B5EF4-FFF2-40B4-BE49-F238E27FC236}">
                <a16:creationId xmlns:a16="http://schemas.microsoft.com/office/drawing/2014/main" id="{26A17834-CAA5-A45B-D340-E30811210C77}"/>
              </a:ext>
            </a:extLst>
          </p:cNvPr>
          <p:cNvSpPr txBox="1"/>
          <p:nvPr/>
        </p:nvSpPr>
        <p:spPr>
          <a:xfrm>
            <a:off x="437410" y="4046502"/>
            <a:ext cx="1498269" cy="738664"/>
          </a:xfrm>
          <a:prstGeom prst="rect">
            <a:avLst/>
          </a:prstGeom>
          <a:noFill/>
        </p:spPr>
        <p:txBody>
          <a:bodyPr wrap="square" lIns="0" tIns="0" rIns="0" bIns="0" rtlCol="0">
            <a:spAutoFit/>
          </a:bodyPr>
          <a:lstStyle/>
          <a:p>
            <a:pPr marL="0" indent="0" algn="ctr" fontAlgn="auto">
              <a:buNone/>
            </a:pPr>
            <a:r>
              <a:rPr lang="en-US" sz="1600" b="0" i="0" u="none" strike="noStrike">
                <a:solidFill>
                  <a:schemeClr val="bg1"/>
                </a:solidFill>
                <a:effectLst/>
                <a:latin typeface="+mn-lt"/>
              </a:rPr>
              <a:t>Health Management and Wellness</a:t>
            </a:r>
            <a:endParaRPr lang="en-US" sz="1600" b="0">
              <a:solidFill>
                <a:schemeClr val="bg1"/>
              </a:solidFill>
              <a:latin typeface="+mn-lt"/>
            </a:endParaRPr>
          </a:p>
        </p:txBody>
      </p:sp>
      <p:sp>
        <p:nvSpPr>
          <p:cNvPr id="96" name="TextBox 95">
            <a:extLst>
              <a:ext uri="{FF2B5EF4-FFF2-40B4-BE49-F238E27FC236}">
                <a16:creationId xmlns:a16="http://schemas.microsoft.com/office/drawing/2014/main" id="{0DE1F16A-9CFB-5AB4-245C-A05ED69E857A}"/>
              </a:ext>
            </a:extLst>
          </p:cNvPr>
          <p:cNvSpPr txBox="1"/>
          <p:nvPr/>
        </p:nvSpPr>
        <p:spPr>
          <a:xfrm>
            <a:off x="2417286" y="4045679"/>
            <a:ext cx="1477818" cy="492443"/>
          </a:xfrm>
          <a:prstGeom prst="rect">
            <a:avLst/>
          </a:prstGeom>
          <a:noFill/>
        </p:spPr>
        <p:txBody>
          <a:bodyPr wrap="square" lIns="0" tIns="0" rIns="0" bIns="0" rtlCol="0">
            <a:spAutoFit/>
          </a:bodyPr>
          <a:lstStyle/>
          <a:p>
            <a:pPr marL="0" indent="0" algn="ctr" fontAlgn="auto">
              <a:buNone/>
            </a:pPr>
            <a:r>
              <a:rPr lang="en-US" sz="1600" b="0" i="0" u="none" strike="noStrike">
                <a:solidFill>
                  <a:schemeClr val="bg1"/>
                </a:solidFill>
                <a:effectLst/>
                <a:latin typeface="+mn-lt"/>
              </a:rPr>
              <a:t>Behavioral Health Solutions</a:t>
            </a:r>
            <a:endParaRPr lang="en-US" sz="1600" b="0">
              <a:solidFill>
                <a:schemeClr val="bg1"/>
              </a:solidFill>
              <a:latin typeface="+mn-lt"/>
            </a:endParaRPr>
          </a:p>
        </p:txBody>
      </p:sp>
      <p:sp>
        <p:nvSpPr>
          <p:cNvPr id="98" name="TextBox 97">
            <a:extLst>
              <a:ext uri="{FF2B5EF4-FFF2-40B4-BE49-F238E27FC236}">
                <a16:creationId xmlns:a16="http://schemas.microsoft.com/office/drawing/2014/main" id="{87A4DEAF-05CA-F856-9A8E-84F6C8595575}"/>
              </a:ext>
            </a:extLst>
          </p:cNvPr>
          <p:cNvSpPr txBox="1"/>
          <p:nvPr/>
        </p:nvSpPr>
        <p:spPr>
          <a:xfrm>
            <a:off x="8135585" y="4056603"/>
            <a:ext cx="1744683" cy="492443"/>
          </a:xfrm>
          <a:prstGeom prst="rect">
            <a:avLst/>
          </a:prstGeom>
          <a:noFill/>
        </p:spPr>
        <p:txBody>
          <a:bodyPr wrap="square" lIns="0" tIns="0" rIns="0" bIns="0" rtlCol="0">
            <a:spAutoFit/>
          </a:bodyPr>
          <a:lstStyle/>
          <a:p>
            <a:pPr marL="0" indent="0" algn="ctr" fontAlgn="auto">
              <a:buNone/>
            </a:pPr>
            <a:r>
              <a:rPr lang="en-US" sz="1600" b="0">
                <a:solidFill>
                  <a:schemeClr val="bg1"/>
                </a:solidFill>
              </a:rPr>
              <a:t>Women’s and Family Health</a:t>
            </a:r>
          </a:p>
        </p:txBody>
      </p:sp>
      <p:sp>
        <p:nvSpPr>
          <p:cNvPr id="99" name="TextBox 98">
            <a:extLst>
              <a:ext uri="{FF2B5EF4-FFF2-40B4-BE49-F238E27FC236}">
                <a16:creationId xmlns:a16="http://schemas.microsoft.com/office/drawing/2014/main" id="{F05E8E33-10D9-83EC-4E6C-D1461D062993}"/>
              </a:ext>
            </a:extLst>
          </p:cNvPr>
          <p:cNvSpPr txBox="1"/>
          <p:nvPr/>
        </p:nvSpPr>
        <p:spPr>
          <a:xfrm>
            <a:off x="6238503" y="4044728"/>
            <a:ext cx="1659675" cy="492443"/>
          </a:xfrm>
          <a:prstGeom prst="rect">
            <a:avLst/>
          </a:prstGeom>
          <a:noFill/>
        </p:spPr>
        <p:txBody>
          <a:bodyPr wrap="square" lIns="0" tIns="0" rIns="0" bIns="0" rtlCol="0">
            <a:spAutoFit/>
          </a:bodyPr>
          <a:lstStyle/>
          <a:p>
            <a:pPr marL="0" indent="0" algn="ctr" fontAlgn="auto">
              <a:buNone/>
            </a:pPr>
            <a:r>
              <a:rPr kumimoji="0" lang="en-US" sz="1600" b="0" i="0" u="none" strike="noStrike" kern="0" cap="none" spc="-10" normalizeH="0" baseline="0" noProof="0">
                <a:ln>
                  <a:noFill/>
                </a:ln>
                <a:solidFill>
                  <a:schemeClr val="bg1"/>
                </a:solidFill>
                <a:effectLst/>
                <a:uLnTx/>
                <a:uFillTx/>
                <a:cs typeface="Arial"/>
              </a:rPr>
              <a:t>Musculoskeletal </a:t>
            </a:r>
            <a:r>
              <a:rPr kumimoji="0" lang="en-US" sz="1600" b="0" i="0" u="none" strike="noStrike" kern="0" cap="none" spc="-20" normalizeH="0" baseline="0" noProof="0">
                <a:ln>
                  <a:noFill/>
                </a:ln>
                <a:solidFill>
                  <a:schemeClr val="bg1"/>
                </a:solidFill>
                <a:effectLst/>
                <a:uLnTx/>
                <a:uFillTx/>
                <a:cs typeface="Arial"/>
              </a:rPr>
              <a:t>Care</a:t>
            </a:r>
          </a:p>
        </p:txBody>
      </p:sp>
      <p:sp>
        <p:nvSpPr>
          <p:cNvPr id="100" name="TextBox 99">
            <a:extLst>
              <a:ext uri="{FF2B5EF4-FFF2-40B4-BE49-F238E27FC236}">
                <a16:creationId xmlns:a16="http://schemas.microsoft.com/office/drawing/2014/main" id="{1C8F9A05-5C27-E964-596E-2E76B74C380A}"/>
              </a:ext>
            </a:extLst>
          </p:cNvPr>
          <p:cNvSpPr txBox="1"/>
          <p:nvPr/>
        </p:nvSpPr>
        <p:spPr>
          <a:xfrm>
            <a:off x="4056695" y="4023405"/>
            <a:ext cx="2057400" cy="769441"/>
          </a:xfrm>
          <a:prstGeom prst="rect">
            <a:avLst/>
          </a:prstGeom>
          <a:noFill/>
        </p:spPr>
        <p:txBody>
          <a:bodyPr wrap="square" lIns="0" tIns="0" rIns="0" bIns="0" rtlCol="0">
            <a:spAutoFit/>
          </a:bodyPr>
          <a:lstStyle/>
          <a:p>
            <a:pPr marL="0" indent="0" algn="ctr" fontAlgn="auto">
              <a:buNone/>
            </a:pPr>
            <a:r>
              <a:rPr kumimoji="0" lang="en-US" sz="1600" b="0" i="0" u="none" strike="noStrike" kern="0" cap="none" spc="-25" normalizeH="0" baseline="0" noProof="0">
                <a:ln>
                  <a:noFill/>
                </a:ln>
                <a:solidFill>
                  <a:schemeClr val="bg1"/>
                </a:solidFill>
                <a:effectLst/>
                <a:uLnTx/>
                <a:uFillTx/>
                <a:cs typeface="Arial"/>
              </a:rPr>
              <a:t>Teladoc</a:t>
            </a:r>
            <a:r>
              <a:rPr kumimoji="0" lang="en-US" sz="1600" b="0" i="0" u="none" strike="noStrike" kern="0" cap="none" spc="-65" normalizeH="0" baseline="0" noProof="0">
                <a:ln>
                  <a:noFill/>
                </a:ln>
                <a:solidFill>
                  <a:schemeClr val="bg1"/>
                </a:solidFill>
                <a:effectLst/>
                <a:uLnTx/>
                <a:uFillTx/>
                <a:cs typeface="Arial"/>
              </a:rPr>
              <a:t> </a:t>
            </a:r>
            <a:r>
              <a:rPr kumimoji="0" lang="en-US" sz="1600" b="0" i="0" u="none" strike="noStrike" kern="0" cap="none" spc="-10" normalizeH="0" baseline="0" noProof="0">
                <a:ln>
                  <a:noFill/>
                </a:ln>
                <a:solidFill>
                  <a:schemeClr val="bg1"/>
                </a:solidFill>
                <a:effectLst/>
                <a:uLnTx/>
                <a:uFillTx/>
                <a:cs typeface="Arial"/>
              </a:rPr>
              <a:t>Health</a:t>
            </a:r>
            <a:r>
              <a:rPr lang="en-US" sz="800" b="0" kern="0" baseline="100000">
                <a:solidFill>
                  <a:schemeClr val="bg1"/>
                </a:solidFill>
                <a:latin typeface="Arial" panose="020B0604020202020204" pitchFamily="34" charset="0"/>
                <a:cs typeface="Arial" panose="020B0604020202020204" pitchFamily="34" charset="0"/>
              </a:rPr>
              <a:t>®</a:t>
            </a:r>
            <a:r>
              <a:rPr kumimoji="0" lang="en-US" sz="1800" b="0" i="0" u="none" strike="noStrike" kern="0" cap="none" spc="-10" normalizeH="0" baseline="0" noProof="0">
                <a:ln>
                  <a:noFill/>
                </a:ln>
                <a:solidFill>
                  <a:schemeClr val="bg1"/>
                </a:solidFill>
                <a:effectLst/>
                <a:uLnTx/>
                <a:uFillTx/>
                <a:cs typeface="Arial"/>
              </a:rPr>
              <a:t> </a:t>
            </a:r>
            <a:r>
              <a:rPr kumimoji="0" lang="en-US" sz="1600" b="0" i="0" u="none" strike="noStrike" kern="0" cap="none" spc="-10" normalizeH="0" baseline="0" noProof="0">
                <a:ln>
                  <a:noFill/>
                </a:ln>
                <a:solidFill>
                  <a:schemeClr val="bg1"/>
                </a:solidFill>
                <a:effectLst/>
                <a:uLnTx/>
                <a:uFillTx/>
                <a:cs typeface="Arial"/>
              </a:rPr>
              <a:t>Chronic Condition Management </a:t>
            </a:r>
            <a:r>
              <a:rPr kumimoji="0" lang="en-US" sz="1600" b="0" i="0" u="none" strike="noStrike" kern="0" cap="none" spc="0" normalizeH="0" baseline="0" noProof="0">
                <a:ln>
                  <a:noFill/>
                </a:ln>
                <a:solidFill>
                  <a:schemeClr val="bg1"/>
                </a:solidFill>
                <a:effectLst/>
                <a:uLnTx/>
                <a:uFillTx/>
                <a:cs typeface="Arial"/>
              </a:rPr>
              <a:t>Plus</a:t>
            </a:r>
          </a:p>
        </p:txBody>
      </p:sp>
      <p:grpSp>
        <p:nvGrpSpPr>
          <p:cNvPr id="12" name="Group 11">
            <a:extLst>
              <a:ext uri="{FF2B5EF4-FFF2-40B4-BE49-F238E27FC236}">
                <a16:creationId xmlns:a16="http://schemas.microsoft.com/office/drawing/2014/main" id="{F5D93746-CB26-CC6A-20AE-BE9B2AA83ACA}"/>
              </a:ext>
            </a:extLst>
          </p:cNvPr>
          <p:cNvGrpSpPr/>
          <p:nvPr/>
        </p:nvGrpSpPr>
        <p:grpSpPr>
          <a:xfrm>
            <a:off x="609600" y="2767289"/>
            <a:ext cx="1185018" cy="1185018"/>
            <a:chOff x="1058056" y="2958353"/>
            <a:chExt cx="1264445" cy="1264445"/>
          </a:xfrm>
        </p:grpSpPr>
        <p:sp>
          <p:nvSpPr>
            <p:cNvPr id="92" name="Oval 91">
              <a:extLst>
                <a:ext uri="{FF2B5EF4-FFF2-40B4-BE49-F238E27FC236}">
                  <a16:creationId xmlns:a16="http://schemas.microsoft.com/office/drawing/2014/main" id="{5673F310-51FF-204C-5CE8-35C5773C7F11}"/>
                </a:ext>
              </a:extLst>
            </p:cNvPr>
            <p:cNvSpPr/>
            <p:nvPr/>
          </p:nvSpPr>
          <p:spPr>
            <a:xfrm>
              <a:off x="1058056" y="2958353"/>
              <a:ext cx="1264445" cy="1264445"/>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a:p>
          </p:txBody>
        </p:sp>
        <p:grpSp>
          <p:nvGrpSpPr>
            <p:cNvPr id="70" name="Group 69">
              <a:extLst>
                <a:ext uri="{FF2B5EF4-FFF2-40B4-BE49-F238E27FC236}">
                  <a16:creationId xmlns:a16="http://schemas.microsoft.com/office/drawing/2014/main" id="{CCAE9E4B-EFD7-E812-C78C-DFF6DF17891D}"/>
                </a:ext>
              </a:extLst>
            </p:cNvPr>
            <p:cNvGrpSpPr/>
            <p:nvPr/>
          </p:nvGrpSpPr>
          <p:grpSpPr>
            <a:xfrm>
              <a:off x="1319846" y="3238054"/>
              <a:ext cx="724976" cy="696866"/>
              <a:chOff x="374650" y="425451"/>
              <a:chExt cx="777875" cy="747713"/>
            </a:xfrm>
          </p:grpSpPr>
          <p:sp>
            <p:nvSpPr>
              <p:cNvPr id="71" name="Freeform 60">
                <a:extLst>
                  <a:ext uri="{FF2B5EF4-FFF2-40B4-BE49-F238E27FC236}">
                    <a16:creationId xmlns:a16="http://schemas.microsoft.com/office/drawing/2014/main" id="{2CCC28F0-B54D-C831-AC77-18521DDD4960}"/>
                  </a:ext>
                </a:extLst>
              </p:cNvPr>
              <p:cNvSpPr>
                <a:spLocks/>
              </p:cNvSpPr>
              <p:nvPr/>
            </p:nvSpPr>
            <p:spPr bwMode="auto">
              <a:xfrm>
                <a:off x="720725" y="655639"/>
                <a:ext cx="419100" cy="342900"/>
              </a:xfrm>
              <a:custGeom>
                <a:avLst/>
                <a:gdLst>
                  <a:gd name="T0" fmla="*/ 33 w 264"/>
                  <a:gd name="T1" fmla="*/ 104 h 216"/>
                  <a:gd name="T2" fmla="*/ 0 w 264"/>
                  <a:gd name="T3" fmla="*/ 135 h 216"/>
                  <a:gd name="T4" fmla="*/ 81 w 264"/>
                  <a:gd name="T5" fmla="*/ 216 h 216"/>
                  <a:gd name="T6" fmla="*/ 264 w 264"/>
                  <a:gd name="T7" fmla="*/ 31 h 216"/>
                  <a:gd name="T8" fmla="*/ 231 w 264"/>
                  <a:gd name="T9" fmla="*/ 0 h 216"/>
                  <a:gd name="T10" fmla="*/ 76 w 264"/>
                  <a:gd name="T11" fmla="*/ 149 h 216"/>
                  <a:gd name="T12" fmla="*/ 33 w 264"/>
                  <a:gd name="T13" fmla="*/ 104 h 216"/>
                </a:gdLst>
                <a:ahLst/>
                <a:cxnLst>
                  <a:cxn ang="0">
                    <a:pos x="T0" y="T1"/>
                  </a:cxn>
                  <a:cxn ang="0">
                    <a:pos x="T2" y="T3"/>
                  </a:cxn>
                  <a:cxn ang="0">
                    <a:pos x="T4" y="T5"/>
                  </a:cxn>
                  <a:cxn ang="0">
                    <a:pos x="T6" y="T7"/>
                  </a:cxn>
                  <a:cxn ang="0">
                    <a:pos x="T8" y="T9"/>
                  </a:cxn>
                  <a:cxn ang="0">
                    <a:pos x="T10" y="T11"/>
                  </a:cxn>
                  <a:cxn ang="0">
                    <a:pos x="T12" y="T13"/>
                  </a:cxn>
                </a:cxnLst>
                <a:rect l="0" t="0" r="r" b="b"/>
                <a:pathLst>
                  <a:path w="264" h="216">
                    <a:moveTo>
                      <a:pt x="33" y="104"/>
                    </a:moveTo>
                    <a:lnTo>
                      <a:pt x="0" y="135"/>
                    </a:lnTo>
                    <a:lnTo>
                      <a:pt x="81" y="216"/>
                    </a:lnTo>
                    <a:lnTo>
                      <a:pt x="264" y="31"/>
                    </a:lnTo>
                    <a:lnTo>
                      <a:pt x="231" y="0"/>
                    </a:lnTo>
                    <a:lnTo>
                      <a:pt x="76" y="149"/>
                    </a:lnTo>
                    <a:lnTo>
                      <a:pt x="33" y="104"/>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61">
                <a:extLst>
                  <a:ext uri="{FF2B5EF4-FFF2-40B4-BE49-F238E27FC236}">
                    <a16:creationId xmlns:a16="http://schemas.microsoft.com/office/drawing/2014/main" id="{1AD57D56-7B0B-F845-1698-63F77E050F1C}"/>
                  </a:ext>
                </a:extLst>
              </p:cNvPr>
              <p:cNvSpPr>
                <a:spLocks noEditPoints="1"/>
              </p:cNvSpPr>
              <p:nvPr/>
            </p:nvSpPr>
            <p:spPr bwMode="auto">
              <a:xfrm>
                <a:off x="374650" y="425451"/>
                <a:ext cx="777875" cy="747713"/>
              </a:xfrm>
              <a:custGeom>
                <a:avLst/>
                <a:gdLst>
                  <a:gd name="T0" fmla="*/ 501 w 547"/>
                  <a:gd name="T1" fmla="*/ 150 h 525"/>
                  <a:gd name="T2" fmla="*/ 435 w 547"/>
                  <a:gd name="T3" fmla="*/ 151 h 525"/>
                  <a:gd name="T4" fmla="*/ 265 w 547"/>
                  <a:gd name="T5" fmla="*/ 158 h 525"/>
                  <a:gd name="T6" fmla="*/ 362 w 547"/>
                  <a:gd name="T7" fmla="*/ 14 h 525"/>
                  <a:gd name="T8" fmla="*/ 258 w 547"/>
                  <a:gd name="T9" fmla="*/ 66 h 525"/>
                  <a:gd name="T10" fmla="*/ 154 w 547"/>
                  <a:gd name="T11" fmla="*/ 0 h 525"/>
                  <a:gd name="T12" fmla="*/ 148 w 547"/>
                  <a:gd name="T13" fmla="*/ 6 h 525"/>
                  <a:gd name="T14" fmla="*/ 247 w 547"/>
                  <a:gd name="T15" fmla="*/ 121 h 525"/>
                  <a:gd name="T16" fmla="*/ 251 w 547"/>
                  <a:gd name="T17" fmla="*/ 157 h 525"/>
                  <a:gd name="T18" fmla="*/ 113 w 547"/>
                  <a:gd name="T19" fmla="*/ 130 h 525"/>
                  <a:gd name="T20" fmla="*/ 19 w 547"/>
                  <a:gd name="T21" fmla="*/ 361 h 525"/>
                  <a:gd name="T22" fmla="*/ 251 w 547"/>
                  <a:gd name="T23" fmla="*/ 504 h 525"/>
                  <a:gd name="T24" fmla="*/ 402 w 547"/>
                  <a:gd name="T25" fmla="*/ 495 h 525"/>
                  <a:gd name="T26" fmla="*/ 547 w 547"/>
                  <a:gd name="T27" fmla="*/ 195 h 525"/>
                  <a:gd name="T28" fmla="*/ 177 w 547"/>
                  <a:gd name="T29" fmla="*/ 81 h 525"/>
                  <a:gd name="T30" fmla="*/ 167 w 547"/>
                  <a:gd name="T31" fmla="*/ 14 h 525"/>
                  <a:gd name="T32" fmla="*/ 247 w 547"/>
                  <a:gd name="T33" fmla="*/ 107 h 525"/>
                  <a:gd name="T34" fmla="*/ 324 w 547"/>
                  <a:gd name="T35" fmla="*/ 511 h 525"/>
                  <a:gd name="T36" fmla="*/ 252 w 547"/>
                  <a:gd name="T37" fmla="*/ 488 h 525"/>
                  <a:gd name="T38" fmla="*/ 179 w 547"/>
                  <a:gd name="T39" fmla="*/ 506 h 525"/>
                  <a:gd name="T40" fmla="*/ 118 w 547"/>
                  <a:gd name="T41" fmla="*/ 143 h 525"/>
                  <a:gd name="T42" fmla="*/ 252 w 547"/>
                  <a:gd name="T43" fmla="*/ 178 h 525"/>
                  <a:gd name="T44" fmla="*/ 262 w 547"/>
                  <a:gd name="T45" fmla="*/ 178 h 525"/>
                  <a:gd name="T46" fmla="*/ 426 w 547"/>
                  <a:gd name="T47" fmla="*/ 161 h 525"/>
                  <a:gd name="T48" fmla="*/ 456 w 547"/>
                  <a:gd name="T49" fmla="*/ 195 h 525"/>
                  <a:gd name="T50" fmla="*/ 278 w 547"/>
                  <a:gd name="T51" fmla="*/ 266 h 525"/>
                  <a:gd name="T52" fmla="*/ 331 w 547"/>
                  <a:gd name="T53" fmla="*/ 410 h 525"/>
                  <a:gd name="T54" fmla="*/ 393 w 547"/>
                  <a:gd name="T55" fmla="*/ 485 h 525"/>
                  <a:gd name="T56" fmla="*/ 331 w 547"/>
                  <a:gd name="T57" fmla="*/ 390 h 525"/>
                  <a:gd name="T58" fmla="*/ 278 w 547"/>
                  <a:gd name="T59" fmla="*/ 286 h 525"/>
                  <a:gd name="T60" fmla="*/ 463 w 547"/>
                  <a:gd name="T61" fmla="*/ 208 h 525"/>
                  <a:gd name="T62" fmla="*/ 501 w 547"/>
                  <a:gd name="T63" fmla="*/ 169 h 525"/>
                  <a:gd name="T64" fmla="*/ 488 w 547"/>
                  <a:gd name="T65" fmla="*/ 233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47" h="525">
                    <a:moveTo>
                      <a:pt x="547" y="195"/>
                    </a:moveTo>
                    <a:cubicBezTo>
                      <a:pt x="501" y="150"/>
                      <a:pt x="501" y="150"/>
                      <a:pt x="501" y="150"/>
                    </a:cubicBezTo>
                    <a:cubicBezTo>
                      <a:pt x="466" y="185"/>
                      <a:pt x="466" y="185"/>
                      <a:pt x="466" y="185"/>
                    </a:cubicBezTo>
                    <a:cubicBezTo>
                      <a:pt x="458" y="172"/>
                      <a:pt x="448" y="160"/>
                      <a:pt x="435" y="151"/>
                    </a:cubicBezTo>
                    <a:cubicBezTo>
                      <a:pt x="431" y="148"/>
                      <a:pt x="400" y="122"/>
                      <a:pt x="355" y="122"/>
                    </a:cubicBezTo>
                    <a:cubicBezTo>
                      <a:pt x="323" y="122"/>
                      <a:pt x="293" y="134"/>
                      <a:pt x="265" y="158"/>
                    </a:cubicBezTo>
                    <a:cubicBezTo>
                      <a:pt x="265" y="99"/>
                      <a:pt x="265" y="99"/>
                      <a:pt x="265" y="99"/>
                    </a:cubicBezTo>
                    <a:cubicBezTo>
                      <a:pt x="265" y="95"/>
                      <a:pt x="265" y="19"/>
                      <a:pt x="362" y="14"/>
                    </a:cubicBezTo>
                    <a:cubicBezTo>
                      <a:pt x="361" y="0"/>
                      <a:pt x="361" y="0"/>
                      <a:pt x="361" y="0"/>
                    </a:cubicBezTo>
                    <a:cubicBezTo>
                      <a:pt x="294" y="3"/>
                      <a:pt x="268" y="38"/>
                      <a:pt x="258" y="66"/>
                    </a:cubicBezTo>
                    <a:cubicBezTo>
                      <a:pt x="240" y="5"/>
                      <a:pt x="186" y="0"/>
                      <a:pt x="167" y="0"/>
                    </a:cubicBezTo>
                    <a:cubicBezTo>
                      <a:pt x="159" y="0"/>
                      <a:pt x="154" y="0"/>
                      <a:pt x="154" y="0"/>
                    </a:cubicBezTo>
                    <a:cubicBezTo>
                      <a:pt x="149" y="1"/>
                      <a:pt x="149" y="1"/>
                      <a:pt x="149" y="1"/>
                    </a:cubicBezTo>
                    <a:cubicBezTo>
                      <a:pt x="148" y="6"/>
                      <a:pt x="148" y="6"/>
                      <a:pt x="148" y="6"/>
                    </a:cubicBezTo>
                    <a:cubicBezTo>
                      <a:pt x="144" y="42"/>
                      <a:pt x="150" y="70"/>
                      <a:pt x="167" y="90"/>
                    </a:cubicBezTo>
                    <a:cubicBezTo>
                      <a:pt x="190" y="117"/>
                      <a:pt x="227" y="121"/>
                      <a:pt x="247" y="121"/>
                    </a:cubicBezTo>
                    <a:cubicBezTo>
                      <a:pt x="248" y="121"/>
                      <a:pt x="250" y="120"/>
                      <a:pt x="251" y="120"/>
                    </a:cubicBezTo>
                    <a:cubicBezTo>
                      <a:pt x="251" y="157"/>
                      <a:pt x="251" y="157"/>
                      <a:pt x="251" y="157"/>
                    </a:cubicBezTo>
                    <a:cubicBezTo>
                      <a:pt x="234" y="144"/>
                      <a:pt x="202" y="123"/>
                      <a:pt x="158" y="123"/>
                    </a:cubicBezTo>
                    <a:cubicBezTo>
                      <a:pt x="143" y="123"/>
                      <a:pt x="128" y="125"/>
                      <a:pt x="113" y="130"/>
                    </a:cubicBezTo>
                    <a:cubicBezTo>
                      <a:pt x="112" y="131"/>
                      <a:pt x="80" y="142"/>
                      <a:pt x="52" y="177"/>
                    </a:cubicBezTo>
                    <a:cubicBezTo>
                      <a:pt x="27" y="208"/>
                      <a:pt x="1" y="266"/>
                      <a:pt x="19" y="361"/>
                    </a:cubicBezTo>
                    <a:cubicBezTo>
                      <a:pt x="19" y="363"/>
                      <a:pt x="57" y="520"/>
                      <a:pt x="179" y="520"/>
                    </a:cubicBezTo>
                    <a:cubicBezTo>
                      <a:pt x="202" y="520"/>
                      <a:pt x="226" y="514"/>
                      <a:pt x="251" y="504"/>
                    </a:cubicBezTo>
                    <a:cubicBezTo>
                      <a:pt x="260" y="510"/>
                      <a:pt x="288" y="525"/>
                      <a:pt x="324" y="525"/>
                    </a:cubicBezTo>
                    <a:cubicBezTo>
                      <a:pt x="352" y="525"/>
                      <a:pt x="379" y="515"/>
                      <a:pt x="402" y="495"/>
                    </a:cubicBezTo>
                    <a:cubicBezTo>
                      <a:pt x="403" y="494"/>
                      <a:pt x="526" y="391"/>
                      <a:pt x="493" y="249"/>
                    </a:cubicBezTo>
                    <a:lnTo>
                      <a:pt x="547" y="195"/>
                    </a:lnTo>
                    <a:close/>
                    <a:moveTo>
                      <a:pt x="247" y="107"/>
                    </a:moveTo>
                    <a:cubicBezTo>
                      <a:pt x="233" y="107"/>
                      <a:pt x="198" y="104"/>
                      <a:pt x="177" y="81"/>
                    </a:cubicBezTo>
                    <a:cubicBezTo>
                      <a:pt x="164" y="65"/>
                      <a:pt x="158" y="43"/>
                      <a:pt x="161" y="14"/>
                    </a:cubicBezTo>
                    <a:cubicBezTo>
                      <a:pt x="163" y="14"/>
                      <a:pt x="165" y="14"/>
                      <a:pt x="167" y="14"/>
                    </a:cubicBezTo>
                    <a:cubicBezTo>
                      <a:pt x="197" y="14"/>
                      <a:pt x="248" y="26"/>
                      <a:pt x="250" y="107"/>
                    </a:cubicBezTo>
                    <a:cubicBezTo>
                      <a:pt x="249" y="107"/>
                      <a:pt x="248" y="107"/>
                      <a:pt x="247" y="107"/>
                    </a:cubicBezTo>
                    <a:close/>
                    <a:moveTo>
                      <a:pt x="393" y="485"/>
                    </a:moveTo>
                    <a:cubicBezTo>
                      <a:pt x="372" y="502"/>
                      <a:pt x="349" y="511"/>
                      <a:pt x="324" y="511"/>
                    </a:cubicBezTo>
                    <a:cubicBezTo>
                      <a:pt x="286" y="511"/>
                      <a:pt x="256" y="491"/>
                      <a:pt x="255" y="491"/>
                    </a:cubicBezTo>
                    <a:cubicBezTo>
                      <a:pt x="252" y="488"/>
                      <a:pt x="252" y="488"/>
                      <a:pt x="252" y="488"/>
                    </a:cubicBezTo>
                    <a:cubicBezTo>
                      <a:pt x="249" y="490"/>
                      <a:pt x="249" y="490"/>
                      <a:pt x="249" y="490"/>
                    </a:cubicBezTo>
                    <a:cubicBezTo>
                      <a:pt x="224" y="500"/>
                      <a:pt x="201" y="506"/>
                      <a:pt x="179" y="506"/>
                    </a:cubicBezTo>
                    <a:cubicBezTo>
                      <a:pt x="68" y="506"/>
                      <a:pt x="33" y="360"/>
                      <a:pt x="32" y="358"/>
                    </a:cubicBezTo>
                    <a:cubicBezTo>
                      <a:pt x="0" y="187"/>
                      <a:pt x="113" y="145"/>
                      <a:pt x="118" y="143"/>
                    </a:cubicBezTo>
                    <a:cubicBezTo>
                      <a:pt x="131" y="139"/>
                      <a:pt x="145" y="137"/>
                      <a:pt x="158" y="137"/>
                    </a:cubicBezTo>
                    <a:cubicBezTo>
                      <a:pt x="214" y="137"/>
                      <a:pt x="252" y="178"/>
                      <a:pt x="252" y="178"/>
                    </a:cubicBezTo>
                    <a:cubicBezTo>
                      <a:pt x="257" y="183"/>
                      <a:pt x="257" y="183"/>
                      <a:pt x="257" y="183"/>
                    </a:cubicBezTo>
                    <a:cubicBezTo>
                      <a:pt x="262" y="178"/>
                      <a:pt x="262" y="178"/>
                      <a:pt x="262" y="178"/>
                    </a:cubicBezTo>
                    <a:cubicBezTo>
                      <a:pt x="292" y="150"/>
                      <a:pt x="323" y="136"/>
                      <a:pt x="355" y="136"/>
                    </a:cubicBezTo>
                    <a:cubicBezTo>
                      <a:pt x="396" y="136"/>
                      <a:pt x="426" y="161"/>
                      <a:pt x="426" y="161"/>
                    </a:cubicBezTo>
                    <a:cubicBezTo>
                      <a:pt x="426" y="162"/>
                      <a:pt x="426" y="162"/>
                      <a:pt x="426" y="162"/>
                    </a:cubicBezTo>
                    <a:cubicBezTo>
                      <a:pt x="439" y="171"/>
                      <a:pt x="448" y="183"/>
                      <a:pt x="456" y="195"/>
                    </a:cubicBezTo>
                    <a:cubicBezTo>
                      <a:pt x="331" y="319"/>
                      <a:pt x="331" y="319"/>
                      <a:pt x="331" y="319"/>
                    </a:cubicBezTo>
                    <a:cubicBezTo>
                      <a:pt x="278" y="266"/>
                      <a:pt x="278" y="266"/>
                      <a:pt x="278" y="266"/>
                    </a:cubicBezTo>
                    <a:cubicBezTo>
                      <a:pt x="233" y="311"/>
                      <a:pt x="233" y="311"/>
                      <a:pt x="233" y="311"/>
                    </a:cubicBezTo>
                    <a:cubicBezTo>
                      <a:pt x="331" y="410"/>
                      <a:pt x="331" y="410"/>
                      <a:pt x="331" y="410"/>
                    </a:cubicBezTo>
                    <a:cubicBezTo>
                      <a:pt x="481" y="260"/>
                      <a:pt x="481" y="260"/>
                      <a:pt x="481" y="260"/>
                    </a:cubicBezTo>
                    <a:cubicBezTo>
                      <a:pt x="505" y="390"/>
                      <a:pt x="394" y="484"/>
                      <a:pt x="393" y="485"/>
                    </a:cubicBezTo>
                    <a:close/>
                    <a:moveTo>
                      <a:pt x="477" y="244"/>
                    </a:moveTo>
                    <a:cubicBezTo>
                      <a:pt x="331" y="390"/>
                      <a:pt x="331" y="390"/>
                      <a:pt x="331" y="390"/>
                    </a:cubicBezTo>
                    <a:cubicBezTo>
                      <a:pt x="253" y="311"/>
                      <a:pt x="253" y="311"/>
                      <a:pt x="253" y="311"/>
                    </a:cubicBezTo>
                    <a:cubicBezTo>
                      <a:pt x="278" y="286"/>
                      <a:pt x="278" y="286"/>
                      <a:pt x="278" y="286"/>
                    </a:cubicBezTo>
                    <a:cubicBezTo>
                      <a:pt x="331" y="339"/>
                      <a:pt x="331" y="339"/>
                      <a:pt x="331" y="339"/>
                    </a:cubicBezTo>
                    <a:cubicBezTo>
                      <a:pt x="463" y="208"/>
                      <a:pt x="463" y="208"/>
                      <a:pt x="463" y="208"/>
                    </a:cubicBezTo>
                    <a:cubicBezTo>
                      <a:pt x="473" y="197"/>
                      <a:pt x="473" y="197"/>
                      <a:pt x="473" y="197"/>
                    </a:cubicBezTo>
                    <a:cubicBezTo>
                      <a:pt x="501" y="169"/>
                      <a:pt x="501" y="169"/>
                      <a:pt x="501" y="169"/>
                    </a:cubicBezTo>
                    <a:cubicBezTo>
                      <a:pt x="527" y="195"/>
                      <a:pt x="527" y="195"/>
                      <a:pt x="527" y="195"/>
                    </a:cubicBezTo>
                    <a:cubicBezTo>
                      <a:pt x="488" y="233"/>
                      <a:pt x="488" y="233"/>
                      <a:pt x="488" y="233"/>
                    </a:cubicBezTo>
                    <a:lnTo>
                      <a:pt x="477" y="24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62">
                <a:extLst>
                  <a:ext uri="{FF2B5EF4-FFF2-40B4-BE49-F238E27FC236}">
                    <a16:creationId xmlns:a16="http://schemas.microsoft.com/office/drawing/2014/main" id="{7C4CCA94-3672-7FD7-A543-B455F50AEB62}"/>
                  </a:ext>
                </a:extLst>
              </p:cNvPr>
              <p:cNvSpPr>
                <a:spLocks/>
              </p:cNvSpPr>
              <p:nvPr/>
            </p:nvSpPr>
            <p:spPr bwMode="auto">
              <a:xfrm>
                <a:off x="473075" y="655639"/>
                <a:ext cx="133350" cy="122238"/>
              </a:xfrm>
              <a:custGeom>
                <a:avLst/>
                <a:gdLst>
                  <a:gd name="T0" fmla="*/ 13 w 93"/>
                  <a:gd name="T1" fmla="*/ 86 h 86"/>
                  <a:gd name="T2" fmla="*/ 0 w 93"/>
                  <a:gd name="T3" fmla="*/ 83 h 86"/>
                  <a:gd name="T4" fmla="*/ 93 w 93"/>
                  <a:gd name="T5" fmla="*/ 0 h 86"/>
                  <a:gd name="T6" fmla="*/ 93 w 93"/>
                  <a:gd name="T7" fmla="*/ 13 h 86"/>
                  <a:gd name="T8" fmla="*/ 13 w 93"/>
                  <a:gd name="T9" fmla="*/ 86 h 86"/>
                </a:gdLst>
                <a:ahLst/>
                <a:cxnLst>
                  <a:cxn ang="0">
                    <a:pos x="T0" y="T1"/>
                  </a:cxn>
                  <a:cxn ang="0">
                    <a:pos x="T2" y="T3"/>
                  </a:cxn>
                  <a:cxn ang="0">
                    <a:pos x="T4" y="T5"/>
                  </a:cxn>
                  <a:cxn ang="0">
                    <a:pos x="T6" y="T7"/>
                  </a:cxn>
                  <a:cxn ang="0">
                    <a:pos x="T8" y="T9"/>
                  </a:cxn>
                </a:cxnLst>
                <a:rect l="0" t="0" r="r" b="b"/>
                <a:pathLst>
                  <a:path w="93" h="86">
                    <a:moveTo>
                      <a:pt x="13" y="86"/>
                    </a:moveTo>
                    <a:cubicBezTo>
                      <a:pt x="0" y="83"/>
                      <a:pt x="0" y="83"/>
                      <a:pt x="0" y="83"/>
                    </a:cubicBezTo>
                    <a:cubicBezTo>
                      <a:pt x="0" y="82"/>
                      <a:pt x="19" y="0"/>
                      <a:pt x="93" y="0"/>
                    </a:cubicBezTo>
                    <a:cubicBezTo>
                      <a:pt x="93" y="13"/>
                      <a:pt x="93" y="13"/>
                      <a:pt x="93" y="13"/>
                    </a:cubicBezTo>
                    <a:cubicBezTo>
                      <a:pt x="30" y="13"/>
                      <a:pt x="13" y="85"/>
                      <a:pt x="13" y="8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13" name="Group 12">
            <a:extLst>
              <a:ext uri="{FF2B5EF4-FFF2-40B4-BE49-F238E27FC236}">
                <a16:creationId xmlns:a16="http://schemas.microsoft.com/office/drawing/2014/main" id="{30396E72-6A36-E440-559F-258883A9FC07}"/>
              </a:ext>
            </a:extLst>
          </p:cNvPr>
          <p:cNvGrpSpPr/>
          <p:nvPr/>
        </p:nvGrpSpPr>
        <p:grpSpPr>
          <a:xfrm>
            <a:off x="2554715" y="2768967"/>
            <a:ext cx="1185018" cy="1185018"/>
            <a:chOff x="3275925" y="2960144"/>
            <a:chExt cx="1264445" cy="1264445"/>
          </a:xfrm>
        </p:grpSpPr>
        <p:sp>
          <p:nvSpPr>
            <p:cNvPr id="103" name="Oval 102">
              <a:extLst>
                <a:ext uri="{FF2B5EF4-FFF2-40B4-BE49-F238E27FC236}">
                  <a16:creationId xmlns:a16="http://schemas.microsoft.com/office/drawing/2014/main" id="{20DF4317-2021-9E3D-A3E8-27DCF069EBB7}"/>
                </a:ext>
              </a:extLst>
            </p:cNvPr>
            <p:cNvSpPr/>
            <p:nvPr/>
          </p:nvSpPr>
          <p:spPr>
            <a:xfrm>
              <a:off x="3275925" y="2960144"/>
              <a:ext cx="1264445" cy="1264445"/>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a:p>
          </p:txBody>
        </p:sp>
        <p:grpSp>
          <p:nvGrpSpPr>
            <p:cNvPr id="65" name="Group 64">
              <a:extLst>
                <a:ext uri="{FF2B5EF4-FFF2-40B4-BE49-F238E27FC236}">
                  <a16:creationId xmlns:a16="http://schemas.microsoft.com/office/drawing/2014/main" id="{1E897DD5-2432-AC86-80BD-337083247BA1}"/>
                </a:ext>
              </a:extLst>
            </p:cNvPr>
            <p:cNvGrpSpPr/>
            <p:nvPr/>
          </p:nvGrpSpPr>
          <p:grpSpPr>
            <a:xfrm>
              <a:off x="3527796" y="3195022"/>
              <a:ext cx="742992" cy="774551"/>
              <a:chOff x="3733800" y="4876800"/>
              <a:chExt cx="633463" cy="660369"/>
            </a:xfrm>
          </p:grpSpPr>
          <p:sp>
            <p:nvSpPr>
              <p:cNvPr id="66" name="Freeform 13">
                <a:extLst>
                  <a:ext uri="{FF2B5EF4-FFF2-40B4-BE49-F238E27FC236}">
                    <a16:creationId xmlns:a16="http://schemas.microsoft.com/office/drawing/2014/main" id="{F935E735-2C19-C485-EA4A-D3C8D1E67C34}"/>
                  </a:ext>
                </a:extLst>
              </p:cNvPr>
              <p:cNvSpPr>
                <a:spLocks noEditPoints="1"/>
              </p:cNvSpPr>
              <p:nvPr/>
            </p:nvSpPr>
            <p:spPr bwMode="auto">
              <a:xfrm>
                <a:off x="3733800" y="5174639"/>
                <a:ext cx="633463" cy="362530"/>
              </a:xfrm>
              <a:custGeom>
                <a:avLst/>
                <a:gdLst>
                  <a:gd name="T0" fmla="*/ 518 w 539"/>
                  <a:gd name="T1" fmla="*/ 9 h 308"/>
                  <a:gd name="T2" fmla="*/ 463 w 539"/>
                  <a:gd name="T3" fmla="*/ 29 h 308"/>
                  <a:gd name="T4" fmla="*/ 462 w 539"/>
                  <a:gd name="T5" fmla="*/ 29 h 308"/>
                  <a:gd name="T6" fmla="*/ 413 w 539"/>
                  <a:gd name="T7" fmla="*/ 95 h 308"/>
                  <a:gd name="T8" fmla="*/ 403 w 539"/>
                  <a:gd name="T9" fmla="*/ 81 h 308"/>
                  <a:gd name="T10" fmla="*/ 319 w 539"/>
                  <a:gd name="T11" fmla="*/ 68 h 308"/>
                  <a:gd name="T12" fmla="*/ 244 w 539"/>
                  <a:gd name="T13" fmla="*/ 56 h 308"/>
                  <a:gd name="T14" fmla="*/ 149 w 539"/>
                  <a:gd name="T15" fmla="*/ 60 h 308"/>
                  <a:gd name="T16" fmla="*/ 90 w 539"/>
                  <a:gd name="T17" fmla="*/ 97 h 308"/>
                  <a:gd name="T18" fmla="*/ 79 w 539"/>
                  <a:gd name="T19" fmla="*/ 77 h 308"/>
                  <a:gd name="T20" fmla="*/ 0 w 539"/>
                  <a:gd name="T21" fmla="*/ 124 h 308"/>
                  <a:gd name="T22" fmla="*/ 107 w 539"/>
                  <a:gd name="T23" fmla="*/ 308 h 308"/>
                  <a:gd name="T24" fmla="*/ 186 w 539"/>
                  <a:gd name="T25" fmla="*/ 262 h 308"/>
                  <a:gd name="T26" fmla="*/ 174 w 539"/>
                  <a:gd name="T27" fmla="*/ 240 h 308"/>
                  <a:gd name="T28" fmla="*/ 346 w 539"/>
                  <a:gd name="T29" fmla="*/ 240 h 308"/>
                  <a:gd name="T30" fmla="*/ 400 w 539"/>
                  <a:gd name="T31" fmla="*/ 223 h 308"/>
                  <a:gd name="T32" fmla="*/ 529 w 539"/>
                  <a:gd name="T33" fmla="*/ 60 h 308"/>
                  <a:gd name="T34" fmla="*/ 518 w 539"/>
                  <a:gd name="T35" fmla="*/ 9 h 308"/>
                  <a:gd name="T36" fmla="*/ 124 w 539"/>
                  <a:gd name="T37" fmla="*/ 264 h 308"/>
                  <a:gd name="T38" fmla="*/ 106 w 539"/>
                  <a:gd name="T39" fmla="*/ 245 h 308"/>
                  <a:gd name="T40" fmla="*/ 124 w 539"/>
                  <a:gd name="T41" fmla="*/ 227 h 308"/>
                  <a:gd name="T42" fmla="*/ 143 w 539"/>
                  <a:gd name="T43" fmla="*/ 245 h 308"/>
                  <a:gd name="T44" fmla="*/ 124 w 539"/>
                  <a:gd name="T45" fmla="*/ 264 h 308"/>
                  <a:gd name="T46" fmla="*/ 513 w 539"/>
                  <a:gd name="T47" fmla="*/ 54 h 308"/>
                  <a:gd name="T48" fmla="*/ 388 w 539"/>
                  <a:gd name="T49" fmla="*/ 209 h 308"/>
                  <a:gd name="T50" fmla="*/ 388 w 539"/>
                  <a:gd name="T51" fmla="*/ 210 h 308"/>
                  <a:gd name="T52" fmla="*/ 345 w 539"/>
                  <a:gd name="T53" fmla="*/ 222 h 308"/>
                  <a:gd name="T54" fmla="*/ 163 w 539"/>
                  <a:gd name="T55" fmla="*/ 222 h 308"/>
                  <a:gd name="T56" fmla="*/ 100 w 539"/>
                  <a:gd name="T57" fmla="*/ 113 h 308"/>
                  <a:gd name="T58" fmla="*/ 159 w 539"/>
                  <a:gd name="T59" fmla="*/ 75 h 308"/>
                  <a:gd name="T60" fmla="*/ 160 w 539"/>
                  <a:gd name="T61" fmla="*/ 75 h 308"/>
                  <a:gd name="T62" fmla="*/ 237 w 539"/>
                  <a:gd name="T63" fmla="*/ 73 h 308"/>
                  <a:gd name="T64" fmla="*/ 238 w 539"/>
                  <a:gd name="T65" fmla="*/ 73 h 308"/>
                  <a:gd name="T66" fmla="*/ 320 w 539"/>
                  <a:gd name="T67" fmla="*/ 86 h 308"/>
                  <a:gd name="T68" fmla="*/ 321 w 539"/>
                  <a:gd name="T69" fmla="*/ 86 h 308"/>
                  <a:gd name="T70" fmla="*/ 391 w 539"/>
                  <a:gd name="T71" fmla="*/ 95 h 308"/>
                  <a:gd name="T72" fmla="*/ 395 w 539"/>
                  <a:gd name="T73" fmla="*/ 102 h 308"/>
                  <a:gd name="T74" fmla="*/ 391 w 539"/>
                  <a:gd name="T75" fmla="*/ 115 h 308"/>
                  <a:gd name="T76" fmla="*/ 391 w 539"/>
                  <a:gd name="T77" fmla="*/ 115 h 308"/>
                  <a:gd name="T78" fmla="*/ 366 w 539"/>
                  <a:gd name="T79" fmla="*/ 131 h 308"/>
                  <a:gd name="T80" fmla="*/ 344 w 539"/>
                  <a:gd name="T81" fmla="*/ 138 h 308"/>
                  <a:gd name="T82" fmla="*/ 254 w 539"/>
                  <a:gd name="T83" fmla="*/ 138 h 308"/>
                  <a:gd name="T84" fmla="*/ 254 w 539"/>
                  <a:gd name="T85" fmla="*/ 156 h 308"/>
                  <a:gd name="T86" fmla="*/ 344 w 539"/>
                  <a:gd name="T87" fmla="*/ 156 h 308"/>
                  <a:gd name="T88" fmla="*/ 373 w 539"/>
                  <a:gd name="T89" fmla="*/ 148 h 308"/>
                  <a:gd name="T90" fmla="*/ 478 w 539"/>
                  <a:gd name="T91" fmla="*/ 39 h 308"/>
                  <a:gd name="T92" fmla="*/ 510 w 539"/>
                  <a:gd name="T93" fmla="*/ 25 h 308"/>
                  <a:gd name="T94" fmla="*/ 511 w 539"/>
                  <a:gd name="T95" fmla="*/ 26 h 308"/>
                  <a:gd name="T96" fmla="*/ 513 w 539"/>
                  <a:gd name="T97" fmla="*/ 54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39" h="308">
                    <a:moveTo>
                      <a:pt x="518" y="9"/>
                    </a:moveTo>
                    <a:cubicBezTo>
                      <a:pt x="508" y="3"/>
                      <a:pt x="483" y="0"/>
                      <a:pt x="463" y="29"/>
                    </a:cubicBezTo>
                    <a:cubicBezTo>
                      <a:pt x="462" y="29"/>
                      <a:pt x="462" y="29"/>
                      <a:pt x="462" y="29"/>
                    </a:cubicBezTo>
                    <a:cubicBezTo>
                      <a:pt x="462" y="30"/>
                      <a:pt x="442" y="65"/>
                      <a:pt x="413" y="95"/>
                    </a:cubicBezTo>
                    <a:cubicBezTo>
                      <a:pt x="411" y="89"/>
                      <a:pt x="408" y="85"/>
                      <a:pt x="403" y="81"/>
                    </a:cubicBezTo>
                    <a:cubicBezTo>
                      <a:pt x="380" y="61"/>
                      <a:pt x="327" y="67"/>
                      <a:pt x="319" y="68"/>
                    </a:cubicBezTo>
                    <a:cubicBezTo>
                      <a:pt x="285" y="69"/>
                      <a:pt x="247" y="57"/>
                      <a:pt x="244" y="56"/>
                    </a:cubicBezTo>
                    <a:cubicBezTo>
                      <a:pt x="188" y="34"/>
                      <a:pt x="153" y="57"/>
                      <a:pt x="149" y="60"/>
                    </a:cubicBezTo>
                    <a:cubicBezTo>
                      <a:pt x="90" y="97"/>
                      <a:pt x="90" y="97"/>
                      <a:pt x="90" y="97"/>
                    </a:cubicBezTo>
                    <a:cubicBezTo>
                      <a:pt x="79" y="77"/>
                      <a:pt x="79" y="77"/>
                      <a:pt x="79" y="77"/>
                    </a:cubicBezTo>
                    <a:cubicBezTo>
                      <a:pt x="0" y="124"/>
                      <a:pt x="0" y="124"/>
                      <a:pt x="0" y="124"/>
                    </a:cubicBezTo>
                    <a:cubicBezTo>
                      <a:pt x="107" y="308"/>
                      <a:pt x="107" y="308"/>
                      <a:pt x="107" y="308"/>
                    </a:cubicBezTo>
                    <a:cubicBezTo>
                      <a:pt x="186" y="262"/>
                      <a:pt x="186" y="262"/>
                      <a:pt x="186" y="262"/>
                    </a:cubicBezTo>
                    <a:cubicBezTo>
                      <a:pt x="174" y="240"/>
                      <a:pt x="174" y="240"/>
                      <a:pt x="174" y="240"/>
                    </a:cubicBezTo>
                    <a:cubicBezTo>
                      <a:pt x="346" y="240"/>
                      <a:pt x="346" y="240"/>
                      <a:pt x="346" y="240"/>
                    </a:cubicBezTo>
                    <a:cubicBezTo>
                      <a:pt x="354" y="240"/>
                      <a:pt x="382" y="239"/>
                      <a:pt x="400" y="223"/>
                    </a:cubicBezTo>
                    <a:cubicBezTo>
                      <a:pt x="407" y="218"/>
                      <a:pt x="502" y="139"/>
                      <a:pt x="529" y="60"/>
                    </a:cubicBezTo>
                    <a:cubicBezTo>
                      <a:pt x="535" y="46"/>
                      <a:pt x="539" y="19"/>
                      <a:pt x="518" y="9"/>
                    </a:cubicBezTo>
                    <a:close/>
                    <a:moveTo>
                      <a:pt x="124" y="264"/>
                    </a:moveTo>
                    <a:cubicBezTo>
                      <a:pt x="114" y="264"/>
                      <a:pt x="106" y="256"/>
                      <a:pt x="106" y="245"/>
                    </a:cubicBezTo>
                    <a:cubicBezTo>
                      <a:pt x="106" y="235"/>
                      <a:pt x="114" y="227"/>
                      <a:pt x="124" y="227"/>
                    </a:cubicBezTo>
                    <a:cubicBezTo>
                      <a:pt x="134" y="227"/>
                      <a:pt x="143" y="235"/>
                      <a:pt x="143" y="245"/>
                    </a:cubicBezTo>
                    <a:cubicBezTo>
                      <a:pt x="143" y="256"/>
                      <a:pt x="134" y="264"/>
                      <a:pt x="124" y="264"/>
                    </a:cubicBezTo>
                    <a:close/>
                    <a:moveTo>
                      <a:pt x="513" y="54"/>
                    </a:moveTo>
                    <a:cubicBezTo>
                      <a:pt x="487" y="129"/>
                      <a:pt x="389" y="208"/>
                      <a:pt x="388" y="209"/>
                    </a:cubicBezTo>
                    <a:cubicBezTo>
                      <a:pt x="388" y="210"/>
                      <a:pt x="388" y="210"/>
                      <a:pt x="388" y="210"/>
                    </a:cubicBezTo>
                    <a:cubicBezTo>
                      <a:pt x="376" y="221"/>
                      <a:pt x="353" y="222"/>
                      <a:pt x="345" y="222"/>
                    </a:cubicBezTo>
                    <a:cubicBezTo>
                      <a:pt x="163" y="222"/>
                      <a:pt x="163" y="222"/>
                      <a:pt x="163" y="222"/>
                    </a:cubicBezTo>
                    <a:cubicBezTo>
                      <a:pt x="100" y="113"/>
                      <a:pt x="100" y="113"/>
                      <a:pt x="100" y="113"/>
                    </a:cubicBezTo>
                    <a:cubicBezTo>
                      <a:pt x="159" y="75"/>
                      <a:pt x="159" y="75"/>
                      <a:pt x="159" y="75"/>
                    </a:cubicBezTo>
                    <a:cubicBezTo>
                      <a:pt x="160" y="75"/>
                      <a:pt x="160" y="75"/>
                      <a:pt x="160" y="75"/>
                    </a:cubicBezTo>
                    <a:cubicBezTo>
                      <a:pt x="161" y="74"/>
                      <a:pt x="189" y="54"/>
                      <a:pt x="237" y="73"/>
                    </a:cubicBezTo>
                    <a:cubicBezTo>
                      <a:pt x="238" y="73"/>
                      <a:pt x="238" y="73"/>
                      <a:pt x="238" y="73"/>
                    </a:cubicBezTo>
                    <a:cubicBezTo>
                      <a:pt x="240" y="74"/>
                      <a:pt x="282" y="87"/>
                      <a:pt x="320" y="86"/>
                    </a:cubicBezTo>
                    <a:cubicBezTo>
                      <a:pt x="321" y="86"/>
                      <a:pt x="321" y="86"/>
                      <a:pt x="321" y="86"/>
                    </a:cubicBezTo>
                    <a:cubicBezTo>
                      <a:pt x="341" y="83"/>
                      <a:pt x="378" y="84"/>
                      <a:pt x="391" y="95"/>
                    </a:cubicBezTo>
                    <a:cubicBezTo>
                      <a:pt x="394" y="97"/>
                      <a:pt x="395" y="99"/>
                      <a:pt x="395" y="102"/>
                    </a:cubicBezTo>
                    <a:cubicBezTo>
                      <a:pt x="395" y="104"/>
                      <a:pt x="397" y="110"/>
                      <a:pt x="391" y="115"/>
                    </a:cubicBezTo>
                    <a:cubicBezTo>
                      <a:pt x="391" y="115"/>
                      <a:pt x="391" y="115"/>
                      <a:pt x="391" y="115"/>
                    </a:cubicBezTo>
                    <a:cubicBezTo>
                      <a:pt x="383" y="122"/>
                      <a:pt x="374" y="127"/>
                      <a:pt x="366" y="131"/>
                    </a:cubicBezTo>
                    <a:cubicBezTo>
                      <a:pt x="360" y="134"/>
                      <a:pt x="349" y="138"/>
                      <a:pt x="344" y="138"/>
                    </a:cubicBezTo>
                    <a:cubicBezTo>
                      <a:pt x="254" y="138"/>
                      <a:pt x="254" y="138"/>
                      <a:pt x="254" y="138"/>
                    </a:cubicBezTo>
                    <a:cubicBezTo>
                      <a:pt x="254" y="156"/>
                      <a:pt x="254" y="156"/>
                      <a:pt x="254" y="156"/>
                    </a:cubicBezTo>
                    <a:cubicBezTo>
                      <a:pt x="344" y="156"/>
                      <a:pt x="344" y="156"/>
                      <a:pt x="344" y="156"/>
                    </a:cubicBezTo>
                    <a:cubicBezTo>
                      <a:pt x="355" y="156"/>
                      <a:pt x="370" y="149"/>
                      <a:pt x="373" y="148"/>
                    </a:cubicBezTo>
                    <a:cubicBezTo>
                      <a:pt x="428" y="121"/>
                      <a:pt x="474" y="46"/>
                      <a:pt x="478" y="39"/>
                    </a:cubicBezTo>
                    <a:cubicBezTo>
                      <a:pt x="493" y="17"/>
                      <a:pt x="508" y="24"/>
                      <a:pt x="510" y="25"/>
                    </a:cubicBezTo>
                    <a:cubicBezTo>
                      <a:pt x="511" y="26"/>
                      <a:pt x="511" y="26"/>
                      <a:pt x="511" y="26"/>
                    </a:cubicBezTo>
                    <a:cubicBezTo>
                      <a:pt x="521" y="30"/>
                      <a:pt x="513" y="53"/>
                      <a:pt x="513" y="5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67" name="Group 66">
                <a:extLst>
                  <a:ext uri="{FF2B5EF4-FFF2-40B4-BE49-F238E27FC236}">
                    <a16:creationId xmlns:a16="http://schemas.microsoft.com/office/drawing/2014/main" id="{D2BBE980-00DE-A20D-3547-B3FDC786B1BE}"/>
                  </a:ext>
                </a:extLst>
              </p:cNvPr>
              <p:cNvGrpSpPr/>
              <p:nvPr/>
            </p:nvGrpSpPr>
            <p:grpSpPr>
              <a:xfrm>
                <a:off x="3962400" y="4876800"/>
                <a:ext cx="364844" cy="301023"/>
                <a:chOff x="1947863" y="3055938"/>
                <a:chExt cx="1089025" cy="898525"/>
              </a:xfrm>
            </p:grpSpPr>
            <p:sp>
              <p:nvSpPr>
                <p:cNvPr id="68" name="Freeform 23">
                  <a:extLst>
                    <a:ext uri="{FF2B5EF4-FFF2-40B4-BE49-F238E27FC236}">
                      <a16:creationId xmlns:a16="http://schemas.microsoft.com/office/drawing/2014/main" id="{A0022D39-5312-22C8-EC99-66BA0F64F564}"/>
                    </a:ext>
                  </a:extLst>
                </p:cNvPr>
                <p:cNvSpPr>
                  <a:spLocks/>
                </p:cNvSpPr>
                <p:nvPr/>
              </p:nvSpPr>
              <p:spPr bwMode="auto">
                <a:xfrm>
                  <a:off x="2006601" y="3084513"/>
                  <a:ext cx="1006475" cy="844550"/>
                </a:xfrm>
                <a:custGeom>
                  <a:avLst/>
                  <a:gdLst>
                    <a:gd name="T0" fmla="*/ 251 w 521"/>
                    <a:gd name="T1" fmla="*/ 0 h 434"/>
                    <a:gd name="T2" fmla="*/ 251 w 521"/>
                    <a:gd name="T3" fmla="*/ 434 h 434"/>
                    <a:gd name="T4" fmla="*/ 251 w 521"/>
                    <a:gd name="T5" fmla="*/ 0 h 434"/>
                  </a:gdLst>
                  <a:ahLst/>
                  <a:cxnLst>
                    <a:cxn ang="0">
                      <a:pos x="T0" y="T1"/>
                    </a:cxn>
                    <a:cxn ang="0">
                      <a:pos x="T2" y="T3"/>
                    </a:cxn>
                    <a:cxn ang="0">
                      <a:pos x="T4" y="T5"/>
                    </a:cxn>
                  </a:cxnLst>
                  <a:rect l="0" t="0" r="r" b="b"/>
                  <a:pathLst>
                    <a:path w="521" h="434">
                      <a:moveTo>
                        <a:pt x="251" y="0"/>
                      </a:moveTo>
                      <a:cubicBezTo>
                        <a:pt x="251" y="0"/>
                        <a:pt x="0" y="214"/>
                        <a:pt x="251" y="434"/>
                      </a:cubicBezTo>
                      <a:cubicBezTo>
                        <a:pt x="251" y="434"/>
                        <a:pt x="521" y="214"/>
                        <a:pt x="251"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24">
                  <a:extLst>
                    <a:ext uri="{FF2B5EF4-FFF2-40B4-BE49-F238E27FC236}">
                      <a16:creationId xmlns:a16="http://schemas.microsoft.com/office/drawing/2014/main" id="{7A77B9A4-851D-EC94-3031-B6C02B806AB1}"/>
                    </a:ext>
                  </a:extLst>
                </p:cNvPr>
                <p:cNvSpPr>
                  <a:spLocks noEditPoints="1"/>
                </p:cNvSpPr>
                <p:nvPr/>
              </p:nvSpPr>
              <p:spPr bwMode="auto">
                <a:xfrm>
                  <a:off x="1947863" y="3055938"/>
                  <a:ext cx="1089025" cy="898525"/>
                </a:xfrm>
                <a:custGeom>
                  <a:avLst/>
                  <a:gdLst>
                    <a:gd name="T0" fmla="*/ 558 w 563"/>
                    <a:gd name="T1" fmla="*/ 184 h 462"/>
                    <a:gd name="T2" fmla="*/ 558 w 563"/>
                    <a:gd name="T3" fmla="*/ 176 h 462"/>
                    <a:gd name="T4" fmla="*/ 549 w 563"/>
                    <a:gd name="T5" fmla="*/ 175 h 462"/>
                    <a:gd name="T6" fmla="*/ 408 w 563"/>
                    <a:gd name="T7" fmla="*/ 197 h 462"/>
                    <a:gd name="T8" fmla="*/ 288 w 563"/>
                    <a:gd name="T9" fmla="*/ 5 h 462"/>
                    <a:gd name="T10" fmla="*/ 282 w 563"/>
                    <a:gd name="T11" fmla="*/ 0 h 462"/>
                    <a:gd name="T12" fmla="*/ 275 w 563"/>
                    <a:gd name="T13" fmla="*/ 5 h 462"/>
                    <a:gd name="T14" fmla="*/ 159 w 563"/>
                    <a:gd name="T15" fmla="*/ 198 h 462"/>
                    <a:gd name="T16" fmla="*/ 13 w 563"/>
                    <a:gd name="T17" fmla="*/ 175 h 462"/>
                    <a:gd name="T18" fmla="*/ 5 w 563"/>
                    <a:gd name="T19" fmla="*/ 176 h 462"/>
                    <a:gd name="T20" fmla="*/ 5 w 563"/>
                    <a:gd name="T21" fmla="*/ 184 h 462"/>
                    <a:gd name="T22" fmla="*/ 72 w 563"/>
                    <a:gd name="T23" fmla="*/ 393 h 462"/>
                    <a:gd name="T24" fmla="*/ 264 w 563"/>
                    <a:gd name="T25" fmla="*/ 462 h 462"/>
                    <a:gd name="T26" fmla="*/ 279 w 563"/>
                    <a:gd name="T27" fmla="*/ 462 h 462"/>
                    <a:gd name="T28" fmla="*/ 285 w 563"/>
                    <a:gd name="T29" fmla="*/ 461 h 462"/>
                    <a:gd name="T30" fmla="*/ 285 w 563"/>
                    <a:gd name="T31" fmla="*/ 461 h 462"/>
                    <a:gd name="T32" fmla="*/ 303 w 563"/>
                    <a:gd name="T33" fmla="*/ 462 h 462"/>
                    <a:gd name="T34" fmla="*/ 490 w 563"/>
                    <a:gd name="T35" fmla="*/ 395 h 462"/>
                    <a:gd name="T36" fmla="*/ 558 w 563"/>
                    <a:gd name="T37" fmla="*/ 184 h 462"/>
                    <a:gd name="T38" fmla="*/ 282 w 563"/>
                    <a:gd name="T39" fmla="*/ 26 h 462"/>
                    <a:gd name="T40" fmla="*/ 389 w 563"/>
                    <a:gd name="T41" fmla="*/ 206 h 462"/>
                    <a:gd name="T42" fmla="*/ 350 w 563"/>
                    <a:gd name="T43" fmla="*/ 235 h 462"/>
                    <a:gd name="T44" fmla="*/ 282 w 563"/>
                    <a:gd name="T45" fmla="*/ 352 h 462"/>
                    <a:gd name="T46" fmla="*/ 216 w 563"/>
                    <a:gd name="T47" fmla="*/ 236 h 462"/>
                    <a:gd name="T48" fmla="*/ 178 w 563"/>
                    <a:gd name="T49" fmla="*/ 208 h 462"/>
                    <a:gd name="T50" fmla="*/ 282 w 563"/>
                    <a:gd name="T51" fmla="*/ 26 h 462"/>
                    <a:gd name="T52" fmla="*/ 85 w 563"/>
                    <a:gd name="T53" fmla="*/ 379 h 462"/>
                    <a:gd name="T54" fmla="*/ 24 w 563"/>
                    <a:gd name="T55" fmla="*/ 194 h 462"/>
                    <a:gd name="T56" fmla="*/ 157 w 563"/>
                    <a:gd name="T57" fmla="*/ 219 h 462"/>
                    <a:gd name="T58" fmla="*/ 156 w 563"/>
                    <a:gd name="T59" fmla="*/ 230 h 462"/>
                    <a:gd name="T60" fmla="*/ 257 w 563"/>
                    <a:gd name="T61" fmla="*/ 442 h 462"/>
                    <a:gd name="T62" fmla="*/ 85 w 563"/>
                    <a:gd name="T63" fmla="*/ 379 h 462"/>
                    <a:gd name="T64" fmla="*/ 176 w 563"/>
                    <a:gd name="T65" fmla="*/ 231 h 462"/>
                    <a:gd name="T66" fmla="*/ 176 w 563"/>
                    <a:gd name="T67" fmla="*/ 230 h 462"/>
                    <a:gd name="T68" fmla="*/ 203 w 563"/>
                    <a:gd name="T69" fmla="*/ 251 h 462"/>
                    <a:gd name="T70" fmla="*/ 271 w 563"/>
                    <a:gd name="T71" fmla="*/ 428 h 462"/>
                    <a:gd name="T72" fmla="*/ 176 w 563"/>
                    <a:gd name="T73" fmla="*/ 231 h 462"/>
                    <a:gd name="T74" fmla="*/ 292 w 563"/>
                    <a:gd name="T75" fmla="*/ 429 h 462"/>
                    <a:gd name="T76" fmla="*/ 363 w 563"/>
                    <a:gd name="T77" fmla="*/ 249 h 462"/>
                    <a:gd name="T78" fmla="*/ 390 w 563"/>
                    <a:gd name="T79" fmla="*/ 229 h 462"/>
                    <a:gd name="T80" fmla="*/ 292 w 563"/>
                    <a:gd name="T81" fmla="*/ 429 h 462"/>
                    <a:gd name="T82" fmla="*/ 476 w 563"/>
                    <a:gd name="T83" fmla="*/ 381 h 462"/>
                    <a:gd name="T84" fmla="*/ 306 w 563"/>
                    <a:gd name="T85" fmla="*/ 442 h 462"/>
                    <a:gd name="T86" fmla="*/ 410 w 563"/>
                    <a:gd name="T87" fmla="*/ 228 h 462"/>
                    <a:gd name="T88" fmla="*/ 410 w 563"/>
                    <a:gd name="T89" fmla="*/ 218 h 462"/>
                    <a:gd name="T90" fmla="*/ 539 w 563"/>
                    <a:gd name="T91" fmla="*/ 194 h 462"/>
                    <a:gd name="T92" fmla="*/ 476 w 563"/>
                    <a:gd name="T93" fmla="*/ 381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63" h="462">
                      <a:moveTo>
                        <a:pt x="558" y="184"/>
                      </a:moveTo>
                      <a:cubicBezTo>
                        <a:pt x="558" y="176"/>
                        <a:pt x="558" y="176"/>
                        <a:pt x="558" y="176"/>
                      </a:cubicBezTo>
                      <a:cubicBezTo>
                        <a:pt x="549" y="175"/>
                        <a:pt x="549" y="175"/>
                        <a:pt x="549" y="175"/>
                      </a:cubicBezTo>
                      <a:cubicBezTo>
                        <a:pt x="546" y="174"/>
                        <a:pt x="477" y="167"/>
                        <a:pt x="408" y="197"/>
                      </a:cubicBezTo>
                      <a:cubicBezTo>
                        <a:pt x="399" y="129"/>
                        <a:pt x="359" y="65"/>
                        <a:pt x="288" y="5"/>
                      </a:cubicBezTo>
                      <a:cubicBezTo>
                        <a:pt x="282" y="0"/>
                        <a:pt x="282" y="0"/>
                        <a:pt x="282" y="0"/>
                      </a:cubicBezTo>
                      <a:cubicBezTo>
                        <a:pt x="275" y="5"/>
                        <a:pt x="275" y="5"/>
                        <a:pt x="275" y="5"/>
                      </a:cubicBezTo>
                      <a:cubicBezTo>
                        <a:pt x="271" y="9"/>
                        <a:pt x="177" y="85"/>
                        <a:pt x="159" y="198"/>
                      </a:cubicBezTo>
                      <a:cubicBezTo>
                        <a:pt x="89" y="167"/>
                        <a:pt x="17" y="175"/>
                        <a:pt x="13" y="175"/>
                      </a:cubicBezTo>
                      <a:cubicBezTo>
                        <a:pt x="5" y="176"/>
                        <a:pt x="5" y="176"/>
                        <a:pt x="5" y="176"/>
                      </a:cubicBezTo>
                      <a:cubicBezTo>
                        <a:pt x="5" y="184"/>
                        <a:pt x="5" y="184"/>
                        <a:pt x="5" y="184"/>
                      </a:cubicBezTo>
                      <a:cubicBezTo>
                        <a:pt x="0" y="275"/>
                        <a:pt x="22" y="345"/>
                        <a:pt x="72" y="393"/>
                      </a:cubicBezTo>
                      <a:cubicBezTo>
                        <a:pt x="135" y="455"/>
                        <a:pt x="225" y="462"/>
                        <a:pt x="264" y="462"/>
                      </a:cubicBezTo>
                      <a:cubicBezTo>
                        <a:pt x="270" y="462"/>
                        <a:pt x="275" y="462"/>
                        <a:pt x="279" y="462"/>
                      </a:cubicBezTo>
                      <a:cubicBezTo>
                        <a:pt x="285" y="461"/>
                        <a:pt x="285" y="461"/>
                        <a:pt x="285" y="461"/>
                      </a:cubicBezTo>
                      <a:cubicBezTo>
                        <a:pt x="285" y="461"/>
                        <a:pt x="285" y="461"/>
                        <a:pt x="285" y="461"/>
                      </a:cubicBezTo>
                      <a:cubicBezTo>
                        <a:pt x="289" y="461"/>
                        <a:pt x="295" y="462"/>
                        <a:pt x="303" y="462"/>
                      </a:cubicBezTo>
                      <a:cubicBezTo>
                        <a:pt x="343" y="462"/>
                        <a:pt x="428" y="454"/>
                        <a:pt x="490" y="395"/>
                      </a:cubicBezTo>
                      <a:cubicBezTo>
                        <a:pt x="540" y="347"/>
                        <a:pt x="563" y="276"/>
                        <a:pt x="558" y="184"/>
                      </a:cubicBezTo>
                      <a:close/>
                      <a:moveTo>
                        <a:pt x="282" y="26"/>
                      </a:moveTo>
                      <a:cubicBezTo>
                        <a:pt x="347" y="83"/>
                        <a:pt x="383" y="143"/>
                        <a:pt x="389" y="206"/>
                      </a:cubicBezTo>
                      <a:cubicBezTo>
                        <a:pt x="376" y="214"/>
                        <a:pt x="362" y="223"/>
                        <a:pt x="350" y="235"/>
                      </a:cubicBezTo>
                      <a:cubicBezTo>
                        <a:pt x="317" y="264"/>
                        <a:pt x="294" y="304"/>
                        <a:pt x="282" y="352"/>
                      </a:cubicBezTo>
                      <a:cubicBezTo>
                        <a:pt x="271" y="304"/>
                        <a:pt x="249" y="265"/>
                        <a:pt x="216" y="236"/>
                      </a:cubicBezTo>
                      <a:cubicBezTo>
                        <a:pt x="204" y="225"/>
                        <a:pt x="191" y="215"/>
                        <a:pt x="178" y="208"/>
                      </a:cubicBezTo>
                      <a:cubicBezTo>
                        <a:pt x="190" y="115"/>
                        <a:pt x="260" y="45"/>
                        <a:pt x="282" y="26"/>
                      </a:cubicBezTo>
                      <a:close/>
                      <a:moveTo>
                        <a:pt x="85" y="379"/>
                      </a:moveTo>
                      <a:cubicBezTo>
                        <a:pt x="42" y="337"/>
                        <a:pt x="21" y="274"/>
                        <a:pt x="24" y="194"/>
                      </a:cubicBezTo>
                      <a:cubicBezTo>
                        <a:pt x="45" y="193"/>
                        <a:pt x="103" y="193"/>
                        <a:pt x="157" y="219"/>
                      </a:cubicBezTo>
                      <a:cubicBezTo>
                        <a:pt x="156" y="223"/>
                        <a:pt x="156" y="227"/>
                        <a:pt x="156" y="230"/>
                      </a:cubicBezTo>
                      <a:cubicBezTo>
                        <a:pt x="154" y="305"/>
                        <a:pt x="188" y="376"/>
                        <a:pt x="257" y="442"/>
                      </a:cubicBezTo>
                      <a:cubicBezTo>
                        <a:pt x="219" y="441"/>
                        <a:pt x="140" y="432"/>
                        <a:pt x="85" y="379"/>
                      </a:cubicBezTo>
                      <a:close/>
                      <a:moveTo>
                        <a:pt x="176" y="231"/>
                      </a:moveTo>
                      <a:cubicBezTo>
                        <a:pt x="176" y="231"/>
                        <a:pt x="176" y="230"/>
                        <a:pt x="176" y="230"/>
                      </a:cubicBezTo>
                      <a:cubicBezTo>
                        <a:pt x="185" y="236"/>
                        <a:pt x="195" y="243"/>
                        <a:pt x="203" y="251"/>
                      </a:cubicBezTo>
                      <a:cubicBezTo>
                        <a:pt x="247" y="291"/>
                        <a:pt x="270" y="350"/>
                        <a:pt x="271" y="428"/>
                      </a:cubicBezTo>
                      <a:cubicBezTo>
                        <a:pt x="206" y="366"/>
                        <a:pt x="174" y="299"/>
                        <a:pt x="176" y="231"/>
                      </a:cubicBezTo>
                      <a:close/>
                      <a:moveTo>
                        <a:pt x="292" y="429"/>
                      </a:moveTo>
                      <a:cubicBezTo>
                        <a:pt x="294" y="350"/>
                        <a:pt x="318" y="289"/>
                        <a:pt x="363" y="249"/>
                      </a:cubicBezTo>
                      <a:cubicBezTo>
                        <a:pt x="372" y="241"/>
                        <a:pt x="381" y="234"/>
                        <a:pt x="390" y="229"/>
                      </a:cubicBezTo>
                      <a:cubicBezTo>
                        <a:pt x="389" y="322"/>
                        <a:pt x="323" y="398"/>
                        <a:pt x="292" y="429"/>
                      </a:cubicBezTo>
                      <a:close/>
                      <a:moveTo>
                        <a:pt x="476" y="381"/>
                      </a:moveTo>
                      <a:cubicBezTo>
                        <a:pt x="422" y="433"/>
                        <a:pt x="345" y="441"/>
                        <a:pt x="306" y="442"/>
                      </a:cubicBezTo>
                      <a:cubicBezTo>
                        <a:pt x="341" y="409"/>
                        <a:pt x="409" y="329"/>
                        <a:pt x="410" y="228"/>
                      </a:cubicBezTo>
                      <a:cubicBezTo>
                        <a:pt x="410" y="225"/>
                        <a:pt x="410" y="221"/>
                        <a:pt x="410" y="218"/>
                      </a:cubicBezTo>
                      <a:cubicBezTo>
                        <a:pt x="463" y="193"/>
                        <a:pt x="518" y="193"/>
                        <a:pt x="539" y="194"/>
                      </a:cubicBezTo>
                      <a:cubicBezTo>
                        <a:pt x="542" y="276"/>
                        <a:pt x="521" y="339"/>
                        <a:pt x="476" y="38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grpSp>
        <p:nvGrpSpPr>
          <p:cNvPr id="16" name="Group 15">
            <a:extLst>
              <a:ext uri="{FF2B5EF4-FFF2-40B4-BE49-F238E27FC236}">
                <a16:creationId xmlns:a16="http://schemas.microsoft.com/office/drawing/2014/main" id="{20B098FF-494D-89B6-DA63-A5B9E7533B70}"/>
              </a:ext>
            </a:extLst>
          </p:cNvPr>
          <p:cNvGrpSpPr/>
          <p:nvPr/>
        </p:nvGrpSpPr>
        <p:grpSpPr>
          <a:xfrm>
            <a:off x="8390938" y="2768969"/>
            <a:ext cx="1185018" cy="1185018"/>
            <a:chOff x="9921477" y="2960146"/>
            <a:chExt cx="1264445" cy="1264445"/>
          </a:xfrm>
        </p:grpSpPr>
        <p:sp>
          <p:nvSpPr>
            <p:cNvPr id="106" name="Oval 105">
              <a:extLst>
                <a:ext uri="{FF2B5EF4-FFF2-40B4-BE49-F238E27FC236}">
                  <a16:creationId xmlns:a16="http://schemas.microsoft.com/office/drawing/2014/main" id="{D7FF612B-C36B-3C97-15AE-8C5CC5EE77EB}"/>
                </a:ext>
              </a:extLst>
            </p:cNvPr>
            <p:cNvSpPr/>
            <p:nvPr/>
          </p:nvSpPr>
          <p:spPr>
            <a:xfrm>
              <a:off x="9921477" y="2960146"/>
              <a:ext cx="1264445" cy="1264445"/>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a:p>
          </p:txBody>
        </p:sp>
        <p:grpSp>
          <p:nvGrpSpPr>
            <p:cNvPr id="50" name="Group 49">
              <a:extLst>
                <a:ext uri="{FF2B5EF4-FFF2-40B4-BE49-F238E27FC236}">
                  <a16:creationId xmlns:a16="http://schemas.microsoft.com/office/drawing/2014/main" id="{68F3CC1C-9726-82A9-75E8-04437B8AF0E8}"/>
                </a:ext>
              </a:extLst>
            </p:cNvPr>
            <p:cNvGrpSpPr/>
            <p:nvPr/>
          </p:nvGrpSpPr>
          <p:grpSpPr>
            <a:xfrm>
              <a:off x="10216776" y="3187994"/>
              <a:ext cx="673847" cy="827470"/>
              <a:chOff x="998538" y="5132388"/>
              <a:chExt cx="1225550" cy="1504950"/>
            </a:xfrm>
            <a:solidFill>
              <a:schemeClr val="tx1"/>
            </a:solidFill>
          </p:grpSpPr>
          <p:sp>
            <p:nvSpPr>
              <p:cNvPr id="51" name="Freeform 49">
                <a:extLst>
                  <a:ext uri="{FF2B5EF4-FFF2-40B4-BE49-F238E27FC236}">
                    <a16:creationId xmlns:a16="http://schemas.microsoft.com/office/drawing/2014/main" id="{BBBCA739-26B6-C119-11AC-1045CAD7974C}"/>
                  </a:ext>
                </a:extLst>
              </p:cNvPr>
              <p:cNvSpPr>
                <a:spLocks/>
              </p:cNvSpPr>
              <p:nvPr/>
            </p:nvSpPr>
            <p:spPr bwMode="auto">
              <a:xfrm>
                <a:off x="1020763" y="5349875"/>
                <a:ext cx="1157287" cy="1223962"/>
              </a:xfrm>
              <a:custGeom>
                <a:avLst/>
                <a:gdLst>
                  <a:gd name="T0" fmla="*/ 298 w 308"/>
                  <a:gd name="T1" fmla="*/ 205 h 325"/>
                  <a:gd name="T2" fmla="*/ 236 w 308"/>
                  <a:gd name="T3" fmla="*/ 128 h 325"/>
                  <a:gd name="T4" fmla="*/ 213 w 308"/>
                  <a:gd name="T5" fmla="*/ 142 h 325"/>
                  <a:gd name="T6" fmla="*/ 196 w 308"/>
                  <a:gd name="T7" fmla="*/ 152 h 325"/>
                  <a:gd name="T8" fmla="*/ 194 w 308"/>
                  <a:gd name="T9" fmla="*/ 152 h 325"/>
                  <a:gd name="T10" fmla="*/ 189 w 308"/>
                  <a:gd name="T11" fmla="*/ 154 h 325"/>
                  <a:gd name="T12" fmla="*/ 188 w 308"/>
                  <a:gd name="T13" fmla="*/ 151 h 325"/>
                  <a:gd name="T14" fmla="*/ 166 w 308"/>
                  <a:gd name="T15" fmla="*/ 124 h 325"/>
                  <a:gd name="T16" fmla="*/ 178 w 308"/>
                  <a:gd name="T17" fmla="*/ 116 h 325"/>
                  <a:gd name="T18" fmla="*/ 177 w 308"/>
                  <a:gd name="T19" fmla="*/ 111 h 325"/>
                  <a:gd name="T20" fmla="*/ 183 w 308"/>
                  <a:gd name="T21" fmla="*/ 98 h 325"/>
                  <a:gd name="T22" fmla="*/ 267 w 308"/>
                  <a:gd name="T23" fmla="*/ 104 h 325"/>
                  <a:gd name="T24" fmla="*/ 287 w 308"/>
                  <a:gd name="T25" fmla="*/ 94 h 325"/>
                  <a:gd name="T26" fmla="*/ 199 w 308"/>
                  <a:gd name="T27" fmla="*/ 20 h 325"/>
                  <a:gd name="T28" fmla="*/ 182 w 308"/>
                  <a:gd name="T29" fmla="*/ 60 h 325"/>
                  <a:gd name="T30" fmla="*/ 142 w 308"/>
                  <a:gd name="T31" fmla="*/ 52 h 325"/>
                  <a:gd name="T32" fmla="*/ 73 w 308"/>
                  <a:gd name="T33" fmla="*/ 0 h 325"/>
                  <a:gd name="T34" fmla="*/ 43 w 308"/>
                  <a:gd name="T35" fmla="*/ 14 h 325"/>
                  <a:gd name="T36" fmla="*/ 13 w 308"/>
                  <a:gd name="T37" fmla="*/ 61 h 325"/>
                  <a:gd name="T38" fmla="*/ 0 w 308"/>
                  <a:gd name="T39" fmla="*/ 163 h 325"/>
                  <a:gd name="T40" fmla="*/ 57 w 308"/>
                  <a:gd name="T41" fmla="*/ 174 h 325"/>
                  <a:gd name="T42" fmla="*/ 66 w 308"/>
                  <a:gd name="T43" fmla="*/ 126 h 325"/>
                  <a:gd name="T44" fmla="*/ 81 w 308"/>
                  <a:gd name="T45" fmla="*/ 246 h 325"/>
                  <a:gd name="T46" fmla="*/ 99 w 308"/>
                  <a:gd name="T47" fmla="*/ 270 h 325"/>
                  <a:gd name="T48" fmla="*/ 116 w 308"/>
                  <a:gd name="T49" fmla="*/ 281 h 325"/>
                  <a:gd name="T50" fmla="*/ 135 w 308"/>
                  <a:gd name="T51" fmla="*/ 274 h 325"/>
                  <a:gd name="T52" fmla="*/ 171 w 308"/>
                  <a:gd name="T53" fmla="*/ 276 h 325"/>
                  <a:gd name="T54" fmla="*/ 192 w 308"/>
                  <a:gd name="T55" fmla="*/ 270 h 325"/>
                  <a:gd name="T56" fmla="*/ 196 w 308"/>
                  <a:gd name="T57" fmla="*/ 284 h 325"/>
                  <a:gd name="T58" fmla="*/ 157 w 308"/>
                  <a:gd name="T59" fmla="*/ 292 h 325"/>
                  <a:gd name="T60" fmla="*/ 212 w 308"/>
                  <a:gd name="T61" fmla="*/ 303 h 325"/>
                  <a:gd name="T62" fmla="*/ 227 w 308"/>
                  <a:gd name="T63" fmla="*/ 315 h 325"/>
                  <a:gd name="T64" fmla="*/ 221 w 308"/>
                  <a:gd name="T65" fmla="*/ 325 h 325"/>
                  <a:gd name="T66" fmla="*/ 298 w 308"/>
                  <a:gd name="T67" fmla="*/ 20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8" h="325">
                    <a:moveTo>
                      <a:pt x="298" y="205"/>
                    </a:moveTo>
                    <a:cubicBezTo>
                      <a:pt x="298" y="205"/>
                      <a:pt x="291" y="158"/>
                      <a:pt x="236" y="128"/>
                    </a:cubicBezTo>
                    <a:cubicBezTo>
                      <a:pt x="236" y="128"/>
                      <a:pt x="226" y="135"/>
                      <a:pt x="213" y="142"/>
                    </a:cubicBezTo>
                    <a:cubicBezTo>
                      <a:pt x="196" y="152"/>
                      <a:pt x="196" y="152"/>
                      <a:pt x="196" y="152"/>
                    </a:cubicBezTo>
                    <a:cubicBezTo>
                      <a:pt x="196" y="152"/>
                      <a:pt x="195" y="152"/>
                      <a:pt x="194" y="152"/>
                    </a:cubicBezTo>
                    <a:cubicBezTo>
                      <a:pt x="192" y="153"/>
                      <a:pt x="191" y="154"/>
                      <a:pt x="189" y="154"/>
                    </a:cubicBezTo>
                    <a:cubicBezTo>
                      <a:pt x="188" y="151"/>
                      <a:pt x="188" y="151"/>
                      <a:pt x="188" y="151"/>
                    </a:cubicBezTo>
                    <a:cubicBezTo>
                      <a:pt x="150" y="143"/>
                      <a:pt x="166" y="124"/>
                      <a:pt x="166" y="124"/>
                    </a:cubicBezTo>
                    <a:cubicBezTo>
                      <a:pt x="166" y="124"/>
                      <a:pt x="172" y="120"/>
                      <a:pt x="178" y="116"/>
                    </a:cubicBezTo>
                    <a:cubicBezTo>
                      <a:pt x="177" y="111"/>
                      <a:pt x="177" y="111"/>
                      <a:pt x="177" y="111"/>
                    </a:cubicBezTo>
                    <a:cubicBezTo>
                      <a:pt x="183" y="98"/>
                      <a:pt x="183" y="98"/>
                      <a:pt x="183" y="98"/>
                    </a:cubicBezTo>
                    <a:cubicBezTo>
                      <a:pt x="199" y="92"/>
                      <a:pt x="237" y="78"/>
                      <a:pt x="267" y="104"/>
                    </a:cubicBezTo>
                    <a:cubicBezTo>
                      <a:pt x="287" y="94"/>
                      <a:pt x="287" y="94"/>
                      <a:pt x="287" y="94"/>
                    </a:cubicBezTo>
                    <a:cubicBezTo>
                      <a:pt x="287" y="94"/>
                      <a:pt x="246" y="30"/>
                      <a:pt x="199" y="20"/>
                    </a:cubicBezTo>
                    <a:cubicBezTo>
                      <a:pt x="199" y="20"/>
                      <a:pt x="197" y="56"/>
                      <a:pt x="182" y="60"/>
                    </a:cubicBezTo>
                    <a:cubicBezTo>
                      <a:pt x="182" y="60"/>
                      <a:pt x="155" y="60"/>
                      <a:pt x="142" y="52"/>
                    </a:cubicBezTo>
                    <a:cubicBezTo>
                      <a:pt x="142" y="52"/>
                      <a:pt x="90" y="30"/>
                      <a:pt x="73" y="0"/>
                    </a:cubicBezTo>
                    <a:cubicBezTo>
                      <a:pt x="43" y="14"/>
                      <a:pt x="43" y="14"/>
                      <a:pt x="43" y="14"/>
                    </a:cubicBezTo>
                    <a:cubicBezTo>
                      <a:pt x="43" y="14"/>
                      <a:pt x="18" y="20"/>
                      <a:pt x="13" y="61"/>
                    </a:cubicBezTo>
                    <a:cubicBezTo>
                      <a:pt x="0" y="163"/>
                      <a:pt x="0" y="163"/>
                      <a:pt x="0" y="163"/>
                    </a:cubicBezTo>
                    <a:cubicBezTo>
                      <a:pt x="57" y="174"/>
                      <a:pt x="57" y="174"/>
                      <a:pt x="57" y="174"/>
                    </a:cubicBezTo>
                    <a:cubicBezTo>
                      <a:pt x="66" y="126"/>
                      <a:pt x="66" y="126"/>
                      <a:pt x="66" y="126"/>
                    </a:cubicBezTo>
                    <a:cubicBezTo>
                      <a:pt x="66" y="126"/>
                      <a:pt x="113" y="180"/>
                      <a:pt x="81" y="246"/>
                    </a:cubicBezTo>
                    <a:cubicBezTo>
                      <a:pt x="99" y="270"/>
                      <a:pt x="99" y="270"/>
                      <a:pt x="99" y="270"/>
                    </a:cubicBezTo>
                    <a:cubicBezTo>
                      <a:pt x="116" y="281"/>
                      <a:pt x="116" y="281"/>
                      <a:pt x="116" y="281"/>
                    </a:cubicBezTo>
                    <a:cubicBezTo>
                      <a:pt x="116" y="281"/>
                      <a:pt x="124" y="282"/>
                      <a:pt x="135" y="274"/>
                    </a:cubicBezTo>
                    <a:cubicBezTo>
                      <a:pt x="135" y="274"/>
                      <a:pt x="145" y="266"/>
                      <a:pt x="171" y="276"/>
                    </a:cubicBezTo>
                    <a:cubicBezTo>
                      <a:pt x="192" y="270"/>
                      <a:pt x="192" y="270"/>
                      <a:pt x="192" y="270"/>
                    </a:cubicBezTo>
                    <a:cubicBezTo>
                      <a:pt x="192" y="270"/>
                      <a:pt x="204" y="275"/>
                      <a:pt x="196" y="284"/>
                    </a:cubicBezTo>
                    <a:cubicBezTo>
                      <a:pt x="196" y="284"/>
                      <a:pt x="173" y="297"/>
                      <a:pt x="157" y="292"/>
                    </a:cubicBezTo>
                    <a:cubicBezTo>
                      <a:pt x="157" y="292"/>
                      <a:pt x="170" y="307"/>
                      <a:pt x="212" y="303"/>
                    </a:cubicBezTo>
                    <a:cubicBezTo>
                      <a:pt x="212" y="303"/>
                      <a:pt x="233" y="304"/>
                      <a:pt x="227" y="315"/>
                    </a:cubicBezTo>
                    <a:cubicBezTo>
                      <a:pt x="221" y="325"/>
                      <a:pt x="221" y="325"/>
                      <a:pt x="221" y="325"/>
                    </a:cubicBezTo>
                    <a:cubicBezTo>
                      <a:pt x="221" y="325"/>
                      <a:pt x="308" y="319"/>
                      <a:pt x="298" y="205"/>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0">
                <a:extLst>
                  <a:ext uri="{FF2B5EF4-FFF2-40B4-BE49-F238E27FC236}">
                    <a16:creationId xmlns:a16="http://schemas.microsoft.com/office/drawing/2014/main" id="{551CD5E9-32CA-2AA1-7649-EEF931B897F2}"/>
                  </a:ext>
                </a:extLst>
              </p:cNvPr>
              <p:cNvSpPr>
                <a:spLocks noEditPoints="1"/>
              </p:cNvSpPr>
              <p:nvPr/>
            </p:nvSpPr>
            <p:spPr bwMode="auto">
              <a:xfrm>
                <a:off x="998538" y="5132388"/>
                <a:ext cx="1225550" cy="1504950"/>
              </a:xfrm>
              <a:custGeom>
                <a:avLst/>
                <a:gdLst>
                  <a:gd name="T0" fmla="*/ 326 w 326"/>
                  <a:gd name="T1" fmla="*/ 222 h 400"/>
                  <a:gd name="T2" fmla="*/ 187 w 326"/>
                  <a:gd name="T3" fmla="*/ 48 h 400"/>
                  <a:gd name="T4" fmla="*/ 178 w 326"/>
                  <a:gd name="T5" fmla="*/ 50 h 400"/>
                  <a:gd name="T6" fmla="*/ 180 w 326"/>
                  <a:gd name="T7" fmla="*/ 114 h 400"/>
                  <a:gd name="T8" fmla="*/ 89 w 326"/>
                  <a:gd name="T9" fmla="*/ 58 h 400"/>
                  <a:gd name="T10" fmla="*/ 115 w 326"/>
                  <a:gd name="T11" fmla="*/ 0 h 400"/>
                  <a:gd name="T12" fmla="*/ 19 w 326"/>
                  <a:gd name="T13" fmla="*/ 105 h 400"/>
                  <a:gd name="T14" fmla="*/ 0 w 326"/>
                  <a:gd name="T15" fmla="*/ 280 h 400"/>
                  <a:gd name="T16" fmla="*/ 139 w 326"/>
                  <a:gd name="T17" fmla="*/ 390 h 400"/>
                  <a:gd name="T18" fmla="*/ 195 w 326"/>
                  <a:gd name="T19" fmla="*/ 396 h 400"/>
                  <a:gd name="T20" fmla="*/ 250 w 326"/>
                  <a:gd name="T21" fmla="*/ 386 h 400"/>
                  <a:gd name="T22" fmla="*/ 309 w 326"/>
                  <a:gd name="T23" fmla="*/ 240 h 400"/>
                  <a:gd name="T24" fmla="*/ 191 w 326"/>
                  <a:gd name="T25" fmla="*/ 387 h 400"/>
                  <a:gd name="T26" fmla="*/ 13 w 326"/>
                  <a:gd name="T27" fmla="*/ 290 h 400"/>
                  <a:gd name="T28" fmla="*/ 58 w 326"/>
                  <a:gd name="T29" fmla="*/ 235 h 400"/>
                  <a:gd name="T30" fmla="*/ 47 w 326"/>
                  <a:gd name="T31" fmla="*/ 275 h 400"/>
                  <a:gd name="T32" fmla="*/ 137 w 326"/>
                  <a:gd name="T33" fmla="*/ 343 h 400"/>
                  <a:gd name="T34" fmla="*/ 167 w 326"/>
                  <a:gd name="T35" fmla="*/ 337 h 400"/>
                  <a:gd name="T36" fmla="*/ 201 w 326"/>
                  <a:gd name="T37" fmla="*/ 334 h 400"/>
                  <a:gd name="T38" fmla="*/ 163 w 326"/>
                  <a:gd name="T39" fmla="*/ 346 h 400"/>
                  <a:gd name="T40" fmla="*/ 155 w 326"/>
                  <a:gd name="T41" fmla="*/ 349 h 400"/>
                  <a:gd name="T42" fmla="*/ 197 w 326"/>
                  <a:gd name="T43" fmla="*/ 368 h 400"/>
                  <a:gd name="T44" fmla="*/ 225 w 326"/>
                  <a:gd name="T45" fmla="*/ 376 h 400"/>
                  <a:gd name="T46" fmla="*/ 56 w 326"/>
                  <a:gd name="T47" fmla="*/ 270 h 400"/>
                  <a:gd name="T48" fmla="*/ 301 w 326"/>
                  <a:gd name="T49" fmla="*/ 297 h 400"/>
                  <a:gd name="T50" fmla="*/ 240 w 326"/>
                  <a:gd name="T51" fmla="*/ 370 h 400"/>
                  <a:gd name="T52" fmla="*/ 223 w 326"/>
                  <a:gd name="T53" fmla="*/ 357 h 400"/>
                  <a:gd name="T54" fmla="*/ 207 w 326"/>
                  <a:gd name="T55" fmla="*/ 343 h 400"/>
                  <a:gd name="T56" fmla="*/ 205 w 326"/>
                  <a:gd name="T57" fmla="*/ 326 h 400"/>
                  <a:gd name="T58" fmla="*/ 195 w 326"/>
                  <a:gd name="T59" fmla="*/ 326 h 400"/>
                  <a:gd name="T60" fmla="*/ 132 w 326"/>
                  <a:gd name="T61" fmla="*/ 335 h 400"/>
                  <a:gd name="T62" fmla="*/ 93 w 326"/>
                  <a:gd name="T63" fmla="*/ 306 h 400"/>
                  <a:gd name="T64" fmla="*/ 70 w 326"/>
                  <a:gd name="T65" fmla="*/ 158 h 400"/>
                  <a:gd name="T66" fmla="*/ 28 w 326"/>
                  <a:gd name="T67" fmla="*/ 108 h 400"/>
                  <a:gd name="T68" fmla="*/ 178 w 326"/>
                  <a:gd name="T69" fmla="*/ 123 h 400"/>
                  <a:gd name="T70" fmla="*/ 209 w 326"/>
                  <a:gd name="T71" fmla="*/ 83 h 400"/>
                  <a:gd name="T72" fmla="*/ 274 w 326"/>
                  <a:gd name="T73" fmla="*/ 157 h 400"/>
                  <a:gd name="T74" fmla="*/ 194 w 326"/>
                  <a:gd name="T75" fmla="*/ 150 h 400"/>
                  <a:gd name="T76" fmla="*/ 165 w 326"/>
                  <a:gd name="T77" fmla="*/ 187 h 400"/>
                  <a:gd name="T78" fmla="*/ 168 w 326"/>
                  <a:gd name="T79" fmla="*/ 201 h 400"/>
                  <a:gd name="T80" fmla="*/ 230 w 326"/>
                  <a:gd name="T81" fmla="*/ 200 h 400"/>
                  <a:gd name="T82" fmla="*/ 294 w 326"/>
                  <a:gd name="T83" fmla="*/ 227 h 400"/>
                  <a:gd name="T84" fmla="*/ 254 w 326"/>
                  <a:gd name="T85" fmla="*/ 175 h 400"/>
                  <a:gd name="T86" fmla="*/ 207 w 326"/>
                  <a:gd name="T87" fmla="*/ 202 h 400"/>
                  <a:gd name="T88" fmla="*/ 205 w 326"/>
                  <a:gd name="T89" fmla="*/ 169 h 400"/>
                  <a:gd name="T90" fmla="*/ 198 w 326"/>
                  <a:gd name="T91" fmla="*/ 157 h 400"/>
                  <a:gd name="T92" fmla="*/ 295 w 326"/>
                  <a:gd name="T93" fmla="*/ 185 h 400"/>
                  <a:gd name="T94" fmla="*/ 293 w 326"/>
                  <a:gd name="T95" fmla="*/ 157 h 400"/>
                  <a:gd name="T96" fmla="*/ 315 w 326"/>
                  <a:gd name="T97" fmla="*/ 230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26" h="400">
                    <a:moveTo>
                      <a:pt x="311" y="240"/>
                    </a:moveTo>
                    <a:cubicBezTo>
                      <a:pt x="316" y="240"/>
                      <a:pt x="319" y="238"/>
                      <a:pt x="321" y="236"/>
                    </a:cubicBezTo>
                    <a:cubicBezTo>
                      <a:pt x="326" y="231"/>
                      <a:pt x="326" y="224"/>
                      <a:pt x="326" y="222"/>
                    </a:cubicBezTo>
                    <a:cubicBezTo>
                      <a:pt x="326" y="159"/>
                      <a:pt x="251" y="96"/>
                      <a:pt x="248" y="93"/>
                    </a:cubicBezTo>
                    <a:cubicBezTo>
                      <a:pt x="232" y="81"/>
                      <a:pt x="207" y="72"/>
                      <a:pt x="203" y="71"/>
                    </a:cubicBezTo>
                    <a:cubicBezTo>
                      <a:pt x="189" y="64"/>
                      <a:pt x="187" y="49"/>
                      <a:pt x="187" y="48"/>
                    </a:cubicBezTo>
                    <a:cubicBezTo>
                      <a:pt x="184" y="30"/>
                      <a:pt x="191" y="15"/>
                      <a:pt x="191" y="14"/>
                    </a:cubicBezTo>
                    <a:cubicBezTo>
                      <a:pt x="183" y="11"/>
                      <a:pt x="183" y="11"/>
                      <a:pt x="183" y="11"/>
                    </a:cubicBezTo>
                    <a:cubicBezTo>
                      <a:pt x="183" y="11"/>
                      <a:pt x="175" y="29"/>
                      <a:pt x="178" y="50"/>
                    </a:cubicBezTo>
                    <a:cubicBezTo>
                      <a:pt x="178" y="51"/>
                      <a:pt x="181" y="70"/>
                      <a:pt x="199" y="79"/>
                    </a:cubicBezTo>
                    <a:cubicBezTo>
                      <a:pt x="200" y="88"/>
                      <a:pt x="198" y="102"/>
                      <a:pt x="197" y="104"/>
                    </a:cubicBezTo>
                    <a:cubicBezTo>
                      <a:pt x="194" y="116"/>
                      <a:pt x="181" y="114"/>
                      <a:pt x="180" y="114"/>
                    </a:cubicBezTo>
                    <a:cubicBezTo>
                      <a:pt x="180" y="114"/>
                      <a:pt x="180" y="114"/>
                      <a:pt x="180" y="114"/>
                    </a:cubicBezTo>
                    <a:cubicBezTo>
                      <a:pt x="130" y="107"/>
                      <a:pt x="96" y="72"/>
                      <a:pt x="85" y="59"/>
                    </a:cubicBezTo>
                    <a:cubicBezTo>
                      <a:pt x="89" y="58"/>
                      <a:pt x="89" y="58"/>
                      <a:pt x="89" y="58"/>
                    </a:cubicBezTo>
                    <a:cubicBezTo>
                      <a:pt x="89" y="58"/>
                      <a:pt x="89" y="58"/>
                      <a:pt x="89" y="58"/>
                    </a:cubicBezTo>
                    <a:cubicBezTo>
                      <a:pt x="115" y="44"/>
                      <a:pt x="124" y="4"/>
                      <a:pt x="124" y="2"/>
                    </a:cubicBezTo>
                    <a:cubicBezTo>
                      <a:pt x="115" y="0"/>
                      <a:pt x="115" y="0"/>
                      <a:pt x="115" y="0"/>
                    </a:cubicBezTo>
                    <a:cubicBezTo>
                      <a:pt x="115" y="1"/>
                      <a:pt x="107" y="37"/>
                      <a:pt x="85" y="49"/>
                    </a:cubicBezTo>
                    <a:cubicBezTo>
                      <a:pt x="56" y="63"/>
                      <a:pt x="56" y="63"/>
                      <a:pt x="56" y="63"/>
                    </a:cubicBezTo>
                    <a:cubicBezTo>
                      <a:pt x="53" y="64"/>
                      <a:pt x="26" y="74"/>
                      <a:pt x="19" y="105"/>
                    </a:cubicBezTo>
                    <a:cubicBezTo>
                      <a:pt x="18" y="108"/>
                      <a:pt x="5" y="161"/>
                      <a:pt x="0" y="280"/>
                    </a:cubicBezTo>
                    <a:cubicBezTo>
                      <a:pt x="0" y="280"/>
                      <a:pt x="0" y="280"/>
                      <a:pt x="0" y="280"/>
                    </a:cubicBezTo>
                    <a:cubicBezTo>
                      <a:pt x="0" y="280"/>
                      <a:pt x="0" y="280"/>
                      <a:pt x="0" y="280"/>
                    </a:cubicBezTo>
                    <a:cubicBezTo>
                      <a:pt x="1" y="281"/>
                      <a:pt x="1" y="289"/>
                      <a:pt x="6" y="296"/>
                    </a:cubicBezTo>
                    <a:cubicBezTo>
                      <a:pt x="8" y="298"/>
                      <a:pt x="47" y="346"/>
                      <a:pt x="122" y="381"/>
                    </a:cubicBezTo>
                    <a:cubicBezTo>
                      <a:pt x="122" y="381"/>
                      <a:pt x="133" y="386"/>
                      <a:pt x="139" y="390"/>
                    </a:cubicBezTo>
                    <a:cubicBezTo>
                      <a:pt x="140" y="391"/>
                      <a:pt x="154" y="400"/>
                      <a:pt x="173" y="400"/>
                    </a:cubicBezTo>
                    <a:cubicBezTo>
                      <a:pt x="179" y="400"/>
                      <a:pt x="187" y="399"/>
                      <a:pt x="195" y="396"/>
                    </a:cubicBezTo>
                    <a:cubicBezTo>
                      <a:pt x="195" y="396"/>
                      <a:pt x="195" y="396"/>
                      <a:pt x="195" y="396"/>
                    </a:cubicBezTo>
                    <a:cubicBezTo>
                      <a:pt x="197" y="395"/>
                      <a:pt x="201" y="393"/>
                      <a:pt x="206" y="391"/>
                    </a:cubicBezTo>
                    <a:cubicBezTo>
                      <a:pt x="209" y="392"/>
                      <a:pt x="213" y="392"/>
                      <a:pt x="216" y="392"/>
                    </a:cubicBezTo>
                    <a:cubicBezTo>
                      <a:pt x="234" y="392"/>
                      <a:pt x="249" y="387"/>
                      <a:pt x="250" y="386"/>
                    </a:cubicBezTo>
                    <a:cubicBezTo>
                      <a:pt x="304" y="365"/>
                      <a:pt x="310" y="302"/>
                      <a:pt x="310" y="298"/>
                    </a:cubicBezTo>
                    <a:cubicBezTo>
                      <a:pt x="313" y="275"/>
                      <a:pt x="309" y="255"/>
                      <a:pt x="301" y="239"/>
                    </a:cubicBezTo>
                    <a:cubicBezTo>
                      <a:pt x="305" y="240"/>
                      <a:pt x="309" y="240"/>
                      <a:pt x="309" y="240"/>
                    </a:cubicBezTo>
                    <a:cubicBezTo>
                      <a:pt x="310" y="240"/>
                      <a:pt x="310" y="240"/>
                      <a:pt x="311" y="240"/>
                    </a:cubicBezTo>
                    <a:close/>
                    <a:moveTo>
                      <a:pt x="225" y="376"/>
                    </a:moveTo>
                    <a:cubicBezTo>
                      <a:pt x="213" y="377"/>
                      <a:pt x="193" y="387"/>
                      <a:pt x="191" y="387"/>
                    </a:cubicBezTo>
                    <a:cubicBezTo>
                      <a:pt x="166" y="397"/>
                      <a:pt x="144" y="383"/>
                      <a:pt x="144" y="383"/>
                    </a:cubicBezTo>
                    <a:cubicBezTo>
                      <a:pt x="138" y="379"/>
                      <a:pt x="127" y="373"/>
                      <a:pt x="126" y="373"/>
                    </a:cubicBezTo>
                    <a:cubicBezTo>
                      <a:pt x="53" y="339"/>
                      <a:pt x="14" y="290"/>
                      <a:pt x="13" y="290"/>
                    </a:cubicBezTo>
                    <a:cubicBezTo>
                      <a:pt x="10" y="286"/>
                      <a:pt x="10" y="281"/>
                      <a:pt x="10" y="280"/>
                    </a:cubicBezTo>
                    <a:cubicBezTo>
                      <a:pt x="10" y="261"/>
                      <a:pt x="11" y="243"/>
                      <a:pt x="12" y="227"/>
                    </a:cubicBezTo>
                    <a:cubicBezTo>
                      <a:pt x="58" y="235"/>
                      <a:pt x="58" y="235"/>
                      <a:pt x="58" y="235"/>
                    </a:cubicBezTo>
                    <a:cubicBezTo>
                      <a:pt x="52" y="258"/>
                      <a:pt x="46" y="268"/>
                      <a:pt x="46" y="269"/>
                    </a:cubicBezTo>
                    <a:cubicBezTo>
                      <a:pt x="43" y="272"/>
                      <a:pt x="43" y="272"/>
                      <a:pt x="43" y="272"/>
                    </a:cubicBezTo>
                    <a:cubicBezTo>
                      <a:pt x="47" y="275"/>
                      <a:pt x="47" y="275"/>
                      <a:pt x="47" y="275"/>
                    </a:cubicBezTo>
                    <a:cubicBezTo>
                      <a:pt x="64" y="285"/>
                      <a:pt x="86" y="312"/>
                      <a:pt x="86" y="312"/>
                    </a:cubicBezTo>
                    <a:cubicBezTo>
                      <a:pt x="106" y="337"/>
                      <a:pt x="119" y="344"/>
                      <a:pt x="121" y="345"/>
                    </a:cubicBezTo>
                    <a:cubicBezTo>
                      <a:pt x="126" y="348"/>
                      <a:pt x="134" y="344"/>
                      <a:pt x="137" y="343"/>
                    </a:cubicBezTo>
                    <a:cubicBezTo>
                      <a:pt x="138" y="342"/>
                      <a:pt x="138" y="342"/>
                      <a:pt x="138" y="342"/>
                    </a:cubicBezTo>
                    <a:cubicBezTo>
                      <a:pt x="138" y="342"/>
                      <a:pt x="138" y="342"/>
                      <a:pt x="138" y="342"/>
                    </a:cubicBezTo>
                    <a:cubicBezTo>
                      <a:pt x="148" y="331"/>
                      <a:pt x="166" y="336"/>
                      <a:pt x="167" y="337"/>
                    </a:cubicBezTo>
                    <a:cubicBezTo>
                      <a:pt x="178" y="341"/>
                      <a:pt x="196" y="336"/>
                      <a:pt x="198" y="335"/>
                    </a:cubicBezTo>
                    <a:cubicBezTo>
                      <a:pt x="199" y="335"/>
                      <a:pt x="199" y="335"/>
                      <a:pt x="199" y="335"/>
                    </a:cubicBezTo>
                    <a:cubicBezTo>
                      <a:pt x="199" y="334"/>
                      <a:pt x="200" y="334"/>
                      <a:pt x="201" y="334"/>
                    </a:cubicBezTo>
                    <a:cubicBezTo>
                      <a:pt x="201" y="334"/>
                      <a:pt x="201" y="334"/>
                      <a:pt x="201" y="335"/>
                    </a:cubicBezTo>
                    <a:cubicBezTo>
                      <a:pt x="201" y="335"/>
                      <a:pt x="201" y="337"/>
                      <a:pt x="200" y="337"/>
                    </a:cubicBezTo>
                    <a:cubicBezTo>
                      <a:pt x="188" y="351"/>
                      <a:pt x="164" y="346"/>
                      <a:pt x="163" y="346"/>
                    </a:cubicBezTo>
                    <a:cubicBezTo>
                      <a:pt x="158" y="345"/>
                      <a:pt x="158" y="345"/>
                      <a:pt x="158" y="345"/>
                    </a:cubicBezTo>
                    <a:cubicBezTo>
                      <a:pt x="158" y="345"/>
                      <a:pt x="157" y="345"/>
                      <a:pt x="157" y="345"/>
                    </a:cubicBezTo>
                    <a:cubicBezTo>
                      <a:pt x="153" y="345"/>
                      <a:pt x="155" y="349"/>
                      <a:pt x="155" y="349"/>
                    </a:cubicBezTo>
                    <a:cubicBezTo>
                      <a:pt x="159" y="353"/>
                      <a:pt x="159" y="353"/>
                      <a:pt x="159" y="353"/>
                    </a:cubicBezTo>
                    <a:cubicBezTo>
                      <a:pt x="170" y="367"/>
                      <a:pt x="196" y="368"/>
                      <a:pt x="197" y="368"/>
                    </a:cubicBezTo>
                    <a:cubicBezTo>
                      <a:pt x="197" y="368"/>
                      <a:pt x="197" y="368"/>
                      <a:pt x="197" y="368"/>
                    </a:cubicBezTo>
                    <a:cubicBezTo>
                      <a:pt x="208" y="367"/>
                      <a:pt x="221" y="367"/>
                      <a:pt x="223" y="367"/>
                    </a:cubicBezTo>
                    <a:cubicBezTo>
                      <a:pt x="229" y="367"/>
                      <a:pt x="231" y="370"/>
                      <a:pt x="231" y="370"/>
                    </a:cubicBezTo>
                    <a:cubicBezTo>
                      <a:pt x="231" y="374"/>
                      <a:pt x="226" y="376"/>
                      <a:pt x="225" y="376"/>
                    </a:cubicBezTo>
                    <a:close/>
                    <a:moveTo>
                      <a:pt x="75" y="197"/>
                    </a:moveTo>
                    <a:cubicBezTo>
                      <a:pt x="86" y="211"/>
                      <a:pt x="106" y="245"/>
                      <a:pt x="87" y="299"/>
                    </a:cubicBezTo>
                    <a:cubicBezTo>
                      <a:pt x="79" y="290"/>
                      <a:pt x="67" y="277"/>
                      <a:pt x="56" y="270"/>
                    </a:cubicBezTo>
                    <a:cubicBezTo>
                      <a:pt x="60" y="261"/>
                      <a:pt x="69" y="239"/>
                      <a:pt x="75" y="197"/>
                    </a:cubicBezTo>
                    <a:close/>
                    <a:moveTo>
                      <a:pt x="301" y="297"/>
                    </a:moveTo>
                    <a:cubicBezTo>
                      <a:pt x="301" y="297"/>
                      <a:pt x="301" y="297"/>
                      <a:pt x="301" y="297"/>
                    </a:cubicBezTo>
                    <a:cubicBezTo>
                      <a:pt x="301" y="298"/>
                      <a:pt x="296" y="358"/>
                      <a:pt x="246" y="378"/>
                    </a:cubicBezTo>
                    <a:cubicBezTo>
                      <a:pt x="246" y="378"/>
                      <a:pt x="242" y="379"/>
                      <a:pt x="235" y="381"/>
                    </a:cubicBezTo>
                    <a:cubicBezTo>
                      <a:pt x="238" y="378"/>
                      <a:pt x="240" y="375"/>
                      <a:pt x="240" y="370"/>
                    </a:cubicBezTo>
                    <a:cubicBezTo>
                      <a:pt x="240" y="369"/>
                      <a:pt x="240" y="369"/>
                      <a:pt x="240" y="369"/>
                    </a:cubicBezTo>
                    <a:cubicBezTo>
                      <a:pt x="240" y="369"/>
                      <a:pt x="239" y="358"/>
                      <a:pt x="223" y="357"/>
                    </a:cubicBezTo>
                    <a:cubicBezTo>
                      <a:pt x="223" y="357"/>
                      <a:pt x="223" y="357"/>
                      <a:pt x="223" y="357"/>
                    </a:cubicBezTo>
                    <a:cubicBezTo>
                      <a:pt x="222" y="357"/>
                      <a:pt x="209" y="358"/>
                      <a:pt x="197" y="359"/>
                    </a:cubicBezTo>
                    <a:cubicBezTo>
                      <a:pt x="193" y="358"/>
                      <a:pt x="187" y="358"/>
                      <a:pt x="180" y="356"/>
                    </a:cubicBezTo>
                    <a:cubicBezTo>
                      <a:pt x="189" y="355"/>
                      <a:pt x="200" y="352"/>
                      <a:pt x="207" y="343"/>
                    </a:cubicBezTo>
                    <a:cubicBezTo>
                      <a:pt x="207" y="343"/>
                      <a:pt x="207" y="343"/>
                      <a:pt x="207" y="343"/>
                    </a:cubicBezTo>
                    <a:cubicBezTo>
                      <a:pt x="208" y="343"/>
                      <a:pt x="211" y="338"/>
                      <a:pt x="210" y="333"/>
                    </a:cubicBezTo>
                    <a:cubicBezTo>
                      <a:pt x="210" y="331"/>
                      <a:pt x="209" y="328"/>
                      <a:pt x="205" y="326"/>
                    </a:cubicBezTo>
                    <a:cubicBezTo>
                      <a:pt x="205" y="326"/>
                      <a:pt x="205" y="326"/>
                      <a:pt x="205" y="326"/>
                    </a:cubicBezTo>
                    <a:cubicBezTo>
                      <a:pt x="204" y="325"/>
                      <a:pt x="204" y="325"/>
                      <a:pt x="204" y="325"/>
                    </a:cubicBezTo>
                    <a:cubicBezTo>
                      <a:pt x="204" y="325"/>
                      <a:pt x="199" y="324"/>
                      <a:pt x="195" y="326"/>
                    </a:cubicBezTo>
                    <a:cubicBezTo>
                      <a:pt x="188" y="328"/>
                      <a:pt x="176" y="331"/>
                      <a:pt x="171" y="328"/>
                    </a:cubicBezTo>
                    <a:cubicBezTo>
                      <a:pt x="170" y="328"/>
                      <a:pt x="170" y="328"/>
                      <a:pt x="170" y="328"/>
                    </a:cubicBezTo>
                    <a:cubicBezTo>
                      <a:pt x="170" y="328"/>
                      <a:pt x="147" y="321"/>
                      <a:pt x="132" y="335"/>
                    </a:cubicBezTo>
                    <a:cubicBezTo>
                      <a:pt x="130" y="336"/>
                      <a:pt x="127" y="337"/>
                      <a:pt x="126" y="337"/>
                    </a:cubicBezTo>
                    <a:cubicBezTo>
                      <a:pt x="125" y="337"/>
                      <a:pt x="125" y="337"/>
                      <a:pt x="125" y="337"/>
                    </a:cubicBezTo>
                    <a:cubicBezTo>
                      <a:pt x="125" y="337"/>
                      <a:pt x="113" y="331"/>
                      <a:pt x="93" y="306"/>
                    </a:cubicBezTo>
                    <a:cubicBezTo>
                      <a:pt x="121" y="237"/>
                      <a:pt x="85" y="194"/>
                      <a:pt x="77" y="185"/>
                    </a:cubicBezTo>
                    <a:cubicBezTo>
                      <a:pt x="78" y="177"/>
                      <a:pt x="79" y="168"/>
                      <a:pt x="79" y="159"/>
                    </a:cubicBezTo>
                    <a:cubicBezTo>
                      <a:pt x="70" y="158"/>
                      <a:pt x="70" y="158"/>
                      <a:pt x="70" y="158"/>
                    </a:cubicBezTo>
                    <a:cubicBezTo>
                      <a:pt x="68" y="187"/>
                      <a:pt x="64" y="209"/>
                      <a:pt x="60" y="226"/>
                    </a:cubicBezTo>
                    <a:cubicBezTo>
                      <a:pt x="13" y="218"/>
                      <a:pt x="13" y="218"/>
                      <a:pt x="13" y="218"/>
                    </a:cubicBezTo>
                    <a:cubicBezTo>
                      <a:pt x="19" y="143"/>
                      <a:pt x="27" y="108"/>
                      <a:pt x="28" y="108"/>
                    </a:cubicBezTo>
                    <a:cubicBezTo>
                      <a:pt x="34" y="79"/>
                      <a:pt x="58" y="72"/>
                      <a:pt x="59" y="72"/>
                    </a:cubicBezTo>
                    <a:cubicBezTo>
                      <a:pt x="77" y="63"/>
                      <a:pt x="77" y="63"/>
                      <a:pt x="77" y="63"/>
                    </a:cubicBezTo>
                    <a:cubicBezTo>
                      <a:pt x="86" y="75"/>
                      <a:pt x="122" y="115"/>
                      <a:pt x="178" y="123"/>
                    </a:cubicBezTo>
                    <a:cubicBezTo>
                      <a:pt x="180" y="123"/>
                      <a:pt x="181" y="124"/>
                      <a:pt x="183" y="124"/>
                    </a:cubicBezTo>
                    <a:cubicBezTo>
                      <a:pt x="191" y="124"/>
                      <a:pt x="202" y="120"/>
                      <a:pt x="206" y="107"/>
                    </a:cubicBezTo>
                    <a:cubicBezTo>
                      <a:pt x="206" y="107"/>
                      <a:pt x="209" y="94"/>
                      <a:pt x="209" y="83"/>
                    </a:cubicBezTo>
                    <a:cubicBezTo>
                      <a:pt x="218" y="86"/>
                      <a:pt x="232" y="93"/>
                      <a:pt x="242" y="101"/>
                    </a:cubicBezTo>
                    <a:cubicBezTo>
                      <a:pt x="243" y="101"/>
                      <a:pt x="267" y="121"/>
                      <a:pt x="288" y="150"/>
                    </a:cubicBezTo>
                    <a:cubicBezTo>
                      <a:pt x="274" y="157"/>
                      <a:pt x="274" y="157"/>
                      <a:pt x="274" y="157"/>
                    </a:cubicBezTo>
                    <a:cubicBezTo>
                      <a:pt x="264" y="154"/>
                      <a:pt x="251" y="146"/>
                      <a:pt x="239" y="144"/>
                    </a:cubicBezTo>
                    <a:cubicBezTo>
                      <a:pt x="237" y="143"/>
                      <a:pt x="219" y="140"/>
                      <a:pt x="198" y="149"/>
                    </a:cubicBezTo>
                    <a:cubicBezTo>
                      <a:pt x="197" y="149"/>
                      <a:pt x="195" y="149"/>
                      <a:pt x="194" y="150"/>
                    </a:cubicBezTo>
                    <a:cubicBezTo>
                      <a:pt x="190" y="152"/>
                      <a:pt x="184" y="155"/>
                      <a:pt x="182" y="161"/>
                    </a:cubicBezTo>
                    <a:cubicBezTo>
                      <a:pt x="182" y="161"/>
                      <a:pt x="179" y="164"/>
                      <a:pt x="179" y="171"/>
                    </a:cubicBezTo>
                    <a:cubicBezTo>
                      <a:pt x="172" y="176"/>
                      <a:pt x="167" y="181"/>
                      <a:pt x="165" y="187"/>
                    </a:cubicBezTo>
                    <a:cubicBezTo>
                      <a:pt x="163" y="195"/>
                      <a:pt x="166" y="200"/>
                      <a:pt x="167" y="200"/>
                    </a:cubicBezTo>
                    <a:cubicBezTo>
                      <a:pt x="167" y="201"/>
                      <a:pt x="167" y="201"/>
                      <a:pt x="167" y="201"/>
                    </a:cubicBezTo>
                    <a:cubicBezTo>
                      <a:pt x="168" y="201"/>
                      <a:pt x="168" y="201"/>
                      <a:pt x="168" y="201"/>
                    </a:cubicBezTo>
                    <a:cubicBezTo>
                      <a:pt x="180" y="210"/>
                      <a:pt x="190" y="212"/>
                      <a:pt x="198" y="212"/>
                    </a:cubicBezTo>
                    <a:cubicBezTo>
                      <a:pt x="206" y="212"/>
                      <a:pt x="211" y="210"/>
                      <a:pt x="211" y="210"/>
                    </a:cubicBezTo>
                    <a:cubicBezTo>
                      <a:pt x="230" y="200"/>
                      <a:pt x="230" y="200"/>
                      <a:pt x="230" y="200"/>
                    </a:cubicBezTo>
                    <a:cubicBezTo>
                      <a:pt x="244" y="191"/>
                      <a:pt x="244" y="191"/>
                      <a:pt x="244" y="191"/>
                    </a:cubicBezTo>
                    <a:cubicBezTo>
                      <a:pt x="252" y="196"/>
                      <a:pt x="310" y="230"/>
                      <a:pt x="301" y="297"/>
                    </a:cubicBezTo>
                    <a:close/>
                    <a:moveTo>
                      <a:pt x="294" y="227"/>
                    </a:moveTo>
                    <a:cubicBezTo>
                      <a:pt x="280" y="205"/>
                      <a:pt x="262" y="192"/>
                      <a:pt x="253" y="186"/>
                    </a:cubicBezTo>
                    <a:cubicBezTo>
                      <a:pt x="256" y="184"/>
                      <a:pt x="260" y="183"/>
                      <a:pt x="260" y="183"/>
                    </a:cubicBezTo>
                    <a:cubicBezTo>
                      <a:pt x="254" y="175"/>
                      <a:pt x="254" y="175"/>
                      <a:pt x="254" y="175"/>
                    </a:cubicBezTo>
                    <a:cubicBezTo>
                      <a:pt x="254" y="175"/>
                      <a:pt x="243" y="181"/>
                      <a:pt x="233" y="187"/>
                    </a:cubicBezTo>
                    <a:cubicBezTo>
                      <a:pt x="226" y="192"/>
                      <a:pt x="226" y="192"/>
                      <a:pt x="226" y="192"/>
                    </a:cubicBezTo>
                    <a:cubicBezTo>
                      <a:pt x="207" y="202"/>
                      <a:pt x="207" y="202"/>
                      <a:pt x="207" y="202"/>
                    </a:cubicBezTo>
                    <a:cubicBezTo>
                      <a:pt x="206" y="202"/>
                      <a:pt x="193" y="208"/>
                      <a:pt x="174" y="195"/>
                    </a:cubicBezTo>
                    <a:cubicBezTo>
                      <a:pt x="174" y="194"/>
                      <a:pt x="173" y="192"/>
                      <a:pt x="174" y="189"/>
                    </a:cubicBezTo>
                    <a:cubicBezTo>
                      <a:pt x="175" y="186"/>
                      <a:pt x="182" y="177"/>
                      <a:pt x="205" y="169"/>
                    </a:cubicBezTo>
                    <a:cubicBezTo>
                      <a:pt x="205" y="161"/>
                      <a:pt x="205" y="161"/>
                      <a:pt x="205" y="161"/>
                    </a:cubicBezTo>
                    <a:cubicBezTo>
                      <a:pt x="202" y="162"/>
                      <a:pt x="192" y="165"/>
                      <a:pt x="189" y="167"/>
                    </a:cubicBezTo>
                    <a:cubicBezTo>
                      <a:pt x="190" y="164"/>
                      <a:pt x="193" y="159"/>
                      <a:pt x="198" y="157"/>
                    </a:cubicBezTo>
                    <a:cubicBezTo>
                      <a:pt x="198" y="157"/>
                      <a:pt x="198" y="157"/>
                      <a:pt x="198" y="157"/>
                    </a:cubicBezTo>
                    <a:cubicBezTo>
                      <a:pt x="225" y="149"/>
                      <a:pt x="235" y="152"/>
                      <a:pt x="235" y="152"/>
                    </a:cubicBezTo>
                    <a:cubicBezTo>
                      <a:pt x="262" y="157"/>
                      <a:pt x="294" y="185"/>
                      <a:pt x="295" y="185"/>
                    </a:cubicBezTo>
                    <a:cubicBezTo>
                      <a:pt x="296" y="174"/>
                      <a:pt x="296" y="174"/>
                      <a:pt x="296" y="174"/>
                    </a:cubicBezTo>
                    <a:cubicBezTo>
                      <a:pt x="296" y="174"/>
                      <a:pt x="292" y="170"/>
                      <a:pt x="282" y="163"/>
                    </a:cubicBezTo>
                    <a:cubicBezTo>
                      <a:pt x="293" y="157"/>
                      <a:pt x="293" y="157"/>
                      <a:pt x="293" y="157"/>
                    </a:cubicBezTo>
                    <a:cubicBezTo>
                      <a:pt x="306" y="177"/>
                      <a:pt x="317" y="200"/>
                      <a:pt x="317" y="222"/>
                    </a:cubicBezTo>
                    <a:cubicBezTo>
                      <a:pt x="317" y="222"/>
                      <a:pt x="317" y="222"/>
                      <a:pt x="317" y="222"/>
                    </a:cubicBezTo>
                    <a:cubicBezTo>
                      <a:pt x="317" y="223"/>
                      <a:pt x="317" y="228"/>
                      <a:pt x="315" y="230"/>
                    </a:cubicBezTo>
                    <a:cubicBezTo>
                      <a:pt x="314" y="230"/>
                      <a:pt x="313" y="232"/>
                      <a:pt x="310" y="231"/>
                    </a:cubicBezTo>
                    <a:cubicBezTo>
                      <a:pt x="309" y="231"/>
                      <a:pt x="300" y="230"/>
                      <a:pt x="294" y="2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1">
                <a:extLst>
                  <a:ext uri="{FF2B5EF4-FFF2-40B4-BE49-F238E27FC236}">
                    <a16:creationId xmlns:a16="http://schemas.microsoft.com/office/drawing/2014/main" id="{3C0D1943-861A-043C-5C4B-960E9F1F1AC4}"/>
                  </a:ext>
                </a:extLst>
              </p:cNvPr>
              <p:cNvSpPr>
                <a:spLocks/>
              </p:cNvSpPr>
              <p:nvPr/>
            </p:nvSpPr>
            <p:spPr bwMode="auto">
              <a:xfrm>
                <a:off x="1362075" y="5865813"/>
                <a:ext cx="196850" cy="57150"/>
              </a:xfrm>
              <a:custGeom>
                <a:avLst/>
                <a:gdLst>
                  <a:gd name="T0" fmla="*/ 32 w 52"/>
                  <a:gd name="T1" fmla="*/ 15 h 15"/>
                  <a:gd name="T2" fmla="*/ 0 w 52"/>
                  <a:gd name="T3" fmla="*/ 9 h 15"/>
                  <a:gd name="T4" fmla="*/ 4 w 52"/>
                  <a:gd name="T5" fmla="*/ 0 h 15"/>
                  <a:gd name="T6" fmla="*/ 49 w 52"/>
                  <a:gd name="T7" fmla="*/ 4 h 15"/>
                  <a:gd name="T8" fmla="*/ 52 w 52"/>
                  <a:gd name="T9" fmla="*/ 13 h 15"/>
                  <a:gd name="T10" fmla="*/ 32 w 52"/>
                  <a:gd name="T11" fmla="*/ 15 h 15"/>
                </a:gdLst>
                <a:ahLst/>
                <a:cxnLst>
                  <a:cxn ang="0">
                    <a:pos x="T0" y="T1"/>
                  </a:cxn>
                  <a:cxn ang="0">
                    <a:pos x="T2" y="T3"/>
                  </a:cxn>
                  <a:cxn ang="0">
                    <a:pos x="T4" y="T5"/>
                  </a:cxn>
                  <a:cxn ang="0">
                    <a:pos x="T6" y="T7"/>
                  </a:cxn>
                  <a:cxn ang="0">
                    <a:pos x="T8" y="T9"/>
                  </a:cxn>
                  <a:cxn ang="0">
                    <a:pos x="T10" y="T11"/>
                  </a:cxn>
                </a:cxnLst>
                <a:rect l="0" t="0" r="r" b="b"/>
                <a:pathLst>
                  <a:path w="52" h="15">
                    <a:moveTo>
                      <a:pt x="32" y="15"/>
                    </a:moveTo>
                    <a:cubicBezTo>
                      <a:pt x="15" y="15"/>
                      <a:pt x="1" y="9"/>
                      <a:pt x="0" y="9"/>
                    </a:cubicBezTo>
                    <a:cubicBezTo>
                      <a:pt x="4" y="0"/>
                      <a:pt x="4" y="0"/>
                      <a:pt x="4" y="0"/>
                    </a:cubicBezTo>
                    <a:cubicBezTo>
                      <a:pt x="4" y="0"/>
                      <a:pt x="26" y="11"/>
                      <a:pt x="49" y="4"/>
                    </a:cubicBezTo>
                    <a:cubicBezTo>
                      <a:pt x="52" y="13"/>
                      <a:pt x="52" y="13"/>
                      <a:pt x="52" y="13"/>
                    </a:cubicBezTo>
                    <a:cubicBezTo>
                      <a:pt x="45" y="15"/>
                      <a:pt x="38" y="15"/>
                      <a:pt x="32"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Line 52">
                <a:extLst>
                  <a:ext uri="{FF2B5EF4-FFF2-40B4-BE49-F238E27FC236}">
                    <a16:creationId xmlns:a16="http://schemas.microsoft.com/office/drawing/2014/main" id="{FFED959F-0387-9758-3719-145B3070D706}"/>
                  </a:ext>
                </a:extLst>
              </p:cNvPr>
              <p:cNvSpPr>
                <a:spLocks noChangeShapeType="1"/>
              </p:cNvSpPr>
              <p:nvPr/>
            </p:nvSpPr>
            <p:spPr bwMode="auto">
              <a:xfrm>
                <a:off x="1171575" y="5407025"/>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Line 53">
                <a:extLst>
                  <a:ext uri="{FF2B5EF4-FFF2-40B4-BE49-F238E27FC236}">
                    <a16:creationId xmlns:a16="http://schemas.microsoft.com/office/drawing/2014/main" id="{73E5A743-D4A5-0D95-FB0D-B85EBDCFC86C}"/>
                  </a:ext>
                </a:extLst>
              </p:cNvPr>
              <p:cNvSpPr>
                <a:spLocks noChangeShapeType="1"/>
              </p:cNvSpPr>
              <p:nvPr/>
            </p:nvSpPr>
            <p:spPr bwMode="auto">
              <a:xfrm>
                <a:off x="1171575" y="5407025"/>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54">
                <a:extLst>
                  <a:ext uri="{FF2B5EF4-FFF2-40B4-BE49-F238E27FC236}">
                    <a16:creationId xmlns:a16="http://schemas.microsoft.com/office/drawing/2014/main" id="{513C2183-B9C5-1BC7-FEF3-EEBDA68DDEFF}"/>
                  </a:ext>
                </a:extLst>
              </p:cNvPr>
              <p:cNvSpPr>
                <a:spLocks/>
              </p:cNvSpPr>
              <p:nvPr/>
            </p:nvSpPr>
            <p:spPr bwMode="auto">
              <a:xfrm>
                <a:off x="1727200" y="5689600"/>
                <a:ext cx="15875" cy="6350"/>
              </a:xfrm>
              <a:custGeom>
                <a:avLst/>
                <a:gdLst>
                  <a:gd name="T0" fmla="*/ 4 w 4"/>
                  <a:gd name="T1" fmla="*/ 0 h 2"/>
                  <a:gd name="T2" fmla="*/ 4 w 4"/>
                  <a:gd name="T3" fmla="*/ 1 h 2"/>
                  <a:gd name="T4" fmla="*/ 0 w 4"/>
                  <a:gd name="T5" fmla="*/ 2 h 2"/>
                  <a:gd name="T6" fmla="*/ 4 w 4"/>
                  <a:gd name="T7" fmla="*/ 0 h 2"/>
                </a:gdLst>
                <a:ahLst/>
                <a:cxnLst>
                  <a:cxn ang="0">
                    <a:pos x="T0" y="T1"/>
                  </a:cxn>
                  <a:cxn ang="0">
                    <a:pos x="T2" y="T3"/>
                  </a:cxn>
                  <a:cxn ang="0">
                    <a:pos x="T4" y="T5"/>
                  </a:cxn>
                  <a:cxn ang="0">
                    <a:pos x="T6" y="T7"/>
                  </a:cxn>
                </a:cxnLst>
                <a:rect l="0" t="0" r="r" b="b"/>
                <a:pathLst>
                  <a:path w="4" h="2">
                    <a:moveTo>
                      <a:pt x="4" y="0"/>
                    </a:moveTo>
                    <a:cubicBezTo>
                      <a:pt x="4" y="1"/>
                      <a:pt x="4" y="1"/>
                      <a:pt x="4" y="1"/>
                    </a:cubicBezTo>
                    <a:cubicBezTo>
                      <a:pt x="3" y="1"/>
                      <a:pt x="1" y="1"/>
                      <a:pt x="0" y="2"/>
                    </a:cubicBezTo>
                    <a:cubicBezTo>
                      <a:pt x="2" y="1"/>
                      <a:pt x="4" y="0"/>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15" name="Group 14">
            <a:extLst>
              <a:ext uri="{FF2B5EF4-FFF2-40B4-BE49-F238E27FC236}">
                <a16:creationId xmlns:a16="http://schemas.microsoft.com/office/drawing/2014/main" id="{B52507F2-7DAF-A3F0-D391-CB19F24AC7A9}"/>
              </a:ext>
            </a:extLst>
          </p:cNvPr>
          <p:cNvGrpSpPr/>
          <p:nvPr/>
        </p:nvGrpSpPr>
        <p:grpSpPr>
          <a:xfrm>
            <a:off x="6459077" y="2768968"/>
            <a:ext cx="1185018" cy="1185018"/>
            <a:chOff x="7708075" y="2960145"/>
            <a:chExt cx="1264445" cy="1264445"/>
          </a:xfrm>
        </p:grpSpPr>
        <p:sp>
          <p:nvSpPr>
            <p:cNvPr id="105" name="Oval 104">
              <a:extLst>
                <a:ext uri="{FF2B5EF4-FFF2-40B4-BE49-F238E27FC236}">
                  <a16:creationId xmlns:a16="http://schemas.microsoft.com/office/drawing/2014/main" id="{F885AC6C-F558-8A32-89EF-88D92F2C4EB9}"/>
                </a:ext>
              </a:extLst>
            </p:cNvPr>
            <p:cNvSpPr/>
            <p:nvPr/>
          </p:nvSpPr>
          <p:spPr>
            <a:xfrm>
              <a:off x="7708075" y="2960145"/>
              <a:ext cx="1264445" cy="1264445"/>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a:p>
          </p:txBody>
        </p:sp>
        <p:grpSp>
          <p:nvGrpSpPr>
            <p:cNvPr id="74" name="Group 34">
              <a:extLst>
                <a:ext uri="{FF2B5EF4-FFF2-40B4-BE49-F238E27FC236}">
                  <a16:creationId xmlns:a16="http://schemas.microsoft.com/office/drawing/2014/main" id="{33EFC88C-3AB5-BD04-C16F-34EA07CF0E8C}"/>
                </a:ext>
              </a:extLst>
            </p:cNvPr>
            <p:cNvGrpSpPr>
              <a:grpSpLocks noChangeAspect="1"/>
            </p:cNvGrpSpPr>
            <p:nvPr/>
          </p:nvGrpSpPr>
          <p:grpSpPr bwMode="auto">
            <a:xfrm>
              <a:off x="8111266" y="3187560"/>
              <a:ext cx="491109" cy="828134"/>
              <a:chOff x="2478" y="1506"/>
              <a:chExt cx="800" cy="1349"/>
            </a:xfrm>
          </p:grpSpPr>
          <p:sp>
            <p:nvSpPr>
              <p:cNvPr id="75" name="Freeform 35">
                <a:extLst>
                  <a:ext uri="{FF2B5EF4-FFF2-40B4-BE49-F238E27FC236}">
                    <a16:creationId xmlns:a16="http://schemas.microsoft.com/office/drawing/2014/main" id="{321CFE85-3C7E-55B3-2FEE-66CB2EC93F51}"/>
                  </a:ext>
                </a:extLst>
              </p:cNvPr>
              <p:cNvSpPr>
                <a:spLocks/>
              </p:cNvSpPr>
              <p:nvPr/>
            </p:nvSpPr>
            <p:spPr bwMode="auto">
              <a:xfrm>
                <a:off x="2497" y="1536"/>
                <a:ext cx="762" cy="461"/>
              </a:xfrm>
              <a:custGeom>
                <a:avLst/>
                <a:gdLst>
                  <a:gd name="T0" fmla="*/ 320 w 320"/>
                  <a:gd name="T1" fmla="*/ 77 h 194"/>
                  <a:gd name="T2" fmla="*/ 299 w 320"/>
                  <a:gd name="T3" fmla="*/ 106 h 194"/>
                  <a:gd name="T4" fmla="*/ 269 w 320"/>
                  <a:gd name="T5" fmla="*/ 106 h 194"/>
                  <a:gd name="T6" fmla="*/ 269 w 320"/>
                  <a:gd name="T7" fmla="*/ 147 h 194"/>
                  <a:gd name="T8" fmla="*/ 51 w 320"/>
                  <a:gd name="T9" fmla="*/ 147 h 194"/>
                  <a:gd name="T10" fmla="*/ 51 w 320"/>
                  <a:gd name="T11" fmla="*/ 106 h 194"/>
                  <a:gd name="T12" fmla="*/ 20 w 320"/>
                  <a:gd name="T13" fmla="*/ 106 h 194"/>
                  <a:gd name="T14" fmla="*/ 0 w 320"/>
                  <a:gd name="T15" fmla="*/ 77 h 194"/>
                  <a:gd name="T16" fmla="*/ 4 w 320"/>
                  <a:gd name="T17" fmla="*/ 56 h 194"/>
                  <a:gd name="T18" fmla="*/ 20 w 320"/>
                  <a:gd name="T19" fmla="*/ 48 h 194"/>
                  <a:gd name="T20" fmla="*/ 50 w 320"/>
                  <a:gd name="T21" fmla="*/ 48 h 194"/>
                  <a:gd name="T22" fmla="*/ 50 w 320"/>
                  <a:gd name="T23" fmla="*/ 0 h 194"/>
                  <a:gd name="T24" fmla="*/ 269 w 320"/>
                  <a:gd name="T25" fmla="*/ 0 h 194"/>
                  <a:gd name="T26" fmla="*/ 269 w 320"/>
                  <a:gd name="T27" fmla="*/ 48 h 194"/>
                  <a:gd name="T28" fmla="*/ 299 w 320"/>
                  <a:gd name="T29" fmla="*/ 48 h 194"/>
                  <a:gd name="T30" fmla="*/ 320 w 320"/>
                  <a:gd name="T31" fmla="*/ 77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0" h="194">
                    <a:moveTo>
                      <a:pt x="320" y="77"/>
                    </a:moveTo>
                    <a:cubicBezTo>
                      <a:pt x="320" y="93"/>
                      <a:pt x="315" y="106"/>
                      <a:pt x="299" y="106"/>
                    </a:cubicBezTo>
                    <a:cubicBezTo>
                      <a:pt x="269" y="106"/>
                      <a:pt x="269" y="106"/>
                      <a:pt x="269" y="106"/>
                    </a:cubicBezTo>
                    <a:cubicBezTo>
                      <a:pt x="269" y="147"/>
                      <a:pt x="269" y="147"/>
                      <a:pt x="269" y="147"/>
                    </a:cubicBezTo>
                    <a:cubicBezTo>
                      <a:pt x="269" y="147"/>
                      <a:pt x="166" y="194"/>
                      <a:pt x="51" y="147"/>
                    </a:cubicBezTo>
                    <a:cubicBezTo>
                      <a:pt x="51" y="106"/>
                      <a:pt x="51" y="106"/>
                      <a:pt x="51" y="106"/>
                    </a:cubicBezTo>
                    <a:cubicBezTo>
                      <a:pt x="20" y="106"/>
                      <a:pt x="20" y="106"/>
                      <a:pt x="20" y="106"/>
                    </a:cubicBezTo>
                    <a:cubicBezTo>
                      <a:pt x="4" y="106"/>
                      <a:pt x="0" y="93"/>
                      <a:pt x="0" y="77"/>
                    </a:cubicBezTo>
                    <a:cubicBezTo>
                      <a:pt x="0" y="69"/>
                      <a:pt x="1" y="62"/>
                      <a:pt x="4" y="56"/>
                    </a:cubicBezTo>
                    <a:cubicBezTo>
                      <a:pt x="7" y="51"/>
                      <a:pt x="12" y="48"/>
                      <a:pt x="20" y="48"/>
                    </a:cubicBezTo>
                    <a:cubicBezTo>
                      <a:pt x="50" y="48"/>
                      <a:pt x="50" y="48"/>
                      <a:pt x="50" y="48"/>
                    </a:cubicBezTo>
                    <a:cubicBezTo>
                      <a:pt x="50" y="0"/>
                      <a:pt x="50" y="0"/>
                      <a:pt x="50" y="0"/>
                    </a:cubicBezTo>
                    <a:cubicBezTo>
                      <a:pt x="50" y="0"/>
                      <a:pt x="173" y="45"/>
                      <a:pt x="269" y="0"/>
                    </a:cubicBezTo>
                    <a:cubicBezTo>
                      <a:pt x="269" y="48"/>
                      <a:pt x="269" y="48"/>
                      <a:pt x="269" y="48"/>
                    </a:cubicBezTo>
                    <a:cubicBezTo>
                      <a:pt x="299" y="48"/>
                      <a:pt x="299" y="48"/>
                      <a:pt x="299" y="48"/>
                    </a:cubicBezTo>
                    <a:cubicBezTo>
                      <a:pt x="315" y="48"/>
                      <a:pt x="320" y="61"/>
                      <a:pt x="320" y="7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36">
                <a:extLst>
                  <a:ext uri="{FF2B5EF4-FFF2-40B4-BE49-F238E27FC236}">
                    <a16:creationId xmlns:a16="http://schemas.microsoft.com/office/drawing/2014/main" id="{12536A1A-FF7B-00FF-A7AC-5FE36BC83092}"/>
                  </a:ext>
                </a:extLst>
              </p:cNvPr>
              <p:cNvSpPr>
                <a:spLocks noEditPoints="1"/>
              </p:cNvSpPr>
              <p:nvPr/>
            </p:nvSpPr>
            <p:spPr bwMode="auto">
              <a:xfrm>
                <a:off x="2478" y="1506"/>
                <a:ext cx="800" cy="449"/>
              </a:xfrm>
              <a:custGeom>
                <a:avLst/>
                <a:gdLst>
                  <a:gd name="T0" fmla="*/ 166 w 336"/>
                  <a:gd name="T1" fmla="*/ 189 h 189"/>
                  <a:gd name="T2" fmla="*/ 56 w 336"/>
                  <a:gd name="T3" fmla="*/ 167 h 189"/>
                  <a:gd name="T4" fmla="*/ 51 w 336"/>
                  <a:gd name="T5" fmla="*/ 165 h 189"/>
                  <a:gd name="T6" fmla="*/ 51 w 336"/>
                  <a:gd name="T7" fmla="*/ 127 h 189"/>
                  <a:gd name="T8" fmla="*/ 28 w 336"/>
                  <a:gd name="T9" fmla="*/ 127 h 189"/>
                  <a:gd name="T10" fmla="*/ 0 w 336"/>
                  <a:gd name="T11" fmla="*/ 90 h 189"/>
                  <a:gd name="T12" fmla="*/ 5 w 336"/>
                  <a:gd name="T13" fmla="*/ 65 h 189"/>
                  <a:gd name="T14" fmla="*/ 28 w 336"/>
                  <a:gd name="T15" fmla="*/ 53 h 189"/>
                  <a:gd name="T16" fmla="*/ 50 w 336"/>
                  <a:gd name="T17" fmla="*/ 53 h 189"/>
                  <a:gd name="T18" fmla="*/ 50 w 336"/>
                  <a:gd name="T19" fmla="*/ 2 h 189"/>
                  <a:gd name="T20" fmla="*/ 61 w 336"/>
                  <a:gd name="T21" fmla="*/ 5 h 189"/>
                  <a:gd name="T22" fmla="*/ 178 w 336"/>
                  <a:gd name="T23" fmla="*/ 25 h 189"/>
                  <a:gd name="T24" fmla="*/ 274 w 336"/>
                  <a:gd name="T25" fmla="*/ 6 h 189"/>
                  <a:gd name="T26" fmla="*/ 285 w 336"/>
                  <a:gd name="T27" fmla="*/ 0 h 189"/>
                  <a:gd name="T28" fmla="*/ 285 w 336"/>
                  <a:gd name="T29" fmla="*/ 53 h 189"/>
                  <a:gd name="T30" fmla="*/ 307 w 336"/>
                  <a:gd name="T31" fmla="*/ 53 h 189"/>
                  <a:gd name="T32" fmla="*/ 336 w 336"/>
                  <a:gd name="T33" fmla="*/ 90 h 189"/>
                  <a:gd name="T34" fmla="*/ 307 w 336"/>
                  <a:gd name="T35" fmla="*/ 127 h 189"/>
                  <a:gd name="T36" fmla="*/ 285 w 336"/>
                  <a:gd name="T37" fmla="*/ 127 h 189"/>
                  <a:gd name="T38" fmla="*/ 285 w 336"/>
                  <a:gd name="T39" fmla="*/ 165 h 189"/>
                  <a:gd name="T40" fmla="*/ 281 w 336"/>
                  <a:gd name="T41" fmla="*/ 167 h 189"/>
                  <a:gd name="T42" fmla="*/ 166 w 336"/>
                  <a:gd name="T43" fmla="*/ 189 h 189"/>
                  <a:gd name="T44" fmla="*/ 166 w 336"/>
                  <a:gd name="T45" fmla="*/ 189 h 189"/>
                  <a:gd name="T46" fmla="*/ 67 w 336"/>
                  <a:gd name="T47" fmla="*/ 154 h 189"/>
                  <a:gd name="T48" fmla="*/ 166 w 336"/>
                  <a:gd name="T49" fmla="*/ 173 h 189"/>
                  <a:gd name="T50" fmla="*/ 269 w 336"/>
                  <a:gd name="T51" fmla="*/ 154 h 189"/>
                  <a:gd name="T52" fmla="*/ 269 w 336"/>
                  <a:gd name="T53" fmla="*/ 111 h 189"/>
                  <a:gd name="T54" fmla="*/ 307 w 336"/>
                  <a:gd name="T55" fmla="*/ 111 h 189"/>
                  <a:gd name="T56" fmla="*/ 320 w 336"/>
                  <a:gd name="T57" fmla="*/ 90 h 189"/>
                  <a:gd name="T58" fmla="*/ 307 w 336"/>
                  <a:gd name="T59" fmla="*/ 69 h 189"/>
                  <a:gd name="T60" fmla="*/ 269 w 336"/>
                  <a:gd name="T61" fmla="*/ 69 h 189"/>
                  <a:gd name="T62" fmla="*/ 269 w 336"/>
                  <a:gd name="T63" fmla="*/ 25 h 189"/>
                  <a:gd name="T64" fmla="*/ 178 w 336"/>
                  <a:gd name="T65" fmla="*/ 41 h 189"/>
                  <a:gd name="T66" fmla="*/ 66 w 336"/>
                  <a:gd name="T67" fmla="*/ 24 h 189"/>
                  <a:gd name="T68" fmla="*/ 66 w 336"/>
                  <a:gd name="T69" fmla="*/ 69 h 189"/>
                  <a:gd name="T70" fmla="*/ 28 w 336"/>
                  <a:gd name="T71" fmla="*/ 69 h 189"/>
                  <a:gd name="T72" fmla="*/ 19 w 336"/>
                  <a:gd name="T73" fmla="*/ 74 h 189"/>
                  <a:gd name="T74" fmla="*/ 16 w 336"/>
                  <a:gd name="T75" fmla="*/ 90 h 189"/>
                  <a:gd name="T76" fmla="*/ 28 w 336"/>
                  <a:gd name="T77" fmla="*/ 111 h 189"/>
                  <a:gd name="T78" fmla="*/ 67 w 336"/>
                  <a:gd name="T79" fmla="*/ 111 h 189"/>
                  <a:gd name="T80" fmla="*/ 67 w 336"/>
                  <a:gd name="T81" fmla="*/ 154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6" h="189">
                    <a:moveTo>
                      <a:pt x="166" y="189"/>
                    </a:moveTo>
                    <a:cubicBezTo>
                      <a:pt x="128" y="189"/>
                      <a:pt x="91" y="181"/>
                      <a:pt x="56" y="167"/>
                    </a:cubicBezTo>
                    <a:cubicBezTo>
                      <a:pt x="51" y="165"/>
                      <a:pt x="51" y="165"/>
                      <a:pt x="51" y="165"/>
                    </a:cubicBezTo>
                    <a:cubicBezTo>
                      <a:pt x="51" y="127"/>
                      <a:pt x="51" y="127"/>
                      <a:pt x="51" y="127"/>
                    </a:cubicBezTo>
                    <a:cubicBezTo>
                      <a:pt x="28" y="127"/>
                      <a:pt x="28" y="127"/>
                      <a:pt x="28" y="127"/>
                    </a:cubicBezTo>
                    <a:cubicBezTo>
                      <a:pt x="17" y="127"/>
                      <a:pt x="0" y="122"/>
                      <a:pt x="0" y="90"/>
                    </a:cubicBezTo>
                    <a:cubicBezTo>
                      <a:pt x="0" y="79"/>
                      <a:pt x="1" y="71"/>
                      <a:pt x="5" y="65"/>
                    </a:cubicBezTo>
                    <a:cubicBezTo>
                      <a:pt x="8" y="60"/>
                      <a:pt x="15" y="53"/>
                      <a:pt x="28" y="53"/>
                    </a:cubicBezTo>
                    <a:cubicBezTo>
                      <a:pt x="50" y="53"/>
                      <a:pt x="50" y="53"/>
                      <a:pt x="50" y="53"/>
                    </a:cubicBezTo>
                    <a:cubicBezTo>
                      <a:pt x="50" y="2"/>
                      <a:pt x="50" y="2"/>
                      <a:pt x="50" y="2"/>
                    </a:cubicBezTo>
                    <a:cubicBezTo>
                      <a:pt x="61" y="5"/>
                      <a:pt x="61" y="5"/>
                      <a:pt x="61" y="5"/>
                    </a:cubicBezTo>
                    <a:cubicBezTo>
                      <a:pt x="61" y="6"/>
                      <a:pt x="115" y="25"/>
                      <a:pt x="178" y="25"/>
                    </a:cubicBezTo>
                    <a:cubicBezTo>
                      <a:pt x="214" y="25"/>
                      <a:pt x="247" y="18"/>
                      <a:pt x="274" y="6"/>
                    </a:cubicBezTo>
                    <a:cubicBezTo>
                      <a:pt x="285" y="0"/>
                      <a:pt x="285" y="0"/>
                      <a:pt x="285" y="0"/>
                    </a:cubicBezTo>
                    <a:cubicBezTo>
                      <a:pt x="285" y="53"/>
                      <a:pt x="285" y="53"/>
                      <a:pt x="285" y="53"/>
                    </a:cubicBezTo>
                    <a:cubicBezTo>
                      <a:pt x="307" y="53"/>
                      <a:pt x="307" y="53"/>
                      <a:pt x="307" y="53"/>
                    </a:cubicBezTo>
                    <a:cubicBezTo>
                      <a:pt x="318" y="53"/>
                      <a:pt x="336" y="58"/>
                      <a:pt x="336" y="90"/>
                    </a:cubicBezTo>
                    <a:cubicBezTo>
                      <a:pt x="336" y="122"/>
                      <a:pt x="318" y="127"/>
                      <a:pt x="307" y="127"/>
                    </a:cubicBezTo>
                    <a:cubicBezTo>
                      <a:pt x="285" y="127"/>
                      <a:pt x="285" y="127"/>
                      <a:pt x="285" y="127"/>
                    </a:cubicBezTo>
                    <a:cubicBezTo>
                      <a:pt x="285" y="165"/>
                      <a:pt x="285" y="165"/>
                      <a:pt x="285" y="165"/>
                    </a:cubicBezTo>
                    <a:cubicBezTo>
                      <a:pt x="281" y="167"/>
                      <a:pt x="281" y="167"/>
                      <a:pt x="281" y="167"/>
                    </a:cubicBezTo>
                    <a:cubicBezTo>
                      <a:pt x="279" y="168"/>
                      <a:pt x="232" y="189"/>
                      <a:pt x="166" y="189"/>
                    </a:cubicBezTo>
                    <a:cubicBezTo>
                      <a:pt x="166" y="189"/>
                      <a:pt x="166" y="189"/>
                      <a:pt x="166" y="189"/>
                    </a:cubicBezTo>
                    <a:close/>
                    <a:moveTo>
                      <a:pt x="67" y="154"/>
                    </a:moveTo>
                    <a:cubicBezTo>
                      <a:pt x="98" y="166"/>
                      <a:pt x="132" y="173"/>
                      <a:pt x="166" y="173"/>
                    </a:cubicBezTo>
                    <a:cubicBezTo>
                      <a:pt x="217" y="173"/>
                      <a:pt x="256" y="159"/>
                      <a:pt x="269" y="154"/>
                    </a:cubicBezTo>
                    <a:cubicBezTo>
                      <a:pt x="269" y="111"/>
                      <a:pt x="269" y="111"/>
                      <a:pt x="269" y="111"/>
                    </a:cubicBezTo>
                    <a:cubicBezTo>
                      <a:pt x="307" y="111"/>
                      <a:pt x="307" y="111"/>
                      <a:pt x="307" y="111"/>
                    </a:cubicBezTo>
                    <a:cubicBezTo>
                      <a:pt x="311" y="111"/>
                      <a:pt x="320" y="111"/>
                      <a:pt x="320" y="90"/>
                    </a:cubicBezTo>
                    <a:cubicBezTo>
                      <a:pt x="320" y="69"/>
                      <a:pt x="311" y="69"/>
                      <a:pt x="307" y="69"/>
                    </a:cubicBezTo>
                    <a:cubicBezTo>
                      <a:pt x="269" y="69"/>
                      <a:pt x="269" y="69"/>
                      <a:pt x="269" y="69"/>
                    </a:cubicBezTo>
                    <a:cubicBezTo>
                      <a:pt x="269" y="25"/>
                      <a:pt x="269" y="25"/>
                      <a:pt x="269" y="25"/>
                    </a:cubicBezTo>
                    <a:cubicBezTo>
                      <a:pt x="242" y="36"/>
                      <a:pt x="212" y="41"/>
                      <a:pt x="178" y="41"/>
                    </a:cubicBezTo>
                    <a:cubicBezTo>
                      <a:pt x="128" y="41"/>
                      <a:pt x="85" y="30"/>
                      <a:pt x="66" y="24"/>
                    </a:cubicBezTo>
                    <a:cubicBezTo>
                      <a:pt x="66" y="69"/>
                      <a:pt x="66" y="69"/>
                      <a:pt x="66" y="69"/>
                    </a:cubicBezTo>
                    <a:cubicBezTo>
                      <a:pt x="28" y="69"/>
                      <a:pt x="28" y="69"/>
                      <a:pt x="28" y="69"/>
                    </a:cubicBezTo>
                    <a:cubicBezTo>
                      <a:pt x="22" y="69"/>
                      <a:pt x="20" y="71"/>
                      <a:pt x="19" y="74"/>
                    </a:cubicBezTo>
                    <a:cubicBezTo>
                      <a:pt x="17" y="77"/>
                      <a:pt x="16" y="83"/>
                      <a:pt x="16" y="90"/>
                    </a:cubicBezTo>
                    <a:cubicBezTo>
                      <a:pt x="16" y="111"/>
                      <a:pt x="24" y="111"/>
                      <a:pt x="28" y="111"/>
                    </a:cubicBezTo>
                    <a:cubicBezTo>
                      <a:pt x="67" y="111"/>
                      <a:pt x="67" y="111"/>
                      <a:pt x="67" y="111"/>
                    </a:cubicBezTo>
                    <a:lnTo>
                      <a:pt x="67" y="1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37">
                <a:extLst>
                  <a:ext uri="{FF2B5EF4-FFF2-40B4-BE49-F238E27FC236}">
                    <a16:creationId xmlns:a16="http://schemas.microsoft.com/office/drawing/2014/main" id="{F25E351C-DE26-19E5-041C-32F4F092E72F}"/>
                  </a:ext>
                </a:extLst>
              </p:cNvPr>
              <p:cNvSpPr>
                <a:spLocks/>
              </p:cNvSpPr>
              <p:nvPr/>
            </p:nvSpPr>
            <p:spPr bwMode="auto">
              <a:xfrm>
                <a:off x="2497" y="1966"/>
                <a:ext cx="762" cy="459"/>
              </a:xfrm>
              <a:custGeom>
                <a:avLst/>
                <a:gdLst>
                  <a:gd name="T0" fmla="*/ 320 w 320"/>
                  <a:gd name="T1" fmla="*/ 76 h 193"/>
                  <a:gd name="T2" fmla="*/ 299 w 320"/>
                  <a:gd name="T3" fmla="*/ 105 h 193"/>
                  <a:gd name="T4" fmla="*/ 269 w 320"/>
                  <a:gd name="T5" fmla="*/ 105 h 193"/>
                  <a:gd name="T6" fmla="*/ 269 w 320"/>
                  <a:gd name="T7" fmla="*/ 146 h 193"/>
                  <a:gd name="T8" fmla="*/ 51 w 320"/>
                  <a:gd name="T9" fmla="*/ 146 h 193"/>
                  <a:gd name="T10" fmla="*/ 51 w 320"/>
                  <a:gd name="T11" fmla="*/ 105 h 193"/>
                  <a:gd name="T12" fmla="*/ 20 w 320"/>
                  <a:gd name="T13" fmla="*/ 105 h 193"/>
                  <a:gd name="T14" fmla="*/ 0 w 320"/>
                  <a:gd name="T15" fmla="*/ 76 h 193"/>
                  <a:gd name="T16" fmla="*/ 4 w 320"/>
                  <a:gd name="T17" fmla="*/ 56 h 193"/>
                  <a:gd name="T18" fmla="*/ 20 w 320"/>
                  <a:gd name="T19" fmla="*/ 48 h 193"/>
                  <a:gd name="T20" fmla="*/ 50 w 320"/>
                  <a:gd name="T21" fmla="*/ 48 h 193"/>
                  <a:gd name="T22" fmla="*/ 50 w 320"/>
                  <a:gd name="T23" fmla="*/ 0 h 193"/>
                  <a:gd name="T24" fmla="*/ 269 w 320"/>
                  <a:gd name="T25" fmla="*/ 0 h 193"/>
                  <a:gd name="T26" fmla="*/ 269 w 320"/>
                  <a:gd name="T27" fmla="*/ 48 h 193"/>
                  <a:gd name="T28" fmla="*/ 299 w 320"/>
                  <a:gd name="T29" fmla="*/ 48 h 193"/>
                  <a:gd name="T30" fmla="*/ 320 w 320"/>
                  <a:gd name="T31" fmla="*/ 76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0" h="193">
                    <a:moveTo>
                      <a:pt x="320" y="76"/>
                    </a:moveTo>
                    <a:cubicBezTo>
                      <a:pt x="320" y="92"/>
                      <a:pt x="315" y="105"/>
                      <a:pt x="299" y="105"/>
                    </a:cubicBezTo>
                    <a:cubicBezTo>
                      <a:pt x="269" y="105"/>
                      <a:pt x="269" y="105"/>
                      <a:pt x="269" y="105"/>
                    </a:cubicBezTo>
                    <a:cubicBezTo>
                      <a:pt x="269" y="146"/>
                      <a:pt x="269" y="146"/>
                      <a:pt x="269" y="146"/>
                    </a:cubicBezTo>
                    <a:cubicBezTo>
                      <a:pt x="269" y="146"/>
                      <a:pt x="166" y="193"/>
                      <a:pt x="51" y="146"/>
                    </a:cubicBezTo>
                    <a:cubicBezTo>
                      <a:pt x="51" y="105"/>
                      <a:pt x="51" y="105"/>
                      <a:pt x="51" y="105"/>
                    </a:cubicBezTo>
                    <a:cubicBezTo>
                      <a:pt x="20" y="105"/>
                      <a:pt x="20" y="105"/>
                      <a:pt x="20" y="105"/>
                    </a:cubicBezTo>
                    <a:cubicBezTo>
                      <a:pt x="4" y="105"/>
                      <a:pt x="0" y="92"/>
                      <a:pt x="0" y="76"/>
                    </a:cubicBezTo>
                    <a:cubicBezTo>
                      <a:pt x="0" y="68"/>
                      <a:pt x="1" y="61"/>
                      <a:pt x="4" y="56"/>
                    </a:cubicBezTo>
                    <a:cubicBezTo>
                      <a:pt x="7" y="51"/>
                      <a:pt x="12" y="48"/>
                      <a:pt x="20" y="48"/>
                    </a:cubicBezTo>
                    <a:cubicBezTo>
                      <a:pt x="50" y="48"/>
                      <a:pt x="50" y="48"/>
                      <a:pt x="50" y="48"/>
                    </a:cubicBezTo>
                    <a:cubicBezTo>
                      <a:pt x="50" y="0"/>
                      <a:pt x="50" y="0"/>
                      <a:pt x="50" y="0"/>
                    </a:cubicBezTo>
                    <a:cubicBezTo>
                      <a:pt x="50" y="0"/>
                      <a:pt x="173" y="44"/>
                      <a:pt x="269" y="0"/>
                    </a:cubicBezTo>
                    <a:cubicBezTo>
                      <a:pt x="269" y="48"/>
                      <a:pt x="269" y="48"/>
                      <a:pt x="269" y="48"/>
                    </a:cubicBezTo>
                    <a:cubicBezTo>
                      <a:pt x="299" y="48"/>
                      <a:pt x="299" y="48"/>
                      <a:pt x="299" y="48"/>
                    </a:cubicBezTo>
                    <a:cubicBezTo>
                      <a:pt x="315" y="48"/>
                      <a:pt x="320" y="60"/>
                      <a:pt x="320" y="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38">
                <a:extLst>
                  <a:ext uri="{FF2B5EF4-FFF2-40B4-BE49-F238E27FC236}">
                    <a16:creationId xmlns:a16="http://schemas.microsoft.com/office/drawing/2014/main" id="{EE604433-DB4A-2EC7-BC78-9117600A98D1}"/>
                  </a:ext>
                </a:extLst>
              </p:cNvPr>
              <p:cNvSpPr>
                <a:spLocks noEditPoints="1"/>
              </p:cNvSpPr>
              <p:nvPr/>
            </p:nvSpPr>
            <p:spPr bwMode="auto">
              <a:xfrm>
                <a:off x="2478" y="1936"/>
                <a:ext cx="800" cy="446"/>
              </a:xfrm>
              <a:custGeom>
                <a:avLst/>
                <a:gdLst>
                  <a:gd name="T0" fmla="*/ 166 w 336"/>
                  <a:gd name="T1" fmla="*/ 188 h 188"/>
                  <a:gd name="T2" fmla="*/ 56 w 336"/>
                  <a:gd name="T3" fmla="*/ 166 h 188"/>
                  <a:gd name="T4" fmla="*/ 51 w 336"/>
                  <a:gd name="T5" fmla="*/ 164 h 188"/>
                  <a:gd name="T6" fmla="*/ 51 w 336"/>
                  <a:gd name="T7" fmla="*/ 126 h 188"/>
                  <a:gd name="T8" fmla="*/ 28 w 336"/>
                  <a:gd name="T9" fmla="*/ 126 h 188"/>
                  <a:gd name="T10" fmla="*/ 0 w 336"/>
                  <a:gd name="T11" fmla="*/ 89 h 188"/>
                  <a:gd name="T12" fmla="*/ 5 w 336"/>
                  <a:gd name="T13" fmla="*/ 65 h 188"/>
                  <a:gd name="T14" fmla="*/ 28 w 336"/>
                  <a:gd name="T15" fmla="*/ 53 h 188"/>
                  <a:gd name="T16" fmla="*/ 50 w 336"/>
                  <a:gd name="T17" fmla="*/ 53 h 188"/>
                  <a:gd name="T18" fmla="*/ 50 w 336"/>
                  <a:gd name="T19" fmla="*/ 1 h 188"/>
                  <a:gd name="T20" fmla="*/ 61 w 336"/>
                  <a:gd name="T21" fmla="*/ 5 h 188"/>
                  <a:gd name="T22" fmla="*/ 178 w 336"/>
                  <a:gd name="T23" fmla="*/ 24 h 188"/>
                  <a:gd name="T24" fmla="*/ 274 w 336"/>
                  <a:gd name="T25" fmla="*/ 5 h 188"/>
                  <a:gd name="T26" fmla="*/ 285 w 336"/>
                  <a:gd name="T27" fmla="*/ 0 h 188"/>
                  <a:gd name="T28" fmla="*/ 285 w 336"/>
                  <a:gd name="T29" fmla="*/ 53 h 188"/>
                  <a:gd name="T30" fmla="*/ 307 w 336"/>
                  <a:gd name="T31" fmla="*/ 53 h 188"/>
                  <a:gd name="T32" fmla="*/ 336 w 336"/>
                  <a:gd name="T33" fmla="*/ 89 h 188"/>
                  <a:gd name="T34" fmla="*/ 307 w 336"/>
                  <a:gd name="T35" fmla="*/ 126 h 188"/>
                  <a:gd name="T36" fmla="*/ 285 w 336"/>
                  <a:gd name="T37" fmla="*/ 126 h 188"/>
                  <a:gd name="T38" fmla="*/ 285 w 336"/>
                  <a:gd name="T39" fmla="*/ 164 h 188"/>
                  <a:gd name="T40" fmla="*/ 281 w 336"/>
                  <a:gd name="T41" fmla="*/ 166 h 188"/>
                  <a:gd name="T42" fmla="*/ 166 w 336"/>
                  <a:gd name="T43" fmla="*/ 188 h 188"/>
                  <a:gd name="T44" fmla="*/ 166 w 336"/>
                  <a:gd name="T45" fmla="*/ 188 h 188"/>
                  <a:gd name="T46" fmla="*/ 67 w 336"/>
                  <a:gd name="T47" fmla="*/ 154 h 188"/>
                  <a:gd name="T48" fmla="*/ 166 w 336"/>
                  <a:gd name="T49" fmla="*/ 172 h 188"/>
                  <a:gd name="T50" fmla="*/ 269 w 336"/>
                  <a:gd name="T51" fmla="*/ 154 h 188"/>
                  <a:gd name="T52" fmla="*/ 269 w 336"/>
                  <a:gd name="T53" fmla="*/ 110 h 188"/>
                  <a:gd name="T54" fmla="*/ 307 w 336"/>
                  <a:gd name="T55" fmla="*/ 110 h 188"/>
                  <a:gd name="T56" fmla="*/ 320 w 336"/>
                  <a:gd name="T57" fmla="*/ 89 h 188"/>
                  <a:gd name="T58" fmla="*/ 307 w 336"/>
                  <a:gd name="T59" fmla="*/ 69 h 188"/>
                  <a:gd name="T60" fmla="*/ 269 w 336"/>
                  <a:gd name="T61" fmla="*/ 69 h 188"/>
                  <a:gd name="T62" fmla="*/ 269 w 336"/>
                  <a:gd name="T63" fmla="*/ 25 h 188"/>
                  <a:gd name="T64" fmla="*/ 178 w 336"/>
                  <a:gd name="T65" fmla="*/ 40 h 188"/>
                  <a:gd name="T66" fmla="*/ 66 w 336"/>
                  <a:gd name="T67" fmla="*/ 24 h 188"/>
                  <a:gd name="T68" fmla="*/ 66 w 336"/>
                  <a:gd name="T69" fmla="*/ 69 h 188"/>
                  <a:gd name="T70" fmla="*/ 28 w 336"/>
                  <a:gd name="T71" fmla="*/ 69 h 188"/>
                  <a:gd name="T72" fmla="*/ 19 w 336"/>
                  <a:gd name="T73" fmla="*/ 73 h 188"/>
                  <a:gd name="T74" fmla="*/ 16 w 336"/>
                  <a:gd name="T75" fmla="*/ 89 h 188"/>
                  <a:gd name="T76" fmla="*/ 28 w 336"/>
                  <a:gd name="T77" fmla="*/ 110 h 188"/>
                  <a:gd name="T78" fmla="*/ 67 w 336"/>
                  <a:gd name="T79" fmla="*/ 110 h 188"/>
                  <a:gd name="T80" fmla="*/ 67 w 336"/>
                  <a:gd name="T81" fmla="*/ 15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6" h="188">
                    <a:moveTo>
                      <a:pt x="166" y="188"/>
                    </a:moveTo>
                    <a:cubicBezTo>
                      <a:pt x="128" y="188"/>
                      <a:pt x="91" y="181"/>
                      <a:pt x="56" y="166"/>
                    </a:cubicBezTo>
                    <a:cubicBezTo>
                      <a:pt x="51" y="164"/>
                      <a:pt x="51" y="164"/>
                      <a:pt x="51" y="164"/>
                    </a:cubicBezTo>
                    <a:cubicBezTo>
                      <a:pt x="51" y="126"/>
                      <a:pt x="51" y="126"/>
                      <a:pt x="51" y="126"/>
                    </a:cubicBezTo>
                    <a:cubicBezTo>
                      <a:pt x="28" y="126"/>
                      <a:pt x="28" y="126"/>
                      <a:pt x="28" y="126"/>
                    </a:cubicBezTo>
                    <a:cubicBezTo>
                      <a:pt x="17" y="126"/>
                      <a:pt x="0" y="121"/>
                      <a:pt x="0" y="89"/>
                    </a:cubicBezTo>
                    <a:cubicBezTo>
                      <a:pt x="0" y="79"/>
                      <a:pt x="1" y="71"/>
                      <a:pt x="5" y="65"/>
                    </a:cubicBezTo>
                    <a:cubicBezTo>
                      <a:pt x="8" y="59"/>
                      <a:pt x="15" y="53"/>
                      <a:pt x="28" y="53"/>
                    </a:cubicBezTo>
                    <a:cubicBezTo>
                      <a:pt x="50" y="53"/>
                      <a:pt x="50" y="53"/>
                      <a:pt x="50" y="53"/>
                    </a:cubicBezTo>
                    <a:cubicBezTo>
                      <a:pt x="50" y="1"/>
                      <a:pt x="50" y="1"/>
                      <a:pt x="50" y="1"/>
                    </a:cubicBezTo>
                    <a:cubicBezTo>
                      <a:pt x="61" y="5"/>
                      <a:pt x="61" y="5"/>
                      <a:pt x="61" y="5"/>
                    </a:cubicBezTo>
                    <a:cubicBezTo>
                      <a:pt x="61" y="5"/>
                      <a:pt x="115" y="24"/>
                      <a:pt x="178" y="24"/>
                    </a:cubicBezTo>
                    <a:cubicBezTo>
                      <a:pt x="214" y="24"/>
                      <a:pt x="247" y="18"/>
                      <a:pt x="274" y="5"/>
                    </a:cubicBezTo>
                    <a:cubicBezTo>
                      <a:pt x="285" y="0"/>
                      <a:pt x="285" y="0"/>
                      <a:pt x="285" y="0"/>
                    </a:cubicBezTo>
                    <a:cubicBezTo>
                      <a:pt x="285" y="53"/>
                      <a:pt x="285" y="53"/>
                      <a:pt x="285" y="53"/>
                    </a:cubicBezTo>
                    <a:cubicBezTo>
                      <a:pt x="307" y="53"/>
                      <a:pt x="307" y="53"/>
                      <a:pt x="307" y="53"/>
                    </a:cubicBezTo>
                    <a:cubicBezTo>
                      <a:pt x="318" y="53"/>
                      <a:pt x="336" y="57"/>
                      <a:pt x="336" y="89"/>
                    </a:cubicBezTo>
                    <a:cubicBezTo>
                      <a:pt x="336" y="121"/>
                      <a:pt x="318" y="126"/>
                      <a:pt x="307" y="126"/>
                    </a:cubicBezTo>
                    <a:cubicBezTo>
                      <a:pt x="285" y="126"/>
                      <a:pt x="285" y="126"/>
                      <a:pt x="285" y="126"/>
                    </a:cubicBezTo>
                    <a:cubicBezTo>
                      <a:pt x="285" y="164"/>
                      <a:pt x="285" y="164"/>
                      <a:pt x="285" y="164"/>
                    </a:cubicBezTo>
                    <a:cubicBezTo>
                      <a:pt x="281" y="166"/>
                      <a:pt x="281" y="166"/>
                      <a:pt x="281" y="166"/>
                    </a:cubicBezTo>
                    <a:cubicBezTo>
                      <a:pt x="279" y="167"/>
                      <a:pt x="232" y="188"/>
                      <a:pt x="166" y="188"/>
                    </a:cubicBezTo>
                    <a:cubicBezTo>
                      <a:pt x="166" y="188"/>
                      <a:pt x="166" y="188"/>
                      <a:pt x="166" y="188"/>
                    </a:cubicBezTo>
                    <a:close/>
                    <a:moveTo>
                      <a:pt x="67" y="154"/>
                    </a:moveTo>
                    <a:cubicBezTo>
                      <a:pt x="98" y="166"/>
                      <a:pt x="132" y="172"/>
                      <a:pt x="166" y="172"/>
                    </a:cubicBezTo>
                    <a:cubicBezTo>
                      <a:pt x="217" y="172"/>
                      <a:pt x="256" y="159"/>
                      <a:pt x="269" y="154"/>
                    </a:cubicBezTo>
                    <a:cubicBezTo>
                      <a:pt x="269" y="110"/>
                      <a:pt x="269" y="110"/>
                      <a:pt x="269" y="110"/>
                    </a:cubicBezTo>
                    <a:cubicBezTo>
                      <a:pt x="307" y="110"/>
                      <a:pt x="307" y="110"/>
                      <a:pt x="307" y="110"/>
                    </a:cubicBezTo>
                    <a:cubicBezTo>
                      <a:pt x="311" y="110"/>
                      <a:pt x="320" y="110"/>
                      <a:pt x="320" y="89"/>
                    </a:cubicBezTo>
                    <a:cubicBezTo>
                      <a:pt x="320" y="69"/>
                      <a:pt x="311" y="69"/>
                      <a:pt x="307" y="69"/>
                    </a:cubicBezTo>
                    <a:cubicBezTo>
                      <a:pt x="269" y="69"/>
                      <a:pt x="269" y="69"/>
                      <a:pt x="269" y="69"/>
                    </a:cubicBezTo>
                    <a:cubicBezTo>
                      <a:pt x="269" y="25"/>
                      <a:pt x="269" y="25"/>
                      <a:pt x="269" y="25"/>
                    </a:cubicBezTo>
                    <a:cubicBezTo>
                      <a:pt x="242" y="35"/>
                      <a:pt x="212" y="40"/>
                      <a:pt x="178" y="40"/>
                    </a:cubicBezTo>
                    <a:cubicBezTo>
                      <a:pt x="128" y="40"/>
                      <a:pt x="85" y="29"/>
                      <a:pt x="66" y="24"/>
                    </a:cubicBezTo>
                    <a:cubicBezTo>
                      <a:pt x="66" y="69"/>
                      <a:pt x="66" y="69"/>
                      <a:pt x="66" y="69"/>
                    </a:cubicBezTo>
                    <a:cubicBezTo>
                      <a:pt x="28" y="69"/>
                      <a:pt x="28" y="69"/>
                      <a:pt x="28" y="69"/>
                    </a:cubicBezTo>
                    <a:cubicBezTo>
                      <a:pt x="22" y="69"/>
                      <a:pt x="20" y="71"/>
                      <a:pt x="19" y="73"/>
                    </a:cubicBezTo>
                    <a:cubicBezTo>
                      <a:pt x="17" y="76"/>
                      <a:pt x="16" y="82"/>
                      <a:pt x="16" y="89"/>
                    </a:cubicBezTo>
                    <a:cubicBezTo>
                      <a:pt x="16" y="110"/>
                      <a:pt x="24" y="110"/>
                      <a:pt x="28" y="110"/>
                    </a:cubicBezTo>
                    <a:cubicBezTo>
                      <a:pt x="67" y="110"/>
                      <a:pt x="67" y="110"/>
                      <a:pt x="67" y="110"/>
                    </a:cubicBezTo>
                    <a:lnTo>
                      <a:pt x="67" y="1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39">
                <a:extLst>
                  <a:ext uri="{FF2B5EF4-FFF2-40B4-BE49-F238E27FC236}">
                    <a16:creationId xmlns:a16="http://schemas.microsoft.com/office/drawing/2014/main" id="{C3DADD24-40C6-3DDC-FA08-E3DC5B1D20EC}"/>
                  </a:ext>
                </a:extLst>
              </p:cNvPr>
              <p:cNvSpPr>
                <a:spLocks/>
              </p:cNvSpPr>
              <p:nvPr/>
            </p:nvSpPr>
            <p:spPr bwMode="auto">
              <a:xfrm>
                <a:off x="2497" y="2394"/>
                <a:ext cx="762" cy="461"/>
              </a:xfrm>
              <a:custGeom>
                <a:avLst/>
                <a:gdLst>
                  <a:gd name="T0" fmla="*/ 320 w 320"/>
                  <a:gd name="T1" fmla="*/ 77 h 194"/>
                  <a:gd name="T2" fmla="*/ 299 w 320"/>
                  <a:gd name="T3" fmla="*/ 106 h 194"/>
                  <a:gd name="T4" fmla="*/ 269 w 320"/>
                  <a:gd name="T5" fmla="*/ 106 h 194"/>
                  <a:gd name="T6" fmla="*/ 269 w 320"/>
                  <a:gd name="T7" fmla="*/ 147 h 194"/>
                  <a:gd name="T8" fmla="*/ 51 w 320"/>
                  <a:gd name="T9" fmla="*/ 147 h 194"/>
                  <a:gd name="T10" fmla="*/ 51 w 320"/>
                  <a:gd name="T11" fmla="*/ 106 h 194"/>
                  <a:gd name="T12" fmla="*/ 20 w 320"/>
                  <a:gd name="T13" fmla="*/ 106 h 194"/>
                  <a:gd name="T14" fmla="*/ 0 w 320"/>
                  <a:gd name="T15" fmla="*/ 77 h 194"/>
                  <a:gd name="T16" fmla="*/ 4 w 320"/>
                  <a:gd name="T17" fmla="*/ 56 h 194"/>
                  <a:gd name="T18" fmla="*/ 20 w 320"/>
                  <a:gd name="T19" fmla="*/ 48 h 194"/>
                  <a:gd name="T20" fmla="*/ 50 w 320"/>
                  <a:gd name="T21" fmla="*/ 48 h 194"/>
                  <a:gd name="T22" fmla="*/ 50 w 320"/>
                  <a:gd name="T23" fmla="*/ 0 h 194"/>
                  <a:gd name="T24" fmla="*/ 269 w 320"/>
                  <a:gd name="T25" fmla="*/ 0 h 194"/>
                  <a:gd name="T26" fmla="*/ 269 w 320"/>
                  <a:gd name="T27" fmla="*/ 48 h 194"/>
                  <a:gd name="T28" fmla="*/ 299 w 320"/>
                  <a:gd name="T29" fmla="*/ 48 h 194"/>
                  <a:gd name="T30" fmla="*/ 320 w 320"/>
                  <a:gd name="T31" fmla="*/ 77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0" h="194">
                    <a:moveTo>
                      <a:pt x="320" y="77"/>
                    </a:moveTo>
                    <a:cubicBezTo>
                      <a:pt x="320" y="93"/>
                      <a:pt x="315" y="106"/>
                      <a:pt x="299" y="106"/>
                    </a:cubicBezTo>
                    <a:cubicBezTo>
                      <a:pt x="269" y="106"/>
                      <a:pt x="269" y="106"/>
                      <a:pt x="269" y="106"/>
                    </a:cubicBezTo>
                    <a:cubicBezTo>
                      <a:pt x="269" y="147"/>
                      <a:pt x="269" y="147"/>
                      <a:pt x="269" y="147"/>
                    </a:cubicBezTo>
                    <a:cubicBezTo>
                      <a:pt x="269" y="147"/>
                      <a:pt x="166" y="194"/>
                      <a:pt x="51" y="147"/>
                    </a:cubicBezTo>
                    <a:cubicBezTo>
                      <a:pt x="51" y="106"/>
                      <a:pt x="51" y="106"/>
                      <a:pt x="51" y="106"/>
                    </a:cubicBezTo>
                    <a:cubicBezTo>
                      <a:pt x="20" y="106"/>
                      <a:pt x="20" y="106"/>
                      <a:pt x="20" y="106"/>
                    </a:cubicBezTo>
                    <a:cubicBezTo>
                      <a:pt x="4" y="106"/>
                      <a:pt x="0" y="93"/>
                      <a:pt x="0" y="77"/>
                    </a:cubicBezTo>
                    <a:cubicBezTo>
                      <a:pt x="0" y="69"/>
                      <a:pt x="1" y="62"/>
                      <a:pt x="4" y="56"/>
                    </a:cubicBezTo>
                    <a:cubicBezTo>
                      <a:pt x="7" y="51"/>
                      <a:pt x="12" y="48"/>
                      <a:pt x="20" y="48"/>
                    </a:cubicBezTo>
                    <a:cubicBezTo>
                      <a:pt x="50" y="48"/>
                      <a:pt x="50" y="48"/>
                      <a:pt x="50" y="48"/>
                    </a:cubicBezTo>
                    <a:cubicBezTo>
                      <a:pt x="50" y="0"/>
                      <a:pt x="50" y="0"/>
                      <a:pt x="50" y="0"/>
                    </a:cubicBezTo>
                    <a:cubicBezTo>
                      <a:pt x="50" y="0"/>
                      <a:pt x="173" y="45"/>
                      <a:pt x="269" y="0"/>
                    </a:cubicBezTo>
                    <a:cubicBezTo>
                      <a:pt x="269" y="48"/>
                      <a:pt x="269" y="48"/>
                      <a:pt x="269" y="48"/>
                    </a:cubicBezTo>
                    <a:cubicBezTo>
                      <a:pt x="299" y="48"/>
                      <a:pt x="299" y="48"/>
                      <a:pt x="299" y="48"/>
                    </a:cubicBezTo>
                    <a:cubicBezTo>
                      <a:pt x="315" y="48"/>
                      <a:pt x="320" y="61"/>
                      <a:pt x="320" y="7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40">
                <a:extLst>
                  <a:ext uri="{FF2B5EF4-FFF2-40B4-BE49-F238E27FC236}">
                    <a16:creationId xmlns:a16="http://schemas.microsoft.com/office/drawing/2014/main" id="{21797035-75AA-7A98-0D1B-7B6C51A1D9B2}"/>
                  </a:ext>
                </a:extLst>
              </p:cNvPr>
              <p:cNvSpPr>
                <a:spLocks noEditPoints="1"/>
              </p:cNvSpPr>
              <p:nvPr/>
            </p:nvSpPr>
            <p:spPr bwMode="auto">
              <a:xfrm>
                <a:off x="2478" y="2363"/>
                <a:ext cx="800" cy="449"/>
              </a:xfrm>
              <a:custGeom>
                <a:avLst/>
                <a:gdLst>
                  <a:gd name="T0" fmla="*/ 166 w 336"/>
                  <a:gd name="T1" fmla="*/ 189 h 189"/>
                  <a:gd name="T2" fmla="*/ 56 w 336"/>
                  <a:gd name="T3" fmla="*/ 167 h 189"/>
                  <a:gd name="T4" fmla="*/ 51 w 336"/>
                  <a:gd name="T5" fmla="*/ 165 h 189"/>
                  <a:gd name="T6" fmla="*/ 51 w 336"/>
                  <a:gd name="T7" fmla="*/ 127 h 189"/>
                  <a:gd name="T8" fmla="*/ 28 w 336"/>
                  <a:gd name="T9" fmla="*/ 127 h 189"/>
                  <a:gd name="T10" fmla="*/ 0 w 336"/>
                  <a:gd name="T11" fmla="*/ 90 h 189"/>
                  <a:gd name="T12" fmla="*/ 5 w 336"/>
                  <a:gd name="T13" fmla="*/ 65 h 189"/>
                  <a:gd name="T14" fmla="*/ 28 w 336"/>
                  <a:gd name="T15" fmla="*/ 53 h 189"/>
                  <a:gd name="T16" fmla="*/ 50 w 336"/>
                  <a:gd name="T17" fmla="*/ 53 h 189"/>
                  <a:gd name="T18" fmla="*/ 50 w 336"/>
                  <a:gd name="T19" fmla="*/ 2 h 189"/>
                  <a:gd name="T20" fmla="*/ 61 w 336"/>
                  <a:gd name="T21" fmla="*/ 5 h 189"/>
                  <a:gd name="T22" fmla="*/ 178 w 336"/>
                  <a:gd name="T23" fmla="*/ 25 h 189"/>
                  <a:gd name="T24" fmla="*/ 274 w 336"/>
                  <a:gd name="T25" fmla="*/ 6 h 189"/>
                  <a:gd name="T26" fmla="*/ 285 w 336"/>
                  <a:gd name="T27" fmla="*/ 0 h 189"/>
                  <a:gd name="T28" fmla="*/ 285 w 336"/>
                  <a:gd name="T29" fmla="*/ 53 h 189"/>
                  <a:gd name="T30" fmla="*/ 307 w 336"/>
                  <a:gd name="T31" fmla="*/ 53 h 189"/>
                  <a:gd name="T32" fmla="*/ 336 w 336"/>
                  <a:gd name="T33" fmla="*/ 90 h 189"/>
                  <a:gd name="T34" fmla="*/ 307 w 336"/>
                  <a:gd name="T35" fmla="*/ 127 h 189"/>
                  <a:gd name="T36" fmla="*/ 285 w 336"/>
                  <a:gd name="T37" fmla="*/ 127 h 189"/>
                  <a:gd name="T38" fmla="*/ 285 w 336"/>
                  <a:gd name="T39" fmla="*/ 165 h 189"/>
                  <a:gd name="T40" fmla="*/ 281 w 336"/>
                  <a:gd name="T41" fmla="*/ 167 h 189"/>
                  <a:gd name="T42" fmla="*/ 166 w 336"/>
                  <a:gd name="T43" fmla="*/ 189 h 189"/>
                  <a:gd name="T44" fmla="*/ 166 w 336"/>
                  <a:gd name="T45" fmla="*/ 189 h 189"/>
                  <a:gd name="T46" fmla="*/ 67 w 336"/>
                  <a:gd name="T47" fmla="*/ 154 h 189"/>
                  <a:gd name="T48" fmla="*/ 166 w 336"/>
                  <a:gd name="T49" fmla="*/ 173 h 189"/>
                  <a:gd name="T50" fmla="*/ 269 w 336"/>
                  <a:gd name="T51" fmla="*/ 154 h 189"/>
                  <a:gd name="T52" fmla="*/ 269 w 336"/>
                  <a:gd name="T53" fmla="*/ 111 h 189"/>
                  <a:gd name="T54" fmla="*/ 307 w 336"/>
                  <a:gd name="T55" fmla="*/ 111 h 189"/>
                  <a:gd name="T56" fmla="*/ 320 w 336"/>
                  <a:gd name="T57" fmla="*/ 90 h 189"/>
                  <a:gd name="T58" fmla="*/ 307 w 336"/>
                  <a:gd name="T59" fmla="*/ 69 h 189"/>
                  <a:gd name="T60" fmla="*/ 269 w 336"/>
                  <a:gd name="T61" fmla="*/ 69 h 189"/>
                  <a:gd name="T62" fmla="*/ 269 w 336"/>
                  <a:gd name="T63" fmla="*/ 25 h 189"/>
                  <a:gd name="T64" fmla="*/ 178 w 336"/>
                  <a:gd name="T65" fmla="*/ 41 h 189"/>
                  <a:gd name="T66" fmla="*/ 66 w 336"/>
                  <a:gd name="T67" fmla="*/ 24 h 189"/>
                  <a:gd name="T68" fmla="*/ 66 w 336"/>
                  <a:gd name="T69" fmla="*/ 69 h 189"/>
                  <a:gd name="T70" fmla="*/ 28 w 336"/>
                  <a:gd name="T71" fmla="*/ 69 h 189"/>
                  <a:gd name="T72" fmla="*/ 19 w 336"/>
                  <a:gd name="T73" fmla="*/ 74 h 189"/>
                  <a:gd name="T74" fmla="*/ 16 w 336"/>
                  <a:gd name="T75" fmla="*/ 90 h 189"/>
                  <a:gd name="T76" fmla="*/ 28 w 336"/>
                  <a:gd name="T77" fmla="*/ 111 h 189"/>
                  <a:gd name="T78" fmla="*/ 67 w 336"/>
                  <a:gd name="T79" fmla="*/ 111 h 189"/>
                  <a:gd name="T80" fmla="*/ 67 w 336"/>
                  <a:gd name="T81" fmla="*/ 154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6" h="189">
                    <a:moveTo>
                      <a:pt x="166" y="189"/>
                    </a:moveTo>
                    <a:cubicBezTo>
                      <a:pt x="128" y="189"/>
                      <a:pt x="91" y="181"/>
                      <a:pt x="56" y="167"/>
                    </a:cubicBezTo>
                    <a:cubicBezTo>
                      <a:pt x="51" y="165"/>
                      <a:pt x="51" y="165"/>
                      <a:pt x="51" y="165"/>
                    </a:cubicBezTo>
                    <a:cubicBezTo>
                      <a:pt x="51" y="127"/>
                      <a:pt x="51" y="127"/>
                      <a:pt x="51" y="127"/>
                    </a:cubicBezTo>
                    <a:cubicBezTo>
                      <a:pt x="28" y="127"/>
                      <a:pt x="28" y="127"/>
                      <a:pt x="28" y="127"/>
                    </a:cubicBezTo>
                    <a:cubicBezTo>
                      <a:pt x="17" y="127"/>
                      <a:pt x="0" y="122"/>
                      <a:pt x="0" y="90"/>
                    </a:cubicBezTo>
                    <a:cubicBezTo>
                      <a:pt x="0" y="79"/>
                      <a:pt x="1" y="71"/>
                      <a:pt x="5" y="65"/>
                    </a:cubicBezTo>
                    <a:cubicBezTo>
                      <a:pt x="8" y="60"/>
                      <a:pt x="15" y="53"/>
                      <a:pt x="28" y="53"/>
                    </a:cubicBezTo>
                    <a:cubicBezTo>
                      <a:pt x="50" y="53"/>
                      <a:pt x="50" y="53"/>
                      <a:pt x="50" y="53"/>
                    </a:cubicBezTo>
                    <a:cubicBezTo>
                      <a:pt x="50" y="2"/>
                      <a:pt x="50" y="2"/>
                      <a:pt x="50" y="2"/>
                    </a:cubicBezTo>
                    <a:cubicBezTo>
                      <a:pt x="61" y="5"/>
                      <a:pt x="61" y="5"/>
                      <a:pt x="61" y="5"/>
                    </a:cubicBezTo>
                    <a:cubicBezTo>
                      <a:pt x="61" y="6"/>
                      <a:pt x="115" y="25"/>
                      <a:pt x="178" y="25"/>
                    </a:cubicBezTo>
                    <a:cubicBezTo>
                      <a:pt x="214" y="25"/>
                      <a:pt x="247" y="18"/>
                      <a:pt x="274" y="6"/>
                    </a:cubicBezTo>
                    <a:cubicBezTo>
                      <a:pt x="285" y="0"/>
                      <a:pt x="285" y="0"/>
                      <a:pt x="285" y="0"/>
                    </a:cubicBezTo>
                    <a:cubicBezTo>
                      <a:pt x="285" y="53"/>
                      <a:pt x="285" y="53"/>
                      <a:pt x="285" y="53"/>
                    </a:cubicBezTo>
                    <a:cubicBezTo>
                      <a:pt x="307" y="53"/>
                      <a:pt x="307" y="53"/>
                      <a:pt x="307" y="53"/>
                    </a:cubicBezTo>
                    <a:cubicBezTo>
                      <a:pt x="318" y="53"/>
                      <a:pt x="336" y="58"/>
                      <a:pt x="336" y="90"/>
                    </a:cubicBezTo>
                    <a:cubicBezTo>
                      <a:pt x="336" y="122"/>
                      <a:pt x="318" y="127"/>
                      <a:pt x="307" y="127"/>
                    </a:cubicBezTo>
                    <a:cubicBezTo>
                      <a:pt x="285" y="127"/>
                      <a:pt x="285" y="127"/>
                      <a:pt x="285" y="127"/>
                    </a:cubicBezTo>
                    <a:cubicBezTo>
                      <a:pt x="285" y="165"/>
                      <a:pt x="285" y="165"/>
                      <a:pt x="285" y="165"/>
                    </a:cubicBezTo>
                    <a:cubicBezTo>
                      <a:pt x="281" y="167"/>
                      <a:pt x="281" y="167"/>
                      <a:pt x="281" y="167"/>
                    </a:cubicBezTo>
                    <a:cubicBezTo>
                      <a:pt x="279" y="168"/>
                      <a:pt x="232" y="189"/>
                      <a:pt x="166" y="189"/>
                    </a:cubicBezTo>
                    <a:cubicBezTo>
                      <a:pt x="166" y="189"/>
                      <a:pt x="166" y="189"/>
                      <a:pt x="166" y="189"/>
                    </a:cubicBezTo>
                    <a:close/>
                    <a:moveTo>
                      <a:pt x="67" y="154"/>
                    </a:moveTo>
                    <a:cubicBezTo>
                      <a:pt x="98" y="166"/>
                      <a:pt x="132" y="173"/>
                      <a:pt x="166" y="173"/>
                    </a:cubicBezTo>
                    <a:cubicBezTo>
                      <a:pt x="217" y="173"/>
                      <a:pt x="256" y="159"/>
                      <a:pt x="269" y="154"/>
                    </a:cubicBezTo>
                    <a:cubicBezTo>
                      <a:pt x="269" y="111"/>
                      <a:pt x="269" y="111"/>
                      <a:pt x="269" y="111"/>
                    </a:cubicBezTo>
                    <a:cubicBezTo>
                      <a:pt x="307" y="111"/>
                      <a:pt x="307" y="111"/>
                      <a:pt x="307" y="111"/>
                    </a:cubicBezTo>
                    <a:cubicBezTo>
                      <a:pt x="311" y="111"/>
                      <a:pt x="320" y="111"/>
                      <a:pt x="320" y="90"/>
                    </a:cubicBezTo>
                    <a:cubicBezTo>
                      <a:pt x="320" y="69"/>
                      <a:pt x="311" y="69"/>
                      <a:pt x="307" y="69"/>
                    </a:cubicBezTo>
                    <a:cubicBezTo>
                      <a:pt x="269" y="69"/>
                      <a:pt x="269" y="69"/>
                      <a:pt x="269" y="69"/>
                    </a:cubicBezTo>
                    <a:cubicBezTo>
                      <a:pt x="269" y="25"/>
                      <a:pt x="269" y="25"/>
                      <a:pt x="269" y="25"/>
                    </a:cubicBezTo>
                    <a:cubicBezTo>
                      <a:pt x="242" y="36"/>
                      <a:pt x="212" y="41"/>
                      <a:pt x="178" y="41"/>
                    </a:cubicBezTo>
                    <a:cubicBezTo>
                      <a:pt x="128" y="41"/>
                      <a:pt x="85" y="30"/>
                      <a:pt x="66" y="24"/>
                    </a:cubicBezTo>
                    <a:cubicBezTo>
                      <a:pt x="66" y="69"/>
                      <a:pt x="66" y="69"/>
                      <a:pt x="66" y="69"/>
                    </a:cubicBezTo>
                    <a:cubicBezTo>
                      <a:pt x="28" y="69"/>
                      <a:pt x="28" y="69"/>
                      <a:pt x="28" y="69"/>
                    </a:cubicBezTo>
                    <a:cubicBezTo>
                      <a:pt x="22" y="69"/>
                      <a:pt x="20" y="71"/>
                      <a:pt x="19" y="74"/>
                    </a:cubicBezTo>
                    <a:cubicBezTo>
                      <a:pt x="17" y="77"/>
                      <a:pt x="16" y="83"/>
                      <a:pt x="16" y="90"/>
                    </a:cubicBezTo>
                    <a:cubicBezTo>
                      <a:pt x="16" y="111"/>
                      <a:pt x="24" y="111"/>
                      <a:pt x="28" y="111"/>
                    </a:cubicBezTo>
                    <a:cubicBezTo>
                      <a:pt x="67" y="111"/>
                      <a:pt x="67" y="111"/>
                      <a:pt x="67" y="111"/>
                    </a:cubicBezTo>
                    <a:lnTo>
                      <a:pt x="67" y="1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41">
                <a:extLst>
                  <a:ext uri="{FF2B5EF4-FFF2-40B4-BE49-F238E27FC236}">
                    <a16:creationId xmlns:a16="http://schemas.microsoft.com/office/drawing/2014/main" id="{46404CDC-43D6-3BAF-43BC-6A9EFAA1ED7E}"/>
                  </a:ext>
                </a:extLst>
              </p:cNvPr>
              <p:cNvSpPr>
                <a:spLocks/>
              </p:cNvSpPr>
              <p:nvPr/>
            </p:nvSpPr>
            <p:spPr bwMode="auto">
              <a:xfrm>
                <a:off x="2692" y="2064"/>
                <a:ext cx="67" cy="214"/>
              </a:xfrm>
              <a:custGeom>
                <a:avLst/>
                <a:gdLst>
                  <a:gd name="T0" fmla="*/ 67 w 67"/>
                  <a:gd name="T1" fmla="*/ 214 h 214"/>
                  <a:gd name="T2" fmla="*/ 0 w 67"/>
                  <a:gd name="T3" fmla="*/ 204 h 214"/>
                  <a:gd name="T4" fmla="*/ 0 w 67"/>
                  <a:gd name="T5" fmla="*/ 0 h 214"/>
                  <a:gd name="T6" fmla="*/ 67 w 67"/>
                  <a:gd name="T7" fmla="*/ 9 h 214"/>
                  <a:gd name="T8" fmla="*/ 67 w 67"/>
                  <a:gd name="T9" fmla="*/ 214 h 214"/>
                </a:gdLst>
                <a:ahLst/>
                <a:cxnLst>
                  <a:cxn ang="0">
                    <a:pos x="T0" y="T1"/>
                  </a:cxn>
                  <a:cxn ang="0">
                    <a:pos x="T2" y="T3"/>
                  </a:cxn>
                  <a:cxn ang="0">
                    <a:pos x="T4" y="T5"/>
                  </a:cxn>
                  <a:cxn ang="0">
                    <a:pos x="T6" y="T7"/>
                  </a:cxn>
                  <a:cxn ang="0">
                    <a:pos x="T8" y="T9"/>
                  </a:cxn>
                </a:cxnLst>
                <a:rect l="0" t="0" r="r" b="b"/>
                <a:pathLst>
                  <a:path w="67" h="214">
                    <a:moveTo>
                      <a:pt x="67" y="214"/>
                    </a:moveTo>
                    <a:lnTo>
                      <a:pt x="0" y="204"/>
                    </a:lnTo>
                    <a:lnTo>
                      <a:pt x="0" y="0"/>
                    </a:lnTo>
                    <a:lnTo>
                      <a:pt x="67" y="9"/>
                    </a:lnTo>
                    <a:lnTo>
                      <a:pt x="67" y="214"/>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42">
                <a:extLst>
                  <a:ext uri="{FF2B5EF4-FFF2-40B4-BE49-F238E27FC236}">
                    <a16:creationId xmlns:a16="http://schemas.microsoft.com/office/drawing/2014/main" id="{3F957F2B-FD88-2037-4A4A-21A405B55B09}"/>
                  </a:ext>
                </a:extLst>
              </p:cNvPr>
              <p:cNvSpPr>
                <a:spLocks/>
              </p:cNvSpPr>
              <p:nvPr/>
            </p:nvSpPr>
            <p:spPr bwMode="auto">
              <a:xfrm>
                <a:off x="2692" y="1629"/>
                <a:ext cx="67" cy="214"/>
              </a:xfrm>
              <a:custGeom>
                <a:avLst/>
                <a:gdLst>
                  <a:gd name="T0" fmla="*/ 67 w 67"/>
                  <a:gd name="T1" fmla="*/ 214 h 214"/>
                  <a:gd name="T2" fmla="*/ 0 w 67"/>
                  <a:gd name="T3" fmla="*/ 204 h 214"/>
                  <a:gd name="T4" fmla="*/ 0 w 67"/>
                  <a:gd name="T5" fmla="*/ 0 h 214"/>
                  <a:gd name="T6" fmla="*/ 67 w 67"/>
                  <a:gd name="T7" fmla="*/ 10 h 214"/>
                  <a:gd name="T8" fmla="*/ 67 w 67"/>
                  <a:gd name="T9" fmla="*/ 214 h 214"/>
                </a:gdLst>
                <a:ahLst/>
                <a:cxnLst>
                  <a:cxn ang="0">
                    <a:pos x="T0" y="T1"/>
                  </a:cxn>
                  <a:cxn ang="0">
                    <a:pos x="T2" y="T3"/>
                  </a:cxn>
                  <a:cxn ang="0">
                    <a:pos x="T4" y="T5"/>
                  </a:cxn>
                  <a:cxn ang="0">
                    <a:pos x="T6" y="T7"/>
                  </a:cxn>
                  <a:cxn ang="0">
                    <a:pos x="T8" y="T9"/>
                  </a:cxn>
                </a:cxnLst>
                <a:rect l="0" t="0" r="r" b="b"/>
                <a:pathLst>
                  <a:path w="67" h="214">
                    <a:moveTo>
                      <a:pt x="67" y="214"/>
                    </a:moveTo>
                    <a:lnTo>
                      <a:pt x="0" y="204"/>
                    </a:lnTo>
                    <a:lnTo>
                      <a:pt x="0" y="0"/>
                    </a:lnTo>
                    <a:lnTo>
                      <a:pt x="67" y="10"/>
                    </a:lnTo>
                    <a:lnTo>
                      <a:pt x="67" y="214"/>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43">
                <a:extLst>
                  <a:ext uri="{FF2B5EF4-FFF2-40B4-BE49-F238E27FC236}">
                    <a16:creationId xmlns:a16="http://schemas.microsoft.com/office/drawing/2014/main" id="{F961E472-AEE3-9FAB-06FD-DFE6CB23B295}"/>
                  </a:ext>
                </a:extLst>
              </p:cNvPr>
              <p:cNvSpPr>
                <a:spLocks/>
              </p:cNvSpPr>
              <p:nvPr/>
            </p:nvSpPr>
            <p:spPr bwMode="auto">
              <a:xfrm>
                <a:off x="2692" y="2499"/>
                <a:ext cx="67" cy="213"/>
              </a:xfrm>
              <a:custGeom>
                <a:avLst/>
                <a:gdLst>
                  <a:gd name="T0" fmla="*/ 67 w 67"/>
                  <a:gd name="T1" fmla="*/ 213 h 213"/>
                  <a:gd name="T2" fmla="*/ 0 w 67"/>
                  <a:gd name="T3" fmla="*/ 204 h 213"/>
                  <a:gd name="T4" fmla="*/ 0 w 67"/>
                  <a:gd name="T5" fmla="*/ 0 h 213"/>
                  <a:gd name="T6" fmla="*/ 67 w 67"/>
                  <a:gd name="T7" fmla="*/ 9 h 213"/>
                  <a:gd name="T8" fmla="*/ 67 w 67"/>
                  <a:gd name="T9" fmla="*/ 213 h 213"/>
                </a:gdLst>
                <a:ahLst/>
                <a:cxnLst>
                  <a:cxn ang="0">
                    <a:pos x="T0" y="T1"/>
                  </a:cxn>
                  <a:cxn ang="0">
                    <a:pos x="T2" y="T3"/>
                  </a:cxn>
                  <a:cxn ang="0">
                    <a:pos x="T4" y="T5"/>
                  </a:cxn>
                  <a:cxn ang="0">
                    <a:pos x="T6" y="T7"/>
                  </a:cxn>
                  <a:cxn ang="0">
                    <a:pos x="T8" y="T9"/>
                  </a:cxn>
                </a:cxnLst>
                <a:rect l="0" t="0" r="r" b="b"/>
                <a:pathLst>
                  <a:path w="67" h="213">
                    <a:moveTo>
                      <a:pt x="67" y="213"/>
                    </a:moveTo>
                    <a:lnTo>
                      <a:pt x="0" y="204"/>
                    </a:lnTo>
                    <a:lnTo>
                      <a:pt x="0" y="0"/>
                    </a:lnTo>
                    <a:lnTo>
                      <a:pt x="67" y="9"/>
                    </a:lnTo>
                    <a:lnTo>
                      <a:pt x="67" y="213"/>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14" name="Group 13">
            <a:extLst>
              <a:ext uri="{FF2B5EF4-FFF2-40B4-BE49-F238E27FC236}">
                <a16:creationId xmlns:a16="http://schemas.microsoft.com/office/drawing/2014/main" id="{0D9592B1-EFAF-1708-3480-CF18251B5377}"/>
              </a:ext>
            </a:extLst>
          </p:cNvPr>
          <p:cNvGrpSpPr/>
          <p:nvPr/>
        </p:nvGrpSpPr>
        <p:grpSpPr>
          <a:xfrm>
            <a:off x="4498260" y="2758886"/>
            <a:ext cx="1185018" cy="1185018"/>
            <a:chOff x="5463777" y="2949387"/>
            <a:chExt cx="1264445" cy="1264445"/>
          </a:xfrm>
        </p:grpSpPr>
        <p:sp>
          <p:nvSpPr>
            <p:cNvPr id="104" name="Oval 103">
              <a:extLst>
                <a:ext uri="{FF2B5EF4-FFF2-40B4-BE49-F238E27FC236}">
                  <a16:creationId xmlns:a16="http://schemas.microsoft.com/office/drawing/2014/main" id="{42458BF9-AD20-3393-DBDF-2CD82474761B}"/>
                </a:ext>
              </a:extLst>
            </p:cNvPr>
            <p:cNvSpPr/>
            <p:nvPr/>
          </p:nvSpPr>
          <p:spPr>
            <a:xfrm>
              <a:off x="5463777" y="2949387"/>
              <a:ext cx="1264445" cy="1264445"/>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a:p>
          </p:txBody>
        </p:sp>
        <p:grpSp>
          <p:nvGrpSpPr>
            <p:cNvPr id="57" name="Group 56">
              <a:extLst>
                <a:ext uri="{FF2B5EF4-FFF2-40B4-BE49-F238E27FC236}">
                  <a16:creationId xmlns:a16="http://schemas.microsoft.com/office/drawing/2014/main" id="{F5C446EE-A314-696B-7F22-C877532A22F6}"/>
                </a:ext>
              </a:extLst>
            </p:cNvPr>
            <p:cNvGrpSpPr/>
            <p:nvPr/>
          </p:nvGrpSpPr>
          <p:grpSpPr>
            <a:xfrm>
              <a:off x="5864711" y="3162830"/>
              <a:ext cx="484094" cy="862028"/>
              <a:chOff x="1961954" y="4224125"/>
              <a:chExt cx="407663" cy="725926"/>
            </a:xfrm>
            <a:solidFill>
              <a:schemeClr val="tx1"/>
            </a:solidFill>
          </p:grpSpPr>
          <p:sp>
            <p:nvSpPr>
              <p:cNvPr id="58" name="Freeform 6620">
                <a:extLst>
                  <a:ext uri="{FF2B5EF4-FFF2-40B4-BE49-F238E27FC236}">
                    <a16:creationId xmlns:a16="http://schemas.microsoft.com/office/drawing/2014/main" id="{24633CAB-616D-FDCC-D30B-D112CBDBD132}"/>
                  </a:ext>
                </a:extLst>
              </p:cNvPr>
              <p:cNvSpPr>
                <a:spLocks noEditPoints="1"/>
              </p:cNvSpPr>
              <p:nvPr/>
            </p:nvSpPr>
            <p:spPr bwMode="auto">
              <a:xfrm>
                <a:off x="2008442" y="4299221"/>
                <a:ext cx="318263" cy="504215"/>
              </a:xfrm>
              <a:custGeom>
                <a:avLst/>
                <a:gdLst>
                  <a:gd name="T0" fmla="*/ 213 w 213"/>
                  <a:gd name="T1" fmla="*/ 338 h 338"/>
                  <a:gd name="T2" fmla="*/ 203 w 213"/>
                  <a:gd name="T3" fmla="*/ 217 h 338"/>
                  <a:gd name="T4" fmla="*/ 173 w 213"/>
                  <a:gd name="T5" fmla="*/ 255 h 338"/>
                  <a:gd name="T6" fmla="*/ 195 w 213"/>
                  <a:gd name="T7" fmla="*/ 297 h 338"/>
                  <a:gd name="T8" fmla="*/ 189 w 213"/>
                  <a:gd name="T9" fmla="*/ 313 h 338"/>
                  <a:gd name="T10" fmla="*/ 177 w 213"/>
                  <a:gd name="T11" fmla="*/ 312 h 338"/>
                  <a:gd name="T12" fmla="*/ 187 w 213"/>
                  <a:gd name="T13" fmla="*/ 307 h 338"/>
                  <a:gd name="T14" fmla="*/ 189 w 213"/>
                  <a:gd name="T15" fmla="*/ 299 h 338"/>
                  <a:gd name="T16" fmla="*/ 170 w 213"/>
                  <a:gd name="T17" fmla="*/ 261 h 338"/>
                  <a:gd name="T18" fmla="*/ 157 w 213"/>
                  <a:gd name="T19" fmla="*/ 272 h 338"/>
                  <a:gd name="T20" fmla="*/ 151 w 213"/>
                  <a:gd name="T21" fmla="*/ 306 h 338"/>
                  <a:gd name="T22" fmla="*/ 157 w 213"/>
                  <a:gd name="T23" fmla="*/ 306 h 338"/>
                  <a:gd name="T24" fmla="*/ 157 w 213"/>
                  <a:gd name="T25" fmla="*/ 317 h 338"/>
                  <a:gd name="T26" fmla="*/ 146 w 213"/>
                  <a:gd name="T27" fmla="*/ 309 h 338"/>
                  <a:gd name="T28" fmla="*/ 151 w 213"/>
                  <a:gd name="T29" fmla="*/ 270 h 338"/>
                  <a:gd name="T30" fmla="*/ 167 w 213"/>
                  <a:gd name="T31" fmla="*/ 205 h 338"/>
                  <a:gd name="T32" fmla="*/ 147 w 213"/>
                  <a:gd name="T33" fmla="*/ 180 h 338"/>
                  <a:gd name="T34" fmla="*/ 176 w 213"/>
                  <a:gd name="T35" fmla="*/ 126 h 338"/>
                  <a:gd name="T36" fmla="*/ 165 w 213"/>
                  <a:gd name="T37" fmla="*/ 102 h 338"/>
                  <a:gd name="T38" fmla="*/ 138 w 213"/>
                  <a:gd name="T39" fmla="*/ 21 h 338"/>
                  <a:gd name="T40" fmla="*/ 78 w 213"/>
                  <a:gd name="T41" fmla="*/ 22 h 338"/>
                  <a:gd name="T42" fmla="*/ 49 w 213"/>
                  <a:gd name="T43" fmla="*/ 103 h 338"/>
                  <a:gd name="T44" fmla="*/ 38 w 213"/>
                  <a:gd name="T45" fmla="*/ 127 h 338"/>
                  <a:gd name="T46" fmla="*/ 53 w 213"/>
                  <a:gd name="T47" fmla="*/ 146 h 338"/>
                  <a:gd name="T48" fmla="*/ 68 w 213"/>
                  <a:gd name="T49" fmla="*/ 199 h 338"/>
                  <a:gd name="T50" fmla="*/ 39 w 213"/>
                  <a:gd name="T51" fmla="*/ 269 h 338"/>
                  <a:gd name="T52" fmla="*/ 36 w 213"/>
                  <a:gd name="T53" fmla="*/ 296 h 338"/>
                  <a:gd name="T54" fmla="*/ 33 w 213"/>
                  <a:gd name="T55" fmla="*/ 269 h 338"/>
                  <a:gd name="T56" fmla="*/ 13 w 213"/>
                  <a:gd name="T57" fmla="*/ 217 h 338"/>
                  <a:gd name="T58" fmla="*/ 0 w 213"/>
                  <a:gd name="T59" fmla="*/ 338 h 338"/>
                  <a:gd name="T60" fmla="*/ 76 w 213"/>
                  <a:gd name="T61" fmla="*/ 207 h 338"/>
                  <a:gd name="T62" fmla="*/ 106 w 213"/>
                  <a:gd name="T63" fmla="*/ 200 h 338"/>
                  <a:gd name="T64" fmla="*/ 141 w 213"/>
                  <a:gd name="T65" fmla="*/ 210 h 338"/>
                  <a:gd name="T66" fmla="*/ 60 w 213"/>
                  <a:gd name="T67" fmla="*/ 140 h 338"/>
                  <a:gd name="T68" fmla="*/ 56 w 213"/>
                  <a:gd name="T69" fmla="*/ 137 h 338"/>
                  <a:gd name="T70" fmla="*/ 49 w 213"/>
                  <a:gd name="T71" fmla="*/ 114 h 338"/>
                  <a:gd name="T72" fmla="*/ 58 w 213"/>
                  <a:gd name="T73" fmla="*/ 124 h 338"/>
                  <a:gd name="T74" fmla="*/ 131 w 213"/>
                  <a:gd name="T75" fmla="*/ 62 h 338"/>
                  <a:gd name="T76" fmla="*/ 153 w 213"/>
                  <a:gd name="T77" fmla="*/ 124 h 338"/>
                  <a:gd name="T78" fmla="*/ 161 w 213"/>
                  <a:gd name="T79" fmla="*/ 110 h 338"/>
                  <a:gd name="T80" fmla="*/ 168 w 213"/>
                  <a:gd name="T81" fmla="*/ 124 h 338"/>
                  <a:gd name="T82" fmla="*/ 153 w 213"/>
                  <a:gd name="T83" fmla="*/ 137 h 338"/>
                  <a:gd name="T84" fmla="*/ 106 w 213"/>
                  <a:gd name="T85" fmla="*/ 191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3" h="338">
                    <a:moveTo>
                      <a:pt x="0" y="338"/>
                    </a:moveTo>
                    <a:cubicBezTo>
                      <a:pt x="213" y="338"/>
                      <a:pt x="213" y="338"/>
                      <a:pt x="213" y="338"/>
                    </a:cubicBezTo>
                    <a:cubicBezTo>
                      <a:pt x="213" y="221"/>
                      <a:pt x="213" y="221"/>
                      <a:pt x="213" y="221"/>
                    </a:cubicBezTo>
                    <a:cubicBezTo>
                      <a:pt x="210" y="220"/>
                      <a:pt x="207" y="218"/>
                      <a:pt x="203" y="217"/>
                    </a:cubicBezTo>
                    <a:cubicBezTo>
                      <a:pt x="173" y="207"/>
                      <a:pt x="173" y="207"/>
                      <a:pt x="173" y="207"/>
                    </a:cubicBezTo>
                    <a:cubicBezTo>
                      <a:pt x="173" y="255"/>
                      <a:pt x="173" y="255"/>
                      <a:pt x="173" y="255"/>
                    </a:cubicBezTo>
                    <a:cubicBezTo>
                      <a:pt x="178" y="256"/>
                      <a:pt x="186" y="260"/>
                      <a:pt x="188" y="270"/>
                    </a:cubicBezTo>
                    <a:cubicBezTo>
                      <a:pt x="195" y="297"/>
                      <a:pt x="195" y="297"/>
                      <a:pt x="195" y="297"/>
                    </a:cubicBezTo>
                    <a:cubicBezTo>
                      <a:pt x="195" y="298"/>
                      <a:pt x="197" y="305"/>
                      <a:pt x="194" y="309"/>
                    </a:cubicBezTo>
                    <a:cubicBezTo>
                      <a:pt x="193" y="311"/>
                      <a:pt x="191" y="312"/>
                      <a:pt x="189" y="313"/>
                    </a:cubicBezTo>
                    <a:cubicBezTo>
                      <a:pt x="189" y="315"/>
                      <a:pt x="186" y="317"/>
                      <a:pt x="183" y="317"/>
                    </a:cubicBezTo>
                    <a:cubicBezTo>
                      <a:pt x="180" y="317"/>
                      <a:pt x="177" y="315"/>
                      <a:pt x="177" y="312"/>
                    </a:cubicBezTo>
                    <a:cubicBezTo>
                      <a:pt x="177" y="309"/>
                      <a:pt x="180" y="306"/>
                      <a:pt x="183" y="306"/>
                    </a:cubicBezTo>
                    <a:cubicBezTo>
                      <a:pt x="185" y="306"/>
                      <a:pt x="186" y="307"/>
                      <a:pt x="187" y="307"/>
                    </a:cubicBezTo>
                    <a:cubicBezTo>
                      <a:pt x="188" y="307"/>
                      <a:pt x="188" y="306"/>
                      <a:pt x="189" y="306"/>
                    </a:cubicBezTo>
                    <a:cubicBezTo>
                      <a:pt x="190" y="304"/>
                      <a:pt x="190" y="300"/>
                      <a:pt x="189" y="299"/>
                    </a:cubicBezTo>
                    <a:cubicBezTo>
                      <a:pt x="183" y="272"/>
                      <a:pt x="183" y="272"/>
                      <a:pt x="183" y="272"/>
                    </a:cubicBezTo>
                    <a:cubicBezTo>
                      <a:pt x="180" y="262"/>
                      <a:pt x="172" y="261"/>
                      <a:pt x="170" y="261"/>
                    </a:cubicBezTo>
                    <a:cubicBezTo>
                      <a:pt x="169" y="261"/>
                      <a:pt x="169" y="261"/>
                      <a:pt x="169" y="261"/>
                    </a:cubicBezTo>
                    <a:cubicBezTo>
                      <a:pt x="167" y="261"/>
                      <a:pt x="160" y="262"/>
                      <a:pt x="157" y="272"/>
                    </a:cubicBezTo>
                    <a:cubicBezTo>
                      <a:pt x="151" y="299"/>
                      <a:pt x="151" y="299"/>
                      <a:pt x="151" y="299"/>
                    </a:cubicBezTo>
                    <a:cubicBezTo>
                      <a:pt x="150" y="300"/>
                      <a:pt x="150" y="304"/>
                      <a:pt x="151" y="306"/>
                    </a:cubicBezTo>
                    <a:cubicBezTo>
                      <a:pt x="151" y="307"/>
                      <a:pt x="152" y="307"/>
                      <a:pt x="153" y="308"/>
                    </a:cubicBezTo>
                    <a:cubicBezTo>
                      <a:pt x="154" y="307"/>
                      <a:pt x="156" y="306"/>
                      <a:pt x="157" y="306"/>
                    </a:cubicBezTo>
                    <a:cubicBezTo>
                      <a:pt x="161" y="306"/>
                      <a:pt x="163" y="309"/>
                      <a:pt x="163" y="312"/>
                    </a:cubicBezTo>
                    <a:cubicBezTo>
                      <a:pt x="163" y="315"/>
                      <a:pt x="161" y="317"/>
                      <a:pt x="157" y="317"/>
                    </a:cubicBezTo>
                    <a:cubicBezTo>
                      <a:pt x="154" y="317"/>
                      <a:pt x="152" y="316"/>
                      <a:pt x="151" y="313"/>
                    </a:cubicBezTo>
                    <a:cubicBezTo>
                      <a:pt x="149" y="313"/>
                      <a:pt x="147" y="311"/>
                      <a:pt x="146" y="309"/>
                    </a:cubicBezTo>
                    <a:cubicBezTo>
                      <a:pt x="143" y="305"/>
                      <a:pt x="144" y="298"/>
                      <a:pt x="145" y="297"/>
                    </a:cubicBezTo>
                    <a:cubicBezTo>
                      <a:pt x="151" y="270"/>
                      <a:pt x="151" y="270"/>
                      <a:pt x="151" y="270"/>
                    </a:cubicBezTo>
                    <a:cubicBezTo>
                      <a:pt x="155" y="260"/>
                      <a:pt x="161" y="256"/>
                      <a:pt x="167" y="255"/>
                    </a:cubicBezTo>
                    <a:cubicBezTo>
                      <a:pt x="167" y="205"/>
                      <a:pt x="167" y="205"/>
                      <a:pt x="167" y="205"/>
                    </a:cubicBezTo>
                    <a:cubicBezTo>
                      <a:pt x="148" y="199"/>
                      <a:pt x="148" y="199"/>
                      <a:pt x="148" y="199"/>
                    </a:cubicBezTo>
                    <a:cubicBezTo>
                      <a:pt x="147" y="180"/>
                      <a:pt x="147" y="180"/>
                      <a:pt x="147" y="180"/>
                    </a:cubicBezTo>
                    <a:cubicBezTo>
                      <a:pt x="153" y="171"/>
                      <a:pt x="159" y="160"/>
                      <a:pt x="161" y="145"/>
                    </a:cubicBezTo>
                    <a:cubicBezTo>
                      <a:pt x="167" y="143"/>
                      <a:pt x="175" y="137"/>
                      <a:pt x="176" y="126"/>
                    </a:cubicBezTo>
                    <a:cubicBezTo>
                      <a:pt x="177" y="124"/>
                      <a:pt x="178" y="113"/>
                      <a:pt x="172" y="106"/>
                    </a:cubicBezTo>
                    <a:cubicBezTo>
                      <a:pt x="170" y="104"/>
                      <a:pt x="168" y="102"/>
                      <a:pt x="165" y="102"/>
                    </a:cubicBezTo>
                    <a:cubicBezTo>
                      <a:pt x="166" y="99"/>
                      <a:pt x="167" y="96"/>
                      <a:pt x="167" y="95"/>
                    </a:cubicBezTo>
                    <a:cubicBezTo>
                      <a:pt x="184" y="41"/>
                      <a:pt x="138" y="21"/>
                      <a:pt x="138" y="21"/>
                    </a:cubicBezTo>
                    <a:cubicBezTo>
                      <a:pt x="138" y="0"/>
                      <a:pt x="107" y="2"/>
                      <a:pt x="107" y="2"/>
                    </a:cubicBezTo>
                    <a:cubicBezTo>
                      <a:pt x="78" y="2"/>
                      <a:pt x="78" y="22"/>
                      <a:pt x="78" y="22"/>
                    </a:cubicBezTo>
                    <a:cubicBezTo>
                      <a:pt x="43" y="44"/>
                      <a:pt x="42" y="75"/>
                      <a:pt x="47" y="97"/>
                    </a:cubicBezTo>
                    <a:cubicBezTo>
                      <a:pt x="47" y="97"/>
                      <a:pt x="48" y="100"/>
                      <a:pt x="49" y="103"/>
                    </a:cubicBezTo>
                    <a:cubicBezTo>
                      <a:pt x="47" y="104"/>
                      <a:pt x="44" y="106"/>
                      <a:pt x="42" y="108"/>
                    </a:cubicBezTo>
                    <a:cubicBezTo>
                      <a:pt x="38" y="113"/>
                      <a:pt x="37" y="119"/>
                      <a:pt x="38" y="127"/>
                    </a:cubicBezTo>
                    <a:cubicBezTo>
                      <a:pt x="38" y="128"/>
                      <a:pt x="38" y="128"/>
                      <a:pt x="38" y="128"/>
                    </a:cubicBezTo>
                    <a:cubicBezTo>
                      <a:pt x="40" y="134"/>
                      <a:pt x="44" y="143"/>
                      <a:pt x="53" y="146"/>
                    </a:cubicBezTo>
                    <a:cubicBezTo>
                      <a:pt x="55" y="152"/>
                      <a:pt x="60" y="167"/>
                      <a:pt x="70" y="179"/>
                    </a:cubicBezTo>
                    <a:cubicBezTo>
                      <a:pt x="68" y="199"/>
                      <a:pt x="68" y="199"/>
                      <a:pt x="68" y="199"/>
                    </a:cubicBezTo>
                    <a:cubicBezTo>
                      <a:pt x="39" y="208"/>
                      <a:pt x="39" y="208"/>
                      <a:pt x="39" y="208"/>
                    </a:cubicBezTo>
                    <a:cubicBezTo>
                      <a:pt x="39" y="269"/>
                      <a:pt x="39" y="269"/>
                      <a:pt x="39" y="269"/>
                    </a:cubicBezTo>
                    <a:cubicBezTo>
                      <a:pt x="45" y="270"/>
                      <a:pt x="50" y="276"/>
                      <a:pt x="50" y="282"/>
                    </a:cubicBezTo>
                    <a:cubicBezTo>
                      <a:pt x="50" y="290"/>
                      <a:pt x="44" y="296"/>
                      <a:pt x="36" y="296"/>
                    </a:cubicBezTo>
                    <a:cubicBezTo>
                      <a:pt x="29" y="296"/>
                      <a:pt x="23" y="290"/>
                      <a:pt x="23" y="282"/>
                    </a:cubicBezTo>
                    <a:cubicBezTo>
                      <a:pt x="23" y="276"/>
                      <a:pt x="27" y="270"/>
                      <a:pt x="33" y="269"/>
                    </a:cubicBezTo>
                    <a:cubicBezTo>
                      <a:pt x="33" y="210"/>
                      <a:pt x="33" y="210"/>
                      <a:pt x="33" y="210"/>
                    </a:cubicBezTo>
                    <a:cubicBezTo>
                      <a:pt x="13" y="217"/>
                      <a:pt x="13" y="217"/>
                      <a:pt x="13" y="217"/>
                    </a:cubicBezTo>
                    <a:cubicBezTo>
                      <a:pt x="8" y="219"/>
                      <a:pt x="4" y="221"/>
                      <a:pt x="0" y="223"/>
                    </a:cubicBezTo>
                    <a:lnTo>
                      <a:pt x="0" y="338"/>
                    </a:lnTo>
                    <a:close/>
                    <a:moveTo>
                      <a:pt x="109" y="244"/>
                    </a:moveTo>
                    <a:cubicBezTo>
                      <a:pt x="85" y="237"/>
                      <a:pt x="81" y="222"/>
                      <a:pt x="76" y="207"/>
                    </a:cubicBezTo>
                    <a:cubicBezTo>
                      <a:pt x="78" y="188"/>
                      <a:pt x="78" y="188"/>
                      <a:pt x="78" y="188"/>
                    </a:cubicBezTo>
                    <a:cubicBezTo>
                      <a:pt x="85" y="195"/>
                      <a:pt x="95" y="200"/>
                      <a:pt x="106" y="200"/>
                    </a:cubicBezTo>
                    <a:cubicBezTo>
                      <a:pt x="106" y="200"/>
                      <a:pt x="123" y="200"/>
                      <a:pt x="139" y="188"/>
                    </a:cubicBezTo>
                    <a:cubicBezTo>
                      <a:pt x="141" y="210"/>
                      <a:pt x="141" y="210"/>
                      <a:pt x="141" y="210"/>
                    </a:cubicBezTo>
                    <a:cubicBezTo>
                      <a:pt x="133" y="240"/>
                      <a:pt x="109" y="244"/>
                      <a:pt x="109" y="244"/>
                    </a:cubicBezTo>
                    <a:close/>
                    <a:moveTo>
                      <a:pt x="60" y="140"/>
                    </a:moveTo>
                    <a:cubicBezTo>
                      <a:pt x="59" y="137"/>
                      <a:pt x="59" y="137"/>
                      <a:pt x="59" y="137"/>
                    </a:cubicBezTo>
                    <a:cubicBezTo>
                      <a:pt x="56" y="137"/>
                      <a:pt x="56" y="137"/>
                      <a:pt x="56" y="137"/>
                    </a:cubicBezTo>
                    <a:cubicBezTo>
                      <a:pt x="52" y="137"/>
                      <a:pt x="48" y="129"/>
                      <a:pt x="47" y="126"/>
                    </a:cubicBezTo>
                    <a:cubicBezTo>
                      <a:pt x="46" y="120"/>
                      <a:pt x="47" y="117"/>
                      <a:pt x="49" y="114"/>
                    </a:cubicBezTo>
                    <a:cubicBezTo>
                      <a:pt x="50" y="113"/>
                      <a:pt x="51" y="112"/>
                      <a:pt x="52" y="112"/>
                    </a:cubicBezTo>
                    <a:cubicBezTo>
                      <a:pt x="54" y="116"/>
                      <a:pt x="56" y="120"/>
                      <a:pt x="58" y="124"/>
                    </a:cubicBezTo>
                    <a:cubicBezTo>
                      <a:pt x="53" y="84"/>
                      <a:pt x="103" y="79"/>
                      <a:pt x="103" y="79"/>
                    </a:cubicBezTo>
                    <a:cubicBezTo>
                      <a:pt x="123" y="77"/>
                      <a:pt x="131" y="62"/>
                      <a:pt x="131" y="62"/>
                    </a:cubicBezTo>
                    <a:cubicBezTo>
                      <a:pt x="130" y="72"/>
                      <a:pt x="145" y="82"/>
                      <a:pt x="145" y="82"/>
                    </a:cubicBezTo>
                    <a:cubicBezTo>
                      <a:pt x="162" y="96"/>
                      <a:pt x="153" y="124"/>
                      <a:pt x="153" y="124"/>
                    </a:cubicBezTo>
                    <a:cubicBezTo>
                      <a:pt x="155" y="121"/>
                      <a:pt x="157" y="118"/>
                      <a:pt x="158" y="115"/>
                    </a:cubicBezTo>
                    <a:cubicBezTo>
                      <a:pt x="159" y="114"/>
                      <a:pt x="160" y="112"/>
                      <a:pt x="161" y="110"/>
                    </a:cubicBezTo>
                    <a:cubicBezTo>
                      <a:pt x="163" y="110"/>
                      <a:pt x="165" y="111"/>
                      <a:pt x="165" y="112"/>
                    </a:cubicBezTo>
                    <a:cubicBezTo>
                      <a:pt x="168" y="115"/>
                      <a:pt x="168" y="122"/>
                      <a:pt x="168" y="124"/>
                    </a:cubicBezTo>
                    <a:cubicBezTo>
                      <a:pt x="166" y="135"/>
                      <a:pt x="158" y="137"/>
                      <a:pt x="157" y="137"/>
                    </a:cubicBezTo>
                    <a:cubicBezTo>
                      <a:pt x="153" y="137"/>
                      <a:pt x="153" y="137"/>
                      <a:pt x="153" y="137"/>
                    </a:cubicBezTo>
                    <a:cubicBezTo>
                      <a:pt x="153" y="141"/>
                      <a:pt x="153" y="141"/>
                      <a:pt x="153" y="141"/>
                    </a:cubicBezTo>
                    <a:cubicBezTo>
                      <a:pt x="146" y="190"/>
                      <a:pt x="108" y="191"/>
                      <a:pt x="106" y="191"/>
                    </a:cubicBezTo>
                    <a:cubicBezTo>
                      <a:pt x="74" y="191"/>
                      <a:pt x="60" y="141"/>
                      <a:pt x="60" y="14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6621">
                <a:extLst>
                  <a:ext uri="{FF2B5EF4-FFF2-40B4-BE49-F238E27FC236}">
                    <a16:creationId xmlns:a16="http://schemas.microsoft.com/office/drawing/2014/main" id="{0C6E8C02-870A-6A91-62F4-E5CA0DBE73AC}"/>
                  </a:ext>
                </a:extLst>
              </p:cNvPr>
              <p:cNvSpPr>
                <a:spLocks noEditPoints="1"/>
              </p:cNvSpPr>
              <p:nvPr/>
            </p:nvSpPr>
            <p:spPr bwMode="auto">
              <a:xfrm>
                <a:off x="1961954" y="4224125"/>
                <a:ext cx="407663" cy="725926"/>
              </a:xfrm>
              <a:custGeom>
                <a:avLst/>
                <a:gdLst>
                  <a:gd name="T0" fmla="*/ 0 w 114"/>
                  <a:gd name="T1" fmla="*/ 0 h 203"/>
                  <a:gd name="T2" fmla="*/ 0 w 114"/>
                  <a:gd name="T3" fmla="*/ 203 h 203"/>
                  <a:gd name="T4" fmla="*/ 114 w 114"/>
                  <a:gd name="T5" fmla="*/ 203 h 203"/>
                  <a:gd name="T6" fmla="*/ 114 w 114"/>
                  <a:gd name="T7" fmla="*/ 0 h 203"/>
                  <a:gd name="T8" fmla="*/ 0 w 114"/>
                  <a:gd name="T9" fmla="*/ 0 h 203"/>
                  <a:gd name="T10" fmla="*/ 7 w 114"/>
                  <a:gd name="T11" fmla="*/ 7 h 203"/>
                  <a:gd name="T12" fmla="*/ 108 w 114"/>
                  <a:gd name="T13" fmla="*/ 7 h 203"/>
                  <a:gd name="T14" fmla="*/ 108 w 114"/>
                  <a:gd name="T15" fmla="*/ 168 h 203"/>
                  <a:gd name="T16" fmla="*/ 7 w 114"/>
                  <a:gd name="T17" fmla="*/ 168 h 203"/>
                  <a:gd name="T18" fmla="*/ 7 w 114"/>
                  <a:gd name="T19" fmla="*/ 7 h 203"/>
                  <a:gd name="T20" fmla="*/ 108 w 114"/>
                  <a:gd name="T21" fmla="*/ 197 h 203"/>
                  <a:gd name="T22" fmla="*/ 7 w 114"/>
                  <a:gd name="T23" fmla="*/ 197 h 203"/>
                  <a:gd name="T24" fmla="*/ 7 w 114"/>
                  <a:gd name="T25" fmla="*/ 175 h 203"/>
                  <a:gd name="T26" fmla="*/ 108 w 114"/>
                  <a:gd name="T27" fmla="*/ 175 h 203"/>
                  <a:gd name="T28" fmla="*/ 108 w 114"/>
                  <a:gd name="T29" fmla="*/ 197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4" h="203">
                    <a:moveTo>
                      <a:pt x="0" y="0"/>
                    </a:moveTo>
                    <a:lnTo>
                      <a:pt x="0" y="203"/>
                    </a:lnTo>
                    <a:lnTo>
                      <a:pt x="114" y="203"/>
                    </a:lnTo>
                    <a:lnTo>
                      <a:pt x="114" y="0"/>
                    </a:lnTo>
                    <a:lnTo>
                      <a:pt x="0" y="0"/>
                    </a:lnTo>
                    <a:close/>
                    <a:moveTo>
                      <a:pt x="7" y="7"/>
                    </a:moveTo>
                    <a:lnTo>
                      <a:pt x="108" y="7"/>
                    </a:lnTo>
                    <a:lnTo>
                      <a:pt x="108" y="168"/>
                    </a:lnTo>
                    <a:lnTo>
                      <a:pt x="7" y="168"/>
                    </a:lnTo>
                    <a:lnTo>
                      <a:pt x="7" y="7"/>
                    </a:lnTo>
                    <a:close/>
                    <a:moveTo>
                      <a:pt x="108" y="197"/>
                    </a:moveTo>
                    <a:lnTo>
                      <a:pt x="7" y="197"/>
                    </a:lnTo>
                    <a:lnTo>
                      <a:pt x="7" y="175"/>
                    </a:lnTo>
                    <a:lnTo>
                      <a:pt x="108" y="175"/>
                    </a:lnTo>
                    <a:lnTo>
                      <a:pt x="108" y="1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6622">
                <a:extLst>
                  <a:ext uri="{FF2B5EF4-FFF2-40B4-BE49-F238E27FC236}">
                    <a16:creationId xmlns:a16="http://schemas.microsoft.com/office/drawing/2014/main" id="{F01F2FE3-82C7-B415-DE4D-3A3F54568638}"/>
                  </a:ext>
                </a:extLst>
              </p:cNvPr>
              <p:cNvSpPr>
                <a:spLocks/>
              </p:cNvSpPr>
              <p:nvPr/>
            </p:nvSpPr>
            <p:spPr bwMode="auto">
              <a:xfrm>
                <a:off x="2144329" y="4889259"/>
                <a:ext cx="46488" cy="0"/>
              </a:xfrm>
              <a:custGeom>
                <a:avLst/>
                <a:gdLst>
                  <a:gd name="T0" fmla="*/ 0 w 13"/>
                  <a:gd name="T1" fmla="*/ 13 w 13"/>
                  <a:gd name="T2" fmla="*/ 0 w 13"/>
                </a:gdLst>
                <a:ahLst/>
                <a:cxnLst>
                  <a:cxn ang="0">
                    <a:pos x="T0" y="0"/>
                  </a:cxn>
                  <a:cxn ang="0">
                    <a:pos x="T1" y="0"/>
                  </a:cxn>
                  <a:cxn ang="0">
                    <a:pos x="T2" y="0"/>
                  </a:cxn>
                </a:cxnLst>
                <a:rect l="0" t="0" r="r" b="b"/>
                <a:pathLst>
                  <a:path w="13">
                    <a:moveTo>
                      <a:pt x="0" y="0"/>
                    </a:moveTo>
                    <a:lnTo>
                      <a:pt x="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Line 6623">
                <a:extLst>
                  <a:ext uri="{FF2B5EF4-FFF2-40B4-BE49-F238E27FC236}">
                    <a16:creationId xmlns:a16="http://schemas.microsoft.com/office/drawing/2014/main" id="{FC8F6A12-5D9C-6E4D-CD40-6F18D84293CB}"/>
                  </a:ext>
                </a:extLst>
              </p:cNvPr>
              <p:cNvSpPr>
                <a:spLocks noChangeShapeType="1"/>
              </p:cNvSpPr>
              <p:nvPr/>
            </p:nvSpPr>
            <p:spPr bwMode="auto">
              <a:xfrm>
                <a:off x="2144329" y="4889259"/>
                <a:ext cx="46488"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Rectangle 6624">
                <a:extLst>
                  <a:ext uri="{FF2B5EF4-FFF2-40B4-BE49-F238E27FC236}">
                    <a16:creationId xmlns:a16="http://schemas.microsoft.com/office/drawing/2014/main" id="{86CC2873-CC5F-0DF6-23C6-472D9AAB2485}"/>
                  </a:ext>
                </a:extLst>
              </p:cNvPr>
              <p:cNvSpPr>
                <a:spLocks noChangeArrowheads="1"/>
              </p:cNvSpPr>
              <p:nvPr/>
            </p:nvSpPr>
            <p:spPr bwMode="auto">
              <a:xfrm>
                <a:off x="2144329" y="4878531"/>
                <a:ext cx="46488" cy="2145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625">
                <a:extLst>
                  <a:ext uri="{FF2B5EF4-FFF2-40B4-BE49-F238E27FC236}">
                    <a16:creationId xmlns:a16="http://schemas.microsoft.com/office/drawing/2014/main" id="{F64ADC58-8B0B-5224-69E1-E23929CE3EC2}"/>
                  </a:ext>
                </a:extLst>
              </p:cNvPr>
              <p:cNvSpPr>
                <a:spLocks/>
              </p:cNvSpPr>
              <p:nvPr/>
            </p:nvSpPr>
            <p:spPr bwMode="auto">
              <a:xfrm>
                <a:off x="2255185" y="4635364"/>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6626">
                <a:extLst>
                  <a:ext uri="{FF2B5EF4-FFF2-40B4-BE49-F238E27FC236}">
                    <a16:creationId xmlns:a16="http://schemas.microsoft.com/office/drawing/2014/main" id="{AA1DECC6-70E8-36D8-9F3C-78FDE6FF934E}"/>
                  </a:ext>
                </a:extLst>
              </p:cNvPr>
              <p:cNvSpPr>
                <a:spLocks/>
              </p:cNvSpPr>
              <p:nvPr/>
            </p:nvSpPr>
            <p:spPr bwMode="auto">
              <a:xfrm>
                <a:off x="2255185" y="4635364"/>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49" name="TextBox 48">
            <a:extLst>
              <a:ext uri="{FF2B5EF4-FFF2-40B4-BE49-F238E27FC236}">
                <a16:creationId xmlns:a16="http://schemas.microsoft.com/office/drawing/2014/main" id="{23AF20B1-9F47-931E-18DC-DAB2323C4A8A}"/>
              </a:ext>
            </a:extLst>
          </p:cNvPr>
          <p:cNvSpPr txBox="1"/>
          <p:nvPr/>
        </p:nvSpPr>
        <p:spPr>
          <a:xfrm>
            <a:off x="3714750" y="2095500"/>
            <a:ext cx="4762500" cy="369332"/>
          </a:xfrm>
          <a:prstGeom prst="rect">
            <a:avLst/>
          </a:prstGeom>
          <a:noFill/>
        </p:spPr>
        <p:txBody>
          <a:bodyPr wrap="square" lIns="0" tIns="0" rIns="0" bIns="0" rtlCol="0">
            <a:spAutoFit/>
          </a:bodyPr>
          <a:lstStyle/>
          <a:p>
            <a:pPr algn="ctr">
              <a:spcAft>
                <a:spcPts val="600"/>
              </a:spcAft>
            </a:pPr>
            <a:r>
              <a:rPr kumimoji="0" lang="en-US" sz="2400" i="0" u="none" strike="noStrike" kern="0" cap="none" spc="0" normalizeH="0" baseline="0" noProof="0">
                <a:ln>
                  <a:noFill/>
                </a:ln>
                <a:solidFill>
                  <a:schemeClr val="bg1"/>
                </a:solidFill>
                <a:effectLst/>
                <a:uLnTx/>
                <a:uFillTx/>
                <a:latin typeface="Arial"/>
                <a:cs typeface="Arial"/>
              </a:rPr>
              <a:t>Clinical Health Solutions</a:t>
            </a:r>
            <a:endParaRPr lang="en-US" sz="2400">
              <a:solidFill>
                <a:schemeClr val="bg1"/>
              </a:solidFill>
            </a:endParaRPr>
          </a:p>
        </p:txBody>
      </p:sp>
      <p:sp>
        <p:nvSpPr>
          <p:cNvPr id="108" name="Text Placeholder 3">
            <a:extLst>
              <a:ext uri="{FF2B5EF4-FFF2-40B4-BE49-F238E27FC236}">
                <a16:creationId xmlns:a16="http://schemas.microsoft.com/office/drawing/2014/main" id="{ED3EA6FA-48EE-A99F-09EF-83027AC5AF85}"/>
              </a:ext>
            </a:extLst>
          </p:cNvPr>
          <p:cNvSpPr txBox="1">
            <a:spLocks/>
          </p:cNvSpPr>
          <p:nvPr/>
        </p:nvSpPr>
        <p:spPr>
          <a:xfrm>
            <a:off x="457201" y="6465345"/>
            <a:ext cx="6665975" cy="494542"/>
          </a:xfrm>
          <a:prstGeom prst="rect">
            <a:avLst/>
          </a:prstGeom>
        </p:spPr>
        <p:txBody>
          <a:bodyPr vert="horz" wrap="square" lIns="0" tIns="0" rIns="0" bIns="0" rtlCol="0" anchor="ctr">
            <a:noAutofit/>
          </a:bodyPr>
          <a:lstStyle>
            <a:lvl1pPr marL="0" indent="0" algn="l" defTabSz="685800" rtl="0" eaLnBrk="1" latinLnBrk="0" hangingPunct="1">
              <a:lnSpc>
                <a:spcPct val="100000"/>
              </a:lnSpc>
              <a:spcBef>
                <a:spcPts val="600"/>
              </a:spcBef>
              <a:spcAft>
                <a:spcPts val="300"/>
              </a:spcAft>
              <a:buClr>
                <a:schemeClr val="tx2"/>
              </a:buClr>
              <a:buFontTx/>
              <a:buNone/>
              <a:defRPr sz="800" kern="600" baseline="0">
                <a:solidFill>
                  <a:schemeClr val="tx1"/>
                </a:solidFill>
                <a:latin typeface="+mn-lt"/>
                <a:ea typeface="+mn-ea"/>
                <a:cs typeface="+mn-cs"/>
              </a:defRPr>
            </a:lvl1pPr>
            <a:lvl2pPr marL="457200" indent="-228600" algn="l" defTabSz="685800" rtl="0" eaLnBrk="1" latinLnBrk="0" hangingPunct="1">
              <a:lnSpc>
                <a:spcPct val="100000"/>
              </a:lnSpc>
              <a:spcBef>
                <a:spcPts val="0"/>
              </a:spcBef>
              <a:spcAft>
                <a:spcPts val="600"/>
              </a:spcAft>
              <a:buClr>
                <a:srgbClr val="D1310A"/>
              </a:buClr>
              <a:buFont typeface="Arial" panose="020B0604020202020204" pitchFamily="34" charset="0"/>
              <a:buChar char="•"/>
              <a:defRPr sz="18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0" fontAlgn="auto">
              <a:buClr>
                <a:srgbClr val="0080C7"/>
              </a:buClr>
              <a:defRPr/>
            </a:pPr>
            <a:r>
              <a:rPr lang="en-US" sz="600" b="0" dirty="0">
                <a:solidFill>
                  <a:schemeClr val="bg1"/>
                </a:solidFill>
                <a:effectLst/>
                <a:ea typeface="Calibri" panose="020F0502020204030204" pitchFamily="34" charset="0"/>
                <a:cs typeface="Times New Roman" panose="02020603050405020304" pitchFamily="18" charset="0"/>
              </a:rPr>
              <a:t>Catapult Health, Teladoc Health and AccessHope are independent companies that provide chronic disease prevention and health management solutions for </a:t>
            </a:r>
            <a:br>
              <a:rPr lang="en-US" sz="600" b="0" dirty="0">
                <a:solidFill>
                  <a:schemeClr val="bg1"/>
                </a:solidFill>
                <a:effectLst/>
                <a:ea typeface="Calibri" panose="020F0502020204030204" pitchFamily="34" charset="0"/>
                <a:cs typeface="Times New Roman" panose="02020603050405020304" pitchFamily="18" charset="0"/>
              </a:rPr>
            </a:br>
            <a:r>
              <a:rPr lang="en-US" sz="600" b="0" dirty="0">
                <a:solidFill>
                  <a:schemeClr val="bg1"/>
                </a:solidFill>
                <a:effectLst/>
                <a:ea typeface="Calibri" panose="020F0502020204030204" pitchFamily="34" charset="0"/>
                <a:cs typeface="Times New Roman" panose="02020603050405020304" pitchFamily="18" charset="0"/>
              </a:rPr>
              <a:t>Blue Cross and Blue Shield of Illinois. </a:t>
            </a:r>
            <a:r>
              <a:rPr lang="en-US" sz="600" b="0" kern="1200" dirty="0">
                <a:solidFill>
                  <a:schemeClr val="bg1"/>
                </a:solidFill>
              </a:rPr>
              <a:t>BCBSIL makes no endorsement, representations or warranties regarding third-party vendors and the products and services offered by them.</a:t>
            </a:r>
            <a:endParaRPr kumimoji="0" lang="en-US" sz="600" b="0" i="0" u="none" strike="noStrike" kern="600" cap="none" spc="-10" normalizeH="0" baseline="0" noProof="0" dirty="0">
              <a:ln>
                <a:noFill/>
              </a:ln>
              <a:solidFill>
                <a:schemeClr val="bg1"/>
              </a:solidFill>
              <a:effectLst/>
              <a:uLnTx/>
              <a:uFillTx/>
              <a:ea typeface="+mn-ea"/>
              <a:cs typeface="+mn-cs"/>
            </a:endParaRPr>
          </a:p>
        </p:txBody>
      </p:sp>
      <p:sp>
        <p:nvSpPr>
          <p:cNvPr id="2" name="TextBox 1">
            <a:extLst>
              <a:ext uri="{FF2B5EF4-FFF2-40B4-BE49-F238E27FC236}">
                <a16:creationId xmlns:a16="http://schemas.microsoft.com/office/drawing/2014/main" id="{BA00C98A-988E-8DDF-6991-8900E01B4EF1}"/>
              </a:ext>
            </a:extLst>
          </p:cNvPr>
          <p:cNvSpPr txBox="1"/>
          <p:nvPr/>
        </p:nvSpPr>
        <p:spPr>
          <a:xfrm>
            <a:off x="609600" y="4895549"/>
            <a:ext cx="1616149" cy="215444"/>
          </a:xfrm>
          <a:prstGeom prst="rect">
            <a:avLst/>
          </a:prstGeom>
          <a:noFill/>
        </p:spPr>
        <p:txBody>
          <a:bodyPr wrap="square" lIns="0" tIns="0" rIns="0" bIns="0" rtlCol="0">
            <a:spAutoFit/>
          </a:bodyPr>
          <a:lstStyle/>
          <a:p>
            <a:pPr marL="177800" indent="-177800">
              <a:spcAft>
                <a:spcPts val="600"/>
              </a:spcAft>
              <a:buFont typeface="Arial" panose="020B0604020202020204" pitchFamily="34" charset="0"/>
              <a:buChar char="•"/>
            </a:pPr>
            <a:r>
              <a:rPr lang="en-US" sz="1400" b="0">
                <a:solidFill>
                  <a:schemeClr val="bg1"/>
                </a:solidFill>
              </a:rPr>
              <a:t>Catapult</a:t>
            </a:r>
          </a:p>
        </p:txBody>
      </p:sp>
      <p:grpSp>
        <p:nvGrpSpPr>
          <p:cNvPr id="27" name="Group 26">
            <a:extLst>
              <a:ext uri="{FF2B5EF4-FFF2-40B4-BE49-F238E27FC236}">
                <a16:creationId xmlns:a16="http://schemas.microsoft.com/office/drawing/2014/main" id="{1C069BA1-5704-A0A7-D08E-C47BD443917B}"/>
              </a:ext>
            </a:extLst>
          </p:cNvPr>
          <p:cNvGrpSpPr/>
          <p:nvPr/>
        </p:nvGrpSpPr>
        <p:grpSpPr>
          <a:xfrm>
            <a:off x="10349882" y="2778865"/>
            <a:ext cx="1185018" cy="1185018"/>
            <a:chOff x="9255857" y="2969365"/>
            <a:chExt cx="1185018" cy="1185018"/>
          </a:xfrm>
        </p:grpSpPr>
        <p:sp>
          <p:nvSpPr>
            <p:cNvPr id="19" name="Oval 18">
              <a:extLst>
                <a:ext uri="{FF2B5EF4-FFF2-40B4-BE49-F238E27FC236}">
                  <a16:creationId xmlns:a16="http://schemas.microsoft.com/office/drawing/2014/main" id="{F9122248-EE23-1303-8CF2-425CDEDD5558}"/>
                </a:ext>
              </a:extLst>
            </p:cNvPr>
            <p:cNvSpPr/>
            <p:nvPr/>
          </p:nvSpPr>
          <p:spPr>
            <a:xfrm>
              <a:off x="9255857" y="2969365"/>
              <a:ext cx="1185018" cy="1185018"/>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a:p>
          </p:txBody>
        </p:sp>
        <p:pic>
          <p:nvPicPr>
            <p:cNvPr id="11" name="Picture 10" descr="A blue ribbon on a black background&#10;&#10;AI-generated content may be incorrect.">
              <a:extLst>
                <a:ext uri="{FF2B5EF4-FFF2-40B4-BE49-F238E27FC236}">
                  <a16:creationId xmlns:a16="http://schemas.microsoft.com/office/drawing/2014/main" id="{95CB7CFF-9051-814F-F898-30689D6002D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07309" y="3170711"/>
              <a:ext cx="490504" cy="819397"/>
            </a:xfrm>
            <a:prstGeom prst="rect">
              <a:avLst/>
            </a:prstGeom>
          </p:spPr>
        </p:pic>
      </p:grpSp>
      <p:sp>
        <p:nvSpPr>
          <p:cNvPr id="28" name="TextBox 27">
            <a:extLst>
              <a:ext uri="{FF2B5EF4-FFF2-40B4-BE49-F238E27FC236}">
                <a16:creationId xmlns:a16="http://schemas.microsoft.com/office/drawing/2014/main" id="{84B11DDE-CD95-07E5-43C7-CE9D426623EB}"/>
              </a:ext>
            </a:extLst>
          </p:cNvPr>
          <p:cNvSpPr txBox="1"/>
          <p:nvPr/>
        </p:nvSpPr>
        <p:spPr>
          <a:xfrm>
            <a:off x="10062358" y="4020978"/>
            <a:ext cx="1744683" cy="246221"/>
          </a:xfrm>
          <a:prstGeom prst="rect">
            <a:avLst/>
          </a:prstGeom>
          <a:noFill/>
        </p:spPr>
        <p:txBody>
          <a:bodyPr wrap="square" lIns="0" tIns="0" rIns="0" bIns="0" rtlCol="0">
            <a:spAutoFit/>
          </a:bodyPr>
          <a:lstStyle/>
          <a:p>
            <a:pPr marL="0" indent="0" algn="ctr" fontAlgn="auto">
              <a:buNone/>
            </a:pPr>
            <a:r>
              <a:rPr lang="en-US" sz="1600" b="0">
                <a:solidFill>
                  <a:schemeClr val="bg1"/>
                </a:solidFill>
              </a:rPr>
              <a:t>Cancer Support</a:t>
            </a:r>
          </a:p>
        </p:txBody>
      </p:sp>
      <p:sp>
        <p:nvSpPr>
          <p:cNvPr id="29" name="TextBox 28">
            <a:extLst>
              <a:ext uri="{FF2B5EF4-FFF2-40B4-BE49-F238E27FC236}">
                <a16:creationId xmlns:a16="http://schemas.microsoft.com/office/drawing/2014/main" id="{4F71FD75-3001-4BAD-66B2-EDAB0C078FCF}"/>
              </a:ext>
            </a:extLst>
          </p:cNvPr>
          <p:cNvSpPr txBox="1"/>
          <p:nvPr/>
        </p:nvSpPr>
        <p:spPr>
          <a:xfrm>
            <a:off x="10297886" y="4371055"/>
            <a:ext cx="1616149" cy="215444"/>
          </a:xfrm>
          <a:prstGeom prst="rect">
            <a:avLst/>
          </a:prstGeom>
          <a:noFill/>
        </p:spPr>
        <p:txBody>
          <a:bodyPr wrap="square" lIns="0" tIns="0" rIns="0" bIns="0" rtlCol="0">
            <a:spAutoFit/>
          </a:bodyPr>
          <a:lstStyle/>
          <a:p>
            <a:pPr marL="177800" indent="-177800">
              <a:spcAft>
                <a:spcPts val="600"/>
              </a:spcAft>
              <a:buFont typeface="Arial" panose="020B0604020202020204" pitchFamily="34" charset="0"/>
              <a:buChar char="•"/>
            </a:pPr>
            <a:r>
              <a:rPr lang="en-US" sz="1400" b="0">
                <a:solidFill>
                  <a:schemeClr val="bg1"/>
                </a:solidFill>
              </a:rPr>
              <a:t>AccessHope</a:t>
            </a:r>
          </a:p>
        </p:txBody>
      </p:sp>
      <p:sp>
        <p:nvSpPr>
          <p:cNvPr id="3" name="Rectangle 2">
            <a:extLst>
              <a:ext uri="{FF2B5EF4-FFF2-40B4-BE49-F238E27FC236}">
                <a16:creationId xmlns:a16="http://schemas.microsoft.com/office/drawing/2014/main" id="{BF742B00-5FF4-512C-B67A-C0ECD6DA6B9E}"/>
              </a:ext>
            </a:extLst>
          </p:cNvPr>
          <p:cNvSpPr/>
          <p:nvPr/>
        </p:nvSpPr>
        <p:spPr>
          <a:xfrm>
            <a:off x="6779172" y="0"/>
            <a:ext cx="5412828"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en-US" sz="1400" b="1" dirty="0">
                <a:latin typeface="Arial" panose="020B0604020202020204" pitchFamily="34" charset="0"/>
                <a:cs typeface="Arial" panose="020B0604020202020204" pitchFamily="34" charset="0"/>
              </a:rPr>
              <a:t>Use this slide </a:t>
            </a:r>
            <a:r>
              <a:rPr lang="en-US" sz="1400" b="1" i="1" dirty="0">
                <a:latin typeface="Arial" panose="020B0604020202020204" pitchFamily="34" charset="0"/>
                <a:cs typeface="Arial" panose="020B0604020202020204" pitchFamily="34" charset="0"/>
              </a:rPr>
              <a:t>ONLY</a:t>
            </a:r>
            <a:r>
              <a:rPr lang="en-US" sz="1400" b="1" dirty="0">
                <a:latin typeface="Arial" panose="020B0604020202020204" pitchFamily="34" charset="0"/>
                <a:cs typeface="Arial" panose="020B0604020202020204" pitchFamily="34" charset="0"/>
              </a:rPr>
              <a:t> for groups with Clinical Health Solutions.</a:t>
            </a:r>
          </a:p>
        </p:txBody>
      </p:sp>
    </p:spTree>
    <p:extLst>
      <p:ext uri="{BB962C8B-B14F-4D97-AF65-F5344CB8AC3E}">
        <p14:creationId xmlns:p14="http://schemas.microsoft.com/office/powerpoint/2010/main" val="3300373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erson holding a baby&#10;&#10;Description automatically generated">
            <a:extLst>
              <a:ext uri="{FF2B5EF4-FFF2-40B4-BE49-F238E27FC236}">
                <a16:creationId xmlns:a16="http://schemas.microsoft.com/office/drawing/2014/main" id="{1A916B3C-0DB8-20E3-25FF-48803AA788B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flipH="1">
            <a:off x="6996587" y="-1"/>
            <a:ext cx="5195413" cy="6553201"/>
          </a:xfrm>
          <a:prstGeom prst="rect">
            <a:avLst/>
          </a:prstGeom>
        </p:spPr>
      </p:pic>
      <p:sp>
        <p:nvSpPr>
          <p:cNvPr id="13" name="Text Placeholder 12">
            <a:extLst>
              <a:ext uri="{FF2B5EF4-FFF2-40B4-BE49-F238E27FC236}">
                <a16:creationId xmlns:a16="http://schemas.microsoft.com/office/drawing/2014/main" id="{8726F2FB-D84B-4BB4-80F0-0D09490DF332}"/>
              </a:ext>
            </a:extLst>
          </p:cNvPr>
          <p:cNvSpPr>
            <a:spLocks noGrp="1"/>
          </p:cNvSpPr>
          <p:nvPr>
            <p:ph type="body" sz="quarter" idx="13"/>
          </p:nvPr>
        </p:nvSpPr>
        <p:spPr>
          <a:xfrm>
            <a:off x="457201" y="6172200"/>
            <a:ext cx="6518366" cy="312420"/>
          </a:xfrm>
        </p:spPr>
        <p:txBody>
          <a:bodyPr/>
          <a:lstStyle/>
          <a:p>
            <a:r>
              <a:rPr lang="en-US" b="0" i="0" u="none" strike="noStrike" dirty="0">
                <a:effectLst/>
              </a:rPr>
              <a:t>Ovia Health is an independent company that has contracted with Blue Cross and Blue Shield of Illinois to provide maternity and family benefits solutions for members with coverage through BCBSIL. </a:t>
            </a:r>
            <a:r>
              <a:rPr lang="en-US" b="0" i="0" dirty="0">
                <a:effectLst/>
              </a:rPr>
              <a:t>BCBSIL makes no endorsement, representations or warranties regarding third-party vendors and the products and services offered by them.</a:t>
            </a:r>
            <a:endParaRPr lang="en-US" dirty="0"/>
          </a:p>
        </p:txBody>
      </p:sp>
      <p:sp>
        <p:nvSpPr>
          <p:cNvPr id="7" name="Content Placeholder 6">
            <a:extLst>
              <a:ext uri="{FF2B5EF4-FFF2-40B4-BE49-F238E27FC236}">
                <a16:creationId xmlns:a16="http://schemas.microsoft.com/office/drawing/2014/main" id="{D57D0854-5D1A-43E5-BF23-DA6C63CDF5C8}"/>
              </a:ext>
            </a:extLst>
          </p:cNvPr>
          <p:cNvSpPr>
            <a:spLocks noGrp="1"/>
          </p:cNvSpPr>
          <p:nvPr>
            <p:ph idx="1"/>
          </p:nvPr>
        </p:nvSpPr>
        <p:spPr>
          <a:xfrm>
            <a:off x="457200" y="1295400"/>
            <a:ext cx="6321972" cy="4876800"/>
          </a:xfrm>
        </p:spPr>
        <p:txBody>
          <a:bodyPr/>
          <a:lstStyle/>
          <a:p>
            <a:pPr marL="0" indent="0">
              <a:buNone/>
            </a:pPr>
            <a:r>
              <a:rPr lang="en-US" b="0" i="0" u="none" strike="noStrike" dirty="0">
                <a:effectLst/>
              </a:rPr>
              <a:t>No matter what stage you are at in life’s journey</a:t>
            </a:r>
            <a:r>
              <a:rPr lang="en-US" sz="2000" dirty="0"/>
              <a:t>, you should prepare as much as you can. We have tools to help — at no extra cost to you.</a:t>
            </a:r>
          </a:p>
          <a:p>
            <a:pPr lvl="0"/>
            <a:r>
              <a:rPr lang="en-US" sz="2000" b="1" dirty="0"/>
              <a:t>Ovia Health</a:t>
            </a:r>
            <a:r>
              <a:rPr lang="en-US" sz="2000" baseline="30000" dirty="0"/>
              <a:t>™</a:t>
            </a:r>
            <a:r>
              <a:rPr lang="en-US" sz="2000" b="1" dirty="0"/>
              <a:t> apps </a:t>
            </a:r>
            <a:r>
              <a:rPr lang="en-US" b="0" i="0" u="none" strike="noStrike" dirty="0">
                <a:effectLst/>
              </a:rPr>
              <a:t>are your companion for the journey ahead: from cycle and fertility tracking to pregnancy, parenthood and menopause</a:t>
            </a:r>
            <a:r>
              <a:rPr lang="en-US" sz="2000" dirty="0"/>
              <a:t>. </a:t>
            </a:r>
          </a:p>
          <a:p>
            <a:pPr lvl="0"/>
            <a:r>
              <a:rPr lang="en-US" sz="2000" b="1" dirty="0"/>
              <a:t>Well onTarget</a:t>
            </a:r>
            <a:r>
              <a:rPr lang="en-US" sz="1000" baseline="100000" dirty="0"/>
              <a:t>®</a:t>
            </a:r>
            <a:r>
              <a:rPr lang="en-US" sz="2000" dirty="0"/>
              <a:t> offers self-guided courses that </a:t>
            </a:r>
            <a:br>
              <a:rPr lang="en-US" sz="2000" dirty="0"/>
            </a:br>
            <a:r>
              <a:rPr lang="en-US" sz="2000" dirty="0"/>
              <a:t>help you plan for a healthy pregnancy and baby.</a:t>
            </a:r>
          </a:p>
          <a:p>
            <a:r>
              <a:rPr lang="en-US" sz="2000" dirty="0"/>
              <a:t>Plus, if your pregnancy is high-risk, you can find support from </a:t>
            </a:r>
            <a:r>
              <a:rPr lang="en-US" sz="2000" b="1" dirty="0"/>
              <a:t>maternity specialists </a:t>
            </a:r>
            <a:r>
              <a:rPr lang="en-US" sz="2000" dirty="0"/>
              <a:t>to help you care for yourself and your baby at </a:t>
            </a:r>
            <a:r>
              <a:rPr lang="en-US" sz="2000" b="1" dirty="0"/>
              <a:t>myBlueElementIL.com</a:t>
            </a:r>
            <a:r>
              <a:rPr lang="en-US" sz="2000" dirty="0"/>
              <a:t>.</a:t>
            </a:r>
          </a:p>
          <a:p>
            <a:pPr marL="0" indent="0">
              <a:spcBef>
                <a:spcPts val="1800"/>
              </a:spcBef>
              <a:buNone/>
            </a:pPr>
            <a:r>
              <a:rPr lang="en-US" b="1" dirty="0">
                <a:solidFill>
                  <a:schemeClr val="accent1"/>
                </a:solidFill>
              </a:rPr>
              <a:t>Prepare for your life-changing journey.</a:t>
            </a:r>
            <a:endParaRPr lang="en-US" sz="3200" b="1" dirty="0">
              <a:solidFill>
                <a:schemeClr val="accent1"/>
              </a:solidFill>
            </a:endParaRPr>
          </a:p>
        </p:txBody>
      </p:sp>
      <p:sp>
        <p:nvSpPr>
          <p:cNvPr id="6" name="Title 5">
            <a:extLst>
              <a:ext uri="{FF2B5EF4-FFF2-40B4-BE49-F238E27FC236}">
                <a16:creationId xmlns:a16="http://schemas.microsoft.com/office/drawing/2014/main" id="{281283FF-6CDA-4A76-AAB2-CF489E2CE298}"/>
              </a:ext>
            </a:extLst>
          </p:cNvPr>
          <p:cNvSpPr>
            <a:spLocks noGrp="1"/>
          </p:cNvSpPr>
          <p:nvPr>
            <p:ph type="title"/>
          </p:nvPr>
        </p:nvSpPr>
        <p:spPr>
          <a:xfrm>
            <a:off x="457200" y="411480"/>
            <a:ext cx="6781801" cy="1188720"/>
          </a:xfrm>
        </p:spPr>
        <p:txBody>
          <a:bodyPr/>
          <a:lstStyle/>
          <a:p>
            <a:r>
              <a:rPr lang="en-US" dirty="0"/>
              <a:t>Women’s and Family Health </a:t>
            </a:r>
          </a:p>
        </p:txBody>
      </p:sp>
      <p:sp>
        <p:nvSpPr>
          <p:cNvPr id="9" name="TextBox 8" hidden="1">
            <a:extLst>
              <a:ext uri="{FF2B5EF4-FFF2-40B4-BE49-F238E27FC236}">
                <a16:creationId xmlns:a16="http://schemas.microsoft.com/office/drawing/2014/main" id="{E3A39414-80E3-4488-9096-935451D67442}"/>
              </a:ext>
            </a:extLst>
          </p:cNvPr>
          <p:cNvSpPr txBox="1"/>
          <p:nvPr/>
        </p:nvSpPr>
        <p:spPr>
          <a:xfrm>
            <a:off x="11384087" y="827901"/>
            <a:ext cx="799578" cy="276999"/>
          </a:xfrm>
          <a:prstGeom prst="rect">
            <a:avLst/>
          </a:prstGeom>
          <a:solidFill>
            <a:srgbClr val="FFFF00"/>
          </a:solidFill>
        </p:spPr>
        <p:txBody>
          <a:bodyPr wrap="none" lIns="0" tIns="0" rIns="0" bIns="0" rtlCol="0">
            <a:spAutoFit/>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US" sz="1800" b="1" i="0" u="none" strike="noStrike" kern="1200" cap="none" spc="0" normalizeH="0" baseline="0" noProof="0" dirty="0">
                <a:ln>
                  <a:noFill/>
                </a:ln>
                <a:solidFill>
                  <a:srgbClr val="FF0066"/>
                </a:solidFill>
                <a:effectLst/>
                <a:uLnTx/>
                <a:uFillTx/>
                <a:latin typeface="Arial" charset="0"/>
                <a:ea typeface="+mn-ea"/>
                <a:cs typeface="+mn-cs"/>
              </a:rPr>
              <a:t>SONYA</a:t>
            </a:r>
          </a:p>
        </p:txBody>
      </p:sp>
      <p:sp>
        <p:nvSpPr>
          <p:cNvPr id="4" name="Rectangle 3">
            <a:extLst>
              <a:ext uri="{FF2B5EF4-FFF2-40B4-BE49-F238E27FC236}">
                <a16:creationId xmlns:a16="http://schemas.microsoft.com/office/drawing/2014/main" id="{4E67C205-61EF-A5AD-F4B9-562C0AA0DA56}"/>
              </a:ext>
            </a:extLst>
          </p:cNvPr>
          <p:cNvSpPr/>
          <p:nvPr/>
        </p:nvSpPr>
        <p:spPr>
          <a:xfrm>
            <a:off x="6779172" y="0"/>
            <a:ext cx="5412828"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en-US" sz="1400" b="1" dirty="0">
                <a:latin typeface="Arial" panose="020B0604020202020204" pitchFamily="34" charset="0"/>
                <a:cs typeface="Arial" panose="020B0604020202020204" pitchFamily="34" charset="0"/>
              </a:rPr>
              <a:t>Use this slide </a:t>
            </a:r>
            <a:r>
              <a:rPr lang="en-US" sz="1400" b="1" i="1" dirty="0">
                <a:latin typeface="Arial" panose="020B0604020202020204" pitchFamily="34" charset="0"/>
                <a:cs typeface="Arial" panose="020B0604020202020204" pitchFamily="34" charset="0"/>
              </a:rPr>
              <a:t>ONLY</a:t>
            </a:r>
            <a:r>
              <a:rPr lang="en-US" sz="1400" b="1" dirty="0">
                <a:latin typeface="Arial" panose="020B0604020202020204" pitchFamily="34" charset="0"/>
                <a:cs typeface="Arial" panose="020B0604020202020204" pitchFamily="34" charset="0"/>
              </a:rPr>
              <a:t> for groups with Clinical Health Solutions </a:t>
            </a:r>
            <a:r>
              <a:rPr lang="en-US" sz="1400" b="1" i="1" dirty="0">
                <a:latin typeface="Arial" panose="020B0604020202020204" pitchFamily="34" charset="0"/>
                <a:cs typeface="Arial" panose="020B0604020202020204" pitchFamily="34" charset="0"/>
              </a:rPr>
              <a:t>OR</a:t>
            </a:r>
            <a:r>
              <a:rPr lang="en-US" sz="1400" b="1" dirty="0">
                <a:latin typeface="Arial" panose="020B0604020202020204" pitchFamily="34" charset="0"/>
                <a:cs typeface="Arial" panose="020B0604020202020204" pitchFamily="34" charset="0"/>
              </a:rPr>
              <a:t> groups that have Ovia Health as a standalone.</a:t>
            </a:r>
          </a:p>
        </p:txBody>
      </p:sp>
    </p:spTree>
    <p:extLst>
      <p:ext uri="{BB962C8B-B14F-4D97-AF65-F5344CB8AC3E}">
        <p14:creationId xmlns:p14="http://schemas.microsoft.com/office/powerpoint/2010/main" val="570935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holding a yoga mat and looking at her phone&#10;&#10;Description automatically generated">
            <a:extLst>
              <a:ext uri="{FF2B5EF4-FFF2-40B4-BE49-F238E27FC236}">
                <a16:creationId xmlns:a16="http://schemas.microsoft.com/office/drawing/2014/main" id="{A556C6B9-E178-2108-AE12-C57D6BE9F8B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flipH="1">
            <a:off x="7045441" y="1295400"/>
            <a:ext cx="4689357" cy="4340629"/>
          </a:xfrm>
          <a:prstGeom prst="rect">
            <a:avLst/>
          </a:prstGeom>
        </p:spPr>
      </p:pic>
      <p:sp>
        <p:nvSpPr>
          <p:cNvPr id="8" name="Content Placeholder 6">
            <a:extLst>
              <a:ext uri="{FF2B5EF4-FFF2-40B4-BE49-F238E27FC236}">
                <a16:creationId xmlns:a16="http://schemas.microsoft.com/office/drawing/2014/main" id="{689CC9A6-024C-3A41-7754-89C3D00638BA}"/>
              </a:ext>
            </a:extLst>
          </p:cNvPr>
          <p:cNvSpPr>
            <a:spLocks noGrp="1"/>
          </p:cNvSpPr>
          <p:nvPr>
            <p:ph idx="1"/>
          </p:nvPr>
        </p:nvSpPr>
        <p:spPr>
          <a:xfrm>
            <a:off x="457200" y="1385691"/>
            <a:ext cx="6321972" cy="1297192"/>
          </a:xfrm>
        </p:spPr>
        <p:txBody>
          <a:bodyPr/>
          <a:lstStyle/>
          <a:p>
            <a:pPr marL="233363" lvl="0" indent="-222250"/>
            <a:r>
              <a:rPr lang="en-US" sz="1800" dirty="0"/>
              <a:t>Access convenient, cost-effective wellness tools</a:t>
            </a:r>
          </a:p>
          <a:p>
            <a:pPr marL="233363" lvl="0" indent="-222250"/>
            <a:r>
              <a:rPr lang="en-US" sz="1800" dirty="0"/>
              <a:t>Get recommendations to help keep you up-to-date with care</a:t>
            </a:r>
          </a:p>
          <a:p>
            <a:pPr marL="233363" indent="-222250"/>
            <a:r>
              <a:rPr lang="en-US" sz="1800" dirty="0"/>
              <a:t>Receive support in your wellness journey</a:t>
            </a:r>
          </a:p>
        </p:txBody>
      </p:sp>
      <p:sp>
        <p:nvSpPr>
          <p:cNvPr id="9" name="Title 5">
            <a:extLst>
              <a:ext uri="{FF2B5EF4-FFF2-40B4-BE49-F238E27FC236}">
                <a16:creationId xmlns:a16="http://schemas.microsoft.com/office/drawing/2014/main" id="{FD07F707-915E-3728-9D93-7E68635160D8}"/>
              </a:ext>
            </a:extLst>
          </p:cNvPr>
          <p:cNvSpPr>
            <a:spLocks noGrp="1"/>
          </p:cNvSpPr>
          <p:nvPr>
            <p:ph type="title"/>
          </p:nvPr>
        </p:nvSpPr>
        <p:spPr>
          <a:xfrm>
            <a:off x="457200" y="411480"/>
            <a:ext cx="7352667" cy="1188720"/>
          </a:xfrm>
        </p:spPr>
        <p:txBody>
          <a:bodyPr anchor="t"/>
          <a:lstStyle/>
          <a:p>
            <a:r>
              <a:rPr lang="en-US" dirty="0"/>
              <a:t>Online Health Management and Wellness</a:t>
            </a:r>
          </a:p>
        </p:txBody>
      </p:sp>
      <p:sp>
        <p:nvSpPr>
          <p:cNvPr id="3" name="Slide Number Placeholder 2">
            <a:extLst>
              <a:ext uri="{FF2B5EF4-FFF2-40B4-BE49-F238E27FC236}">
                <a16:creationId xmlns:a16="http://schemas.microsoft.com/office/drawing/2014/main" id="{659F44A4-A6BA-80FC-AE8A-29A1DD5F0215}"/>
              </a:ext>
            </a:extLst>
          </p:cNvPr>
          <p:cNvSpPr>
            <a:spLocks noGrp="1"/>
          </p:cNvSpPr>
          <p:nvPr>
            <p:ph type="sldNum" sz="quarter" idx="10"/>
          </p:nvPr>
        </p:nvSpPr>
        <p:spPr/>
        <p:txBody>
          <a:bodyPr/>
          <a:lstStyle/>
          <a:p>
            <a:fld id="{2D55A223-BDE3-4662-BD05-6BDBDD27824A}" type="slidenum">
              <a:rPr lang="en-US" smtClean="0"/>
              <a:pPr/>
              <a:t>47</a:t>
            </a:fld>
            <a:endParaRPr lang="en-US" dirty="0"/>
          </a:p>
        </p:txBody>
      </p:sp>
      <p:sp>
        <p:nvSpPr>
          <p:cNvPr id="14" name="Text Placeholder 3">
            <a:extLst>
              <a:ext uri="{FF2B5EF4-FFF2-40B4-BE49-F238E27FC236}">
                <a16:creationId xmlns:a16="http://schemas.microsoft.com/office/drawing/2014/main" id="{7C6DB682-CFAF-8683-33CD-6931D791A431}"/>
              </a:ext>
            </a:extLst>
          </p:cNvPr>
          <p:cNvSpPr txBox="1">
            <a:spLocks/>
          </p:cNvSpPr>
          <p:nvPr/>
        </p:nvSpPr>
        <p:spPr>
          <a:xfrm>
            <a:off x="375919" y="6204843"/>
            <a:ext cx="5177155" cy="241677"/>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0"/>
              </a:spcBef>
              <a:spcAft>
                <a:spcPts val="300"/>
              </a:spcAft>
              <a:buFontTx/>
              <a:buNone/>
              <a:defRPr sz="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600" dirty="0"/>
              <a:t>AlwaysOn is owned and operated by Onlife Health Inc. an independent company that has contracted with Blue Cross and Blue Shield of Illinois </a:t>
            </a:r>
            <a:br>
              <a:rPr lang="en-US" sz="600" dirty="0"/>
            </a:br>
            <a:r>
              <a:rPr lang="en-US" sz="600" dirty="0"/>
              <a:t>to provide digital health management for members with coverage through BCBSIL. BCBSIL makes no endorsement, representations or warranties regarding third-party vendors and the products and services offered by them.</a:t>
            </a:r>
          </a:p>
        </p:txBody>
      </p:sp>
      <p:sp>
        <p:nvSpPr>
          <p:cNvPr id="15" name="object 9">
            <a:extLst>
              <a:ext uri="{FF2B5EF4-FFF2-40B4-BE49-F238E27FC236}">
                <a16:creationId xmlns:a16="http://schemas.microsoft.com/office/drawing/2014/main" id="{C7B47AFB-46E9-5E75-FD46-E923CD1AC58B}"/>
              </a:ext>
            </a:extLst>
          </p:cNvPr>
          <p:cNvSpPr txBox="1"/>
          <p:nvPr/>
        </p:nvSpPr>
        <p:spPr>
          <a:xfrm>
            <a:off x="457200" y="2793053"/>
            <a:ext cx="5426075" cy="2810385"/>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600"/>
              </a:spcBef>
              <a:spcAft>
                <a:spcPts val="600"/>
              </a:spcAft>
              <a:buClrTx/>
              <a:buSzTx/>
              <a:buFontTx/>
              <a:buNone/>
              <a:tabLst/>
              <a:defRPr/>
            </a:pPr>
            <a:r>
              <a:rPr kumimoji="0" b="1" i="0" u="none" strike="noStrike" kern="0" cap="none" spc="0" normalizeH="0" baseline="0" noProof="0" dirty="0">
                <a:ln>
                  <a:noFill/>
                </a:ln>
                <a:effectLst/>
                <a:uLnTx/>
                <a:uFillTx/>
                <a:ea typeface="Open Sans" pitchFamily="2" charset="0"/>
                <a:cs typeface="Open Sans" pitchFamily="2" charset="0"/>
              </a:rPr>
              <a:t>With</a:t>
            </a:r>
            <a:r>
              <a:rPr kumimoji="0" b="1" i="0" u="none" strike="noStrike" kern="0" cap="none" spc="20" normalizeH="0" baseline="0" noProof="0" dirty="0">
                <a:ln>
                  <a:noFill/>
                </a:ln>
                <a:effectLst/>
                <a:uLnTx/>
                <a:uFillTx/>
                <a:ea typeface="Open Sans" pitchFamily="2" charset="0"/>
                <a:cs typeface="Open Sans" pitchFamily="2" charset="0"/>
              </a:rPr>
              <a:t> </a:t>
            </a:r>
            <a:r>
              <a:rPr kumimoji="0" b="1" i="0" u="none" strike="noStrike" kern="0" cap="none" spc="0" normalizeH="0" baseline="0" noProof="0" dirty="0">
                <a:ln>
                  <a:noFill/>
                </a:ln>
                <a:effectLst/>
                <a:uLnTx/>
                <a:uFillTx/>
                <a:ea typeface="Open Sans" pitchFamily="2" charset="0"/>
                <a:cs typeface="Open Sans" pitchFamily="2" charset="0"/>
              </a:rPr>
              <a:t>the</a:t>
            </a:r>
            <a:r>
              <a:rPr kumimoji="0" b="1" i="0" u="none" strike="noStrike" kern="0" cap="none" spc="30" normalizeH="0" baseline="0" noProof="0" dirty="0">
                <a:ln>
                  <a:noFill/>
                </a:ln>
                <a:effectLst/>
                <a:uLnTx/>
                <a:uFillTx/>
                <a:ea typeface="Open Sans" pitchFamily="2" charset="0"/>
                <a:cs typeface="Open Sans" pitchFamily="2" charset="0"/>
              </a:rPr>
              <a:t> </a:t>
            </a:r>
            <a:r>
              <a:rPr kumimoji="0" b="1" i="0" u="none" strike="noStrike" kern="0" cap="none" spc="0" normalizeH="0" baseline="0" noProof="0" dirty="0">
                <a:ln>
                  <a:noFill/>
                </a:ln>
                <a:effectLst/>
                <a:uLnTx/>
                <a:uFillTx/>
                <a:ea typeface="Open Sans" pitchFamily="2" charset="0"/>
                <a:cs typeface="Open Sans" pitchFamily="2" charset="0"/>
              </a:rPr>
              <a:t>Well</a:t>
            </a:r>
            <a:r>
              <a:rPr kumimoji="0" b="1" i="0" u="none" strike="noStrike" kern="0" cap="none" spc="45" normalizeH="0" baseline="0" noProof="0" dirty="0">
                <a:ln>
                  <a:noFill/>
                </a:ln>
                <a:effectLst/>
                <a:uLnTx/>
                <a:uFillTx/>
                <a:ea typeface="Open Sans" pitchFamily="2" charset="0"/>
                <a:cs typeface="Open Sans" pitchFamily="2" charset="0"/>
              </a:rPr>
              <a:t> </a:t>
            </a:r>
            <a:r>
              <a:rPr kumimoji="0" b="1" i="0" u="none" strike="noStrike" kern="0" cap="none" spc="0" normalizeH="0" baseline="0" noProof="0" dirty="0">
                <a:ln>
                  <a:noFill/>
                </a:ln>
                <a:effectLst/>
                <a:uLnTx/>
                <a:uFillTx/>
                <a:ea typeface="Open Sans" pitchFamily="2" charset="0"/>
                <a:cs typeface="Open Sans" pitchFamily="2" charset="0"/>
              </a:rPr>
              <a:t>onTarget</a:t>
            </a:r>
            <a:r>
              <a:rPr lang="en-US" sz="900" baseline="100000" dirty="0"/>
              <a:t>®</a:t>
            </a:r>
            <a:r>
              <a:rPr kumimoji="0" lang="en-US" b="1" i="0" u="none" strike="noStrike" kern="0" cap="none" spc="0" normalizeH="0" baseline="0" noProof="0" dirty="0">
                <a:ln>
                  <a:noFill/>
                </a:ln>
                <a:effectLst/>
                <a:uLnTx/>
                <a:uFillTx/>
                <a:ea typeface="Open Sans" pitchFamily="2" charset="0"/>
                <a:cs typeface="Open Sans" pitchFamily="2" charset="0"/>
              </a:rPr>
              <a:t> member</a:t>
            </a:r>
            <a:r>
              <a:rPr kumimoji="0" b="1" i="0" u="none" strike="noStrike" kern="0" cap="none" spc="65" normalizeH="0" baseline="0" noProof="0" dirty="0">
                <a:ln>
                  <a:noFill/>
                </a:ln>
                <a:effectLst/>
                <a:uLnTx/>
                <a:uFillTx/>
                <a:ea typeface="Open Sans" pitchFamily="2" charset="0"/>
                <a:cs typeface="Open Sans" pitchFamily="2" charset="0"/>
              </a:rPr>
              <a:t> </a:t>
            </a:r>
            <a:r>
              <a:rPr lang="en-US" b="1" kern="0" dirty="0">
                <a:ea typeface="Open Sans" pitchFamily="2" charset="0"/>
                <a:cs typeface="Open Sans" pitchFamily="2" charset="0"/>
              </a:rPr>
              <a:t>p</a:t>
            </a:r>
            <a:r>
              <a:rPr kumimoji="0" b="1" i="0" u="none" strike="noStrike" kern="0" cap="none" spc="0" normalizeH="0" baseline="0" noProof="0" dirty="0">
                <a:ln>
                  <a:noFill/>
                </a:ln>
                <a:effectLst/>
                <a:uLnTx/>
                <a:uFillTx/>
                <a:ea typeface="Open Sans" pitchFamily="2" charset="0"/>
                <a:cs typeface="Open Sans" pitchFamily="2" charset="0"/>
              </a:rPr>
              <a:t>ortal</a:t>
            </a:r>
            <a:r>
              <a:rPr kumimoji="0" b="1" i="0" u="none" strike="noStrike" kern="0" cap="none" spc="30" normalizeH="0" baseline="0" noProof="0" dirty="0">
                <a:ln>
                  <a:noFill/>
                </a:ln>
                <a:effectLst/>
                <a:uLnTx/>
                <a:uFillTx/>
                <a:ea typeface="Open Sans" pitchFamily="2" charset="0"/>
                <a:cs typeface="Open Sans" pitchFamily="2" charset="0"/>
              </a:rPr>
              <a:t> </a:t>
            </a:r>
            <a:r>
              <a:rPr lang="en-US" b="1" kern="0" dirty="0">
                <a:ea typeface="Open Sans" pitchFamily="2" charset="0"/>
                <a:cs typeface="Open Sans" pitchFamily="2" charset="0"/>
              </a:rPr>
              <a:t>you </a:t>
            </a:r>
            <a:r>
              <a:rPr kumimoji="0" b="1" i="0" u="none" strike="noStrike" kern="0" cap="none" spc="-20" normalizeH="0" baseline="0" noProof="0" dirty="0">
                <a:ln>
                  <a:noFill/>
                </a:ln>
                <a:effectLst/>
                <a:uLnTx/>
                <a:uFillTx/>
                <a:ea typeface="Open Sans" pitchFamily="2" charset="0"/>
                <a:cs typeface="Open Sans" pitchFamily="2" charset="0"/>
              </a:rPr>
              <a:t>can:</a:t>
            </a:r>
            <a:endParaRPr kumimoji="0" lang="en-US" b="1" i="0" u="none" strike="noStrike" kern="0" cap="none" spc="-20" normalizeH="0" baseline="0" noProof="0" dirty="0">
              <a:ln>
                <a:noFill/>
              </a:ln>
              <a:effectLst/>
              <a:uLnTx/>
              <a:uFillTx/>
              <a:ea typeface="Open Sans" pitchFamily="2" charset="0"/>
              <a:cs typeface="Open Sans" pitchFamily="2" charset="0"/>
            </a:endParaRPr>
          </a:p>
          <a:p>
            <a:pPr marL="292100" marR="0" lvl="0" indent="-279400" defTabSz="914400" eaLnBrk="1" fontAlgn="auto" latinLnBrk="0" hangingPunct="1">
              <a:lnSpc>
                <a:spcPct val="100000"/>
              </a:lnSpc>
              <a:spcBef>
                <a:spcPts val="300"/>
              </a:spcBef>
              <a:spcAft>
                <a:spcPts val="300"/>
              </a:spcAft>
              <a:buClr>
                <a:srgbClr val="0080C7"/>
              </a:buClr>
              <a:buSzTx/>
              <a:buFont typeface="Arial" panose="020B0604020202020204" pitchFamily="34" charset="0"/>
              <a:buChar char="•"/>
              <a:tabLst>
                <a:tab pos="354013" algn="l"/>
              </a:tabLst>
              <a:defRPr/>
            </a:pPr>
            <a:r>
              <a:rPr kumimoji="0" lang="en-US" b="0" i="0" u="none" strike="noStrike" kern="0" cap="none" spc="-10" normalizeH="0" baseline="0" noProof="0" dirty="0">
                <a:ln>
                  <a:noFill/>
                </a:ln>
                <a:effectLst/>
                <a:uLnTx/>
                <a:uFillTx/>
                <a:ea typeface="Open Sans" pitchFamily="2" charset="0"/>
                <a:cs typeface="Open Sans" pitchFamily="2" charset="0"/>
              </a:rPr>
              <a:t>Take</a:t>
            </a:r>
            <a:r>
              <a:rPr kumimoji="0" lang="en-US" b="0" i="0" u="none" strike="noStrike" kern="0" cap="none" spc="5" normalizeH="0" baseline="0" noProof="0" dirty="0">
                <a:ln>
                  <a:noFill/>
                </a:ln>
                <a:effectLst/>
                <a:uLnTx/>
                <a:uFillTx/>
                <a:ea typeface="Open Sans" pitchFamily="2" charset="0"/>
                <a:cs typeface="Open Sans" pitchFamily="2" charset="0"/>
              </a:rPr>
              <a:t> </a:t>
            </a:r>
            <a:r>
              <a:rPr kumimoji="0" lang="en-US" b="0" i="0" u="none" strike="noStrike" kern="0" cap="none" spc="0" normalizeH="0" baseline="0" noProof="0" dirty="0">
                <a:ln>
                  <a:noFill/>
                </a:ln>
                <a:effectLst/>
                <a:uLnTx/>
                <a:uFillTx/>
                <a:ea typeface="Open Sans" pitchFamily="2" charset="0"/>
                <a:cs typeface="Open Sans" pitchFamily="2" charset="0"/>
              </a:rPr>
              <a:t>a</a:t>
            </a:r>
            <a:r>
              <a:rPr kumimoji="0" lang="en-US" b="0" i="0" u="none" strike="noStrike" kern="0" cap="none" spc="10" normalizeH="0" baseline="0" noProof="0" dirty="0">
                <a:ln>
                  <a:noFill/>
                </a:ln>
                <a:effectLst/>
                <a:uLnTx/>
                <a:uFillTx/>
                <a:ea typeface="Open Sans" pitchFamily="2" charset="0"/>
                <a:cs typeface="Open Sans" pitchFamily="2" charset="0"/>
              </a:rPr>
              <a:t> </a:t>
            </a:r>
            <a:r>
              <a:rPr kumimoji="0" lang="en-US" b="0" i="0" u="none" strike="noStrike" kern="0" cap="none" spc="0" normalizeH="0" baseline="0" noProof="0" dirty="0">
                <a:ln>
                  <a:noFill/>
                </a:ln>
                <a:effectLst/>
                <a:uLnTx/>
                <a:uFillTx/>
                <a:ea typeface="Open Sans" pitchFamily="2" charset="0"/>
                <a:cs typeface="Open Sans" pitchFamily="2" charset="0"/>
              </a:rPr>
              <a:t>Health</a:t>
            </a:r>
            <a:r>
              <a:rPr kumimoji="0" lang="en-US" b="0" i="0" u="none" strike="noStrike" kern="0" cap="none" spc="-80" normalizeH="0" baseline="0" noProof="0" dirty="0">
                <a:ln>
                  <a:noFill/>
                </a:ln>
                <a:effectLst/>
                <a:uLnTx/>
                <a:uFillTx/>
                <a:ea typeface="Open Sans" pitchFamily="2" charset="0"/>
                <a:cs typeface="Open Sans" pitchFamily="2" charset="0"/>
              </a:rPr>
              <a:t> </a:t>
            </a:r>
            <a:r>
              <a:rPr kumimoji="0" lang="en-US" b="0" i="0" u="none" strike="noStrike" kern="0" cap="none" spc="-10" normalizeH="0" baseline="0" noProof="0" dirty="0">
                <a:ln>
                  <a:noFill/>
                </a:ln>
                <a:effectLst/>
                <a:uLnTx/>
                <a:uFillTx/>
                <a:ea typeface="Open Sans" pitchFamily="2" charset="0"/>
                <a:cs typeface="Open Sans" pitchFamily="2" charset="0"/>
              </a:rPr>
              <a:t>Assessment</a:t>
            </a:r>
            <a:endParaRPr kumimoji="0" lang="en-US" b="0" i="0" u="none" strike="noStrike" kern="0" cap="none" spc="0" normalizeH="0" baseline="0" noProof="0" dirty="0">
              <a:ln>
                <a:noFill/>
              </a:ln>
              <a:effectLst/>
              <a:uLnTx/>
              <a:uFillTx/>
              <a:ea typeface="Open Sans" pitchFamily="2" charset="0"/>
              <a:cs typeface="Open Sans" pitchFamily="2" charset="0"/>
            </a:endParaRPr>
          </a:p>
          <a:p>
            <a:pPr marL="292100" marR="0" lvl="0" indent="-279400" defTabSz="914400" eaLnBrk="1" fontAlgn="auto" latinLnBrk="0" hangingPunct="1">
              <a:lnSpc>
                <a:spcPct val="100000"/>
              </a:lnSpc>
              <a:spcBef>
                <a:spcPts val="300"/>
              </a:spcBef>
              <a:spcAft>
                <a:spcPts val="300"/>
              </a:spcAft>
              <a:buClr>
                <a:srgbClr val="0080C7"/>
              </a:buClr>
              <a:buSzTx/>
              <a:buFont typeface="Arial" panose="020B0604020202020204" pitchFamily="34" charset="0"/>
              <a:buChar char="•"/>
              <a:tabLst>
                <a:tab pos="354013" algn="l"/>
              </a:tabLst>
              <a:defRPr/>
            </a:pPr>
            <a:r>
              <a:rPr kumimoji="0" lang="en-US" b="0" i="0" u="none" strike="noStrike" kern="0" cap="none" spc="0" normalizeH="0" baseline="0" noProof="0" dirty="0">
                <a:ln>
                  <a:noFill/>
                </a:ln>
                <a:effectLst/>
                <a:uLnTx/>
                <a:uFillTx/>
                <a:ea typeface="Open Sans" pitchFamily="2" charset="0"/>
                <a:cs typeface="Open Sans" pitchFamily="2" charset="0"/>
              </a:rPr>
              <a:t>Set</a:t>
            </a:r>
            <a:r>
              <a:rPr kumimoji="0" lang="en-US" b="0" i="0" u="none" strike="noStrike" kern="0" cap="none" spc="100" normalizeH="0" baseline="0" noProof="0" dirty="0">
                <a:ln>
                  <a:noFill/>
                </a:ln>
                <a:effectLst/>
                <a:uLnTx/>
                <a:uFillTx/>
                <a:ea typeface="Open Sans" pitchFamily="2" charset="0"/>
                <a:cs typeface="Open Sans" pitchFamily="2" charset="0"/>
              </a:rPr>
              <a:t> </a:t>
            </a:r>
            <a:r>
              <a:rPr kumimoji="0" lang="en-US" b="0" i="0" u="none" strike="noStrike" kern="0" cap="none" spc="0" normalizeH="0" baseline="0" noProof="0" dirty="0">
                <a:ln>
                  <a:noFill/>
                </a:ln>
                <a:effectLst/>
                <a:uLnTx/>
                <a:uFillTx/>
                <a:ea typeface="Open Sans" pitchFamily="2" charset="0"/>
                <a:cs typeface="Open Sans" pitchFamily="2" charset="0"/>
              </a:rPr>
              <a:t>personal</a:t>
            </a:r>
            <a:r>
              <a:rPr kumimoji="0" lang="en-US" b="0" i="0" u="none" strike="noStrike" kern="0" cap="none" spc="100" normalizeH="0" baseline="0" noProof="0" dirty="0">
                <a:ln>
                  <a:noFill/>
                </a:ln>
                <a:effectLst/>
                <a:uLnTx/>
                <a:uFillTx/>
                <a:ea typeface="Open Sans" pitchFamily="2" charset="0"/>
                <a:cs typeface="Open Sans" pitchFamily="2" charset="0"/>
              </a:rPr>
              <a:t> </a:t>
            </a:r>
            <a:r>
              <a:rPr kumimoji="0" lang="en-US" b="0" i="0" u="none" strike="noStrike" kern="0" cap="none" spc="0" normalizeH="0" baseline="0" noProof="0" dirty="0">
                <a:ln>
                  <a:noFill/>
                </a:ln>
                <a:effectLst/>
                <a:uLnTx/>
                <a:uFillTx/>
                <a:ea typeface="Open Sans" pitchFamily="2" charset="0"/>
                <a:cs typeface="Open Sans" pitchFamily="2" charset="0"/>
              </a:rPr>
              <a:t>health</a:t>
            </a:r>
            <a:r>
              <a:rPr kumimoji="0" lang="en-US" b="0" i="0" u="none" strike="noStrike" kern="0" cap="none" spc="100" normalizeH="0" baseline="0" noProof="0" dirty="0">
                <a:ln>
                  <a:noFill/>
                </a:ln>
                <a:effectLst/>
                <a:uLnTx/>
                <a:uFillTx/>
                <a:ea typeface="Open Sans" pitchFamily="2" charset="0"/>
                <a:cs typeface="Open Sans" pitchFamily="2" charset="0"/>
              </a:rPr>
              <a:t> </a:t>
            </a:r>
            <a:r>
              <a:rPr kumimoji="0" lang="en-US" b="0" i="0" u="none" strike="noStrike" kern="0" cap="none" spc="0" normalizeH="0" baseline="0" noProof="0" dirty="0">
                <a:ln>
                  <a:noFill/>
                </a:ln>
                <a:effectLst/>
                <a:uLnTx/>
                <a:uFillTx/>
                <a:ea typeface="Open Sans" pitchFamily="2" charset="0"/>
                <a:cs typeface="Open Sans" pitchFamily="2" charset="0"/>
              </a:rPr>
              <a:t>and</a:t>
            </a:r>
            <a:r>
              <a:rPr kumimoji="0" lang="en-US" b="0" i="0" u="none" strike="noStrike" kern="0" cap="none" spc="95" normalizeH="0" baseline="0" noProof="0" dirty="0">
                <a:ln>
                  <a:noFill/>
                </a:ln>
                <a:effectLst/>
                <a:uLnTx/>
                <a:uFillTx/>
                <a:ea typeface="Open Sans" pitchFamily="2" charset="0"/>
                <a:cs typeface="Open Sans" pitchFamily="2" charset="0"/>
              </a:rPr>
              <a:t> </a:t>
            </a:r>
            <a:r>
              <a:rPr kumimoji="0" lang="en-US" b="0" i="0" u="none" strike="noStrike" kern="0" cap="none" spc="0" normalizeH="0" baseline="0" noProof="0" dirty="0">
                <a:ln>
                  <a:noFill/>
                </a:ln>
                <a:effectLst/>
                <a:uLnTx/>
                <a:uFillTx/>
                <a:ea typeface="Open Sans" pitchFamily="2" charset="0"/>
                <a:cs typeface="Open Sans" pitchFamily="2" charset="0"/>
              </a:rPr>
              <a:t>wellness</a:t>
            </a:r>
            <a:r>
              <a:rPr kumimoji="0" lang="en-US" b="0" i="0" u="none" strike="noStrike" kern="0" cap="none" spc="100" normalizeH="0" baseline="0" noProof="0" dirty="0">
                <a:ln>
                  <a:noFill/>
                </a:ln>
                <a:effectLst/>
                <a:uLnTx/>
                <a:uFillTx/>
                <a:ea typeface="Open Sans" pitchFamily="2" charset="0"/>
                <a:cs typeface="Open Sans" pitchFamily="2" charset="0"/>
              </a:rPr>
              <a:t> </a:t>
            </a:r>
            <a:r>
              <a:rPr kumimoji="0" lang="en-US" b="0" i="0" u="none" strike="noStrike" kern="0" cap="none" spc="-10" normalizeH="0" baseline="0" noProof="0" dirty="0">
                <a:ln>
                  <a:noFill/>
                </a:ln>
                <a:effectLst/>
                <a:uLnTx/>
                <a:uFillTx/>
                <a:ea typeface="Open Sans" pitchFamily="2" charset="0"/>
                <a:cs typeface="Open Sans" pitchFamily="2" charset="0"/>
              </a:rPr>
              <a:t>goals</a:t>
            </a:r>
            <a:endParaRPr kumimoji="0" lang="en-US" b="0" i="0" u="none" strike="noStrike" kern="0" cap="none" spc="0" normalizeH="0" baseline="0" noProof="0" dirty="0">
              <a:ln>
                <a:noFill/>
              </a:ln>
              <a:effectLst/>
              <a:uLnTx/>
              <a:uFillTx/>
              <a:ea typeface="Open Sans" pitchFamily="2" charset="0"/>
              <a:cs typeface="Open Sans" pitchFamily="2" charset="0"/>
            </a:endParaRPr>
          </a:p>
          <a:p>
            <a:pPr marL="292100" marR="0" lvl="0" indent="-279400" defTabSz="914400" eaLnBrk="1" fontAlgn="auto" latinLnBrk="0" hangingPunct="1">
              <a:lnSpc>
                <a:spcPct val="100000"/>
              </a:lnSpc>
              <a:spcBef>
                <a:spcPts val="300"/>
              </a:spcBef>
              <a:spcAft>
                <a:spcPts val="300"/>
              </a:spcAft>
              <a:buClr>
                <a:srgbClr val="0080C7"/>
              </a:buClr>
              <a:buSzTx/>
              <a:buFont typeface="Arial" panose="020B0604020202020204" pitchFamily="34" charset="0"/>
              <a:buChar char="•"/>
              <a:tabLst>
                <a:tab pos="354013" algn="l"/>
              </a:tabLst>
              <a:defRPr/>
            </a:pPr>
            <a:r>
              <a:rPr kumimoji="0" lang="en-US" b="0" i="0" u="none" strike="noStrike" kern="0" cap="none" spc="0" normalizeH="0" baseline="0" noProof="0" dirty="0">
                <a:ln>
                  <a:noFill/>
                </a:ln>
                <a:effectLst/>
                <a:uLnTx/>
                <a:uFillTx/>
                <a:ea typeface="Open Sans" pitchFamily="2" charset="0"/>
                <a:cs typeface="Open Sans" pitchFamily="2" charset="0"/>
              </a:rPr>
              <a:t>Engage</a:t>
            </a:r>
            <a:r>
              <a:rPr kumimoji="0" lang="en-US" b="0" i="0" u="none" strike="noStrike" kern="0" cap="none" spc="135" normalizeH="0" baseline="0" noProof="0" dirty="0">
                <a:ln>
                  <a:noFill/>
                </a:ln>
                <a:effectLst/>
                <a:uLnTx/>
                <a:uFillTx/>
                <a:ea typeface="Open Sans" pitchFamily="2" charset="0"/>
                <a:cs typeface="Open Sans" pitchFamily="2" charset="0"/>
              </a:rPr>
              <a:t> </a:t>
            </a:r>
            <a:r>
              <a:rPr kumimoji="0" lang="en-US" b="0" i="0" u="none" strike="noStrike" kern="0" cap="none" spc="0" normalizeH="0" baseline="0" noProof="0" dirty="0">
                <a:ln>
                  <a:noFill/>
                </a:ln>
                <a:effectLst/>
                <a:uLnTx/>
                <a:uFillTx/>
                <a:ea typeface="Open Sans" pitchFamily="2" charset="0"/>
                <a:cs typeface="Open Sans" pitchFamily="2" charset="0"/>
              </a:rPr>
              <a:t>in</a:t>
            </a:r>
            <a:r>
              <a:rPr kumimoji="0" lang="en-US" b="0" i="0" u="none" strike="noStrike" kern="0" cap="none" spc="135" normalizeH="0" baseline="0" noProof="0" dirty="0">
                <a:ln>
                  <a:noFill/>
                </a:ln>
                <a:effectLst/>
                <a:uLnTx/>
                <a:uFillTx/>
                <a:ea typeface="Open Sans" pitchFamily="2" charset="0"/>
                <a:cs typeface="Open Sans" pitchFamily="2" charset="0"/>
              </a:rPr>
              <a:t> </a:t>
            </a:r>
            <a:r>
              <a:rPr lang="en-US" kern="0" dirty="0">
                <a:ea typeface="Open Sans" pitchFamily="2" charset="0"/>
                <a:cs typeface="Open Sans" pitchFamily="2" charset="0"/>
              </a:rPr>
              <a:t>s</a:t>
            </a:r>
            <a:r>
              <a:rPr kumimoji="0" lang="en-US" b="0" i="0" u="none" strike="noStrike" kern="0" cap="none" spc="0" normalizeH="0" baseline="0" noProof="0" dirty="0">
                <a:ln>
                  <a:noFill/>
                </a:ln>
                <a:effectLst/>
                <a:uLnTx/>
                <a:uFillTx/>
                <a:ea typeface="Open Sans" pitchFamily="2" charset="0"/>
                <a:cs typeface="Open Sans" pitchFamily="2" charset="0"/>
              </a:rPr>
              <a:t>elf-management</a:t>
            </a:r>
            <a:r>
              <a:rPr kumimoji="0" lang="en-US" b="0" i="0" u="none" strike="noStrike" kern="0" cap="none" spc="155" normalizeH="0" baseline="0" noProof="0" dirty="0">
                <a:ln>
                  <a:noFill/>
                </a:ln>
                <a:effectLst/>
                <a:uLnTx/>
                <a:uFillTx/>
                <a:ea typeface="Open Sans" pitchFamily="2" charset="0"/>
                <a:cs typeface="Open Sans" pitchFamily="2" charset="0"/>
              </a:rPr>
              <a:t> </a:t>
            </a:r>
            <a:r>
              <a:rPr kumimoji="0" lang="en-US" b="0" i="0" u="none" strike="noStrike" kern="0" cap="none" spc="-10" normalizeH="0" baseline="0" noProof="0" dirty="0">
                <a:ln>
                  <a:noFill/>
                </a:ln>
                <a:effectLst/>
                <a:uLnTx/>
                <a:uFillTx/>
                <a:ea typeface="Open Sans" pitchFamily="2" charset="0"/>
                <a:cs typeface="Open Sans" pitchFamily="2" charset="0"/>
              </a:rPr>
              <a:t>programs</a:t>
            </a:r>
            <a:endParaRPr kumimoji="0" lang="en-US" b="0" i="0" u="none" strike="noStrike" kern="0" cap="none" spc="0" normalizeH="0" baseline="0" noProof="0" dirty="0">
              <a:ln>
                <a:noFill/>
              </a:ln>
              <a:effectLst/>
              <a:uLnTx/>
              <a:uFillTx/>
              <a:ea typeface="Open Sans" pitchFamily="2" charset="0"/>
              <a:cs typeface="Open Sans" pitchFamily="2" charset="0"/>
            </a:endParaRPr>
          </a:p>
          <a:p>
            <a:pPr marL="292100" marR="0" lvl="0" indent="-279400" defTabSz="914400" eaLnBrk="1" fontAlgn="auto" latinLnBrk="0" hangingPunct="1">
              <a:lnSpc>
                <a:spcPct val="100000"/>
              </a:lnSpc>
              <a:spcBef>
                <a:spcPts val="300"/>
              </a:spcBef>
              <a:spcAft>
                <a:spcPts val="300"/>
              </a:spcAft>
              <a:buClr>
                <a:srgbClr val="0080C7"/>
              </a:buClr>
              <a:buSzTx/>
              <a:buFont typeface="Arial" panose="020B0604020202020204" pitchFamily="34" charset="0"/>
              <a:buChar char="•"/>
              <a:tabLst>
                <a:tab pos="354013" algn="l"/>
              </a:tabLst>
              <a:defRPr/>
            </a:pPr>
            <a:r>
              <a:rPr kumimoji="0" lang="en-US" b="0" i="0" u="none" strike="noStrike" kern="0" cap="none" spc="0" normalizeH="0" baseline="0" noProof="0" dirty="0">
                <a:ln>
                  <a:noFill/>
                </a:ln>
                <a:effectLst/>
                <a:uLnTx/>
                <a:uFillTx/>
                <a:ea typeface="Open Sans" pitchFamily="2" charset="0"/>
                <a:cs typeface="Open Sans" pitchFamily="2" charset="0"/>
              </a:rPr>
              <a:t>Access</a:t>
            </a:r>
            <a:r>
              <a:rPr kumimoji="0" lang="en-US" b="0" i="0" u="none" strike="noStrike" kern="0" cap="none" spc="130" normalizeH="0" baseline="0" noProof="0" dirty="0">
                <a:ln>
                  <a:noFill/>
                </a:ln>
                <a:effectLst/>
                <a:uLnTx/>
                <a:uFillTx/>
                <a:ea typeface="Open Sans" pitchFamily="2" charset="0"/>
                <a:cs typeface="Open Sans" pitchFamily="2" charset="0"/>
              </a:rPr>
              <a:t> </a:t>
            </a:r>
            <a:r>
              <a:rPr kumimoji="0" lang="en-US" b="0" i="0" u="none" strike="noStrike" kern="0" cap="none" spc="0" normalizeH="0" baseline="0" noProof="0" dirty="0">
                <a:ln>
                  <a:noFill/>
                </a:ln>
                <a:effectLst/>
                <a:uLnTx/>
                <a:uFillTx/>
                <a:ea typeface="Open Sans" pitchFamily="2" charset="0"/>
                <a:cs typeface="Open Sans" pitchFamily="2" charset="0"/>
              </a:rPr>
              <a:t>online</a:t>
            </a:r>
            <a:r>
              <a:rPr kumimoji="0" lang="en-US" b="0" i="0" u="none" strike="noStrike" kern="0" cap="none" spc="130" normalizeH="0" baseline="0" noProof="0" dirty="0">
                <a:ln>
                  <a:noFill/>
                </a:ln>
                <a:effectLst/>
                <a:uLnTx/>
                <a:uFillTx/>
                <a:ea typeface="Open Sans" pitchFamily="2" charset="0"/>
                <a:cs typeface="Open Sans" pitchFamily="2" charset="0"/>
              </a:rPr>
              <a:t> </a:t>
            </a:r>
            <a:r>
              <a:rPr kumimoji="0" lang="en-US" b="0" i="0" u="none" strike="noStrike" kern="0" cap="none" spc="0" normalizeH="0" baseline="0" noProof="0" dirty="0">
                <a:ln>
                  <a:noFill/>
                </a:ln>
                <a:effectLst/>
                <a:uLnTx/>
                <a:uFillTx/>
                <a:ea typeface="Open Sans" pitchFamily="2" charset="0"/>
                <a:cs typeface="Open Sans" pitchFamily="2" charset="0"/>
              </a:rPr>
              <a:t>educational</a:t>
            </a:r>
            <a:r>
              <a:rPr kumimoji="0" lang="en-US" b="0" i="0" u="none" strike="noStrike" kern="0" cap="none" spc="130" normalizeH="0" baseline="0" noProof="0" dirty="0">
                <a:ln>
                  <a:noFill/>
                </a:ln>
                <a:effectLst/>
                <a:uLnTx/>
                <a:uFillTx/>
                <a:ea typeface="Open Sans" pitchFamily="2" charset="0"/>
                <a:cs typeface="Open Sans" pitchFamily="2" charset="0"/>
              </a:rPr>
              <a:t> </a:t>
            </a:r>
            <a:r>
              <a:rPr kumimoji="0" lang="en-US" b="0" i="0" u="none" strike="noStrike" kern="0" cap="none" spc="-10" normalizeH="0" baseline="0" noProof="0" dirty="0">
                <a:ln>
                  <a:noFill/>
                </a:ln>
                <a:effectLst/>
                <a:uLnTx/>
                <a:uFillTx/>
                <a:ea typeface="Open Sans" pitchFamily="2" charset="0"/>
                <a:cs typeface="Open Sans" pitchFamily="2" charset="0"/>
              </a:rPr>
              <a:t>resources</a:t>
            </a:r>
            <a:endParaRPr kumimoji="0" lang="en-US" b="0" i="0" u="none" strike="noStrike" kern="0" cap="none" spc="0" normalizeH="0" baseline="0" noProof="0" dirty="0">
              <a:ln>
                <a:noFill/>
              </a:ln>
              <a:effectLst/>
              <a:uLnTx/>
              <a:uFillTx/>
              <a:ea typeface="Open Sans" pitchFamily="2" charset="0"/>
              <a:cs typeface="Open Sans" pitchFamily="2" charset="0"/>
            </a:endParaRPr>
          </a:p>
          <a:p>
            <a:pPr marL="292100" marR="0" lvl="0" indent="-279400" defTabSz="914400" eaLnBrk="1" fontAlgn="auto" latinLnBrk="0" hangingPunct="1">
              <a:lnSpc>
                <a:spcPct val="100000"/>
              </a:lnSpc>
              <a:spcBef>
                <a:spcPts val="300"/>
              </a:spcBef>
              <a:spcAft>
                <a:spcPts val="300"/>
              </a:spcAft>
              <a:buClr>
                <a:srgbClr val="0080C7"/>
              </a:buClr>
              <a:buSzTx/>
              <a:buFont typeface="Arial" panose="020B0604020202020204" pitchFamily="34" charset="0"/>
              <a:buChar char="•"/>
              <a:tabLst>
                <a:tab pos="354013" algn="l"/>
              </a:tabLst>
              <a:defRPr/>
            </a:pPr>
            <a:r>
              <a:rPr kumimoji="0" lang="en-US" b="0" i="0" u="none" strike="noStrike" kern="0" cap="none" spc="0" normalizeH="0" baseline="0" noProof="0" dirty="0">
                <a:ln>
                  <a:noFill/>
                </a:ln>
                <a:effectLst/>
                <a:uLnTx/>
                <a:uFillTx/>
                <a:ea typeface="Open Sans" pitchFamily="2" charset="0"/>
                <a:cs typeface="Open Sans" pitchFamily="2" charset="0"/>
              </a:rPr>
              <a:t>Connect</a:t>
            </a:r>
            <a:r>
              <a:rPr kumimoji="0" lang="en-US" b="0" i="0" u="none" strike="noStrike" kern="0" cap="none" spc="90" normalizeH="0" baseline="0" noProof="0" dirty="0">
                <a:ln>
                  <a:noFill/>
                </a:ln>
                <a:effectLst/>
                <a:uLnTx/>
                <a:uFillTx/>
                <a:ea typeface="Open Sans" pitchFamily="2" charset="0"/>
                <a:cs typeface="Open Sans" pitchFamily="2" charset="0"/>
              </a:rPr>
              <a:t> </a:t>
            </a:r>
            <a:r>
              <a:rPr kumimoji="0" lang="en-US" b="0" i="0" u="none" strike="noStrike" kern="0" cap="none" spc="0" normalizeH="0" baseline="0" noProof="0" dirty="0">
                <a:ln>
                  <a:noFill/>
                </a:ln>
                <a:effectLst/>
                <a:uLnTx/>
                <a:uFillTx/>
                <a:ea typeface="Open Sans" pitchFamily="2" charset="0"/>
                <a:cs typeface="Open Sans" pitchFamily="2" charset="0"/>
              </a:rPr>
              <a:t>with</a:t>
            </a:r>
            <a:r>
              <a:rPr kumimoji="0" lang="en-US" b="0" i="0" u="none" strike="noStrike" kern="0" cap="none" spc="90" normalizeH="0" baseline="0" noProof="0" dirty="0">
                <a:ln>
                  <a:noFill/>
                </a:ln>
                <a:effectLst/>
                <a:uLnTx/>
                <a:uFillTx/>
                <a:ea typeface="Open Sans" pitchFamily="2" charset="0"/>
                <a:cs typeface="Open Sans" pitchFamily="2" charset="0"/>
              </a:rPr>
              <a:t> </a:t>
            </a:r>
            <a:r>
              <a:rPr kumimoji="0" lang="en-US" b="0" i="0" u="none" strike="noStrike" kern="0" cap="none" spc="0" normalizeH="0" baseline="0" noProof="0" dirty="0">
                <a:ln>
                  <a:noFill/>
                </a:ln>
                <a:effectLst/>
                <a:uLnTx/>
                <a:uFillTx/>
                <a:ea typeface="Open Sans" pitchFamily="2" charset="0"/>
                <a:cs typeface="Open Sans" pitchFamily="2" charset="0"/>
              </a:rPr>
              <a:t>a</a:t>
            </a:r>
            <a:r>
              <a:rPr kumimoji="0" lang="en-US" b="0" i="0" u="none" strike="noStrike" kern="0" cap="none" spc="85" normalizeH="0" baseline="0" noProof="0" dirty="0">
                <a:ln>
                  <a:noFill/>
                </a:ln>
                <a:effectLst/>
                <a:uLnTx/>
                <a:uFillTx/>
                <a:ea typeface="Open Sans" pitchFamily="2" charset="0"/>
                <a:cs typeface="Open Sans" pitchFamily="2" charset="0"/>
              </a:rPr>
              <a:t> </a:t>
            </a:r>
            <a:r>
              <a:rPr kumimoji="0" lang="en-US" b="0" i="0" u="none" strike="noStrike" kern="0" cap="none" spc="0" normalizeH="0" baseline="0" noProof="0" dirty="0">
                <a:ln>
                  <a:noFill/>
                </a:ln>
                <a:effectLst/>
                <a:uLnTx/>
                <a:uFillTx/>
                <a:ea typeface="Open Sans" pitchFamily="2" charset="0"/>
                <a:cs typeface="Open Sans" pitchFamily="2" charset="0"/>
              </a:rPr>
              <a:t>wellness</a:t>
            </a:r>
            <a:r>
              <a:rPr kumimoji="0" lang="en-US" b="0" i="0" u="none" strike="noStrike" kern="0" cap="none" spc="90" normalizeH="0" baseline="0" noProof="0" dirty="0">
                <a:ln>
                  <a:noFill/>
                </a:ln>
                <a:effectLst/>
                <a:uLnTx/>
                <a:uFillTx/>
                <a:ea typeface="Open Sans" pitchFamily="2" charset="0"/>
                <a:cs typeface="Open Sans" pitchFamily="2" charset="0"/>
              </a:rPr>
              <a:t> </a:t>
            </a:r>
            <a:r>
              <a:rPr kumimoji="0" lang="en-US" b="0" i="0" u="none" strike="noStrike" kern="0" cap="none" spc="-20" normalizeH="0" baseline="0" noProof="0" dirty="0">
                <a:ln>
                  <a:noFill/>
                </a:ln>
                <a:effectLst/>
                <a:uLnTx/>
                <a:uFillTx/>
                <a:ea typeface="Open Sans" pitchFamily="2" charset="0"/>
                <a:cs typeface="Open Sans" pitchFamily="2" charset="0"/>
              </a:rPr>
              <a:t>coach</a:t>
            </a:r>
            <a:endParaRPr kumimoji="0" lang="en-US" b="0" i="0" u="none" strike="noStrike" kern="0" cap="none" spc="0" normalizeH="0" baseline="0" noProof="0" dirty="0">
              <a:ln>
                <a:noFill/>
              </a:ln>
              <a:effectLst/>
              <a:uLnTx/>
              <a:uFillTx/>
              <a:ea typeface="Open Sans" pitchFamily="2" charset="0"/>
              <a:cs typeface="Open Sans" pitchFamily="2" charset="0"/>
            </a:endParaRPr>
          </a:p>
          <a:p>
            <a:pPr marL="292100" marR="0" lvl="0" indent="-279400" defTabSz="914400" eaLnBrk="1" fontAlgn="auto" latinLnBrk="0" hangingPunct="1">
              <a:lnSpc>
                <a:spcPct val="100000"/>
              </a:lnSpc>
              <a:spcBef>
                <a:spcPts val="300"/>
              </a:spcBef>
              <a:spcAft>
                <a:spcPts val="300"/>
              </a:spcAft>
              <a:buClr>
                <a:srgbClr val="0080C7"/>
              </a:buClr>
              <a:buSzTx/>
              <a:buFont typeface="Arial" panose="020B0604020202020204" pitchFamily="34" charset="0"/>
              <a:buChar char="•"/>
              <a:tabLst>
                <a:tab pos="354013" algn="l"/>
              </a:tabLst>
              <a:defRPr/>
            </a:pPr>
            <a:r>
              <a:rPr kumimoji="0" lang="en-US" b="0" i="0" u="none" strike="noStrike" kern="0" cap="none" spc="0" normalizeH="0" baseline="0" noProof="0" dirty="0">
                <a:ln>
                  <a:noFill/>
                </a:ln>
                <a:effectLst/>
                <a:uLnTx/>
                <a:uFillTx/>
                <a:ea typeface="Open Sans" pitchFamily="2" charset="0"/>
                <a:cs typeface="Open Sans" pitchFamily="2" charset="0"/>
              </a:rPr>
              <a:t>And</a:t>
            </a:r>
            <a:r>
              <a:rPr kumimoji="0" lang="en-US" b="0" i="0" u="none" strike="noStrike" kern="0" cap="none" spc="55" normalizeH="0" baseline="0" noProof="0" dirty="0">
                <a:ln>
                  <a:noFill/>
                </a:ln>
                <a:effectLst/>
                <a:uLnTx/>
                <a:uFillTx/>
                <a:ea typeface="Open Sans" pitchFamily="2" charset="0"/>
                <a:cs typeface="Open Sans" pitchFamily="2" charset="0"/>
              </a:rPr>
              <a:t> </a:t>
            </a:r>
            <a:r>
              <a:rPr kumimoji="0" lang="en-US" b="0" i="0" u="none" strike="noStrike" kern="0" cap="none" spc="0" normalizeH="0" baseline="0" noProof="0" dirty="0">
                <a:ln>
                  <a:noFill/>
                </a:ln>
                <a:effectLst/>
                <a:uLnTx/>
                <a:uFillTx/>
                <a:ea typeface="Open Sans" pitchFamily="2" charset="0"/>
                <a:cs typeface="Open Sans" pitchFamily="2" charset="0"/>
              </a:rPr>
              <a:t>much</a:t>
            </a:r>
            <a:r>
              <a:rPr kumimoji="0" lang="en-US" b="0" i="0" u="none" strike="noStrike" kern="0" cap="none" spc="65" normalizeH="0" baseline="0" noProof="0" dirty="0">
                <a:ln>
                  <a:noFill/>
                </a:ln>
                <a:effectLst/>
                <a:uLnTx/>
                <a:uFillTx/>
                <a:ea typeface="Open Sans" pitchFamily="2" charset="0"/>
                <a:cs typeface="Open Sans" pitchFamily="2" charset="0"/>
              </a:rPr>
              <a:t> </a:t>
            </a:r>
            <a:r>
              <a:rPr kumimoji="0" lang="en-US" b="0" i="0" u="none" strike="noStrike" kern="0" cap="none" spc="-20" normalizeH="0" baseline="0" noProof="0" dirty="0">
                <a:ln>
                  <a:noFill/>
                </a:ln>
                <a:effectLst/>
                <a:uLnTx/>
                <a:uFillTx/>
                <a:ea typeface="Open Sans" pitchFamily="2" charset="0"/>
                <a:cs typeface="Open Sans" pitchFamily="2" charset="0"/>
              </a:rPr>
              <a:t>more</a:t>
            </a:r>
            <a:endParaRPr kumimoji="0" lang="en-US" b="0" i="0" u="none" strike="noStrike" kern="0" cap="none" spc="0" normalizeH="0" baseline="0" noProof="0" dirty="0">
              <a:ln>
                <a:noFill/>
              </a:ln>
              <a:effectLst/>
              <a:uLnTx/>
              <a:uFillTx/>
              <a:ea typeface="Open Sans" pitchFamily="2" charset="0"/>
              <a:cs typeface="Open Sans" pitchFamily="2" charset="0"/>
            </a:endParaRPr>
          </a:p>
          <a:p>
            <a:pPr marL="12700" marR="0" lvl="0" indent="0" defTabSz="914400" eaLnBrk="1" fontAlgn="auto" latinLnBrk="0" hangingPunct="1">
              <a:lnSpc>
                <a:spcPct val="100000"/>
              </a:lnSpc>
              <a:spcBef>
                <a:spcPts val="95"/>
              </a:spcBef>
              <a:spcAft>
                <a:spcPts val="0"/>
              </a:spcAft>
              <a:buClrTx/>
              <a:buSzTx/>
              <a:buFontTx/>
              <a:buNone/>
              <a:tabLst/>
              <a:defRPr/>
            </a:pPr>
            <a:endParaRPr kumimoji="0" sz="2000" i="0" u="none" strike="noStrike" kern="0" cap="none" spc="0" normalizeH="0" baseline="0" noProof="0" dirty="0">
              <a:ln>
                <a:noFill/>
              </a:ln>
              <a:effectLst/>
              <a:uLnTx/>
              <a:uFillTx/>
              <a:ea typeface="Open Sans" pitchFamily="2" charset="0"/>
              <a:cs typeface="Open Sans" pitchFamily="2" charset="0"/>
            </a:endParaRPr>
          </a:p>
        </p:txBody>
      </p:sp>
      <p:pic>
        <p:nvPicPr>
          <p:cNvPr id="17" name="object 17">
            <a:extLst>
              <a:ext uri="{FF2B5EF4-FFF2-40B4-BE49-F238E27FC236}">
                <a16:creationId xmlns:a16="http://schemas.microsoft.com/office/drawing/2014/main" id="{9D160743-679B-2EE0-78C4-1DD9C88147D0}"/>
              </a:ext>
            </a:extLst>
          </p:cNvPr>
          <p:cNvPicPr/>
          <p:nvPr/>
        </p:nvPicPr>
        <p:blipFill>
          <a:blip r:embed="rId4" cstate="print"/>
          <a:stretch>
            <a:fillRect/>
          </a:stretch>
        </p:blipFill>
        <p:spPr>
          <a:xfrm>
            <a:off x="10197084" y="455190"/>
            <a:ext cx="1537716" cy="808481"/>
          </a:xfrm>
          <a:prstGeom prst="rect">
            <a:avLst/>
          </a:prstGeom>
        </p:spPr>
      </p:pic>
      <p:sp>
        <p:nvSpPr>
          <p:cNvPr id="18" name="object 11">
            <a:extLst>
              <a:ext uri="{FF2B5EF4-FFF2-40B4-BE49-F238E27FC236}">
                <a16:creationId xmlns:a16="http://schemas.microsoft.com/office/drawing/2014/main" id="{6B443E20-2464-0CFA-50B0-968EEF25D6C4}"/>
              </a:ext>
            </a:extLst>
          </p:cNvPr>
          <p:cNvSpPr txBox="1"/>
          <p:nvPr/>
        </p:nvSpPr>
        <p:spPr>
          <a:xfrm>
            <a:off x="7809867" y="5915454"/>
            <a:ext cx="3772533" cy="382156"/>
          </a:xfrm>
          <a:prstGeom prst="rect">
            <a:avLst/>
          </a:prstGeom>
        </p:spPr>
        <p:txBody>
          <a:bodyPr vert="horz" wrap="square" lIns="0" tIns="12700" rIns="0" bIns="0" rtlCol="0">
            <a:spAutoFit/>
          </a:bodyPr>
          <a:lstStyle/>
          <a:p>
            <a:pPr marL="12700" marR="5080" lvl="0" indent="0" defTabSz="914400" eaLnBrk="1" fontAlgn="auto" latinLnBrk="0" hangingPunct="1">
              <a:lnSpc>
                <a:spcPct val="100000"/>
              </a:lnSpc>
              <a:spcBef>
                <a:spcPts val="100"/>
              </a:spcBef>
              <a:spcAft>
                <a:spcPts val="0"/>
              </a:spcAft>
              <a:buClrTx/>
              <a:buSzTx/>
              <a:buFontTx/>
              <a:buNone/>
              <a:tabLst/>
              <a:defRPr/>
            </a:pPr>
            <a:r>
              <a:rPr kumimoji="0" sz="1200" i="0" u="none" strike="noStrike" kern="0" cap="none" spc="-20" normalizeH="0" baseline="0" noProof="0" dirty="0">
                <a:ln>
                  <a:noFill/>
                </a:ln>
                <a:solidFill>
                  <a:sysClr val="windowText" lastClr="000000"/>
                </a:solidFill>
                <a:effectLst/>
                <a:uLnTx/>
                <a:uFillTx/>
                <a:latin typeface="Arial"/>
                <a:cs typeface="Arial"/>
              </a:rPr>
              <a:t>Take</a:t>
            </a:r>
            <a:r>
              <a:rPr kumimoji="0" sz="1200" i="0" u="none" strike="noStrike" kern="0" cap="none" spc="-35" normalizeH="0" baseline="0" noProof="0" dirty="0">
                <a:ln>
                  <a:noFill/>
                </a:ln>
                <a:solidFill>
                  <a:sysClr val="windowText" lastClr="000000"/>
                </a:solidFill>
                <a:effectLst/>
                <a:uLnTx/>
                <a:uFillTx/>
                <a:latin typeface="Arial"/>
                <a:cs typeface="Arial"/>
              </a:rPr>
              <a:t> </a:t>
            </a:r>
            <a:r>
              <a:rPr kumimoji="0" sz="1200" i="0" u="none" strike="noStrike" kern="0" cap="none" spc="0" normalizeH="0" baseline="0" noProof="0" dirty="0">
                <a:ln>
                  <a:noFill/>
                </a:ln>
                <a:solidFill>
                  <a:sysClr val="windowText" lastClr="000000"/>
                </a:solidFill>
                <a:effectLst/>
                <a:uLnTx/>
                <a:uFillTx/>
                <a:latin typeface="Arial"/>
                <a:cs typeface="Arial"/>
              </a:rPr>
              <a:t>wellness</a:t>
            </a:r>
            <a:r>
              <a:rPr kumimoji="0" sz="1200" i="0" u="none" strike="noStrike" kern="0" cap="none" spc="-30" normalizeH="0" baseline="0" noProof="0" dirty="0">
                <a:ln>
                  <a:noFill/>
                </a:ln>
                <a:solidFill>
                  <a:sysClr val="windowText" lastClr="000000"/>
                </a:solidFill>
                <a:effectLst/>
                <a:uLnTx/>
                <a:uFillTx/>
                <a:latin typeface="Arial"/>
                <a:cs typeface="Arial"/>
              </a:rPr>
              <a:t> </a:t>
            </a:r>
            <a:r>
              <a:rPr kumimoji="0" sz="1200" i="0" u="none" strike="noStrike" kern="0" cap="none" spc="0" normalizeH="0" baseline="0" noProof="0" dirty="0">
                <a:ln>
                  <a:noFill/>
                </a:ln>
                <a:solidFill>
                  <a:sysClr val="windowText" lastClr="000000"/>
                </a:solidFill>
                <a:effectLst/>
                <a:uLnTx/>
                <a:uFillTx/>
                <a:latin typeface="Arial"/>
                <a:cs typeface="Arial"/>
              </a:rPr>
              <a:t>on</a:t>
            </a:r>
            <a:r>
              <a:rPr kumimoji="0" sz="1200" i="0" u="none" strike="noStrike" kern="0" cap="none" spc="-30" normalizeH="0" baseline="0" noProof="0" dirty="0">
                <a:ln>
                  <a:noFill/>
                </a:ln>
                <a:solidFill>
                  <a:sysClr val="windowText" lastClr="000000"/>
                </a:solidFill>
                <a:effectLst/>
                <a:uLnTx/>
                <a:uFillTx/>
                <a:latin typeface="Arial"/>
                <a:cs typeface="Arial"/>
              </a:rPr>
              <a:t> </a:t>
            </a:r>
            <a:r>
              <a:rPr kumimoji="0" sz="1200" i="0" u="none" strike="noStrike" kern="0" cap="none" spc="0" normalizeH="0" baseline="0" noProof="0" dirty="0">
                <a:ln>
                  <a:noFill/>
                </a:ln>
                <a:solidFill>
                  <a:sysClr val="windowText" lastClr="000000"/>
                </a:solidFill>
                <a:effectLst/>
                <a:uLnTx/>
                <a:uFillTx/>
                <a:latin typeface="Arial"/>
                <a:cs typeface="Arial"/>
              </a:rPr>
              <a:t>the</a:t>
            </a:r>
            <a:r>
              <a:rPr kumimoji="0" sz="1200" i="0" u="none" strike="noStrike" kern="0" cap="none" spc="-35" normalizeH="0" baseline="0" noProof="0" dirty="0">
                <a:ln>
                  <a:noFill/>
                </a:ln>
                <a:solidFill>
                  <a:sysClr val="windowText" lastClr="000000"/>
                </a:solidFill>
                <a:effectLst/>
                <a:uLnTx/>
                <a:uFillTx/>
                <a:latin typeface="Arial"/>
                <a:cs typeface="Arial"/>
              </a:rPr>
              <a:t> </a:t>
            </a:r>
            <a:r>
              <a:rPr kumimoji="0" sz="1200" i="0" u="none" strike="noStrike" kern="0" cap="none" spc="0" normalizeH="0" baseline="0" noProof="0" dirty="0">
                <a:ln>
                  <a:noFill/>
                </a:ln>
                <a:solidFill>
                  <a:sysClr val="windowText" lastClr="000000"/>
                </a:solidFill>
                <a:effectLst/>
                <a:uLnTx/>
                <a:uFillTx/>
                <a:latin typeface="Arial"/>
                <a:cs typeface="Arial"/>
              </a:rPr>
              <a:t>go</a:t>
            </a:r>
            <a:r>
              <a:rPr kumimoji="0" sz="1200" i="0" u="none" strike="noStrike" kern="0" cap="none" spc="-35" normalizeH="0" baseline="0" noProof="0" dirty="0">
                <a:ln>
                  <a:noFill/>
                </a:ln>
                <a:solidFill>
                  <a:sysClr val="windowText" lastClr="000000"/>
                </a:solidFill>
                <a:effectLst/>
                <a:uLnTx/>
                <a:uFillTx/>
                <a:latin typeface="Arial"/>
                <a:cs typeface="Arial"/>
              </a:rPr>
              <a:t> </a:t>
            </a:r>
            <a:r>
              <a:rPr kumimoji="0" sz="1200" i="0" u="none" strike="noStrike" kern="0" cap="none" spc="0" normalizeH="0" baseline="0" noProof="0" dirty="0">
                <a:ln>
                  <a:noFill/>
                </a:ln>
                <a:solidFill>
                  <a:sysClr val="windowText" lastClr="000000"/>
                </a:solidFill>
                <a:effectLst/>
                <a:uLnTx/>
                <a:uFillTx/>
                <a:latin typeface="Arial"/>
                <a:cs typeface="Arial"/>
              </a:rPr>
              <a:t>with</a:t>
            </a:r>
            <a:r>
              <a:rPr kumimoji="0" sz="1200" i="0" u="none" strike="noStrike" kern="0" cap="none" spc="-35" normalizeH="0" baseline="0" noProof="0" dirty="0">
                <a:ln>
                  <a:noFill/>
                </a:ln>
                <a:solidFill>
                  <a:sysClr val="windowText" lastClr="000000"/>
                </a:solidFill>
                <a:effectLst/>
                <a:uLnTx/>
                <a:uFillTx/>
                <a:latin typeface="Arial"/>
                <a:cs typeface="Arial"/>
              </a:rPr>
              <a:t> </a:t>
            </a:r>
            <a:r>
              <a:rPr kumimoji="0" sz="1200" i="0" u="none" strike="noStrike" kern="0" cap="none" spc="-25" normalizeH="0" baseline="0" noProof="0" dirty="0">
                <a:ln>
                  <a:noFill/>
                </a:ln>
                <a:solidFill>
                  <a:sysClr val="windowText" lastClr="000000"/>
                </a:solidFill>
                <a:effectLst/>
                <a:uLnTx/>
                <a:uFillTx/>
                <a:latin typeface="Arial"/>
                <a:cs typeface="Arial"/>
              </a:rPr>
              <a:t>the </a:t>
            </a:r>
            <a:r>
              <a:rPr kumimoji="0" sz="1200" i="0" u="none" strike="noStrike" kern="0" cap="none" spc="0" normalizeH="0" baseline="0" noProof="0" dirty="0">
                <a:ln>
                  <a:noFill/>
                </a:ln>
                <a:solidFill>
                  <a:sysClr val="windowText" lastClr="000000"/>
                </a:solidFill>
                <a:effectLst/>
                <a:uLnTx/>
                <a:uFillTx/>
                <a:latin typeface="Arial"/>
                <a:cs typeface="Arial"/>
              </a:rPr>
              <a:t>AlwaysOn</a:t>
            </a:r>
            <a:r>
              <a:rPr kumimoji="0" sz="1200" i="0" u="none" strike="noStrike" kern="0" cap="none" spc="-15" normalizeH="0" baseline="0" noProof="0" dirty="0">
                <a:ln>
                  <a:noFill/>
                </a:ln>
                <a:solidFill>
                  <a:sysClr val="windowText" lastClr="000000"/>
                </a:solidFill>
                <a:effectLst/>
                <a:uLnTx/>
                <a:uFillTx/>
                <a:latin typeface="Arial"/>
                <a:cs typeface="Arial"/>
              </a:rPr>
              <a:t> </a:t>
            </a:r>
            <a:r>
              <a:rPr kumimoji="0" sz="1200" i="0" u="none" strike="noStrike" kern="0" cap="none" spc="0" normalizeH="0" baseline="0" noProof="0" dirty="0">
                <a:ln>
                  <a:noFill/>
                </a:ln>
                <a:solidFill>
                  <a:sysClr val="windowText" lastClr="000000"/>
                </a:solidFill>
                <a:effectLst/>
                <a:uLnTx/>
                <a:uFillTx/>
                <a:latin typeface="Arial"/>
                <a:cs typeface="Arial"/>
              </a:rPr>
              <a:t>mobile</a:t>
            </a:r>
            <a:r>
              <a:rPr kumimoji="0" sz="1200" i="0" u="none" strike="noStrike" kern="0" cap="none" spc="-5" normalizeH="0" baseline="0" noProof="0" dirty="0">
                <a:ln>
                  <a:noFill/>
                </a:ln>
                <a:solidFill>
                  <a:sysClr val="windowText" lastClr="000000"/>
                </a:solidFill>
                <a:effectLst/>
                <a:uLnTx/>
                <a:uFillTx/>
                <a:latin typeface="Arial"/>
                <a:cs typeface="Arial"/>
              </a:rPr>
              <a:t> </a:t>
            </a:r>
            <a:r>
              <a:rPr kumimoji="0" sz="1200" i="0" u="none" strike="noStrike" kern="0" cap="none" spc="-25" normalizeH="0" baseline="0" noProof="0" dirty="0">
                <a:ln>
                  <a:noFill/>
                </a:ln>
                <a:solidFill>
                  <a:sysClr val="windowText" lastClr="000000"/>
                </a:solidFill>
                <a:effectLst/>
                <a:uLnTx/>
                <a:uFillTx/>
                <a:latin typeface="Arial"/>
                <a:cs typeface="Arial"/>
              </a:rPr>
              <a:t>app</a:t>
            </a:r>
            <a:r>
              <a:rPr kumimoji="0" lang="en-US" sz="1200" i="0" u="none" strike="noStrike" kern="0" cap="none" spc="-25" normalizeH="0" baseline="0" noProof="0" dirty="0">
                <a:ln>
                  <a:noFill/>
                </a:ln>
                <a:solidFill>
                  <a:sysClr val="windowText" lastClr="000000"/>
                </a:solidFill>
                <a:effectLst/>
                <a:uLnTx/>
                <a:uFillTx/>
                <a:latin typeface="Arial"/>
                <a:cs typeface="Arial"/>
              </a:rPr>
              <a:t>. Available on Google Play and the Apple App Store.</a:t>
            </a:r>
            <a:endParaRPr kumimoji="0" sz="1200" i="0" u="none" strike="noStrike" kern="0" cap="none" spc="0" normalizeH="0" baseline="0" noProof="0" dirty="0">
              <a:ln>
                <a:noFill/>
              </a:ln>
              <a:solidFill>
                <a:sysClr val="windowText" lastClr="000000"/>
              </a:solidFill>
              <a:effectLst/>
              <a:uLnTx/>
              <a:uFillTx/>
              <a:latin typeface="Arial"/>
              <a:cs typeface="Arial"/>
            </a:endParaRPr>
          </a:p>
        </p:txBody>
      </p:sp>
      <p:pic>
        <p:nvPicPr>
          <p:cNvPr id="19" name="object 16">
            <a:extLst>
              <a:ext uri="{FF2B5EF4-FFF2-40B4-BE49-F238E27FC236}">
                <a16:creationId xmlns:a16="http://schemas.microsoft.com/office/drawing/2014/main" id="{DB813682-BD7A-0F0B-2E3B-3A2212B123C6}"/>
              </a:ext>
            </a:extLst>
          </p:cNvPr>
          <p:cNvPicPr/>
          <p:nvPr/>
        </p:nvPicPr>
        <p:blipFill>
          <a:blip r:embed="rId5" cstate="screen">
            <a:extLst>
              <a:ext uri="{28A0092B-C50C-407E-A947-70E740481C1C}">
                <a14:useLocalDpi xmlns:a14="http://schemas.microsoft.com/office/drawing/2010/main"/>
              </a:ext>
            </a:extLst>
          </a:blip>
          <a:stretch>
            <a:fillRect/>
          </a:stretch>
        </p:blipFill>
        <p:spPr>
          <a:xfrm>
            <a:off x="7048501" y="5817947"/>
            <a:ext cx="574040" cy="574040"/>
          </a:xfrm>
          <a:prstGeom prst="rect">
            <a:avLst/>
          </a:prstGeom>
        </p:spPr>
      </p:pic>
      <p:sp>
        <p:nvSpPr>
          <p:cNvPr id="20" name="Rectangle 19">
            <a:extLst>
              <a:ext uri="{FF2B5EF4-FFF2-40B4-BE49-F238E27FC236}">
                <a16:creationId xmlns:a16="http://schemas.microsoft.com/office/drawing/2014/main" id="{CCC290B0-5B30-A2FD-0C6F-CA856947401C}"/>
              </a:ext>
            </a:extLst>
          </p:cNvPr>
          <p:cNvSpPr/>
          <p:nvPr/>
        </p:nvSpPr>
        <p:spPr>
          <a:xfrm>
            <a:off x="6779172" y="-835"/>
            <a:ext cx="5412828"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en-US" sz="1400" b="1" dirty="0">
                <a:latin typeface="Arial" panose="020B0604020202020204" pitchFamily="34" charset="0"/>
                <a:cs typeface="Arial" panose="020B0604020202020204" pitchFamily="34" charset="0"/>
              </a:rPr>
              <a:t>Use this slide </a:t>
            </a:r>
            <a:r>
              <a:rPr lang="en-US" sz="1400" b="1" i="1" dirty="0">
                <a:latin typeface="Arial" panose="020B0604020202020204" pitchFamily="34" charset="0"/>
                <a:cs typeface="Arial" panose="020B0604020202020204" pitchFamily="34" charset="0"/>
              </a:rPr>
              <a:t>ONLY</a:t>
            </a:r>
            <a:r>
              <a:rPr lang="en-US" sz="1400" b="1" dirty="0">
                <a:latin typeface="Arial" panose="020B0604020202020204" pitchFamily="34" charset="0"/>
                <a:cs typeface="Arial" panose="020B0604020202020204" pitchFamily="34" charset="0"/>
              </a:rPr>
              <a:t> for groups with Clinical Health Solutions </a:t>
            </a:r>
            <a:r>
              <a:rPr lang="en-US" sz="1400" b="1" i="1" dirty="0">
                <a:latin typeface="Arial" panose="020B0604020202020204" pitchFamily="34" charset="0"/>
                <a:cs typeface="Arial" panose="020B0604020202020204" pitchFamily="34" charset="0"/>
              </a:rPr>
              <a:t>OR</a:t>
            </a:r>
            <a:r>
              <a:rPr lang="en-US" sz="1400" b="1" dirty="0">
                <a:latin typeface="Arial" panose="020B0604020202020204" pitchFamily="34" charset="0"/>
                <a:cs typeface="Arial" panose="020B0604020202020204" pitchFamily="34" charset="0"/>
              </a:rPr>
              <a:t> groups that have </a:t>
            </a:r>
            <a:r>
              <a:rPr lang="en-US" sz="1400" b="1" dirty="0" err="1">
                <a:latin typeface="Arial" panose="020B0604020202020204" pitchFamily="34" charset="0"/>
                <a:cs typeface="Arial" panose="020B0604020202020204" pitchFamily="34" charset="0"/>
              </a:rPr>
              <a:t>Onlife</a:t>
            </a:r>
            <a:r>
              <a:rPr lang="en-US" sz="1400" b="1" dirty="0">
                <a:latin typeface="Arial" panose="020B0604020202020204" pitchFamily="34" charset="0"/>
                <a:cs typeface="Arial" panose="020B0604020202020204" pitchFamily="34" charset="0"/>
              </a:rPr>
              <a:t> Health as a standalone.</a:t>
            </a:r>
          </a:p>
        </p:txBody>
      </p:sp>
    </p:spTree>
    <p:extLst>
      <p:ext uri="{BB962C8B-B14F-4D97-AF65-F5344CB8AC3E}">
        <p14:creationId xmlns:p14="http://schemas.microsoft.com/office/powerpoint/2010/main" val="2483144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E529F4F-9D9B-4FC2-BB19-BA5E6A5A6A6B}"/>
              </a:ext>
            </a:extLst>
          </p:cNvPr>
          <p:cNvSpPr>
            <a:spLocks noGrp="1"/>
          </p:cNvSpPr>
          <p:nvPr>
            <p:ph type="body" sz="quarter" idx="13"/>
          </p:nvPr>
        </p:nvSpPr>
        <p:spPr>
          <a:xfrm>
            <a:off x="457200" y="6172200"/>
            <a:ext cx="9011920" cy="312420"/>
          </a:xfrm>
        </p:spPr>
        <p:txBody>
          <a:bodyPr/>
          <a:lstStyle/>
          <a:p>
            <a:pPr marL="0" marR="0" lvl="0" indent="0" algn="l" defTabSz="685800" rtl="0" eaLnBrk="1" fontAlgn="auto" latinLnBrk="0" hangingPunct="1">
              <a:lnSpc>
                <a:spcPct val="100000"/>
              </a:lnSpc>
              <a:spcBef>
                <a:spcPts val="600"/>
              </a:spcBef>
              <a:spcAft>
                <a:spcPts val="300"/>
              </a:spcAft>
              <a:buClr>
                <a:srgbClr val="0080C7"/>
              </a:buClr>
              <a:buSzTx/>
              <a:buFontTx/>
              <a:buNone/>
              <a:tabLst/>
              <a:defRPr/>
            </a:pPr>
            <a:r>
              <a:rPr kumimoji="0" lang="en-US" b="0" i="0" u="none" strike="noStrike" kern="600" cap="none" spc="0" normalizeH="0" baseline="0" noProof="0" dirty="0">
                <a:ln>
                  <a:noFill/>
                </a:ln>
                <a:solidFill>
                  <a:srgbClr val="1E1E1E"/>
                </a:solidFill>
                <a:effectLst/>
                <a:uLnTx/>
                <a:uFillTx/>
                <a:latin typeface="Arial" panose="020B0604020202020204"/>
                <a:ea typeface="+mn-ea"/>
                <a:cs typeface="+mn-cs"/>
              </a:rPr>
              <a:t>Ovia Health is an independent company that has contracted with Blue Cross and Blue Shield of Illinois to provide maternity and family benefits solutions for members with coverage through BCBSIL. </a:t>
            </a:r>
            <a:br>
              <a:rPr kumimoji="0" lang="en-US" b="0" i="0" u="none" strike="noStrike" kern="600" cap="none" spc="0" normalizeH="0" baseline="0" noProof="0" dirty="0">
                <a:ln>
                  <a:noFill/>
                </a:ln>
                <a:solidFill>
                  <a:srgbClr val="1E1E1E"/>
                </a:solidFill>
                <a:effectLst/>
                <a:uLnTx/>
                <a:uFillTx/>
                <a:latin typeface="Arial" panose="020B0604020202020204"/>
                <a:ea typeface="+mn-ea"/>
                <a:cs typeface="+mn-cs"/>
              </a:rPr>
            </a:br>
            <a:r>
              <a:rPr kumimoji="0" lang="en-US" b="0" i="0" u="none" strike="noStrike" kern="600" cap="none" spc="0" normalizeH="0" baseline="0" noProof="0" dirty="0">
                <a:ln>
                  <a:noFill/>
                </a:ln>
                <a:solidFill>
                  <a:srgbClr val="1E1E1E"/>
                </a:solidFill>
                <a:effectLst/>
                <a:uLnTx/>
                <a:uFillTx/>
                <a:latin typeface="Arial" panose="020B0604020202020204"/>
                <a:ea typeface="+mn-ea"/>
                <a:cs typeface="+mn-cs"/>
              </a:rPr>
              <a:t>BCBSIL makes no endorsement, representations or warranties regarding third-party vendors and the products and services offered by them.</a:t>
            </a:r>
          </a:p>
        </p:txBody>
      </p:sp>
      <p:sp>
        <p:nvSpPr>
          <p:cNvPr id="2" name="Title 1">
            <a:extLst>
              <a:ext uri="{FF2B5EF4-FFF2-40B4-BE49-F238E27FC236}">
                <a16:creationId xmlns:a16="http://schemas.microsoft.com/office/drawing/2014/main" id="{A9915545-50B9-4A8F-8E67-C2B1E8209132}"/>
              </a:ext>
            </a:extLst>
          </p:cNvPr>
          <p:cNvSpPr>
            <a:spLocks noGrp="1"/>
          </p:cNvSpPr>
          <p:nvPr>
            <p:ph type="title"/>
          </p:nvPr>
        </p:nvSpPr>
        <p:spPr>
          <a:xfrm>
            <a:off x="457200" y="411480"/>
            <a:ext cx="6781801" cy="1188720"/>
          </a:xfrm>
          <a:noFill/>
        </p:spPr>
        <p:txBody>
          <a:bodyPr/>
          <a:lstStyle/>
          <a:p>
            <a:r>
              <a:rPr lang="en-US" dirty="0"/>
              <a:t>Ovia Supports Women’s Health </a:t>
            </a:r>
          </a:p>
        </p:txBody>
      </p:sp>
      <p:sp>
        <p:nvSpPr>
          <p:cNvPr id="12" name="TextBox 11">
            <a:extLst>
              <a:ext uri="{FF2B5EF4-FFF2-40B4-BE49-F238E27FC236}">
                <a16:creationId xmlns:a16="http://schemas.microsoft.com/office/drawing/2014/main" id="{0B704AA2-3762-4E58-AACD-C2D071B2BD3E}"/>
              </a:ext>
            </a:extLst>
          </p:cNvPr>
          <p:cNvSpPr txBox="1"/>
          <p:nvPr/>
        </p:nvSpPr>
        <p:spPr>
          <a:xfrm>
            <a:off x="457200" y="907981"/>
            <a:ext cx="11229434" cy="548640"/>
          </a:xfrm>
          <a:prstGeom prst="rect">
            <a:avLst/>
          </a:prstGeom>
          <a:noFill/>
        </p:spPr>
        <p:txBody>
          <a:bodyPr wrap="square" lIns="0" tIns="0" rIns="0" bIns="0" rtlCol="0" anchor="ctr" anchorCtr="0">
            <a:noAutofit/>
          </a:bodyPr>
          <a:lstStyle/>
          <a:p>
            <a:pPr marL="15875" marR="0" lvl="0" indent="0" algn="l" defTabSz="914400" rtl="0" eaLnBrk="1" fontAlgn="auto" latinLnBrk="0" hangingPunct="1">
              <a:lnSpc>
                <a:spcPct val="100000"/>
              </a:lnSpc>
              <a:spcBef>
                <a:spcPts val="0"/>
              </a:spcBef>
              <a:spcAft>
                <a:spcPts val="600"/>
              </a:spcAft>
              <a:buClrTx/>
              <a:buSzTx/>
              <a:buFontTx/>
              <a:buNone/>
              <a:tabLst/>
              <a:defRPr/>
            </a:pPr>
            <a:r>
              <a:rPr kumimoji="0" lang="en-US" sz="2200" b="0" i="0" u="none" strike="noStrike" kern="1200" cap="none" spc="0" normalizeH="0" baseline="0" noProof="0" dirty="0">
                <a:ln>
                  <a:noFill/>
                </a:ln>
                <a:solidFill>
                  <a:srgbClr val="1E1E1E"/>
                </a:solidFill>
                <a:effectLst/>
                <a:uLnTx/>
                <a:uFillTx/>
                <a:latin typeface="Arial" panose="020B0604020202020204"/>
                <a:ea typeface="+mn-ea"/>
                <a:cs typeface="+mn-cs"/>
              </a:rPr>
              <a:t>Fertility, Parenting and Menopause</a:t>
            </a:r>
          </a:p>
        </p:txBody>
      </p:sp>
      <p:pic>
        <p:nvPicPr>
          <p:cNvPr id="26" name="Picture 25" descr="Icon&#10;&#10;Description automatically generated">
            <a:extLst>
              <a:ext uri="{FF2B5EF4-FFF2-40B4-BE49-F238E27FC236}">
                <a16:creationId xmlns:a16="http://schemas.microsoft.com/office/drawing/2014/main" id="{EBC592FD-18E3-B703-673B-289EF051D10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41776" y="751583"/>
            <a:ext cx="1578724" cy="348751"/>
          </a:xfrm>
          <a:prstGeom prst="rect">
            <a:avLst/>
          </a:prstGeom>
        </p:spPr>
      </p:pic>
      <p:sp>
        <p:nvSpPr>
          <p:cNvPr id="3" name="Rectangle 2">
            <a:extLst>
              <a:ext uri="{FF2B5EF4-FFF2-40B4-BE49-F238E27FC236}">
                <a16:creationId xmlns:a16="http://schemas.microsoft.com/office/drawing/2014/main" id="{C36A6692-F91A-74AF-7940-E98201C6A7E6}"/>
              </a:ext>
            </a:extLst>
          </p:cNvPr>
          <p:cNvSpPr/>
          <p:nvPr/>
        </p:nvSpPr>
        <p:spPr>
          <a:xfrm>
            <a:off x="6779172" y="-8622"/>
            <a:ext cx="5412828"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en-US" sz="1400" b="1" dirty="0">
                <a:latin typeface="Arial" panose="020B0604020202020204" pitchFamily="34" charset="0"/>
                <a:cs typeface="Arial" panose="020B0604020202020204" pitchFamily="34" charset="0"/>
              </a:rPr>
              <a:t>Use this slide </a:t>
            </a:r>
            <a:r>
              <a:rPr lang="en-US" sz="1400" b="1" i="1" dirty="0">
                <a:latin typeface="Arial" panose="020B0604020202020204" pitchFamily="34" charset="0"/>
                <a:cs typeface="Arial" panose="020B0604020202020204" pitchFamily="34" charset="0"/>
              </a:rPr>
              <a:t>ONLY</a:t>
            </a:r>
            <a:r>
              <a:rPr lang="en-US" sz="1400" b="1" dirty="0">
                <a:latin typeface="Arial" panose="020B0604020202020204" pitchFamily="34" charset="0"/>
                <a:cs typeface="Arial" panose="020B0604020202020204" pitchFamily="34" charset="0"/>
              </a:rPr>
              <a:t> for groups with Clinical Health Solutions </a:t>
            </a:r>
            <a:r>
              <a:rPr lang="en-US" sz="1400" b="1" i="1" dirty="0">
                <a:latin typeface="Arial" panose="020B0604020202020204" pitchFamily="34" charset="0"/>
                <a:cs typeface="Arial" panose="020B0604020202020204" pitchFamily="34" charset="0"/>
              </a:rPr>
              <a:t>OR</a:t>
            </a:r>
            <a:r>
              <a:rPr lang="en-US" sz="1400" b="1" dirty="0">
                <a:latin typeface="Arial" panose="020B0604020202020204" pitchFamily="34" charset="0"/>
                <a:cs typeface="Arial" panose="020B0604020202020204" pitchFamily="34" charset="0"/>
              </a:rPr>
              <a:t> groups that have Ovia Health as a standalone.</a:t>
            </a:r>
          </a:p>
        </p:txBody>
      </p:sp>
      <p:sp>
        <p:nvSpPr>
          <p:cNvPr id="13" name="Text Placeholder 8">
            <a:extLst>
              <a:ext uri="{FF2B5EF4-FFF2-40B4-BE49-F238E27FC236}">
                <a16:creationId xmlns:a16="http://schemas.microsoft.com/office/drawing/2014/main" id="{A7BDD2E0-D153-D526-EE50-D773B8F5AB40}"/>
              </a:ext>
            </a:extLst>
          </p:cNvPr>
          <p:cNvSpPr txBox="1">
            <a:spLocks/>
          </p:cNvSpPr>
          <p:nvPr/>
        </p:nvSpPr>
        <p:spPr>
          <a:xfrm>
            <a:off x="388190" y="6553200"/>
            <a:ext cx="7814266" cy="304800"/>
          </a:xfrm>
          <a:prstGeom prst="rect">
            <a:avLst/>
          </a:prstGeom>
        </p:spPr>
        <p:txBody>
          <a:bodyPr anchor="ct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000" kern="600" baseline="0">
                <a:solidFill>
                  <a:schemeClr val="tx1"/>
                </a:solidFill>
                <a:latin typeface="+mn-lt"/>
                <a:ea typeface="+mn-ea"/>
                <a:cs typeface="+mn-cs"/>
              </a:defRPr>
            </a:lvl1pPr>
            <a:lvl2pPr marL="429768" indent="-182880" algn="l" defTabSz="685800" rtl="0" eaLnBrk="1" latinLnBrk="0" hangingPunct="1">
              <a:lnSpc>
                <a:spcPct val="100000"/>
              </a:lnSpc>
              <a:spcBef>
                <a:spcPts val="0"/>
              </a:spcBef>
              <a:spcAft>
                <a:spcPts val="600"/>
              </a:spcAft>
              <a:buClr>
                <a:schemeClr val="tx1"/>
              </a:buClr>
              <a:buFont typeface="Arial" panose="020B0604020202020204" pitchFamily="34" charset="0"/>
              <a:buChar char="–"/>
              <a:defRPr sz="16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600" dirty="0">
                <a:solidFill>
                  <a:schemeClr val="bg1"/>
                </a:solidFill>
              </a:rPr>
              <a:t>Screen images are for illustrative purposes only.</a:t>
            </a:r>
          </a:p>
        </p:txBody>
      </p:sp>
      <p:sp>
        <p:nvSpPr>
          <p:cNvPr id="16" name="Rectangle 15">
            <a:extLst>
              <a:ext uri="{FF2B5EF4-FFF2-40B4-BE49-F238E27FC236}">
                <a16:creationId xmlns:a16="http://schemas.microsoft.com/office/drawing/2014/main" id="{DAD05285-997B-9768-CB53-FA8B547AC9E4}"/>
              </a:ext>
            </a:extLst>
          </p:cNvPr>
          <p:cNvSpPr/>
          <p:nvPr/>
        </p:nvSpPr>
        <p:spPr>
          <a:xfrm>
            <a:off x="8396803" y="2782927"/>
            <a:ext cx="2397895" cy="1131455"/>
          </a:xfrm>
          <a:prstGeom prst="rect">
            <a:avLst/>
          </a:prstGeom>
          <a:gradFill>
            <a:gsLst>
              <a:gs pos="13000">
                <a:schemeClr val="accent3">
                  <a:lumMod val="60000"/>
                  <a:lumOff val="40000"/>
                </a:schemeClr>
              </a:gs>
              <a:gs pos="100000">
                <a:schemeClr val="bg1">
                  <a:alpha val="0"/>
                </a:scheme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7" name="Rectangle 16">
            <a:extLst>
              <a:ext uri="{FF2B5EF4-FFF2-40B4-BE49-F238E27FC236}">
                <a16:creationId xmlns:a16="http://schemas.microsoft.com/office/drawing/2014/main" id="{8E9942DA-3B34-A73C-47BD-EFAFE1052A45}"/>
              </a:ext>
            </a:extLst>
          </p:cNvPr>
          <p:cNvSpPr/>
          <p:nvPr/>
        </p:nvSpPr>
        <p:spPr>
          <a:xfrm>
            <a:off x="3066470" y="2784763"/>
            <a:ext cx="2397895" cy="1131455"/>
          </a:xfrm>
          <a:prstGeom prst="rect">
            <a:avLst/>
          </a:prstGeom>
          <a:gradFill>
            <a:gsLst>
              <a:gs pos="13000">
                <a:schemeClr val="accent5">
                  <a:lumMod val="40000"/>
                  <a:lumOff val="60000"/>
                </a:schemeClr>
              </a:gs>
              <a:gs pos="100000">
                <a:schemeClr val="bg1">
                  <a:alpha val="0"/>
                </a:scheme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pic>
        <p:nvPicPr>
          <p:cNvPr id="20" name="Google Shape;84;p17">
            <a:extLst>
              <a:ext uri="{FF2B5EF4-FFF2-40B4-BE49-F238E27FC236}">
                <a16:creationId xmlns:a16="http://schemas.microsoft.com/office/drawing/2014/main" id="{A738ED29-5725-23C3-024F-58E3624DC581}"/>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l="-1319" t="-12829" b="-12806"/>
          <a:stretch/>
        </p:blipFill>
        <p:spPr>
          <a:xfrm>
            <a:off x="8661785" y="2295223"/>
            <a:ext cx="2301185" cy="468579"/>
          </a:xfrm>
          <a:prstGeom prst="rect">
            <a:avLst/>
          </a:prstGeom>
          <a:noFill/>
          <a:ln>
            <a:noFill/>
          </a:ln>
        </p:spPr>
      </p:pic>
      <p:pic>
        <p:nvPicPr>
          <p:cNvPr id="21" name="Picture 20" descr="A picture containing text, clipart, vector graphics&#10;&#10;Description automatically generated">
            <a:extLst>
              <a:ext uri="{FF2B5EF4-FFF2-40B4-BE49-F238E27FC236}">
                <a16:creationId xmlns:a16="http://schemas.microsoft.com/office/drawing/2014/main" id="{FAA15161-C645-6BDF-628C-C0002F81065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481516" y="2335563"/>
            <a:ext cx="1024385" cy="379757"/>
          </a:xfrm>
          <a:prstGeom prst="rect">
            <a:avLst/>
          </a:prstGeom>
        </p:spPr>
      </p:pic>
      <p:pic>
        <p:nvPicPr>
          <p:cNvPr id="22" name="Picture 21">
            <a:extLst>
              <a:ext uri="{FF2B5EF4-FFF2-40B4-BE49-F238E27FC236}">
                <a16:creationId xmlns:a16="http://schemas.microsoft.com/office/drawing/2014/main" id="{391644A8-F79A-A8F7-CD08-4AA3388B1AA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75586" y="2284231"/>
            <a:ext cx="1894442" cy="3817955"/>
          </a:xfrm>
          <a:prstGeom prst="roundRect">
            <a:avLst/>
          </a:prstGeom>
        </p:spPr>
      </p:pic>
      <p:pic>
        <p:nvPicPr>
          <p:cNvPr id="23" name="Picture 22">
            <a:extLst>
              <a:ext uri="{FF2B5EF4-FFF2-40B4-BE49-F238E27FC236}">
                <a16:creationId xmlns:a16="http://schemas.microsoft.com/office/drawing/2014/main" id="{E6C1C35B-4CBC-4DA9-72FC-46CADFBB4CA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561132" y="2285519"/>
            <a:ext cx="1890575" cy="3810162"/>
          </a:xfrm>
          <a:prstGeom prst="roundRect">
            <a:avLst/>
          </a:prstGeom>
        </p:spPr>
      </p:pic>
      <p:sp>
        <p:nvSpPr>
          <p:cNvPr id="24" name="TextBox 23">
            <a:extLst>
              <a:ext uri="{FF2B5EF4-FFF2-40B4-BE49-F238E27FC236}">
                <a16:creationId xmlns:a16="http://schemas.microsoft.com/office/drawing/2014/main" id="{8A163973-61AA-9070-6343-465D85042FA0}"/>
              </a:ext>
            </a:extLst>
          </p:cNvPr>
          <p:cNvSpPr txBox="1"/>
          <p:nvPr/>
        </p:nvSpPr>
        <p:spPr>
          <a:xfrm>
            <a:off x="3373584" y="2805366"/>
            <a:ext cx="1890575" cy="1077218"/>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E1E1E"/>
                </a:solidFill>
                <a:effectLst/>
                <a:uLnTx/>
                <a:uFillTx/>
                <a:latin typeface="Arial" panose="020B0604020202020204"/>
                <a:ea typeface="+mn-ea"/>
                <a:cs typeface="+mn-cs"/>
              </a:rPr>
              <a:t>Support for reproductive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E1E1E"/>
                </a:solidFill>
                <a:effectLst/>
                <a:uLnTx/>
                <a:uFillTx/>
                <a:latin typeface="Arial" panose="020B0604020202020204"/>
                <a:ea typeface="+mn-ea"/>
                <a:cs typeface="+mn-cs"/>
              </a:rPr>
              <a:t>health, fertility </a:t>
            </a:r>
            <a:br>
              <a:rPr kumimoji="0" lang="en-US" sz="1600" b="0" i="0" u="none" strike="noStrike" kern="1200" cap="none" spc="0" normalizeH="0" baseline="0" noProof="0" dirty="0">
                <a:ln>
                  <a:noFill/>
                </a:ln>
                <a:solidFill>
                  <a:srgbClr val="1E1E1E"/>
                </a:solidFill>
                <a:effectLst/>
                <a:uLnTx/>
                <a:uFillTx/>
                <a:latin typeface="Arial" panose="020B0604020202020204"/>
                <a:ea typeface="+mn-ea"/>
                <a:cs typeface="+mn-cs"/>
              </a:rPr>
            </a:br>
            <a:r>
              <a:rPr kumimoji="0" lang="en-US" sz="1600" b="0" i="0" u="none" strike="noStrike" kern="1200" cap="none" spc="0" normalizeH="0" baseline="0" noProof="0" dirty="0">
                <a:ln>
                  <a:noFill/>
                </a:ln>
                <a:solidFill>
                  <a:srgbClr val="1E1E1E"/>
                </a:solidFill>
                <a:effectLst/>
                <a:uLnTx/>
                <a:uFillTx/>
                <a:latin typeface="Arial" panose="020B0604020202020204"/>
                <a:ea typeface="+mn-ea"/>
                <a:cs typeface="+mn-cs"/>
              </a:rPr>
              <a:t>and menopause</a:t>
            </a:r>
          </a:p>
        </p:txBody>
      </p:sp>
      <p:sp>
        <p:nvSpPr>
          <p:cNvPr id="25" name="TextBox 24">
            <a:extLst>
              <a:ext uri="{FF2B5EF4-FFF2-40B4-BE49-F238E27FC236}">
                <a16:creationId xmlns:a16="http://schemas.microsoft.com/office/drawing/2014/main" id="{23D26FEC-30D0-EB5B-8DA5-3FBFD7F86D8D}"/>
              </a:ext>
            </a:extLst>
          </p:cNvPr>
          <p:cNvSpPr txBox="1"/>
          <p:nvPr/>
        </p:nvSpPr>
        <p:spPr>
          <a:xfrm>
            <a:off x="8655240" y="2802843"/>
            <a:ext cx="1890575" cy="1077218"/>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E1E1E"/>
                </a:solidFill>
                <a:effectLst/>
                <a:uLnTx/>
                <a:uFillTx/>
                <a:latin typeface="Arial" panose="020B0604020202020204"/>
                <a:ea typeface="+mn-ea"/>
                <a:cs typeface="+mn-cs"/>
              </a:rPr>
              <a:t>A go-to resource for parents of children ages </a:t>
            </a:r>
            <a:br>
              <a:rPr kumimoji="0" lang="en-US" sz="1600" b="0" i="0" u="none" strike="noStrike" kern="1200" cap="none" spc="0" normalizeH="0" baseline="0" noProof="0" dirty="0">
                <a:ln>
                  <a:noFill/>
                </a:ln>
                <a:solidFill>
                  <a:srgbClr val="1E1E1E"/>
                </a:solidFill>
                <a:effectLst/>
                <a:uLnTx/>
                <a:uFillTx/>
                <a:latin typeface="Arial" panose="020B0604020202020204"/>
                <a:ea typeface="+mn-ea"/>
                <a:cs typeface="+mn-cs"/>
              </a:rPr>
            </a:br>
            <a:r>
              <a:rPr kumimoji="0" lang="en-US" sz="1600" b="0" i="0" u="none" strike="noStrike" kern="1200" cap="none" spc="0" normalizeH="0" baseline="0" noProof="0" dirty="0">
                <a:ln>
                  <a:noFill/>
                </a:ln>
                <a:solidFill>
                  <a:srgbClr val="1E1E1E"/>
                </a:solidFill>
                <a:effectLst/>
                <a:uLnTx/>
                <a:uFillTx/>
                <a:latin typeface="Arial" panose="020B0604020202020204"/>
                <a:ea typeface="+mn-ea"/>
                <a:cs typeface="+mn-cs"/>
              </a:rPr>
              <a:t>0-17</a:t>
            </a:r>
          </a:p>
        </p:txBody>
      </p:sp>
    </p:spTree>
    <p:extLst>
      <p:ext uri="{BB962C8B-B14F-4D97-AF65-F5344CB8AC3E}">
        <p14:creationId xmlns:p14="http://schemas.microsoft.com/office/powerpoint/2010/main" val="1496879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stretching on a mat&#10;&#10;Description automatically generated">
            <a:extLst>
              <a:ext uri="{FF2B5EF4-FFF2-40B4-BE49-F238E27FC236}">
                <a16:creationId xmlns:a16="http://schemas.microsoft.com/office/drawing/2014/main" id="{F074F7E4-CDED-3CA9-CDE6-8CB8CB7EFD01}"/>
              </a:ext>
            </a:extLst>
          </p:cNvPr>
          <p:cNvPicPr>
            <a:picLocks noChangeAspect="1"/>
          </p:cNvPicPr>
          <p:nvPr/>
        </p:nvPicPr>
        <p:blipFill>
          <a:blip r:embed="rId3" cstate="screen">
            <a:extLst>
              <a:ext uri="{28A0092B-C50C-407E-A947-70E740481C1C}">
                <a14:useLocalDpi xmlns:a14="http://schemas.microsoft.com/office/drawing/2010/main"/>
              </a:ext>
            </a:extLst>
          </a:blip>
          <a:srcRect t="-815"/>
          <a:stretch/>
        </p:blipFill>
        <p:spPr>
          <a:xfrm>
            <a:off x="7002684" y="1600200"/>
            <a:ext cx="5189316" cy="4953000"/>
          </a:xfrm>
          <a:prstGeom prst="rect">
            <a:avLst/>
          </a:prstGeom>
        </p:spPr>
      </p:pic>
      <p:sp>
        <p:nvSpPr>
          <p:cNvPr id="9" name="Text Placeholder 8">
            <a:extLst>
              <a:ext uri="{FF2B5EF4-FFF2-40B4-BE49-F238E27FC236}">
                <a16:creationId xmlns:a16="http://schemas.microsoft.com/office/drawing/2014/main" id="{6E250150-15E5-4F17-A58B-907360DE9AEC}"/>
              </a:ext>
            </a:extLst>
          </p:cNvPr>
          <p:cNvSpPr>
            <a:spLocks noGrp="1"/>
          </p:cNvSpPr>
          <p:nvPr>
            <p:ph type="body" sz="quarter" idx="13"/>
          </p:nvPr>
        </p:nvSpPr>
        <p:spPr>
          <a:xfrm>
            <a:off x="457199" y="6172200"/>
            <a:ext cx="6781800" cy="312420"/>
          </a:xfrm>
        </p:spPr>
        <p:txBody>
          <a:bodyPr/>
          <a:lstStyle/>
          <a:p>
            <a:r>
              <a:rPr lang="en-US" dirty="0"/>
              <a:t>Not available with HMO networks</a:t>
            </a:r>
          </a:p>
        </p:txBody>
      </p:sp>
      <p:sp>
        <p:nvSpPr>
          <p:cNvPr id="8" name="Content Placeholder 7">
            <a:extLst>
              <a:ext uri="{FF2B5EF4-FFF2-40B4-BE49-F238E27FC236}">
                <a16:creationId xmlns:a16="http://schemas.microsoft.com/office/drawing/2014/main" id="{F319EFA5-DB8B-4E68-82BD-E926FEE0F646}"/>
              </a:ext>
            </a:extLst>
          </p:cNvPr>
          <p:cNvSpPr>
            <a:spLocks noGrp="1"/>
          </p:cNvSpPr>
          <p:nvPr>
            <p:ph idx="1"/>
          </p:nvPr>
        </p:nvSpPr>
        <p:spPr>
          <a:xfrm>
            <a:off x="457200" y="1344972"/>
            <a:ext cx="5908170" cy="4572000"/>
          </a:xfrm>
        </p:spPr>
        <p:txBody>
          <a:bodyPr/>
          <a:lstStyle/>
          <a:p>
            <a:pPr marL="0" indent="0">
              <a:spcBef>
                <a:spcPts val="300"/>
              </a:spcBef>
              <a:buNone/>
            </a:pPr>
            <a:r>
              <a:rPr lang="en-US" sz="2000" dirty="0"/>
              <a:t>Hinge Health provides a complete solution — </a:t>
            </a:r>
            <a:br>
              <a:rPr lang="en-US" sz="2000" dirty="0"/>
            </a:br>
            <a:r>
              <a:rPr lang="en-US" sz="2000" dirty="0"/>
              <a:t>for each stage of your MSK journey, with expert medical opinion</a:t>
            </a:r>
          </a:p>
          <a:p>
            <a:pPr marL="0" indent="0">
              <a:spcBef>
                <a:spcPts val="0"/>
              </a:spcBef>
              <a:spcAft>
                <a:spcPts val="0"/>
              </a:spcAft>
              <a:buNone/>
            </a:pPr>
            <a:r>
              <a:rPr lang="en-US" sz="2000" b="1" dirty="0">
                <a:solidFill>
                  <a:schemeClr val="accent1"/>
                </a:solidFill>
              </a:rPr>
              <a:t>Prevention (at risk)</a:t>
            </a:r>
            <a:br>
              <a:rPr lang="en-US" sz="2000" b="1" dirty="0"/>
            </a:br>
            <a:r>
              <a:rPr lang="en-US" sz="2000" dirty="0">
                <a:sym typeface="Roboto Light"/>
              </a:rPr>
              <a:t>Job-specific exercises and education</a:t>
            </a:r>
          </a:p>
          <a:p>
            <a:pPr marL="0" indent="0">
              <a:spcBef>
                <a:spcPts val="300"/>
              </a:spcBef>
              <a:buNone/>
            </a:pPr>
            <a:r>
              <a:rPr lang="en-US" sz="2000" b="1" dirty="0">
                <a:solidFill>
                  <a:schemeClr val="accent1"/>
                </a:solidFill>
              </a:rPr>
              <a:t>Acute (recent injury)</a:t>
            </a:r>
            <a:br>
              <a:rPr lang="en-US" sz="2000" b="1" dirty="0"/>
            </a:br>
            <a:r>
              <a:rPr lang="en-US" sz="2000" dirty="0">
                <a:sym typeface="Roboto Light"/>
              </a:rPr>
              <a:t>Optional PT video visits for every body part</a:t>
            </a:r>
          </a:p>
          <a:p>
            <a:pPr marL="0" indent="0">
              <a:spcBef>
                <a:spcPts val="300"/>
              </a:spcBef>
              <a:buNone/>
            </a:pPr>
            <a:r>
              <a:rPr lang="en-US" sz="2000" b="1" dirty="0">
                <a:solidFill>
                  <a:schemeClr val="accent1"/>
                </a:solidFill>
              </a:rPr>
              <a:t>Chronic (high risk)</a:t>
            </a:r>
            <a:r>
              <a:rPr lang="en-US" sz="2000" b="1" dirty="0"/>
              <a:t> </a:t>
            </a:r>
            <a:br>
              <a:rPr lang="en-US" sz="2000" b="1" dirty="0"/>
            </a:br>
            <a:r>
              <a:rPr lang="en-US" sz="2000" dirty="0">
                <a:sym typeface="Roboto Light"/>
              </a:rPr>
              <a:t>Exercise, education and behavioral change</a:t>
            </a:r>
          </a:p>
          <a:p>
            <a:pPr marL="0" indent="0">
              <a:spcBef>
                <a:spcPts val="300"/>
              </a:spcBef>
              <a:buNone/>
            </a:pPr>
            <a:r>
              <a:rPr lang="en-US" sz="2000" b="1" dirty="0">
                <a:solidFill>
                  <a:schemeClr val="accent1"/>
                </a:solidFill>
              </a:rPr>
              <a:t>Surgery</a:t>
            </a:r>
            <a:r>
              <a:rPr lang="en-US" sz="2000" dirty="0">
                <a:solidFill>
                  <a:schemeClr val="accent1"/>
                </a:solidFill>
              </a:rPr>
              <a:t> </a:t>
            </a:r>
            <a:r>
              <a:rPr lang="en-US" sz="2000" b="1" dirty="0">
                <a:solidFill>
                  <a:schemeClr val="accent1"/>
                </a:solidFill>
              </a:rPr>
              <a:t>(pre- and post-procedure)</a:t>
            </a:r>
            <a:br>
              <a:rPr lang="en-US" sz="2000" b="1" dirty="0"/>
            </a:br>
            <a:r>
              <a:rPr lang="en-US" sz="2000" dirty="0"/>
              <a:t>Rehab for members who require surgery</a:t>
            </a:r>
          </a:p>
          <a:p>
            <a:pPr marL="0" indent="0">
              <a:spcBef>
                <a:spcPts val="1200"/>
              </a:spcBef>
              <a:buNone/>
            </a:pPr>
            <a:r>
              <a:rPr lang="en-US" sz="2000" b="1" dirty="0">
                <a:solidFill>
                  <a:schemeClr val="tx2"/>
                </a:solidFill>
              </a:rPr>
              <a:t>Hinge Health will contact you about signing up </a:t>
            </a:r>
            <a:br>
              <a:rPr lang="en-US" sz="2000" b="1" dirty="0">
                <a:solidFill>
                  <a:schemeClr val="tx2"/>
                </a:solidFill>
              </a:rPr>
            </a:br>
            <a:r>
              <a:rPr lang="en-US" sz="2000" b="1" dirty="0">
                <a:solidFill>
                  <a:schemeClr val="tx2"/>
                </a:solidFill>
              </a:rPr>
              <a:t>for the program that’s right for you</a:t>
            </a:r>
          </a:p>
        </p:txBody>
      </p:sp>
      <p:sp>
        <p:nvSpPr>
          <p:cNvPr id="7" name="Title 6">
            <a:extLst>
              <a:ext uri="{FF2B5EF4-FFF2-40B4-BE49-F238E27FC236}">
                <a16:creationId xmlns:a16="http://schemas.microsoft.com/office/drawing/2014/main" id="{AA788948-0B51-4048-A0FD-ACDAE968A1B2}"/>
              </a:ext>
            </a:extLst>
          </p:cNvPr>
          <p:cNvSpPr>
            <a:spLocks noGrp="1"/>
          </p:cNvSpPr>
          <p:nvPr>
            <p:ph type="title"/>
          </p:nvPr>
        </p:nvSpPr>
        <p:spPr>
          <a:xfrm>
            <a:off x="457200" y="411480"/>
            <a:ext cx="8969829" cy="1188720"/>
          </a:xfrm>
        </p:spPr>
        <p:txBody>
          <a:bodyPr/>
          <a:lstStyle/>
          <a:p>
            <a:r>
              <a:rPr lang="en-US" dirty="0"/>
              <a:t>Hinge Health Digital Musculoskeletal Clinic</a:t>
            </a:r>
          </a:p>
        </p:txBody>
      </p:sp>
      <p:sp>
        <p:nvSpPr>
          <p:cNvPr id="10" name="Text Placeholder 9">
            <a:extLst>
              <a:ext uri="{FF2B5EF4-FFF2-40B4-BE49-F238E27FC236}">
                <a16:creationId xmlns:a16="http://schemas.microsoft.com/office/drawing/2014/main" id="{A3C195B9-08E2-4F59-B8CE-05F988EC0773}"/>
              </a:ext>
            </a:extLst>
          </p:cNvPr>
          <p:cNvSpPr>
            <a:spLocks noGrp="1"/>
          </p:cNvSpPr>
          <p:nvPr>
            <p:ph type="body" sz="quarter" idx="4294967295"/>
          </p:nvPr>
        </p:nvSpPr>
        <p:spPr>
          <a:xfrm>
            <a:off x="457199" y="6553200"/>
            <a:ext cx="6382011" cy="304800"/>
          </a:xfrm>
        </p:spPr>
        <p:txBody>
          <a:bodyPr anchor="ctr"/>
          <a:lstStyle/>
          <a:p>
            <a:pPr marL="0" indent="0">
              <a:buNone/>
            </a:pPr>
            <a:r>
              <a:rPr lang="en-US" sz="600" b="0" i="0" u="none" strike="noStrike" spc="-10" dirty="0">
                <a:effectLst/>
              </a:rPr>
              <a:t>Hinge Health is an independent company that has contracted with Blue Cross and Blue Shield of Illinois to provide an online musculoskeletal program for members with coverage through BCBSIL.</a:t>
            </a:r>
            <a:br>
              <a:rPr lang="en-US" sz="600" b="0" i="1" u="none" strike="noStrike" spc="-20" dirty="0">
                <a:effectLst/>
              </a:rPr>
            </a:br>
            <a:r>
              <a:rPr lang="en-US" sz="600" b="0" i="0" u="none" strike="noStrike" dirty="0">
                <a:effectLst/>
              </a:rPr>
              <a:t>BCBSIL makes no endorsement, representations or warranties regarding third-party vendors and the products and services offered by them.</a:t>
            </a:r>
            <a:endParaRPr lang="en-US" sz="600" dirty="0"/>
          </a:p>
        </p:txBody>
      </p:sp>
      <p:sp>
        <p:nvSpPr>
          <p:cNvPr id="12" name="Rectangle 11">
            <a:extLst>
              <a:ext uri="{FF2B5EF4-FFF2-40B4-BE49-F238E27FC236}">
                <a16:creationId xmlns:a16="http://schemas.microsoft.com/office/drawing/2014/main" id="{51B2F88B-87EB-42C1-8858-1138A4B33230}"/>
              </a:ext>
            </a:extLst>
          </p:cNvPr>
          <p:cNvSpPr/>
          <p:nvPr/>
        </p:nvSpPr>
        <p:spPr>
          <a:xfrm>
            <a:off x="6600091" y="-19224"/>
            <a:ext cx="5591909" cy="55165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ts val="600"/>
              </a:spcBef>
              <a:spcAft>
                <a:spcPct val="0"/>
              </a:spcAft>
            </a:pPr>
            <a:r>
              <a:rPr lang="en-US" sz="1400" b="1" dirty="0">
                <a:latin typeface="Arial" panose="020B0604020202020204" pitchFamily="34" charset="0"/>
                <a:cs typeface="Arial" panose="020B0604020202020204" pitchFamily="34" charset="0"/>
              </a:rPr>
              <a:t>Use this slide </a:t>
            </a:r>
            <a:r>
              <a:rPr lang="en-US" sz="1400" b="1" i="1" dirty="0">
                <a:latin typeface="Arial" panose="020B0604020202020204" pitchFamily="34" charset="0"/>
                <a:cs typeface="Arial" panose="020B0604020202020204" pitchFamily="34" charset="0"/>
              </a:rPr>
              <a:t>ONLY</a:t>
            </a:r>
            <a:r>
              <a:rPr lang="en-US" sz="1400" b="1" dirty="0">
                <a:latin typeface="Arial" panose="020B0604020202020204" pitchFamily="34" charset="0"/>
                <a:cs typeface="Arial" panose="020B0604020202020204" pitchFamily="34" charset="0"/>
              </a:rPr>
              <a:t> for groups with Clinical Health Solutions </a:t>
            </a:r>
            <a:r>
              <a:rPr lang="en-US" sz="1400" b="1" i="1" dirty="0">
                <a:latin typeface="Arial" panose="020B0604020202020204" pitchFamily="34" charset="0"/>
                <a:cs typeface="Arial" panose="020B0604020202020204" pitchFamily="34" charset="0"/>
              </a:rPr>
              <a:t>OR </a:t>
            </a:r>
            <a:r>
              <a:rPr lang="en-US" sz="1400" b="1" dirty="0">
                <a:latin typeface="Arial" panose="020B0604020202020204" pitchFamily="34" charset="0"/>
                <a:cs typeface="Arial" panose="020B0604020202020204" pitchFamily="34" charset="0"/>
              </a:rPr>
              <a:t>groups that have Hinge Health as a standalone.</a:t>
            </a:r>
          </a:p>
        </p:txBody>
      </p:sp>
      <p:sp>
        <p:nvSpPr>
          <p:cNvPr id="11" name="TextBox 10" hidden="1">
            <a:extLst>
              <a:ext uri="{FF2B5EF4-FFF2-40B4-BE49-F238E27FC236}">
                <a16:creationId xmlns:a16="http://schemas.microsoft.com/office/drawing/2014/main" id="{106F83DC-E2B6-4A85-9133-388945BD1A31}"/>
              </a:ext>
            </a:extLst>
          </p:cNvPr>
          <p:cNvSpPr txBox="1"/>
          <p:nvPr/>
        </p:nvSpPr>
        <p:spPr>
          <a:xfrm>
            <a:off x="10939413" y="1614913"/>
            <a:ext cx="1252587" cy="553998"/>
          </a:xfrm>
          <a:prstGeom prst="rect">
            <a:avLst/>
          </a:prstGeom>
          <a:solidFill>
            <a:srgbClr val="FFFF00"/>
          </a:solidFill>
        </p:spPr>
        <p:txBody>
          <a:bodyPr wrap="none" lIns="0" tIns="0" rIns="0" bIns="0" rtlCol="0">
            <a:spAutoFit/>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US" sz="1800" b="1" i="0" u="none" strike="noStrike" kern="1200" cap="none" spc="0" normalizeH="0" baseline="0" noProof="0" dirty="0">
                <a:ln>
                  <a:noFill/>
                </a:ln>
                <a:solidFill>
                  <a:srgbClr val="FF0066"/>
                </a:solidFill>
                <a:effectLst/>
                <a:uLnTx/>
                <a:uFillTx/>
                <a:latin typeface="Arial" charset="0"/>
                <a:ea typeface="+mn-ea"/>
                <a:cs typeface="+mn-cs"/>
              </a:rPr>
              <a:t>JESSICA</a:t>
            </a:r>
            <a:br>
              <a:rPr kumimoji="0" lang="en-US" sz="1800" b="1" i="0" u="none" strike="noStrike" kern="1200" cap="none" spc="0" normalizeH="0" baseline="0" noProof="0" dirty="0">
                <a:ln>
                  <a:noFill/>
                </a:ln>
                <a:solidFill>
                  <a:srgbClr val="FF0066"/>
                </a:solidFill>
                <a:effectLst/>
                <a:uLnTx/>
                <a:uFillTx/>
                <a:latin typeface="Arial" charset="0"/>
                <a:ea typeface="+mn-ea"/>
                <a:cs typeface="+mn-cs"/>
              </a:rPr>
            </a:br>
            <a:r>
              <a:rPr kumimoji="0" lang="en-US" sz="1800" b="1" i="0" u="none" strike="noStrike" kern="1200" cap="none" spc="0" normalizeH="0" baseline="0" noProof="0" dirty="0">
                <a:ln>
                  <a:noFill/>
                </a:ln>
                <a:solidFill>
                  <a:srgbClr val="FF0066"/>
                </a:solidFill>
                <a:effectLst/>
                <a:uLnTx/>
                <a:uFillTx/>
                <a:latin typeface="Arial" charset="0"/>
                <a:ea typeface="+mn-ea"/>
                <a:cs typeface="+mn-cs"/>
              </a:rPr>
              <a:t>JEFFREY S</a:t>
            </a:r>
          </a:p>
        </p:txBody>
      </p:sp>
      <p:pic>
        <p:nvPicPr>
          <p:cNvPr id="3" name="object 10">
            <a:extLst>
              <a:ext uri="{FF2B5EF4-FFF2-40B4-BE49-F238E27FC236}">
                <a16:creationId xmlns:a16="http://schemas.microsoft.com/office/drawing/2014/main" id="{F6496B0B-020B-7B7F-AEE6-6F6D8F1EAB09}"/>
              </a:ext>
            </a:extLst>
          </p:cNvPr>
          <p:cNvPicPr/>
          <p:nvPr/>
        </p:nvPicPr>
        <p:blipFill rotWithShape="1">
          <a:blip r:embed="rId4" cstate="screen">
            <a:extLst>
              <a:ext uri="{28A0092B-C50C-407E-A947-70E740481C1C}">
                <a14:useLocalDpi xmlns:a14="http://schemas.microsoft.com/office/drawing/2010/main"/>
              </a:ext>
            </a:extLst>
          </a:blip>
          <a:srcRect/>
          <a:stretch/>
        </p:blipFill>
        <p:spPr>
          <a:xfrm>
            <a:off x="10099040" y="576896"/>
            <a:ext cx="1712669" cy="580942"/>
          </a:xfrm>
          <a:prstGeom prst="rect">
            <a:avLst/>
          </a:prstGeom>
        </p:spPr>
      </p:pic>
    </p:spTree>
    <p:extLst>
      <p:ext uri="{BB962C8B-B14F-4D97-AF65-F5344CB8AC3E}">
        <p14:creationId xmlns:p14="http://schemas.microsoft.com/office/powerpoint/2010/main" val="3774412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31ED222-116F-5666-8DEC-878726A1F3D3}"/>
              </a:ext>
            </a:extLst>
          </p:cNvPr>
          <p:cNvSpPr>
            <a:spLocks noGrp="1"/>
          </p:cNvSpPr>
          <p:nvPr>
            <p:ph type="title"/>
          </p:nvPr>
        </p:nvSpPr>
        <p:spPr>
          <a:xfrm>
            <a:off x="457200" y="411480"/>
            <a:ext cx="6781801" cy="1188720"/>
          </a:xfrm>
        </p:spPr>
        <p:txBody>
          <a:bodyPr/>
          <a:lstStyle/>
          <a:p>
            <a:r>
              <a:rPr lang="en-US" dirty="0"/>
              <a:t>PPO </a:t>
            </a:r>
            <a:r>
              <a:rPr lang="en-US" spc="-50" dirty="0"/>
              <a:t>—</a:t>
            </a:r>
            <a:r>
              <a:rPr lang="en-US" dirty="0"/>
              <a:t> How It Works</a:t>
            </a:r>
          </a:p>
        </p:txBody>
      </p:sp>
      <p:sp>
        <p:nvSpPr>
          <p:cNvPr id="6" name="Slide Number Placeholder 5">
            <a:extLst>
              <a:ext uri="{FF2B5EF4-FFF2-40B4-BE49-F238E27FC236}">
                <a16:creationId xmlns:a16="http://schemas.microsoft.com/office/drawing/2014/main" id="{15B0B6CA-FFF4-BF23-A560-2B647B3BDB99}"/>
              </a:ext>
            </a:extLst>
          </p:cNvPr>
          <p:cNvSpPr>
            <a:spLocks noGrp="1"/>
          </p:cNvSpPr>
          <p:nvPr>
            <p:ph type="sldNum" sz="quarter" idx="10"/>
          </p:nvPr>
        </p:nvSpPr>
        <p:spPr/>
        <p:txBody>
          <a:bodyPr/>
          <a:lstStyle/>
          <a:p>
            <a:fld id="{1384FA50-8B36-4B06-A05C-1E58CBA999B5}" type="slidenum">
              <a:rPr lang="en-US" smtClean="0"/>
              <a:pPr/>
              <a:t>5</a:t>
            </a:fld>
            <a:endParaRPr lang="en-US" dirty="0"/>
          </a:p>
        </p:txBody>
      </p:sp>
      <p:sp>
        <p:nvSpPr>
          <p:cNvPr id="10" name="Content Placeholder 7">
            <a:extLst>
              <a:ext uri="{FF2B5EF4-FFF2-40B4-BE49-F238E27FC236}">
                <a16:creationId xmlns:a16="http://schemas.microsoft.com/office/drawing/2014/main" id="{D4DBB2B8-6567-EAD3-B87C-6936682D3775}"/>
              </a:ext>
            </a:extLst>
          </p:cNvPr>
          <p:cNvSpPr>
            <a:spLocks noGrp="1"/>
          </p:cNvSpPr>
          <p:nvPr>
            <p:ph idx="1"/>
          </p:nvPr>
        </p:nvSpPr>
        <p:spPr>
          <a:xfrm>
            <a:off x="457201" y="1349830"/>
            <a:ext cx="5977890" cy="4980709"/>
          </a:xfrm>
        </p:spPr>
        <p:txBody>
          <a:bodyPr/>
          <a:lstStyle/>
          <a:p>
            <a:pPr marL="0" lvl="1" indent="0">
              <a:spcAft>
                <a:spcPts val="0"/>
              </a:spcAft>
              <a:buFontTx/>
              <a:buNone/>
            </a:pPr>
            <a:r>
              <a:rPr lang="en-US" sz="2000" kern="0" dirty="0">
                <a:solidFill>
                  <a:srgbClr val="000000"/>
                </a:solidFill>
                <a:latin typeface="Arial" panose="020B0604020202020204" pitchFamily="34" charset="0"/>
              </a:rPr>
              <a:t>In-Network Providers </a:t>
            </a:r>
          </a:p>
          <a:p>
            <a:pPr marL="0" indent="0">
              <a:lnSpc>
                <a:spcPct val="90000"/>
              </a:lnSpc>
              <a:spcBef>
                <a:spcPts val="0"/>
              </a:spcBef>
              <a:buFontTx/>
              <a:buNone/>
            </a:pPr>
            <a:r>
              <a:rPr lang="en-US" sz="3200" b="1" kern="0" dirty="0">
                <a:solidFill>
                  <a:srgbClr val="0070C0"/>
                </a:solidFill>
                <a:latin typeface="Arial" panose="020B0604020202020204" pitchFamily="34" charset="0"/>
              </a:rPr>
              <a:t>ADVANTAGES</a:t>
            </a:r>
            <a:endParaRPr lang="en-US" kern="0" dirty="0">
              <a:solidFill>
                <a:srgbClr val="000000"/>
              </a:solidFill>
              <a:latin typeface="Arial" panose="020B0604020202020204" pitchFamily="34" charset="0"/>
            </a:endParaRPr>
          </a:p>
          <a:p>
            <a:pPr marL="231775" indent="-225425">
              <a:spcBef>
                <a:spcPts val="800"/>
              </a:spcBef>
              <a:buSzPct val="100000"/>
            </a:pPr>
            <a:r>
              <a:rPr lang="en-US" sz="2000" kern="0" dirty="0">
                <a:solidFill>
                  <a:srgbClr val="000000"/>
                </a:solidFill>
                <a:latin typeface="Arial" panose="020B0604020202020204" pitchFamily="34" charset="0"/>
              </a:rPr>
              <a:t>Receive the highest level of benefits and potentially pay less for care</a:t>
            </a:r>
          </a:p>
          <a:p>
            <a:pPr marL="231775" indent="-225425">
              <a:spcBef>
                <a:spcPts val="800"/>
              </a:spcBef>
              <a:buSzPct val="100000"/>
            </a:pPr>
            <a:r>
              <a:rPr lang="en-US" sz="2000" kern="0" dirty="0">
                <a:solidFill>
                  <a:srgbClr val="000000"/>
                </a:solidFill>
                <a:latin typeface="Arial" panose="020B0604020202020204" pitchFamily="34" charset="0"/>
              </a:rPr>
              <a:t>Protection from billing over the allowed amounts (balance billing)</a:t>
            </a:r>
          </a:p>
          <a:p>
            <a:pPr marL="231775" indent="-225425">
              <a:spcBef>
                <a:spcPts val="800"/>
              </a:spcBef>
              <a:buSzPct val="100000"/>
            </a:pPr>
            <a:r>
              <a:rPr lang="en-US" sz="2000" kern="0" dirty="0">
                <a:solidFill>
                  <a:srgbClr val="000000"/>
                </a:solidFill>
                <a:latin typeface="Arial" panose="020B0604020202020204" pitchFamily="34" charset="0"/>
              </a:rPr>
              <a:t>No claim forms (provider files claim)</a:t>
            </a:r>
          </a:p>
          <a:p>
            <a:pPr marL="231775" indent="-225425">
              <a:spcBef>
                <a:spcPts val="800"/>
              </a:spcBef>
              <a:buSzPct val="100000"/>
            </a:pPr>
            <a:r>
              <a:rPr lang="en-US" sz="2000" kern="0" dirty="0">
                <a:solidFill>
                  <a:srgbClr val="000000"/>
                </a:solidFill>
                <a:latin typeface="Arial" panose="020B0604020202020204" pitchFamily="34" charset="0"/>
              </a:rPr>
              <a:t>No referrals required</a:t>
            </a:r>
          </a:p>
          <a:p>
            <a:pPr marL="231775" indent="-225425">
              <a:spcBef>
                <a:spcPts val="800"/>
              </a:spcBef>
              <a:buSzPct val="100000"/>
            </a:pPr>
            <a:r>
              <a:rPr lang="en-US" sz="2000" kern="0" dirty="0">
                <a:solidFill>
                  <a:srgbClr val="000000"/>
                </a:solidFill>
                <a:latin typeface="Arial" panose="020B0604020202020204" pitchFamily="34" charset="0"/>
              </a:rPr>
              <a:t>No requirement to select a PCP</a:t>
            </a:r>
          </a:p>
          <a:p>
            <a:pPr marL="231775" indent="-225425">
              <a:spcBef>
                <a:spcPts val="800"/>
              </a:spcBef>
              <a:buSzPct val="100000"/>
            </a:pPr>
            <a:r>
              <a:rPr lang="en-US" sz="2000" kern="0" dirty="0">
                <a:solidFill>
                  <a:srgbClr val="000000"/>
                </a:solidFill>
                <a:latin typeface="Arial" panose="020B0604020202020204" pitchFamily="34" charset="0"/>
              </a:rPr>
              <a:t>Access to a national PPO network</a:t>
            </a:r>
          </a:p>
          <a:p>
            <a:endParaRPr lang="en-US" dirty="0"/>
          </a:p>
          <a:p>
            <a:endParaRPr lang="en-US" dirty="0"/>
          </a:p>
        </p:txBody>
      </p:sp>
      <p:sp>
        <p:nvSpPr>
          <p:cNvPr id="12" name="Rectangle 11">
            <a:extLst>
              <a:ext uri="{FF2B5EF4-FFF2-40B4-BE49-F238E27FC236}">
                <a16:creationId xmlns:a16="http://schemas.microsoft.com/office/drawing/2014/main" id="{56525358-BBE0-8B4B-948E-E9284F1D86D1}"/>
              </a:ext>
            </a:extLst>
          </p:cNvPr>
          <p:cNvSpPr/>
          <p:nvPr/>
        </p:nvSpPr>
        <p:spPr>
          <a:xfrm>
            <a:off x="6985124" y="0"/>
            <a:ext cx="5206875" cy="655320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3" name="Content Placeholder 10">
            <a:extLst>
              <a:ext uri="{FF2B5EF4-FFF2-40B4-BE49-F238E27FC236}">
                <a16:creationId xmlns:a16="http://schemas.microsoft.com/office/drawing/2014/main" id="{52D08986-F4AB-5899-9A36-004707429044}"/>
              </a:ext>
            </a:extLst>
          </p:cNvPr>
          <p:cNvSpPr txBox="1">
            <a:spLocks/>
          </p:cNvSpPr>
          <p:nvPr/>
        </p:nvSpPr>
        <p:spPr>
          <a:xfrm>
            <a:off x="7511990" y="1295400"/>
            <a:ext cx="4222810" cy="5181600"/>
          </a:xfrm>
          <a:prstGeom prst="rect">
            <a:avLst/>
          </a:prstGeom>
        </p:spPr>
        <p:txBody>
          <a:bodyP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000" kern="600" baseline="0">
                <a:solidFill>
                  <a:schemeClr val="tx1"/>
                </a:solidFill>
                <a:latin typeface="+mn-lt"/>
                <a:ea typeface="+mn-ea"/>
                <a:cs typeface="+mn-cs"/>
              </a:defRPr>
            </a:lvl1pPr>
            <a:lvl2pPr marL="429768" indent="-182880" algn="l" defTabSz="685800" rtl="0" eaLnBrk="1" latinLnBrk="0" hangingPunct="1">
              <a:lnSpc>
                <a:spcPct val="100000"/>
              </a:lnSpc>
              <a:spcBef>
                <a:spcPts val="0"/>
              </a:spcBef>
              <a:spcAft>
                <a:spcPts val="600"/>
              </a:spcAft>
              <a:buClr>
                <a:schemeClr val="tx1"/>
              </a:buClr>
              <a:buFont typeface="Arial" panose="020B0604020202020204" pitchFamily="34" charset="0"/>
              <a:buChar char="–"/>
              <a:defRPr sz="16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1" indent="0">
              <a:spcAft>
                <a:spcPts val="0"/>
              </a:spcAft>
              <a:buFontTx/>
              <a:buNone/>
            </a:pPr>
            <a:r>
              <a:rPr lang="en-US" sz="2000" kern="0" dirty="0">
                <a:solidFill>
                  <a:schemeClr val="bg1"/>
                </a:solidFill>
                <a:latin typeface="Arial" panose="020B0604020202020204" pitchFamily="34" charset="0"/>
              </a:rPr>
              <a:t>Out-of-Network Providers </a:t>
            </a:r>
          </a:p>
          <a:p>
            <a:pPr marL="0" indent="0">
              <a:lnSpc>
                <a:spcPct val="90000"/>
              </a:lnSpc>
              <a:spcBef>
                <a:spcPts val="0"/>
              </a:spcBef>
              <a:spcAft>
                <a:spcPts val="0"/>
              </a:spcAft>
              <a:buNone/>
            </a:pPr>
            <a:r>
              <a:rPr lang="en-US" sz="3200" b="1" kern="0" dirty="0">
                <a:solidFill>
                  <a:schemeClr val="accent2">
                    <a:lumMod val="40000"/>
                    <a:lumOff val="60000"/>
                  </a:schemeClr>
                </a:solidFill>
                <a:latin typeface="Arial" panose="020B0604020202020204" pitchFamily="34" charset="0"/>
              </a:rPr>
              <a:t>DRAWBACKS</a:t>
            </a:r>
          </a:p>
          <a:p>
            <a:pPr marL="0" lvl="1" indent="0" defTabSz="914400">
              <a:spcBef>
                <a:spcPct val="66000"/>
              </a:spcBef>
              <a:spcAft>
                <a:spcPts val="0"/>
              </a:spcAft>
              <a:buClrTx/>
              <a:buFont typeface="Arial" panose="020B0604020202020204" pitchFamily="34" charset="0"/>
              <a:buNone/>
            </a:pPr>
            <a:r>
              <a:rPr lang="en-US" sz="2000" b="1" kern="0" dirty="0">
                <a:solidFill>
                  <a:schemeClr val="bg1"/>
                </a:solidFill>
                <a:latin typeface="Arial" panose="020B0604020202020204" pitchFamily="34" charset="0"/>
              </a:rPr>
              <a:t>You do have coverage, but</a:t>
            </a:r>
          </a:p>
          <a:p>
            <a:pPr defTabSz="914400">
              <a:spcBef>
                <a:spcPts val="800"/>
              </a:spcBef>
              <a:spcAft>
                <a:spcPts val="0"/>
              </a:spcAft>
              <a:buClrTx/>
              <a:buSzPct val="100000"/>
            </a:pPr>
            <a:r>
              <a:rPr lang="en-US" kern="0" dirty="0">
                <a:solidFill>
                  <a:schemeClr val="bg1"/>
                </a:solidFill>
                <a:latin typeface="Arial" panose="020B0604020202020204" pitchFamily="34" charset="0"/>
              </a:rPr>
              <a:t>You pay a greater share </a:t>
            </a:r>
            <a:br>
              <a:rPr lang="en-US" kern="0" dirty="0">
                <a:solidFill>
                  <a:schemeClr val="bg1"/>
                </a:solidFill>
                <a:latin typeface="Arial" panose="020B0604020202020204" pitchFamily="34" charset="0"/>
              </a:rPr>
            </a:br>
            <a:r>
              <a:rPr lang="en-US" kern="0" dirty="0">
                <a:solidFill>
                  <a:schemeClr val="bg1"/>
                </a:solidFill>
                <a:latin typeface="Arial" panose="020B0604020202020204" pitchFamily="34" charset="0"/>
              </a:rPr>
              <a:t>of the costs </a:t>
            </a:r>
          </a:p>
          <a:p>
            <a:pPr defTabSz="914400">
              <a:spcBef>
                <a:spcPts val="800"/>
              </a:spcBef>
              <a:spcAft>
                <a:spcPts val="0"/>
              </a:spcAft>
              <a:buClrTx/>
              <a:buSzPct val="100000"/>
            </a:pPr>
            <a:r>
              <a:rPr lang="en-US" kern="0" dirty="0">
                <a:solidFill>
                  <a:schemeClr val="bg1"/>
                </a:solidFill>
                <a:latin typeface="Arial" panose="020B0604020202020204" pitchFamily="34" charset="0"/>
              </a:rPr>
              <a:t>You may receive fewer </a:t>
            </a:r>
            <a:br>
              <a:rPr lang="en-US" kern="0" dirty="0">
                <a:solidFill>
                  <a:schemeClr val="bg1"/>
                </a:solidFill>
                <a:latin typeface="Arial" panose="020B0604020202020204" pitchFamily="34" charset="0"/>
              </a:rPr>
            </a:br>
            <a:r>
              <a:rPr lang="en-US" kern="0" dirty="0">
                <a:solidFill>
                  <a:schemeClr val="bg1"/>
                </a:solidFill>
                <a:latin typeface="Arial" panose="020B0604020202020204" pitchFamily="34" charset="0"/>
              </a:rPr>
              <a:t>benefits out-of-network</a:t>
            </a:r>
          </a:p>
          <a:p>
            <a:pPr defTabSz="914400">
              <a:spcBef>
                <a:spcPts val="800"/>
              </a:spcBef>
              <a:spcAft>
                <a:spcPts val="0"/>
              </a:spcAft>
              <a:buClrTx/>
              <a:buSzPct val="100000"/>
            </a:pPr>
            <a:r>
              <a:rPr lang="en-US" kern="0" dirty="0">
                <a:solidFill>
                  <a:schemeClr val="bg1"/>
                </a:solidFill>
                <a:latin typeface="Arial" panose="020B0604020202020204" pitchFamily="34" charset="0"/>
              </a:rPr>
              <a:t>You may need to file </a:t>
            </a:r>
            <a:br>
              <a:rPr lang="en-US" kern="0" dirty="0">
                <a:solidFill>
                  <a:schemeClr val="bg1"/>
                </a:solidFill>
                <a:latin typeface="Arial" panose="020B0604020202020204" pitchFamily="34" charset="0"/>
              </a:rPr>
            </a:br>
            <a:r>
              <a:rPr lang="en-US" kern="0" dirty="0">
                <a:solidFill>
                  <a:schemeClr val="bg1"/>
                </a:solidFill>
                <a:latin typeface="Arial" panose="020B0604020202020204" pitchFamily="34" charset="0"/>
              </a:rPr>
              <a:t>your own claims</a:t>
            </a:r>
          </a:p>
          <a:p>
            <a:pPr defTabSz="914400">
              <a:spcBef>
                <a:spcPts val="800"/>
              </a:spcBef>
              <a:spcAft>
                <a:spcPts val="0"/>
              </a:spcAft>
              <a:buClrTx/>
              <a:buSzPct val="100000"/>
            </a:pPr>
            <a:r>
              <a:rPr lang="en-US" kern="0" dirty="0">
                <a:solidFill>
                  <a:schemeClr val="bg1"/>
                </a:solidFill>
                <a:latin typeface="Arial" panose="020B0604020202020204" pitchFamily="34" charset="0"/>
              </a:rPr>
              <a:t>You may be billed for charges </a:t>
            </a:r>
            <a:br>
              <a:rPr lang="en-US" kern="0" dirty="0">
                <a:solidFill>
                  <a:schemeClr val="bg1"/>
                </a:solidFill>
                <a:latin typeface="Arial" panose="020B0604020202020204" pitchFamily="34" charset="0"/>
              </a:rPr>
            </a:br>
            <a:r>
              <a:rPr lang="en-US" kern="0" dirty="0">
                <a:solidFill>
                  <a:schemeClr val="bg1"/>
                </a:solidFill>
                <a:latin typeface="Arial" panose="020B0604020202020204" pitchFamily="34" charset="0"/>
              </a:rPr>
              <a:t>over the allowed amount </a:t>
            </a:r>
            <a:br>
              <a:rPr lang="en-US" kern="0" dirty="0">
                <a:solidFill>
                  <a:schemeClr val="bg1"/>
                </a:solidFill>
                <a:latin typeface="Arial" panose="020B0604020202020204" pitchFamily="34" charset="0"/>
              </a:rPr>
            </a:br>
            <a:r>
              <a:rPr lang="en-US" kern="0" dirty="0">
                <a:solidFill>
                  <a:schemeClr val="bg1"/>
                </a:solidFill>
                <a:latin typeface="Arial" panose="020B0604020202020204" pitchFamily="34" charset="0"/>
              </a:rPr>
              <a:t>(balance billing)</a:t>
            </a:r>
          </a:p>
          <a:p>
            <a:pPr>
              <a:lnSpc>
                <a:spcPct val="90000"/>
              </a:lnSpc>
              <a:spcBef>
                <a:spcPts val="0"/>
              </a:spcBef>
              <a:spcAft>
                <a:spcPts val="0"/>
              </a:spcAft>
            </a:pPr>
            <a:endParaRPr lang="en-US" sz="3200" kern="0" dirty="0">
              <a:latin typeface="Arial" panose="020B0604020202020204" pitchFamily="34" charset="0"/>
            </a:endParaRPr>
          </a:p>
        </p:txBody>
      </p:sp>
    </p:spTree>
    <p:extLst>
      <p:ext uri="{BB962C8B-B14F-4D97-AF65-F5344CB8AC3E}">
        <p14:creationId xmlns:p14="http://schemas.microsoft.com/office/powerpoint/2010/main" val="3724790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erson pushing a shopping cart in a store&#10;&#10;Description automatically generated">
            <a:extLst>
              <a:ext uri="{FF2B5EF4-FFF2-40B4-BE49-F238E27FC236}">
                <a16:creationId xmlns:a16="http://schemas.microsoft.com/office/drawing/2014/main" id="{27C641BE-A0AC-8C8B-3BAB-5A3BFF42ECF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flipH="1">
            <a:off x="6991107" y="1600200"/>
            <a:ext cx="5200887" cy="4953000"/>
          </a:xfrm>
          <a:prstGeom prst="rect">
            <a:avLst/>
          </a:prstGeom>
        </p:spPr>
      </p:pic>
      <p:sp>
        <p:nvSpPr>
          <p:cNvPr id="8" name="Text Placeholder 4">
            <a:extLst>
              <a:ext uri="{FF2B5EF4-FFF2-40B4-BE49-F238E27FC236}">
                <a16:creationId xmlns:a16="http://schemas.microsoft.com/office/drawing/2014/main" id="{3698E768-C6B8-FC0B-669D-CA1B5A7720EC}"/>
              </a:ext>
            </a:extLst>
          </p:cNvPr>
          <p:cNvSpPr>
            <a:spLocks noGrp="1"/>
          </p:cNvSpPr>
          <p:nvPr>
            <p:ph type="body" sz="quarter" idx="13"/>
          </p:nvPr>
        </p:nvSpPr>
        <p:spPr>
          <a:xfrm>
            <a:off x="457201" y="6553200"/>
            <a:ext cx="6533900" cy="304800"/>
          </a:xfrm>
        </p:spPr>
        <p:txBody>
          <a:bodyPr anchor="ctr"/>
          <a:lstStyle/>
          <a:p>
            <a:r>
              <a:rPr lang="en-US" sz="600" b="0" i="0" u="none" strike="noStrike" dirty="0">
                <a:solidFill>
                  <a:schemeClr val="bg1"/>
                </a:solidFill>
                <a:effectLst/>
              </a:rPr>
              <a:t>Teladoc Health is an independent company that has contracted with Blue Cross and Blue Shield of Illinois to provide chronic condition management for members with coverage through BCBSIL.</a:t>
            </a:r>
            <a:r>
              <a:rPr lang="en-US" sz="600" dirty="0">
                <a:solidFill>
                  <a:schemeClr val="bg1"/>
                </a:solidFill>
              </a:rPr>
              <a:t> </a:t>
            </a:r>
            <a:r>
              <a:rPr lang="en-US" sz="600" b="0" i="0" u="none" strike="noStrike" dirty="0">
                <a:solidFill>
                  <a:schemeClr val="bg1"/>
                </a:solidFill>
                <a:effectLst/>
              </a:rPr>
              <a:t>BCBSIL makes no endorsement, representations or warranties regarding third-party vendors and the products and services offered by them. </a:t>
            </a:r>
            <a:endParaRPr lang="en-US" dirty="0">
              <a:solidFill>
                <a:schemeClr val="bg1"/>
              </a:solidFill>
            </a:endParaRPr>
          </a:p>
        </p:txBody>
      </p:sp>
      <p:sp>
        <p:nvSpPr>
          <p:cNvPr id="9" name="Content Placeholder 7">
            <a:extLst>
              <a:ext uri="{FF2B5EF4-FFF2-40B4-BE49-F238E27FC236}">
                <a16:creationId xmlns:a16="http://schemas.microsoft.com/office/drawing/2014/main" id="{6950888F-A6E1-59DD-1167-58101345F5AB}"/>
              </a:ext>
            </a:extLst>
          </p:cNvPr>
          <p:cNvSpPr>
            <a:spLocks noGrp="1"/>
          </p:cNvSpPr>
          <p:nvPr>
            <p:ph idx="1"/>
          </p:nvPr>
        </p:nvSpPr>
        <p:spPr>
          <a:xfrm>
            <a:off x="457200" y="1604682"/>
            <a:ext cx="6252882" cy="4876800"/>
          </a:xfrm>
        </p:spPr>
        <p:txBody>
          <a:bodyPr/>
          <a:lstStyle/>
          <a:p>
            <a:pPr marL="0" indent="0">
              <a:buNone/>
            </a:pPr>
            <a:r>
              <a:rPr lang="en-US" sz="2200" dirty="0"/>
              <a:t>If you have diabetes, prediabetes or hypertension, you can better manage additional weight, high cholesterol or behavioral health issues with options available through CCMP+.</a:t>
            </a:r>
          </a:p>
          <a:p>
            <a:pPr marL="0" lvl="0" indent="0">
              <a:spcAft>
                <a:spcPts val="300"/>
              </a:spcAft>
              <a:buNone/>
            </a:pPr>
            <a:r>
              <a:rPr lang="en-US" sz="2200" dirty="0"/>
              <a:t>You’ll receive a one-stop, personalized e</a:t>
            </a:r>
            <a:r>
              <a:rPr lang="en-US" sz="2200" dirty="0">
                <a:solidFill>
                  <a:schemeClr val="dk1"/>
                </a:solidFill>
                <a:ea typeface="Arial"/>
                <a:cs typeface="Arial"/>
                <a:sym typeface="Arial"/>
              </a:rPr>
              <a:t>xperience that adapts based on your needs.</a:t>
            </a:r>
            <a:endParaRPr lang="en-US" sz="2200" dirty="0"/>
          </a:p>
          <a:p>
            <a:pPr marL="274320" lvl="0" indent="-274320">
              <a:spcAft>
                <a:spcPts val="300"/>
              </a:spcAft>
            </a:pPr>
            <a:r>
              <a:rPr lang="en-US" sz="2200" dirty="0"/>
              <a:t>Includes connected devices and access </a:t>
            </a:r>
            <a:br>
              <a:rPr lang="en-US" sz="2200" dirty="0"/>
            </a:br>
            <a:r>
              <a:rPr lang="en-US" sz="2200" dirty="0"/>
              <a:t>to health coaches</a:t>
            </a:r>
          </a:p>
          <a:p>
            <a:pPr marL="274320" indent="-274320">
              <a:spcAft>
                <a:spcPts val="300"/>
              </a:spcAft>
            </a:pPr>
            <a:r>
              <a:rPr lang="en-US" sz="2200" dirty="0"/>
              <a:t>Services covered </a:t>
            </a:r>
            <a:r>
              <a:rPr lang="en-US" sz="2000" b="0" i="0" u="none" strike="noStrike" dirty="0">
                <a:solidFill>
                  <a:srgbClr val="202124"/>
                </a:solidFill>
                <a:effectLst/>
                <a:latin typeface="arial" panose="020B0604020202020204" pitchFamily="34" charset="0"/>
              </a:rPr>
              <a:t>—</a:t>
            </a:r>
            <a:r>
              <a:rPr lang="en-US" sz="2200" dirty="0"/>
              <a:t> no out-of-pocket costs </a:t>
            </a:r>
          </a:p>
          <a:p>
            <a:pPr marL="274320" indent="-274320">
              <a:spcAft>
                <a:spcPts val="300"/>
              </a:spcAft>
            </a:pPr>
            <a:r>
              <a:rPr lang="en-US" sz="2200" dirty="0"/>
              <a:t>If you are eligible, Teladoc Health will contact you about how to sign up for this program</a:t>
            </a:r>
          </a:p>
        </p:txBody>
      </p:sp>
      <p:sp>
        <p:nvSpPr>
          <p:cNvPr id="10" name="Title 6">
            <a:extLst>
              <a:ext uri="{FF2B5EF4-FFF2-40B4-BE49-F238E27FC236}">
                <a16:creationId xmlns:a16="http://schemas.microsoft.com/office/drawing/2014/main" id="{3A76FBDD-F2EF-4D59-78F5-0C9BF06079A8}"/>
              </a:ext>
            </a:extLst>
          </p:cNvPr>
          <p:cNvSpPr>
            <a:spLocks noGrp="1"/>
          </p:cNvSpPr>
          <p:nvPr>
            <p:ph type="title"/>
          </p:nvPr>
        </p:nvSpPr>
        <p:spPr>
          <a:xfrm>
            <a:off x="457200" y="766739"/>
            <a:ext cx="6629400" cy="1188720"/>
          </a:xfrm>
        </p:spPr>
        <p:txBody>
          <a:bodyPr/>
          <a:lstStyle/>
          <a:p>
            <a:r>
              <a:rPr lang="en-US" dirty="0"/>
              <a:t>Chronic Care Management Plus</a:t>
            </a:r>
          </a:p>
        </p:txBody>
      </p:sp>
      <p:sp>
        <p:nvSpPr>
          <p:cNvPr id="2" name="Slide Number Placeholder 1">
            <a:extLst>
              <a:ext uri="{FF2B5EF4-FFF2-40B4-BE49-F238E27FC236}">
                <a16:creationId xmlns:a16="http://schemas.microsoft.com/office/drawing/2014/main" id="{EB0D5249-2F7E-3DA0-06B5-6FDB41F4E541}"/>
              </a:ext>
            </a:extLst>
          </p:cNvPr>
          <p:cNvSpPr>
            <a:spLocks noGrp="1"/>
          </p:cNvSpPr>
          <p:nvPr>
            <p:ph type="sldNum" sz="quarter" idx="10"/>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2D55A223-BDE3-4662-BD05-6BDBDD27824A}" type="slidenum">
              <a:rPr kumimoji="0" lang="en-US" sz="800" b="0" i="0" u="none" strike="noStrike" kern="1200" cap="none" spc="0" normalizeH="0" baseline="0" noProof="0" smtClean="0">
                <a:ln>
                  <a:noFill/>
                </a:ln>
                <a:effectLst/>
                <a:uLnTx/>
                <a:uFillTx/>
                <a:latin typeface="Arial"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50</a:t>
            </a:fld>
            <a:endParaRPr kumimoji="0" lang="en-US" sz="800" b="0" i="0" u="none" strike="noStrike" kern="1200" cap="none" spc="0" normalizeH="0" baseline="0" noProof="0" dirty="0">
              <a:ln>
                <a:noFill/>
              </a:ln>
              <a:effectLst/>
              <a:uLnTx/>
              <a:uFillTx/>
              <a:latin typeface="Arial" charset="0"/>
              <a:ea typeface="+mn-ea"/>
              <a:cs typeface="+mn-cs"/>
            </a:endParaRPr>
          </a:p>
        </p:txBody>
      </p:sp>
      <p:sp>
        <p:nvSpPr>
          <p:cNvPr id="11" name="Text Placeholder 5">
            <a:extLst>
              <a:ext uri="{FF2B5EF4-FFF2-40B4-BE49-F238E27FC236}">
                <a16:creationId xmlns:a16="http://schemas.microsoft.com/office/drawing/2014/main" id="{A34F684B-E96E-14AF-D39E-AF2628B40AEC}"/>
              </a:ext>
            </a:extLst>
          </p:cNvPr>
          <p:cNvSpPr txBox="1">
            <a:spLocks/>
          </p:cNvSpPr>
          <p:nvPr/>
        </p:nvSpPr>
        <p:spPr>
          <a:xfrm>
            <a:off x="457200" y="395210"/>
            <a:ext cx="11277599" cy="349872"/>
          </a:xfrm>
          <a:prstGeom prst="rect">
            <a:avLst/>
          </a:prstGeom>
        </p:spPr>
        <p:txBody>
          <a:bodyPr vert="horz" wrap="square" lIns="0" tIns="0" rIns="0" bIns="0" rtlCol="0">
            <a:noAutofit/>
          </a:bodyPr>
          <a:lstStyle>
            <a:lvl1pPr marL="0" indent="0" algn="l" defTabSz="685800" rtl="0" eaLnBrk="1" latinLnBrk="0" hangingPunct="1">
              <a:lnSpc>
                <a:spcPct val="100000"/>
              </a:lnSpc>
              <a:spcBef>
                <a:spcPts val="600"/>
              </a:spcBef>
              <a:spcAft>
                <a:spcPts val="600"/>
              </a:spcAft>
              <a:buClr>
                <a:schemeClr val="tx2"/>
              </a:buClr>
              <a:buFontTx/>
              <a:buNone/>
              <a:defRPr sz="2000" b="1" kern="600" baseline="0">
                <a:solidFill>
                  <a:schemeClr val="accent1"/>
                </a:solidFill>
                <a:latin typeface="+mn-lt"/>
                <a:ea typeface="+mn-ea"/>
                <a:cs typeface="+mn-cs"/>
              </a:defRPr>
            </a:lvl1pPr>
            <a:lvl2pPr marL="429768" indent="-182880" algn="l" defTabSz="685800" rtl="0" eaLnBrk="1" latinLnBrk="0" hangingPunct="1">
              <a:lnSpc>
                <a:spcPct val="100000"/>
              </a:lnSpc>
              <a:spcBef>
                <a:spcPts val="0"/>
              </a:spcBef>
              <a:spcAft>
                <a:spcPts val="600"/>
              </a:spcAft>
              <a:buClr>
                <a:schemeClr val="tx1"/>
              </a:buClr>
              <a:buFont typeface="Arial" panose="020B0604020202020204" pitchFamily="34" charset="0"/>
              <a:buChar char="–"/>
              <a:defRPr sz="16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600"/>
              </a:spcBef>
              <a:spcAft>
                <a:spcPts val="600"/>
              </a:spcAft>
              <a:buClr>
                <a:srgbClr val="0080C7"/>
              </a:buClr>
              <a:buSzTx/>
              <a:buFontTx/>
              <a:buNone/>
              <a:tabLst/>
              <a:defRPr/>
            </a:pPr>
            <a:r>
              <a:rPr kumimoji="0" lang="en-US" sz="2000" b="1" i="0" u="none" strike="noStrike" kern="600" cap="none" spc="0" normalizeH="0" baseline="0" noProof="0" dirty="0">
                <a:ln>
                  <a:noFill/>
                </a:ln>
                <a:solidFill>
                  <a:srgbClr val="005587"/>
                </a:solidFill>
                <a:effectLst/>
                <a:uLnTx/>
                <a:uFillTx/>
                <a:latin typeface="Arial" panose="020B0604020202020204"/>
                <a:ea typeface="+mn-ea"/>
                <a:cs typeface="+mn-cs"/>
              </a:rPr>
              <a:t>Teladoc</a:t>
            </a:r>
            <a:r>
              <a:rPr kumimoji="0" lang="en-US" sz="1100" b="1" i="0" u="none" strike="noStrike" kern="600" cap="none" spc="0" normalizeH="0" baseline="100000" noProof="0" dirty="0">
                <a:ln>
                  <a:noFill/>
                </a:ln>
                <a:solidFill>
                  <a:srgbClr val="005587"/>
                </a:solidFill>
                <a:effectLst/>
                <a:uLnTx/>
                <a:uFillTx/>
                <a:latin typeface="Arial" panose="020B0604020202020204"/>
                <a:ea typeface="+mn-ea"/>
                <a:cs typeface="+mn-cs"/>
              </a:rPr>
              <a:t>   </a:t>
            </a:r>
            <a:r>
              <a:rPr kumimoji="0" lang="en-US" sz="2000" b="1" i="0" u="none" strike="noStrike" kern="600" cap="none" spc="0" normalizeH="0" baseline="0" noProof="0" dirty="0">
                <a:ln>
                  <a:noFill/>
                </a:ln>
                <a:solidFill>
                  <a:srgbClr val="005587"/>
                </a:solidFill>
                <a:effectLst/>
                <a:uLnTx/>
                <a:uFillTx/>
                <a:latin typeface="Arial" panose="020B0604020202020204"/>
                <a:ea typeface="+mn-ea"/>
                <a:cs typeface="+mn-cs"/>
              </a:rPr>
              <a:t>Health</a:t>
            </a:r>
            <a:r>
              <a:rPr kumimoji="0" lang="en-US" sz="1000" b="1" i="0" u="none" strike="noStrike" kern="600" cap="none" spc="0" normalizeH="0" baseline="100000" noProof="0" dirty="0">
                <a:ln>
                  <a:noFill/>
                </a:ln>
                <a:solidFill>
                  <a:srgbClr val="005587"/>
                </a:solidFill>
                <a:effectLst/>
                <a:uLnTx/>
                <a:uFillTx/>
                <a:latin typeface="Arial" panose="020B0604020202020204"/>
                <a:ea typeface="+mn-ea"/>
                <a:cs typeface="+mn-cs"/>
              </a:rPr>
              <a:t>®</a:t>
            </a:r>
            <a:endParaRPr kumimoji="0" lang="en-US" sz="2000" b="1" i="0" u="none" strike="noStrike" kern="600" cap="none" spc="0" normalizeH="0" baseline="0" noProof="0" dirty="0">
              <a:ln>
                <a:noFill/>
              </a:ln>
              <a:solidFill>
                <a:srgbClr val="005587"/>
              </a:solidFill>
              <a:effectLst/>
              <a:uLnTx/>
              <a:uFillTx/>
              <a:latin typeface="Arial" panose="020B0604020202020204"/>
              <a:ea typeface="+mn-ea"/>
              <a:cs typeface="+mn-cs"/>
            </a:endParaRPr>
          </a:p>
        </p:txBody>
      </p:sp>
      <p:sp>
        <p:nvSpPr>
          <p:cNvPr id="3" name="Rectangle 2">
            <a:extLst>
              <a:ext uri="{FF2B5EF4-FFF2-40B4-BE49-F238E27FC236}">
                <a16:creationId xmlns:a16="http://schemas.microsoft.com/office/drawing/2014/main" id="{E3B4676D-4817-EC54-0A16-678409D9267E}"/>
              </a:ext>
            </a:extLst>
          </p:cNvPr>
          <p:cNvSpPr/>
          <p:nvPr/>
        </p:nvSpPr>
        <p:spPr>
          <a:xfrm>
            <a:off x="6773586" y="-321"/>
            <a:ext cx="5418414" cy="54677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en-US" sz="1400" b="1" dirty="0">
                <a:latin typeface="Arial" panose="020B0604020202020204" pitchFamily="34" charset="0"/>
                <a:cs typeface="Arial" panose="020B0604020202020204" pitchFamily="34" charset="0"/>
              </a:rPr>
              <a:t>Use this slide </a:t>
            </a:r>
            <a:r>
              <a:rPr lang="en-US" sz="1400" b="1" i="1" dirty="0">
                <a:latin typeface="Arial" panose="020B0604020202020204" pitchFamily="34" charset="0"/>
                <a:cs typeface="Arial" panose="020B0604020202020204" pitchFamily="34" charset="0"/>
              </a:rPr>
              <a:t>ONLY</a:t>
            </a:r>
            <a:r>
              <a:rPr lang="en-US" sz="1400" b="1" dirty="0">
                <a:latin typeface="Arial" panose="020B0604020202020204" pitchFamily="34" charset="0"/>
                <a:cs typeface="Arial" panose="020B0604020202020204" pitchFamily="34" charset="0"/>
              </a:rPr>
              <a:t> for groups with Clinical Health Solutions </a:t>
            </a:r>
            <a:r>
              <a:rPr lang="en-US" sz="1400" b="1" i="1" dirty="0">
                <a:latin typeface="Arial" panose="020B0604020202020204" pitchFamily="34" charset="0"/>
                <a:cs typeface="Arial" panose="020B0604020202020204" pitchFamily="34" charset="0"/>
              </a:rPr>
              <a:t>OR </a:t>
            </a:r>
            <a:r>
              <a:rPr lang="en-US" sz="1400" b="1" dirty="0">
                <a:latin typeface="Arial" panose="020B0604020202020204" pitchFamily="34" charset="0"/>
                <a:cs typeface="Arial" panose="020B0604020202020204" pitchFamily="34" charset="0"/>
              </a:rPr>
              <a:t>groups that have Teladoc Health CCMP as a standalone.</a:t>
            </a:r>
          </a:p>
        </p:txBody>
      </p:sp>
      <p:pic>
        <p:nvPicPr>
          <p:cNvPr id="4" name="object 4">
            <a:extLst>
              <a:ext uri="{FF2B5EF4-FFF2-40B4-BE49-F238E27FC236}">
                <a16:creationId xmlns:a16="http://schemas.microsoft.com/office/drawing/2014/main" id="{5875FD7D-ACE7-16BB-A4BD-11F65D6098F3}"/>
              </a:ext>
            </a:extLst>
          </p:cNvPr>
          <p:cNvPicPr/>
          <p:nvPr/>
        </p:nvPicPr>
        <p:blipFill rotWithShape="1">
          <a:blip r:embed="rId4" cstate="screen">
            <a:extLst>
              <a:ext uri="{28A0092B-C50C-407E-A947-70E740481C1C}">
                <a14:useLocalDpi xmlns:a14="http://schemas.microsoft.com/office/drawing/2010/main"/>
              </a:ext>
            </a:extLst>
          </a:blip>
          <a:srcRect/>
          <a:stretch/>
        </p:blipFill>
        <p:spPr>
          <a:xfrm>
            <a:off x="9907522" y="546459"/>
            <a:ext cx="1827276" cy="653925"/>
          </a:xfrm>
          <a:prstGeom prst="rect">
            <a:avLst/>
          </a:prstGeom>
        </p:spPr>
      </p:pic>
    </p:spTree>
    <p:extLst>
      <p:ext uri="{BB962C8B-B14F-4D97-AF65-F5344CB8AC3E}">
        <p14:creationId xmlns:p14="http://schemas.microsoft.com/office/powerpoint/2010/main" val="3472420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erson typing on a computer&#10;&#10;Description automatically generated">
            <a:extLst>
              <a:ext uri="{FF2B5EF4-FFF2-40B4-BE49-F238E27FC236}">
                <a16:creationId xmlns:a16="http://schemas.microsoft.com/office/drawing/2014/main" id="{0DDCA63B-8DC2-D38A-0E14-4BD31FBE839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999110" y="1600200"/>
            <a:ext cx="5192889" cy="4952999"/>
          </a:xfrm>
          <a:prstGeom prst="rect">
            <a:avLst/>
          </a:prstGeom>
        </p:spPr>
      </p:pic>
      <p:sp>
        <p:nvSpPr>
          <p:cNvPr id="9" name="Text Placeholder 8">
            <a:extLst>
              <a:ext uri="{FF2B5EF4-FFF2-40B4-BE49-F238E27FC236}">
                <a16:creationId xmlns:a16="http://schemas.microsoft.com/office/drawing/2014/main" id="{D33F0E6E-D341-BB8A-0BD5-50125DF01D46}"/>
              </a:ext>
            </a:extLst>
          </p:cNvPr>
          <p:cNvSpPr>
            <a:spLocks noGrp="1"/>
          </p:cNvSpPr>
          <p:nvPr>
            <p:ph type="body" sz="quarter" idx="13"/>
          </p:nvPr>
        </p:nvSpPr>
        <p:spPr>
          <a:xfrm>
            <a:off x="457198" y="6553200"/>
            <a:ext cx="6229352" cy="304800"/>
          </a:xfrm>
        </p:spPr>
        <p:txBody>
          <a:bodyPr anchor="ctr"/>
          <a:lstStyle/>
          <a:p>
            <a:r>
              <a:rPr lang="en-US" sz="600" b="0" i="0" dirty="0">
                <a:effectLst/>
              </a:rPr>
              <a:t>Headway is a separate company that has contracted with Blue Cross and Blue Shield of Illinois to provide behavioral health management for members with coverage through BCBSIL. </a:t>
            </a:r>
            <a:r>
              <a:rPr lang="en-US" sz="600" dirty="0"/>
              <a:t>BCBSIL makes no endorsement, representations or warranties regarding third-party vendors and the products and services offered by them.</a:t>
            </a:r>
          </a:p>
        </p:txBody>
      </p:sp>
      <p:sp>
        <p:nvSpPr>
          <p:cNvPr id="8" name="Content Placeholder 7">
            <a:extLst>
              <a:ext uri="{FF2B5EF4-FFF2-40B4-BE49-F238E27FC236}">
                <a16:creationId xmlns:a16="http://schemas.microsoft.com/office/drawing/2014/main" id="{8BB686F4-8300-162F-4012-DF2D689E203B}"/>
              </a:ext>
            </a:extLst>
          </p:cNvPr>
          <p:cNvSpPr>
            <a:spLocks noGrp="1"/>
          </p:cNvSpPr>
          <p:nvPr>
            <p:ph idx="1"/>
          </p:nvPr>
        </p:nvSpPr>
        <p:spPr>
          <a:xfrm>
            <a:off x="463164" y="863877"/>
            <a:ext cx="6629400" cy="4572000"/>
          </a:xfrm>
        </p:spPr>
        <p:txBody>
          <a:bodyPr/>
          <a:lstStyle/>
          <a:p>
            <a:pPr marL="0" indent="0">
              <a:buNone/>
            </a:pPr>
            <a:r>
              <a:rPr kumimoji="0" lang="en-US" sz="2000" b="0" i="0" u="none" strike="noStrike" kern="0" cap="none" spc="0" normalizeH="0" baseline="0" noProof="0" dirty="0">
                <a:ln>
                  <a:noFill/>
                </a:ln>
                <a:solidFill>
                  <a:schemeClr val="tx2">
                    <a:lumMod val="50000"/>
                  </a:schemeClr>
                </a:solidFill>
                <a:effectLst/>
                <a:uLnTx/>
                <a:uFillTx/>
                <a:ea typeface="Open Sans" pitchFamily="2" charset="0"/>
                <a:cs typeface="Open Sans" pitchFamily="2" charset="0"/>
              </a:rPr>
              <a:t>Greater Access</a:t>
            </a:r>
            <a:r>
              <a:rPr kumimoji="0" lang="en-US" sz="2000" b="0" i="0" u="none" strike="noStrike" kern="0" cap="none" spc="50" normalizeH="0" baseline="0" noProof="0" dirty="0">
                <a:ln>
                  <a:noFill/>
                </a:ln>
                <a:solidFill>
                  <a:schemeClr val="tx2">
                    <a:lumMod val="50000"/>
                  </a:schemeClr>
                </a:solidFill>
                <a:effectLst/>
                <a:uLnTx/>
                <a:uFillTx/>
                <a:ea typeface="Open Sans" pitchFamily="2" charset="0"/>
                <a:cs typeface="Open Sans" pitchFamily="2" charset="0"/>
              </a:rPr>
              <a:t> </a:t>
            </a:r>
            <a:r>
              <a:rPr kumimoji="0" lang="en-US" sz="2000" b="0" i="0" u="none" strike="noStrike" kern="0" cap="none" spc="0" normalizeH="0" baseline="0" noProof="0" dirty="0">
                <a:ln>
                  <a:noFill/>
                </a:ln>
                <a:solidFill>
                  <a:schemeClr val="tx2">
                    <a:lumMod val="50000"/>
                  </a:schemeClr>
                </a:solidFill>
                <a:effectLst/>
                <a:uLnTx/>
                <a:uFillTx/>
                <a:ea typeface="Open Sans" pitchFamily="2" charset="0"/>
                <a:cs typeface="Open Sans" pitchFamily="2" charset="0"/>
              </a:rPr>
              <a:t>and</a:t>
            </a:r>
            <a:r>
              <a:rPr kumimoji="0" lang="en-US" sz="2000" b="0" i="0" u="none" strike="noStrike" kern="0" cap="none" spc="70" normalizeH="0" baseline="0" noProof="0" dirty="0">
                <a:ln>
                  <a:noFill/>
                </a:ln>
                <a:solidFill>
                  <a:schemeClr val="tx2">
                    <a:lumMod val="50000"/>
                  </a:schemeClr>
                </a:solidFill>
                <a:effectLst/>
                <a:uLnTx/>
                <a:uFillTx/>
                <a:ea typeface="Open Sans" pitchFamily="2" charset="0"/>
                <a:cs typeface="Open Sans" pitchFamily="2" charset="0"/>
              </a:rPr>
              <a:t> More </a:t>
            </a:r>
            <a:r>
              <a:rPr kumimoji="0" lang="en-US" sz="2000" b="0" i="0" u="none" strike="noStrike" kern="0" cap="none" spc="0" normalizeH="0" baseline="0" noProof="0" dirty="0">
                <a:ln>
                  <a:noFill/>
                </a:ln>
                <a:solidFill>
                  <a:schemeClr val="tx2">
                    <a:lumMod val="50000"/>
                  </a:schemeClr>
                </a:solidFill>
                <a:effectLst/>
                <a:uLnTx/>
                <a:uFillTx/>
                <a:ea typeface="Open Sans" pitchFamily="2" charset="0"/>
                <a:cs typeface="Open Sans" pitchFamily="2" charset="0"/>
              </a:rPr>
              <a:t>Options</a:t>
            </a:r>
            <a:r>
              <a:rPr kumimoji="0" lang="en-US" sz="2000" b="0" i="0" u="none" strike="noStrike" kern="0" cap="none" spc="80" normalizeH="0" baseline="0" noProof="0" dirty="0">
                <a:ln>
                  <a:noFill/>
                </a:ln>
                <a:solidFill>
                  <a:schemeClr val="tx2">
                    <a:lumMod val="50000"/>
                  </a:schemeClr>
                </a:solidFill>
                <a:effectLst/>
                <a:uLnTx/>
                <a:uFillTx/>
                <a:ea typeface="Open Sans" pitchFamily="2" charset="0"/>
                <a:cs typeface="Open Sans" pitchFamily="2" charset="0"/>
              </a:rPr>
              <a:t> </a:t>
            </a:r>
            <a:r>
              <a:rPr kumimoji="0" lang="en-US" sz="2000" b="0" i="0" u="none" strike="noStrike" kern="0" cap="none" spc="0" normalizeH="0" baseline="0" noProof="0" dirty="0">
                <a:ln>
                  <a:noFill/>
                </a:ln>
                <a:solidFill>
                  <a:schemeClr val="tx2">
                    <a:lumMod val="50000"/>
                  </a:schemeClr>
                </a:solidFill>
                <a:effectLst/>
                <a:uLnTx/>
                <a:uFillTx/>
                <a:ea typeface="Open Sans" pitchFamily="2" charset="0"/>
                <a:cs typeface="Open Sans" pitchFamily="2" charset="0"/>
              </a:rPr>
              <a:t>at</a:t>
            </a:r>
            <a:r>
              <a:rPr kumimoji="0" lang="en-US" sz="2000" b="0" i="0" u="none" strike="noStrike" kern="0" cap="none" spc="65" normalizeH="0" baseline="0" noProof="0" dirty="0">
                <a:ln>
                  <a:noFill/>
                </a:ln>
                <a:solidFill>
                  <a:schemeClr val="tx2">
                    <a:lumMod val="50000"/>
                  </a:schemeClr>
                </a:solidFill>
                <a:effectLst/>
                <a:uLnTx/>
                <a:uFillTx/>
                <a:ea typeface="Open Sans" pitchFamily="2" charset="0"/>
                <a:cs typeface="Open Sans" pitchFamily="2" charset="0"/>
              </a:rPr>
              <a:t> </a:t>
            </a:r>
            <a:r>
              <a:rPr lang="en-US" sz="2000" kern="0" dirty="0">
                <a:solidFill>
                  <a:schemeClr val="tx2">
                    <a:lumMod val="50000"/>
                  </a:schemeClr>
                </a:solidFill>
                <a:ea typeface="Open Sans" pitchFamily="2" charset="0"/>
                <a:cs typeface="Open Sans" pitchFamily="2" charset="0"/>
              </a:rPr>
              <a:t>Your </a:t>
            </a:r>
            <a:r>
              <a:rPr kumimoji="0" lang="en-US" sz="2000" b="0" i="0" u="none" strike="noStrike" kern="0" cap="none" spc="-10" normalizeH="0" baseline="0" noProof="0" dirty="0">
                <a:ln>
                  <a:noFill/>
                </a:ln>
                <a:solidFill>
                  <a:schemeClr val="tx2">
                    <a:lumMod val="50000"/>
                  </a:schemeClr>
                </a:solidFill>
                <a:effectLst/>
                <a:uLnTx/>
                <a:uFillTx/>
                <a:ea typeface="Open Sans" pitchFamily="2" charset="0"/>
                <a:cs typeface="Open Sans" pitchFamily="2" charset="0"/>
              </a:rPr>
              <a:t>Fingertips</a:t>
            </a:r>
            <a:endParaRPr kumimoji="0" lang="en-US" sz="2000" b="0" i="0" u="none" strike="noStrike" kern="0" cap="none" spc="0" normalizeH="0" baseline="0" noProof="0" dirty="0">
              <a:ln>
                <a:noFill/>
              </a:ln>
              <a:solidFill>
                <a:schemeClr val="tx2">
                  <a:lumMod val="50000"/>
                </a:schemeClr>
              </a:solidFill>
              <a:effectLst/>
              <a:uLnTx/>
              <a:uFillTx/>
              <a:ea typeface="Open Sans" pitchFamily="2" charset="0"/>
              <a:cs typeface="Open Sans" pitchFamily="2" charset="0"/>
            </a:endParaRPr>
          </a:p>
          <a:p>
            <a:pPr marL="0" indent="0">
              <a:buNone/>
            </a:pPr>
            <a:endParaRPr lang="en-US" dirty="0"/>
          </a:p>
        </p:txBody>
      </p:sp>
      <p:sp>
        <p:nvSpPr>
          <p:cNvPr id="7" name="Title 6">
            <a:extLst>
              <a:ext uri="{FF2B5EF4-FFF2-40B4-BE49-F238E27FC236}">
                <a16:creationId xmlns:a16="http://schemas.microsoft.com/office/drawing/2014/main" id="{7C737524-9892-E1D8-58F0-8117637BFE8D}"/>
              </a:ext>
            </a:extLst>
          </p:cNvPr>
          <p:cNvSpPr>
            <a:spLocks noGrp="1"/>
          </p:cNvSpPr>
          <p:nvPr>
            <p:ph type="title"/>
          </p:nvPr>
        </p:nvSpPr>
        <p:spPr>
          <a:xfrm>
            <a:off x="457200" y="411480"/>
            <a:ext cx="6781801" cy="1188720"/>
          </a:xfrm>
        </p:spPr>
        <p:txBody>
          <a:bodyPr/>
          <a:lstStyle/>
          <a:p>
            <a:r>
              <a:rPr lang="en-US" dirty="0"/>
              <a:t>Behavioral Health Support</a:t>
            </a:r>
          </a:p>
        </p:txBody>
      </p:sp>
      <p:pic>
        <p:nvPicPr>
          <p:cNvPr id="12" name="object 34" descr="A black text on a white background&#10;&#10;Description automatically generated">
            <a:extLst>
              <a:ext uri="{FF2B5EF4-FFF2-40B4-BE49-F238E27FC236}">
                <a16:creationId xmlns:a16="http://schemas.microsoft.com/office/drawing/2014/main" id="{846954A8-EE2B-60DE-907E-8B3FF3708A7E}"/>
              </a:ext>
            </a:extLst>
          </p:cNvPr>
          <p:cNvPicPr/>
          <p:nvPr/>
        </p:nvPicPr>
        <p:blipFill>
          <a:blip r:embed="rId4" cstate="print"/>
          <a:stretch>
            <a:fillRect/>
          </a:stretch>
        </p:blipFill>
        <p:spPr>
          <a:xfrm>
            <a:off x="9346670" y="723647"/>
            <a:ext cx="2311146" cy="470153"/>
          </a:xfrm>
          <a:prstGeom prst="rect">
            <a:avLst/>
          </a:prstGeom>
        </p:spPr>
      </p:pic>
      <p:sp>
        <p:nvSpPr>
          <p:cNvPr id="14" name="Content Placeholder 8">
            <a:extLst>
              <a:ext uri="{FF2B5EF4-FFF2-40B4-BE49-F238E27FC236}">
                <a16:creationId xmlns:a16="http://schemas.microsoft.com/office/drawing/2014/main" id="{E14B0A96-C210-575B-DBA5-A79F1FECD077}"/>
              </a:ext>
            </a:extLst>
          </p:cNvPr>
          <p:cNvSpPr txBox="1">
            <a:spLocks/>
          </p:cNvSpPr>
          <p:nvPr/>
        </p:nvSpPr>
        <p:spPr>
          <a:xfrm>
            <a:off x="1492210" y="1568450"/>
            <a:ext cx="4880847" cy="4572000"/>
          </a:xfrm>
          <a:prstGeom prst="rect">
            <a:avLst/>
          </a:prstGeom>
        </p:spPr>
        <p:txBody>
          <a:bodyPr vert="horz" wrap="square" lIns="0" tIns="0" rIns="0" bIns="0" rtlCol="0">
            <a:noAutofit/>
          </a:bodyPr>
          <a:lstStyle>
            <a:lvl1pPr marL="0" indent="0" algn="l" defTabSz="685800" rtl="0" eaLnBrk="1" latinLnBrk="0" hangingPunct="1">
              <a:lnSpc>
                <a:spcPct val="100000"/>
              </a:lnSpc>
              <a:spcBef>
                <a:spcPts val="600"/>
              </a:spcBef>
              <a:spcAft>
                <a:spcPts val="600"/>
              </a:spcAft>
              <a:buClr>
                <a:schemeClr val="tx2"/>
              </a:buClr>
              <a:buFont typeface="Arial" panose="020B0604020202020204" pitchFamily="34" charset="0"/>
              <a:buNone/>
              <a:defRPr sz="2000" kern="600" baseline="0">
                <a:solidFill>
                  <a:schemeClr val="tx1"/>
                </a:solidFill>
                <a:latin typeface="+mn-lt"/>
                <a:ea typeface="+mn-ea"/>
                <a:cs typeface="+mn-cs"/>
              </a:defRPr>
            </a:lvl1pPr>
            <a:lvl2pPr marL="429768" indent="-182880" algn="l" defTabSz="685800" rtl="0" eaLnBrk="1" latinLnBrk="0" hangingPunct="1">
              <a:lnSpc>
                <a:spcPct val="100000"/>
              </a:lnSpc>
              <a:spcBef>
                <a:spcPts val="0"/>
              </a:spcBef>
              <a:spcAft>
                <a:spcPts val="600"/>
              </a:spcAft>
              <a:buClr>
                <a:schemeClr val="tx1"/>
              </a:buClr>
              <a:buFont typeface="Arial" panose="020B0604020202020204" pitchFamily="34" charset="0"/>
              <a:buChar char="–"/>
              <a:defRPr sz="16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1600"/>
              </a:spcBef>
              <a:spcAft>
                <a:spcPts val="1600"/>
              </a:spcAft>
            </a:pPr>
            <a:r>
              <a:rPr lang="en-US" dirty="0"/>
              <a:t>Personalized matching</a:t>
            </a:r>
          </a:p>
          <a:p>
            <a:pPr>
              <a:spcBef>
                <a:spcPts val="1600"/>
              </a:spcBef>
              <a:spcAft>
                <a:spcPts val="1600"/>
              </a:spcAft>
            </a:pPr>
            <a:r>
              <a:rPr lang="en-US" dirty="0"/>
              <a:t>Availability within 48 hours</a:t>
            </a:r>
          </a:p>
          <a:p>
            <a:pPr>
              <a:spcBef>
                <a:spcPts val="1600"/>
              </a:spcBef>
              <a:spcAft>
                <a:spcPts val="1600"/>
              </a:spcAft>
            </a:pPr>
            <a:r>
              <a:rPr lang="en-US" dirty="0"/>
              <a:t>In-person or virtual care</a:t>
            </a:r>
          </a:p>
          <a:p>
            <a:pPr>
              <a:spcBef>
                <a:spcPts val="1600"/>
              </a:spcBef>
              <a:spcAft>
                <a:spcPts val="1600"/>
              </a:spcAft>
            </a:pPr>
            <a:r>
              <a:rPr lang="en-US" dirty="0"/>
              <a:t>Specialist network of 60K+ therapists, </a:t>
            </a:r>
            <a:br>
              <a:rPr lang="en-US" dirty="0"/>
            </a:br>
            <a:r>
              <a:rPr lang="en-US" dirty="0"/>
              <a:t>psychiatrists and psychologists</a:t>
            </a:r>
          </a:p>
          <a:p>
            <a:pPr>
              <a:spcBef>
                <a:spcPts val="1600"/>
              </a:spcBef>
              <a:spcAft>
                <a:spcPts val="1600"/>
              </a:spcAft>
            </a:pPr>
            <a:r>
              <a:rPr lang="en-US" dirty="0"/>
              <a:t>Easy-to-use platform</a:t>
            </a:r>
          </a:p>
          <a:p>
            <a:pPr>
              <a:spcBef>
                <a:spcPts val="1600"/>
              </a:spcBef>
              <a:spcAft>
                <a:spcPts val="1600"/>
              </a:spcAft>
            </a:pPr>
            <a:r>
              <a:rPr lang="en-US" dirty="0"/>
              <a:t>Affordable and transparent pricing</a:t>
            </a:r>
          </a:p>
        </p:txBody>
      </p:sp>
      <p:grpSp>
        <p:nvGrpSpPr>
          <p:cNvPr id="50" name="Group 49">
            <a:extLst>
              <a:ext uri="{FF2B5EF4-FFF2-40B4-BE49-F238E27FC236}">
                <a16:creationId xmlns:a16="http://schemas.microsoft.com/office/drawing/2014/main" id="{2D09A7AC-5945-2816-5997-9AB5D2E8B338}"/>
              </a:ext>
            </a:extLst>
          </p:cNvPr>
          <p:cNvGrpSpPr/>
          <p:nvPr/>
        </p:nvGrpSpPr>
        <p:grpSpPr>
          <a:xfrm>
            <a:off x="460821" y="3968996"/>
            <a:ext cx="394969" cy="394969"/>
            <a:chOff x="464928" y="1504836"/>
            <a:chExt cx="443662" cy="443662"/>
          </a:xfrm>
        </p:grpSpPr>
        <p:grpSp>
          <p:nvGrpSpPr>
            <p:cNvPr id="37" name="Group 36">
              <a:extLst>
                <a:ext uri="{FF2B5EF4-FFF2-40B4-BE49-F238E27FC236}">
                  <a16:creationId xmlns:a16="http://schemas.microsoft.com/office/drawing/2014/main" id="{BB77F36E-E27F-0E8F-B969-94D3942504F1}"/>
                </a:ext>
              </a:extLst>
            </p:cNvPr>
            <p:cNvGrpSpPr/>
            <p:nvPr/>
          </p:nvGrpSpPr>
          <p:grpSpPr>
            <a:xfrm>
              <a:off x="581432" y="1571369"/>
              <a:ext cx="218945" cy="283151"/>
              <a:chOff x="1174751" y="4407583"/>
              <a:chExt cx="541338" cy="700088"/>
            </a:xfrm>
          </p:grpSpPr>
          <p:sp>
            <p:nvSpPr>
              <p:cNvPr id="38" name="Freeform 150">
                <a:extLst>
                  <a:ext uri="{FF2B5EF4-FFF2-40B4-BE49-F238E27FC236}">
                    <a16:creationId xmlns:a16="http://schemas.microsoft.com/office/drawing/2014/main" id="{390BC690-A049-0398-D5DA-480D41438ECF}"/>
                  </a:ext>
                </a:extLst>
              </p:cNvPr>
              <p:cNvSpPr>
                <a:spLocks/>
              </p:cNvSpPr>
              <p:nvPr/>
            </p:nvSpPr>
            <p:spPr bwMode="auto">
              <a:xfrm>
                <a:off x="1196976" y="4831860"/>
                <a:ext cx="496888" cy="261939"/>
              </a:xfrm>
              <a:custGeom>
                <a:avLst/>
                <a:gdLst>
                  <a:gd name="T0" fmla="*/ 331 w 331"/>
                  <a:gd name="T1" fmla="*/ 169 h 169"/>
                  <a:gd name="T2" fmla="*/ 0 w 331"/>
                  <a:gd name="T3" fmla="*/ 169 h 169"/>
                  <a:gd name="T4" fmla="*/ 24 w 331"/>
                  <a:gd name="T5" fmla="*/ 46 h 169"/>
                  <a:gd name="T6" fmla="*/ 45 w 331"/>
                  <a:gd name="T7" fmla="*/ 18 h 169"/>
                  <a:gd name="T8" fmla="*/ 56 w 331"/>
                  <a:gd name="T9" fmla="*/ 11 h 169"/>
                  <a:gd name="T10" fmla="*/ 107 w 331"/>
                  <a:gd name="T11" fmla="*/ 0 h 169"/>
                  <a:gd name="T12" fmla="*/ 107 w 331"/>
                  <a:gd name="T13" fmla="*/ 0 h 169"/>
                  <a:gd name="T14" fmla="*/ 165 w 331"/>
                  <a:gd name="T15" fmla="*/ 103 h 169"/>
                  <a:gd name="T16" fmla="*/ 220 w 331"/>
                  <a:gd name="T17" fmla="*/ 0 h 169"/>
                  <a:gd name="T18" fmla="*/ 223 w 331"/>
                  <a:gd name="T19" fmla="*/ 0 h 169"/>
                  <a:gd name="T20" fmla="*/ 271 w 331"/>
                  <a:gd name="T21" fmla="*/ 9 h 169"/>
                  <a:gd name="T22" fmla="*/ 282 w 331"/>
                  <a:gd name="T23" fmla="*/ 15 h 169"/>
                  <a:gd name="T24" fmla="*/ 310 w 331"/>
                  <a:gd name="T25" fmla="*/ 47 h 169"/>
                  <a:gd name="T26" fmla="*/ 331 w 331"/>
                  <a:gd name="T27" fmla="*/ 169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1" h="169">
                    <a:moveTo>
                      <a:pt x="331" y="169"/>
                    </a:moveTo>
                    <a:cubicBezTo>
                      <a:pt x="0" y="169"/>
                      <a:pt x="0" y="169"/>
                      <a:pt x="0" y="169"/>
                    </a:cubicBezTo>
                    <a:cubicBezTo>
                      <a:pt x="24" y="46"/>
                      <a:pt x="24" y="46"/>
                      <a:pt x="24" y="46"/>
                    </a:cubicBezTo>
                    <a:cubicBezTo>
                      <a:pt x="28" y="34"/>
                      <a:pt x="36" y="25"/>
                      <a:pt x="45" y="18"/>
                    </a:cubicBezTo>
                    <a:cubicBezTo>
                      <a:pt x="49" y="16"/>
                      <a:pt x="53" y="13"/>
                      <a:pt x="56" y="11"/>
                    </a:cubicBezTo>
                    <a:cubicBezTo>
                      <a:pt x="80" y="0"/>
                      <a:pt x="106" y="0"/>
                      <a:pt x="107" y="0"/>
                    </a:cubicBezTo>
                    <a:cubicBezTo>
                      <a:pt x="107" y="0"/>
                      <a:pt x="107" y="0"/>
                      <a:pt x="107" y="0"/>
                    </a:cubicBezTo>
                    <a:cubicBezTo>
                      <a:pt x="165" y="103"/>
                      <a:pt x="165" y="103"/>
                      <a:pt x="165" y="103"/>
                    </a:cubicBezTo>
                    <a:cubicBezTo>
                      <a:pt x="220" y="0"/>
                      <a:pt x="220" y="0"/>
                      <a:pt x="220" y="0"/>
                    </a:cubicBezTo>
                    <a:cubicBezTo>
                      <a:pt x="223" y="0"/>
                      <a:pt x="223" y="0"/>
                      <a:pt x="223" y="0"/>
                    </a:cubicBezTo>
                    <a:cubicBezTo>
                      <a:pt x="243" y="0"/>
                      <a:pt x="259" y="3"/>
                      <a:pt x="271" y="9"/>
                    </a:cubicBezTo>
                    <a:cubicBezTo>
                      <a:pt x="275" y="11"/>
                      <a:pt x="279" y="13"/>
                      <a:pt x="282" y="15"/>
                    </a:cubicBezTo>
                    <a:cubicBezTo>
                      <a:pt x="303" y="28"/>
                      <a:pt x="309" y="45"/>
                      <a:pt x="310" y="47"/>
                    </a:cubicBezTo>
                    <a:lnTo>
                      <a:pt x="331" y="169"/>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156">
                <a:extLst>
                  <a:ext uri="{FF2B5EF4-FFF2-40B4-BE49-F238E27FC236}">
                    <a16:creationId xmlns:a16="http://schemas.microsoft.com/office/drawing/2014/main" id="{8BD29109-324D-4136-7A27-0ED28214D995}"/>
                  </a:ext>
                </a:extLst>
              </p:cNvPr>
              <p:cNvSpPr>
                <a:spLocks noEditPoints="1"/>
              </p:cNvSpPr>
              <p:nvPr/>
            </p:nvSpPr>
            <p:spPr bwMode="auto">
              <a:xfrm>
                <a:off x="1174751" y="4407583"/>
                <a:ext cx="541338" cy="700088"/>
              </a:xfrm>
              <a:custGeom>
                <a:avLst/>
                <a:gdLst>
                  <a:gd name="T0" fmla="*/ 337 w 361"/>
                  <a:gd name="T1" fmla="*/ 331 h 467"/>
                  <a:gd name="T2" fmla="*/ 337 w 361"/>
                  <a:gd name="T3" fmla="*/ 330 h 467"/>
                  <a:gd name="T4" fmla="*/ 298 w 361"/>
                  <a:gd name="T5" fmla="*/ 287 h 467"/>
                  <a:gd name="T6" fmla="*/ 292 w 361"/>
                  <a:gd name="T7" fmla="*/ 110 h 467"/>
                  <a:gd name="T8" fmla="*/ 178 w 361"/>
                  <a:gd name="T9" fmla="*/ 0 h 467"/>
                  <a:gd name="T10" fmla="*/ 65 w 361"/>
                  <a:gd name="T11" fmla="*/ 111 h 467"/>
                  <a:gd name="T12" fmla="*/ 59 w 361"/>
                  <a:gd name="T13" fmla="*/ 289 h 467"/>
                  <a:gd name="T14" fmla="*/ 59 w 361"/>
                  <a:gd name="T15" fmla="*/ 290 h 467"/>
                  <a:gd name="T16" fmla="*/ 27 w 361"/>
                  <a:gd name="T17" fmla="*/ 328 h 467"/>
                  <a:gd name="T18" fmla="*/ 0 w 361"/>
                  <a:gd name="T19" fmla="*/ 467 h 467"/>
                  <a:gd name="T20" fmla="*/ 361 w 361"/>
                  <a:gd name="T21" fmla="*/ 467 h 467"/>
                  <a:gd name="T22" fmla="*/ 337 w 361"/>
                  <a:gd name="T23" fmla="*/ 331 h 467"/>
                  <a:gd name="T24" fmla="*/ 108 w 361"/>
                  <a:gd name="T25" fmla="*/ 123 h 467"/>
                  <a:gd name="T26" fmla="*/ 140 w 361"/>
                  <a:gd name="T27" fmla="*/ 70 h 467"/>
                  <a:gd name="T28" fmla="*/ 140 w 361"/>
                  <a:gd name="T29" fmla="*/ 70 h 467"/>
                  <a:gd name="T30" fmla="*/ 164 w 361"/>
                  <a:gd name="T31" fmla="*/ 87 h 467"/>
                  <a:gd name="T32" fmla="*/ 249 w 361"/>
                  <a:gd name="T33" fmla="*/ 125 h 467"/>
                  <a:gd name="T34" fmla="*/ 224 w 361"/>
                  <a:gd name="T35" fmla="*/ 223 h 467"/>
                  <a:gd name="T36" fmla="*/ 178 w 361"/>
                  <a:gd name="T37" fmla="*/ 246 h 467"/>
                  <a:gd name="T38" fmla="*/ 134 w 361"/>
                  <a:gd name="T39" fmla="*/ 227 h 467"/>
                  <a:gd name="T40" fmla="*/ 108 w 361"/>
                  <a:gd name="T41" fmla="*/ 123 h 467"/>
                  <a:gd name="T42" fmla="*/ 141 w 361"/>
                  <a:gd name="T43" fmla="*/ 293 h 467"/>
                  <a:gd name="T44" fmla="*/ 132 w 361"/>
                  <a:gd name="T45" fmla="*/ 278 h 467"/>
                  <a:gd name="T46" fmla="*/ 138 w 361"/>
                  <a:gd name="T47" fmla="*/ 246 h 467"/>
                  <a:gd name="T48" fmla="*/ 178 w 361"/>
                  <a:gd name="T49" fmla="*/ 258 h 467"/>
                  <a:gd name="T50" fmla="*/ 217 w 361"/>
                  <a:gd name="T51" fmla="*/ 245 h 467"/>
                  <a:gd name="T52" fmla="*/ 225 w 361"/>
                  <a:gd name="T53" fmla="*/ 279 h 467"/>
                  <a:gd name="T54" fmla="*/ 218 w 361"/>
                  <a:gd name="T55" fmla="*/ 291 h 467"/>
                  <a:gd name="T56" fmla="*/ 141 w 361"/>
                  <a:gd name="T57" fmla="*/ 293 h 467"/>
                  <a:gd name="T58" fmla="*/ 205 w 361"/>
                  <a:gd name="T59" fmla="*/ 314 h 467"/>
                  <a:gd name="T60" fmla="*/ 180 w 361"/>
                  <a:gd name="T61" fmla="*/ 364 h 467"/>
                  <a:gd name="T62" fmla="*/ 154 w 361"/>
                  <a:gd name="T63" fmla="*/ 315 h 467"/>
                  <a:gd name="T64" fmla="*/ 178 w 361"/>
                  <a:gd name="T65" fmla="*/ 320 h 467"/>
                  <a:gd name="T66" fmla="*/ 205 w 361"/>
                  <a:gd name="T67" fmla="*/ 314 h 467"/>
                  <a:gd name="T68" fmla="*/ 39 w 361"/>
                  <a:gd name="T69" fmla="*/ 332 h 467"/>
                  <a:gd name="T70" fmla="*/ 60 w 361"/>
                  <a:gd name="T71" fmla="*/ 304 h 467"/>
                  <a:gd name="T72" fmla="*/ 71 w 361"/>
                  <a:gd name="T73" fmla="*/ 297 h 467"/>
                  <a:gd name="T74" fmla="*/ 122 w 361"/>
                  <a:gd name="T75" fmla="*/ 286 h 467"/>
                  <a:gd name="T76" fmla="*/ 122 w 361"/>
                  <a:gd name="T77" fmla="*/ 286 h 467"/>
                  <a:gd name="T78" fmla="*/ 180 w 361"/>
                  <a:gd name="T79" fmla="*/ 389 h 467"/>
                  <a:gd name="T80" fmla="*/ 235 w 361"/>
                  <a:gd name="T81" fmla="*/ 286 h 467"/>
                  <a:gd name="T82" fmla="*/ 238 w 361"/>
                  <a:gd name="T83" fmla="*/ 286 h 467"/>
                  <a:gd name="T84" fmla="*/ 286 w 361"/>
                  <a:gd name="T85" fmla="*/ 295 h 467"/>
                  <a:gd name="T86" fmla="*/ 297 w 361"/>
                  <a:gd name="T87" fmla="*/ 301 h 467"/>
                  <a:gd name="T88" fmla="*/ 325 w 361"/>
                  <a:gd name="T89" fmla="*/ 333 h 467"/>
                  <a:gd name="T90" fmla="*/ 346 w 361"/>
                  <a:gd name="T91" fmla="*/ 455 h 467"/>
                  <a:gd name="T92" fmla="*/ 15 w 361"/>
                  <a:gd name="T93" fmla="*/ 455 h 467"/>
                  <a:gd name="T94" fmla="*/ 39 w 361"/>
                  <a:gd name="T95" fmla="*/ 332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61" h="467">
                    <a:moveTo>
                      <a:pt x="337" y="331"/>
                    </a:moveTo>
                    <a:cubicBezTo>
                      <a:pt x="337" y="330"/>
                      <a:pt x="337" y="330"/>
                      <a:pt x="337" y="330"/>
                    </a:cubicBezTo>
                    <a:cubicBezTo>
                      <a:pt x="336" y="328"/>
                      <a:pt x="328" y="303"/>
                      <a:pt x="298" y="287"/>
                    </a:cubicBezTo>
                    <a:cubicBezTo>
                      <a:pt x="292" y="110"/>
                      <a:pt x="292" y="110"/>
                      <a:pt x="292" y="110"/>
                    </a:cubicBezTo>
                    <a:cubicBezTo>
                      <a:pt x="292" y="109"/>
                      <a:pt x="289" y="0"/>
                      <a:pt x="178" y="0"/>
                    </a:cubicBezTo>
                    <a:cubicBezTo>
                      <a:pt x="68" y="0"/>
                      <a:pt x="65" y="110"/>
                      <a:pt x="65" y="111"/>
                    </a:cubicBezTo>
                    <a:cubicBezTo>
                      <a:pt x="59" y="289"/>
                      <a:pt x="59" y="289"/>
                      <a:pt x="59" y="289"/>
                    </a:cubicBezTo>
                    <a:cubicBezTo>
                      <a:pt x="59" y="290"/>
                      <a:pt x="59" y="290"/>
                      <a:pt x="59" y="290"/>
                    </a:cubicBezTo>
                    <a:cubicBezTo>
                      <a:pt x="45" y="298"/>
                      <a:pt x="33" y="310"/>
                      <a:pt x="27" y="328"/>
                    </a:cubicBezTo>
                    <a:cubicBezTo>
                      <a:pt x="0" y="467"/>
                      <a:pt x="0" y="467"/>
                      <a:pt x="0" y="467"/>
                    </a:cubicBezTo>
                    <a:cubicBezTo>
                      <a:pt x="361" y="467"/>
                      <a:pt x="361" y="467"/>
                      <a:pt x="361" y="467"/>
                    </a:cubicBezTo>
                    <a:cubicBezTo>
                      <a:pt x="337" y="331"/>
                      <a:pt x="337" y="331"/>
                      <a:pt x="337" y="331"/>
                    </a:cubicBezTo>
                    <a:moveTo>
                      <a:pt x="108" y="123"/>
                    </a:moveTo>
                    <a:cubicBezTo>
                      <a:pt x="113" y="72"/>
                      <a:pt x="139" y="70"/>
                      <a:pt x="140" y="70"/>
                    </a:cubicBezTo>
                    <a:cubicBezTo>
                      <a:pt x="140" y="70"/>
                      <a:pt x="140" y="70"/>
                      <a:pt x="140" y="70"/>
                    </a:cubicBezTo>
                    <a:cubicBezTo>
                      <a:pt x="151" y="70"/>
                      <a:pt x="161" y="83"/>
                      <a:pt x="164" y="87"/>
                    </a:cubicBezTo>
                    <a:cubicBezTo>
                      <a:pt x="186" y="125"/>
                      <a:pt x="232" y="126"/>
                      <a:pt x="249" y="125"/>
                    </a:cubicBezTo>
                    <a:cubicBezTo>
                      <a:pt x="251" y="170"/>
                      <a:pt x="243" y="203"/>
                      <a:pt x="224" y="223"/>
                    </a:cubicBezTo>
                    <a:cubicBezTo>
                      <a:pt x="204" y="245"/>
                      <a:pt x="179" y="246"/>
                      <a:pt x="178" y="246"/>
                    </a:cubicBezTo>
                    <a:cubicBezTo>
                      <a:pt x="160" y="246"/>
                      <a:pt x="146" y="239"/>
                      <a:pt x="134" y="227"/>
                    </a:cubicBezTo>
                    <a:cubicBezTo>
                      <a:pt x="103" y="193"/>
                      <a:pt x="108" y="123"/>
                      <a:pt x="108" y="123"/>
                    </a:cubicBezTo>
                    <a:moveTo>
                      <a:pt x="141" y="293"/>
                    </a:moveTo>
                    <a:cubicBezTo>
                      <a:pt x="132" y="278"/>
                      <a:pt x="132" y="278"/>
                      <a:pt x="132" y="278"/>
                    </a:cubicBezTo>
                    <a:cubicBezTo>
                      <a:pt x="138" y="246"/>
                      <a:pt x="138" y="246"/>
                      <a:pt x="138" y="246"/>
                    </a:cubicBezTo>
                    <a:cubicBezTo>
                      <a:pt x="150" y="254"/>
                      <a:pt x="163" y="258"/>
                      <a:pt x="178" y="258"/>
                    </a:cubicBezTo>
                    <a:cubicBezTo>
                      <a:pt x="179" y="258"/>
                      <a:pt x="198" y="258"/>
                      <a:pt x="217" y="245"/>
                    </a:cubicBezTo>
                    <a:cubicBezTo>
                      <a:pt x="225" y="279"/>
                      <a:pt x="225" y="279"/>
                      <a:pt x="225" y="279"/>
                    </a:cubicBezTo>
                    <a:cubicBezTo>
                      <a:pt x="218" y="291"/>
                      <a:pt x="218" y="291"/>
                      <a:pt x="218" y="291"/>
                    </a:cubicBezTo>
                    <a:cubicBezTo>
                      <a:pt x="177" y="325"/>
                      <a:pt x="145" y="297"/>
                      <a:pt x="141" y="293"/>
                    </a:cubicBezTo>
                    <a:moveTo>
                      <a:pt x="205" y="314"/>
                    </a:moveTo>
                    <a:cubicBezTo>
                      <a:pt x="180" y="364"/>
                      <a:pt x="180" y="364"/>
                      <a:pt x="180" y="364"/>
                    </a:cubicBezTo>
                    <a:cubicBezTo>
                      <a:pt x="154" y="315"/>
                      <a:pt x="154" y="315"/>
                      <a:pt x="154" y="315"/>
                    </a:cubicBezTo>
                    <a:cubicBezTo>
                      <a:pt x="161" y="318"/>
                      <a:pt x="169" y="320"/>
                      <a:pt x="178" y="320"/>
                    </a:cubicBezTo>
                    <a:cubicBezTo>
                      <a:pt x="186" y="320"/>
                      <a:pt x="196" y="318"/>
                      <a:pt x="205" y="314"/>
                    </a:cubicBezTo>
                    <a:moveTo>
                      <a:pt x="39" y="332"/>
                    </a:moveTo>
                    <a:cubicBezTo>
                      <a:pt x="43" y="320"/>
                      <a:pt x="51" y="311"/>
                      <a:pt x="60" y="304"/>
                    </a:cubicBezTo>
                    <a:cubicBezTo>
                      <a:pt x="64" y="302"/>
                      <a:pt x="68" y="299"/>
                      <a:pt x="71" y="297"/>
                    </a:cubicBezTo>
                    <a:cubicBezTo>
                      <a:pt x="95" y="286"/>
                      <a:pt x="121" y="286"/>
                      <a:pt x="122" y="286"/>
                    </a:cubicBezTo>
                    <a:cubicBezTo>
                      <a:pt x="122" y="286"/>
                      <a:pt x="122" y="286"/>
                      <a:pt x="122" y="286"/>
                    </a:cubicBezTo>
                    <a:cubicBezTo>
                      <a:pt x="180" y="389"/>
                      <a:pt x="180" y="389"/>
                      <a:pt x="180" y="389"/>
                    </a:cubicBezTo>
                    <a:cubicBezTo>
                      <a:pt x="235" y="286"/>
                      <a:pt x="235" y="286"/>
                      <a:pt x="235" y="286"/>
                    </a:cubicBezTo>
                    <a:cubicBezTo>
                      <a:pt x="238" y="286"/>
                      <a:pt x="238" y="286"/>
                      <a:pt x="238" y="286"/>
                    </a:cubicBezTo>
                    <a:cubicBezTo>
                      <a:pt x="258" y="286"/>
                      <a:pt x="274" y="289"/>
                      <a:pt x="286" y="295"/>
                    </a:cubicBezTo>
                    <a:cubicBezTo>
                      <a:pt x="290" y="297"/>
                      <a:pt x="294" y="299"/>
                      <a:pt x="297" y="301"/>
                    </a:cubicBezTo>
                    <a:cubicBezTo>
                      <a:pt x="318" y="314"/>
                      <a:pt x="324" y="331"/>
                      <a:pt x="325" y="333"/>
                    </a:cubicBezTo>
                    <a:cubicBezTo>
                      <a:pt x="346" y="455"/>
                      <a:pt x="346" y="455"/>
                      <a:pt x="346" y="455"/>
                    </a:cubicBezTo>
                    <a:cubicBezTo>
                      <a:pt x="15" y="455"/>
                      <a:pt x="15" y="455"/>
                      <a:pt x="15" y="455"/>
                    </a:cubicBezTo>
                    <a:cubicBezTo>
                      <a:pt x="39" y="332"/>
                      <a:pt x="39" y="332"/>
                      <a:pt x="39" y="332"/>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45" name="Oval 44">
              <a:extLst>
                <a:ext uri="{FF2B5EF4-FFF2-40B4-BE49-F238E27FC236}">
                  <a16:creationId xmlns:a16="http://schemas.microsoft.com/office/drawing/2014/main" id="{153AFF71-1B23-38A8-F2CB-807681328675}"/>
                </a:ext>
              </a:extLst>
            </p:cNvPr>
            <p:cNvSpPr/>
            <p:nvPr/>
          </p:nvSpPr>
          <p:spPr>
            <a:xfrm>
              <a:off x="464928" y="1504836"/>
              <a:ext cx="443662" cy="443662"/>
            </a:xfrm>
            <a:prstGeom prst="ellipse">
              <a:avLst/>
            </a:prstGeom>
            <a:noFill/>
            <a:ln>
              <a:solidFill>
                <a:schemeClr val="tx2"/>
              </a:solid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grpSp>
      <p:grpSp>
        <p:nvGrpSpPr>
          <p:cNvPr id="51" name="Group 50">
            <a:extLst>
              <a:ext uri="{FF2B5EF4-FFF2-40B4-BE49-F238E27FC236}">
                <a16:creationId xmlns:a16="http://schemas.microsoft.com/office/drawing/2014/main" id="{6826A83D-A500-BA9E-2177-2AB9051FD925}"/>
              </a:ext>
            </a:extLst>
          </p:cNvPr>
          <p:cNvGrpSpPr/>
          <p:nvPr/>
        </p:nvGrpSpPr>
        <p:grpSpPr>
          <a:xfrm>
            <a:off x="864372" y="3968966"/>
            <a:ext cx="394969" cy="394969"/>
            <a:chOff x="1010487" y="1505402"/>
            <a:chExt cx="443662" cy="443662"/>
          </a:xfrm>
        </p:grpSpPr>
        <p:grpSp>
          <p:nvGrpSpPr>
            <p:cNvPr id="40" name="Group 39">
              <a:extLst>
                <a:ext uri="{FF2B5EF4-FFF2-40B4-BE49-F238E27FC236}">
                  <a16:creationId xmlns:a16="http://schemas.microsoft.com/office/drawing/2014/main" id="{98383A61-6B4B-E13F-7234-67B3A1B9B23F}"/>
                </a:ext>
              </a:extLst>
            </p:cNvPr>
            <p:cNvGrpSpPr/>
            <p:nvPr/>
          </p:nvGrpSpPr>
          <p:grpSpPr>
            <a:xfrm>
              <a:off x="1112119" y="1572510"/>
              <a:ext cx="234997" cy="300354"/>
              <a:chOff x="405194" y="1957085"/>
              <a:chExt cx="628658" cy="803499"/>
            </a:xfrm>
          </p:grpSpPr>
          <p:sp>
            <p:nvSpPr>
              <p:cNvPr id="41" name="Freeform 42">
                <a:extLst>
                  <a:ext uri="{FF2B5EF4-FFF2-40B4-BE49-F238E27FC236}">
                    <a16:creationId xmlns:a16="http://schemas.microsoft.com/office/drawing/2014/main" id="{3CF9AA0A-52BF-A1B2-9B6C-A3C3889998FA}"/>
                  </a:ext>
                </a:extLst>
              </p:cNvPr>
              <p:cNvSpPr>
                <a:spLocks/>
              </p:cNvSpPr>
              <p:nvPr/>
            </p:nvSpPr>
            <p:spPr bwMode="auto">
              <a:xfrm>
                <a:off x="415479" y="2471324"/>
                <a:ext cx="605517" cy="289260"/>
              </a:xfrm>
              <a:custGeom>
                <a:avLst/>
                <a:gdLst>
                  <a:gd name="T0" fmla="*/ 118 w 430"/>
                  <a:gd name="T1" fmla="*/ 0 h 205"/>
                  <a:gd name="T2" fmla="*/ 51 w 430"/>
                  <a:gd name="T3" fmla="*/ 31 h 205"/>
                  <a:gd name="T4" fmla="*/ 6 w 430"/>
                  <a:gd name="T5" fmla="*/ 205 h 205"/>
                  <a:gd name="T6" fmla="*/ 429 w 430"/>
                  <a:gd name="T7" fmla="*/ 205 h 205"/>
                  <a:gd name="T8" fmla="*/ 359 w 430"/>
                  <a:gd name="T9" fmla="*/ 17 h 205"/>
                  <a:gd name="T10" fmla="*/ 320 w 430"/>
                  <a:gd name="T11" fmla="*/ 0 h 205"/>
                  <a:gd name="T12" fmla="*/ 118 w 430"/>
                  <a:gd name="T13" fmla="*/ 0 h 205"/>
                </a:gdLst>
                <a:ahLst/>
                <a:cxnLst>
                  <a:cxn ang="0">
                    <a:pos x="T0" y="T1"/>
                  </a:cxn>
                  <a:cxn ang="0">
                    <a:pos x="T2" y="T3"/>
                  </a:cxn>
                  <a:cxn ang="0">
                    <a:pos x="T4" y="T5"/>
                  </a:cxn>
                  <a:cxn ang="0">
                    <a:pos x="T6" y="T7"/>
                  </a:cxn>
                  <a:cxn ang="0">
                    <a:pos x="T8" y="T9"/>
                  </a:cxn>
                  <a:cxn ang="0">
                    <a:pos x="T10" y="T11"/>
                  </a:cxn>
                  <a:cxn ang="0">
                    <a:pos x="T12" y="T13"/>
                  </a:cxn>
                </a:cxnLst>
                <a:rect l="0" t="0" r="r" b="b"/>
                <a:pathLst>
                  <a:path w="430" h="205">
                    <a:moveTo>
                      <a:pt x="118" y="0"/>
                    </a:moveTo>
                    <a:cubicBezTo>
                      <a:pt x="118" y="0"/>
                      <a:pt x="70" y="10"/>
                      <a:pt x="51" y="31"/>
                    </a:cubicBezTo>
                    <a:cubicBezTo>
                      <a:pt x="51" y="31"/>
                      <a:pt x="0" y="98"/>
                      <a:pt x="6" y="205"/>
                    </a:cubicBezTo>
                    <a:cubicBezTo>
                      <a:pt x="429" y="205"/>
                      <a:pt x="429" y="205"/>
                      <a:pt x="429" y="205"/>
                    </a:cubicBezTo>
                    <a:cubicBezTo>
                      <a:pt x="429" y="205"/>
                      <a:pt x="430" y="57"/>
                      <a:pt x="359" y="17"/>
                    </a:cubicBezTo>
                    <a:cubicBezTo>
                      <a:pt x="320" y="0"/>
                      <a:pt x="320" y="0"/>
                      <a:pt x="320" y="0"/>
                    </a:cubicBezTo>
                    <a:cubicBezTo>
                      <a:pt x="320" y="0"/>
                      <a:pt x="220" y="106"/>
                      <a:pt x="118"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43">
                <a:extLst>
                  <a:ext uri="{FF2B5EF4-FFF2-40B4-BE49-F238E27FC236}">
                    <a16:creationId xmlns:a16="http://schemas.microsoft.com/office/drawing/2014/main" id="{D8CF0599-C7E2-F8C3-C29A-FBCD0DCD1AC3}"/>
                  </a:ext>
                </a:extLst>
              </p:cNvPr>
              <p:cNvSpPr>
                <a:spLocks noEditPoints="1"/>
              </p:cNvSpPr>
              <p:nvPr/>
            </p:nvSpPr>
            <p:spPr bwMode="auto">
              <a:xfrm>
                <a:off x="405194" y="1957085"/>
                <a:ext cx="628658" cy="803499"/>
              </a:xfrm>
              <a:custGeom>
                <a:avLst/>
                <a:gdLst>
                  <a:gd name="T0" fmla="*/ 306 w 446"/>
                  <a:gd name="T1" fmla="*/ 348 h 570"/>
                  <a:gd name="T2" fmla="*/ 305 w 446"/>
                  <a:gd name="T3" fmla="*/ 348 h 570"/>
                  <a:gd name="T4" fmla="*/ 292 w 446"/>
                  <a:gd name="T5" fmla="*/ 308 h 570"/>
                  <a:gd name="T6" fmla="*/ 293 w 446"/>
                  <a:gd name="T7" fmla="*/ 306 h 570"/>
                  <a:gd name="T8" fmla="*/ 321 w 446"/>
                  <a:gd name="T9" fmla="*/ 297 h 570"/>
                  <a:gd name="T10" fmla="*/ 252 w 446"/>
                  <a:gd name="T11" fmla="*/ 0 h 570"/>
                  <a:gd name="T12" fmla="*/ 197 w 446"/>
                  <a:gd name="T13" fmla="*/ 5 h 570"/>
                  <a:gd name="T14" fmla="*/ 80 w 446"/>
                  <a:gd name="T15" fmla="*/ 134 h 570"/>
                  <a:gd name="T16" fmla="*/ 126 w 446"/>
                  <a:gd name="T17" fmla="*/ 297 h 570"/>
                  <a:gd name="T18" fmla="*/ 154 w 446"/>
                  <a:gd name="T19" fmla="*/ 306 h 570"/>
                  <a:gd name="T20" fmla="*/ 142 w 446"/>
                  <a:gd name="T21" fmla="*/ 348 h 570"/>
                  <a:gd name="T22" fmla="*/ 0 w 446"/>
                  <a:gd name="T23" fmla="*/ 563 h 570"/>
                  <a:gd name="T24" fmla="*/ 446 w 446"/>
                  <a:gd name="T25" fmla="*/ 570 h 570"/>
                  <a:gd name="T26" fmla="*/ 393 w 446"/>
                  <a:gd name="T27" fmla="*/ 386 h 570"/>
                  <a:gd name="T28" fmla="*/ 95 w 446"/>
                  <a:gd name="T29" fmla="*/ 136 h 570"/>
                  <a:gd name="T30" fmla="*/ 197 w 446"/>
                  <a:gd name="T31" fmla="*/ 19 h 570"/>
                  <a:gd name="T32" fmla="*/ 218 w 446"/>
                  <a:gd name="T33" fmla="*/ 29 h 570"/>
                  <a:gd name="T34" fmla="*/ 252 w 446"/>
                  <a:gd name="T35" fmla="*/ 15 h 570"/>
                  <a:gd name="T36" fmla="*/ 310 w 446"/>
                  <a:gd name="T37" fmla="*/ 286 h 570"/>
                  <a:gd name="T38" fmla="*/ 331 w 446"/>
                  <a:gd name="T39" fmla="*/ 171 h 570"/>
                  <a:gd name="T40" fmla="*/ 262 w 446"/>
                  <a:gd name="T41" fmla="*/ 126 h 570"/>
                  <a:gd name="T42" fmla="*/ 173 w 446"/>
                  <a:gd name="T43" fmla="*/ 80 h 570"/>
                  <a:gd name="T44" fmla="*/ 122 w 446"/>
                  <a:gd name="T45" fmla="*/ 235 h 570"/>
                  <a:gd name="T46" fmla="*/ 134 w 446"/>
                  <a:gd name="T47" fmla="*/ 284 h 570"/>
                  <a:gd name="T48" fmla="*/ 170 w 446"/>
                  <a:gd name="T49" fmla="*/ 101 h 570"/>
                  <a:gd name="T50" fmla="*/ 300 w 446"/>
                  <a:gd name="T51" fmla="*/ 149 h 570"/>
                  <a:gd name="T52" fmla="*/ 317 w 446"/>
                  <a:gd name="T53" fmla="*/ 169 h 570"/>
                  <a:gd name="T54" fmla="*/ 225 w 446"/>
                  <a:gd name="T55" fmla="*/ 331 h 570"/>
                  <a:gd name="T56" fmla="*/ 136 w 446"/>
                  <a:gd name="T57" fmla="*/ 232 h 570"/>
                  <a:gd name="T58" fmla="*/ 144 w 446"/>
                  <a:gd name="T59" fmla="*/ 362 h 570"/>
                  <a:gd name="T60" fmla="*/ 169 w 446"/>
                  <a:gd name="T61" fmla="*/ 334 h 570"/>
                  <a:gd name="T62" fmla="*/ 223 w 446"/>
                  <a:gd name="T63" fmla="*/ 345 h 570"/>
                  <a:gd name="T64" fmla="*/ 225 w 446"/>
                  <a:gd name="T65" fmla="*/ 345 h 570"/>
                  <a:gd name="T66" fmla="*/ 277 w 446"/>
                  <a:gd name="T67" fmla="*/ 334 h 570"/>
                  <a:gd name="T68" fmla="*/ 303 w 446"/>
                  <a:gd name="T69" fmla="*/ 362 h 570"/>
                  <a:gd name="T70" fmla="*/ 305 w 446"/>
                  <a:gd name="T71" fmla="*/ 362 h 570"/>
                  <a:gd name="T72" fmla="*/ 218 w 446"/>
                  <a:gd name="T73" fmla="*/ 397 h 570"/>
                  <a:gd name="T74" fmla="*/ 141 w 446"/>
                  <a:gd name="T75" fmla="*/ 362 h 570"/>
                  <a:gd name="T76" fmla="*/ 217 w 446"/>
                  <a:gd name="T77" fmla="*/ 412 h 570"/>
                  <a:gd name="T78" fmla="*/ 329 w 446"/>
                  <a:gd name="T79" fmla="*/ 367 h 570"/>
                  <a:gd name="T80" fmla="*/ 217 w 446"/>
                  <a:gd name="T81" fmla="*/ 439 h 570"/>
                  <a:gd name="T82" fmla="*/ 121 w 446"/>
                  <a:gd name="T83" fmla="*/ 366 h 570"/>
                  <a:gd name="T84" fmla="*/ 71 w 446"/>
                  <a:gd name="T85" fmla="*/ 390 h 570"/>
                  <a:gd name="T86" fmla="*/ 78 w 446"/>
                  <a:gd name="T87" fmla="*/ 384 h 570"/>
                  <a:gd name="T88" fmla="*/ 223 w 446"/>
                  <a:gd name="T89" fmla="*/ 454 h 570"/>
                  <a:gd name="T90" fmla="*/ 375 w 446"/>
                  <a:gd name="T91" fmla="*/ 389 h 570"/>
                  <a:gd name="T92" fmla="*/ 432 w 446"/>
                  <a:gd name="T93" fmla="*/ 556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46" h="570">
                    <a:moveTo>
                      <a:pt x="393" y="386"/>
                    </a:moveTo>
                    <a:cubicBezTo>
                      <a:pt x="361" y="356"/>
                      <a:pt x="306" y="348"/>
                      <a:pt x="306" y="348"/>
                    </a:cubicBezTo>
                    <a:cubicBezTo>
                      <a:pt x="306" y="348"/>
                      <a:pt x="305" y="348"/>
                      <a:pt x="305" y="348"/>
                    </a:cubicBezTo>
                    <a:cubicBezTo>
                      <a:pt x="305" y="348"/>
                      <a:pt x="305" y="348"/>
                      <a:pt x="305" y="348"/>
                    </a:cubicBezTo>
                    <a:cubicBezTo>
                      <a:pt x="302" y="347"/>
                      <a:pt x="292" y="344"/>
                      <a:pt x="292" y="334"/>
                    </a:cubicBezTo>
                    <a:cubicBezTo>
                      <a:pt x="292" y="308"/>
                      <a:pt x="292" y="308"/>
                      <a:pt x="292" y="308"/>
                    </a:cubicBezTo>
                    <a:cubicBezTo>
                      <a:pt x="292" y="307"/>
                      <a:pt x="292" y="307"/>
                      <a:pt x="292" y="307"/>
                    </a:cubicBezTo>
                    <a:cubicBezTo>
                      <a:pt x="292" y="307"/>
                      <a:pt x="293" y="306"/>
                      <a:pt x="293" y="306"/>
                    </a:cubicBezTo>
                    <a:cubicBezTo>
                      <a:pt x="319" y="299"/>
                      <a:pt x="319" y="299"/>
                      <a:pt x="319" y="299"/>
                    </a:cubicBezTo>
                    <a:cubicBezTo>
                      <a:pt x="321" y="297"/>
                      <a:pt x="321" y="297"/>
                      <a:pt x="321" y="297"/>
                    </a:cubicBezTo>
                    <a:cubicBezTo>
                      <a:pt x="322" y="296"/>
                      <a:pt x="421" y="154"/>
                      <a:pt x="321" y="37"/>
                    </a:cubicBezTo>
                    <a:cubicBezTo>
                      <a:pt x="320" y="35"/>
                      <a:pt x="290" y="0"/>
                      <a:pt x="252" y="0"/>
                    </a:cubicBezTo>
                    <a:cubicBezTo>
                      <a:pt x="241" y="0"/>
                      <a:pt x="229" y="3"/>
                      <a:pt x="219" y="10"/>
                    </a:cubicBezTo>
                    <a:cubicBezTo>
                      <a:pt x="214" y="8"/>
                      <a:pt x="207" y="5"/>
                      <a:pt x="197" y="5"/>
                    </a:cubicBezTo>
                    <a:cubicBezTo>
                      <a:pt x="189" y="5"/>
                      <a:pt x="181" y="7"/>
                      <a:pt x="172" y="10"/>
                    </a:cubicBezTo>
                    <a:cubicBezTo>
                      <a:pt x="171" y="10"/>
                      <a:pt x="91" y="44"/>
                      <a:pt x="80" y="134"/>
                    </a:cubicBezTo>
                    <a:cubicBezTo>
                      <a:pt x="79" y="143"/>
                      <a:pt x="73" y="221"/>
                      <a:pt x="124" y="295"/>
                    </a:cubicBezTo>
                    <a:cubicBezTo>
                      <a:pt x="126" y="297"/>
                      <a:pt x="126" y="297"/>
                      <a:pt x="126" y="297"/>
                    </a:cubicBezTo>
                    <a:cubicBezTo>
                      <a:pt x="152" y="301"/>
                      <a:pt x="152" y="301"/>
                      <a:pt x="152" y="301"/>
                    </a:cubicBezTo>
                    <a:cubicBezTo>
                      <a:pt x="152" y="303"/>
                      <a:pt x="153" y="304"/>
                      <a:pt x="154" y="306"/>
                    </a:cubicBezTo>
                    <a:cubicBezTo>
                      <a:pt x="154" y="334"/>
                      <a:pt x="154" y="334"/>
                      <a:pt x="154" y="334"/>
                    </a:cubicBezTo>
                    <a:cubicBezTo>
                      <a:pt x="154" y="344"/>
                      <a:pt x="145" y="347"/>
                      <a:pt x="142" y="348"/>
                    </a:cubicBezTo>
                    <a:cubicBezTo>
                      <a:pt x="82" y="358"/>
                      <a:pt x="55" y="384"/>
                      <a:pt x="55" y="384"/>
                    </a:cubicBezTo>
                    <a:cubicBezTo>
                      <a:pt x="39" y="401"/>
                      <a:pt x="3" y="449"/>
                      <a:pt x="0" y="563"/>
                    </a:cubicBezTo>
                    <a:cubicBezTo>
                      <a:pt x="0" y="570"/>
                      <a:pt x="0" y="570"/>
                      <a:pt x="0" y="570"/>
                    </a:cubicBezTo>
                    <a:cubicBezTo>
                      <a:pt x="446" y="570"/>
                      <a:pt x="446" y="570"/>
                      <a:pt x="446" y="570"/>
                    </a:cubicBezTo>
                    <a:cubicBezTo>
                      <a:pt x="446" y="563"/>
                      <a:pt x="446" y="563"/>
                      <a:pt x="446" y="563"/>
                    </a:cubicBezTo>
                    <a:cubicBezTo>
                      <a:pt x="446" y="451"/>
                      <a:pt x="411" y="403"/>
                      <a:pt x="393" y="386"/>
                    </a:cubicBezTo>
                    <a:close/>
                    <a:moveTo>
                      <a:pt x="134" y="284"/>
                    </a:moveTo>
                    <a:cubicBezTo>
                      <a:pt x="87" y="214"/>
                      <a:pt x="95" y="137"/>
                      <a:pt x="95" y="136"/>
                    </a:cubicBezTo>
                    <a:cubicBezTo>
                      <a:pt x="104" y="55"/>
                      <a:pt x="177" y="24"/>
                      <a:pt x="178" y="24"/>
                    </a:cubicBezTo>
                    <a:cubicBezTo>
                      <a:pt x="185" y="21"/>
                      <a:pt x="191" y="19"/>
                      <a:pt x="197" y="19"/>
                    </a:cubicBezTo>
                    <a:cubicBezTo>
                      <a:pt x="208" y="19"/>
                      <a:pt x="213" y="24"/>
                      <a:pt x="213" y="24"/>
                    </a:cubicBezTo>
                    <a:cubicBezTo>
                      <a:pt x="218" y="29"/>
                      <a:pt x="218" y="29"/>
                      <a:pt x="218" y="29"/>
                    </a:cubicBezTo>
                    <a:cubicBezTo>
                      <a:pt x="223" y="25"/>
                      <a:pt x="223" y="25"/>
                      <a:pt x="223" y="25"/>
                    </a:cubicBezTo>
                    <a:cubicBezTo>
                      <a:pt x="232" y="18"/>
                      <a:pt x="242" y="15"/>
                      <a:pt x="252" y="15"/>
                    </a:cubicBezTo>
                    <a:cubicBezTo>
                      <a:pt x="283" y="15"/>
                      <a:pt x="310" y="46"/>
                      <a:pt x="310" y="46"/>
                    </a:cubicBezTo>
                    <a:cubicBezTo>
                      <a:pt x="396" y="147"/>
                      <a:pt x="321" y="270"/>
                      <a:pt x="310" y="286"/>
                    </a:cubicBezTo>
                    <a:cubicBezTo>
                      <a:pt x="305" y="288"/>
                      <a:pt x="305" y="288"/>
                      <a:pt x="305" y="288"/>
                    </a:cubicBezTo>
                    <a:cubicBezTo>
                      <a:pt x="320" y="259"/>
                      <a:pt x="329" y="219"/>
                      <a:pt x="331" y="171"/>
                    </a:cubicBezTo>
                    <a:cubicBezTo>
                      <a:pt x="333" y="162"/>
                      <a:pt x="329" y="142"/>
                      <a:pt x="305" y="135"/>
                    </a:cubicBezTo>
                    <a:cubicBezTo>
                      <a:pt x="302" y="134"/>
                      <a:pt x="288" y="129"/>
                      <a:pt x="262" y="126"/>
                    </a:cubicBezTo>
                    <a:cubicBezTo>
                      <a:pt x="255" y="126"/>
                      <a:pt x="198" y="119"/>
                      <a:pt x="177" y="86"/>
                    </a:cubicBezTo>
                    <a:cubicBezTo>
                      <a:pt x="173" y="80"/>
                      <a:pt x="173" y="80"/>
                      <a:pt x="173" y="80"/>
                    </a:cubicBezTo>
                    <a:cubicBezTo>
                      <a:pt x="167" y="84"/>
                      <a:pt x="167" y="84"/>
                      <a:pt x="167" y="84"/>
                    </a:cubicBezTo>
                    <a:cubicBezTo>
                      <a:pt x="164" y="86"/>
                      <a:pt x="97" y="133"/>
                      <a:pt x="122" y="235"/>
                    </a:cubicBezTo>
                    <a:cubicBezTo>
                      <a:pt x="122" y="236"/>
                      <a:pt x="128" y="260"/>
                      <a:pt x="142" y="285"/>
                    </a:cubicBezTo>
                    <a:lnTo>
                      <a:pt x="134" y="284"/>
                    </a:lnTo>
                    <a:close/>
                    <a:moveTo>
                      <a:pt x="136" y="232"/>
                    </a:moveTo>
                    <a:cubicBezTo>
                      <a:pt x="118" y="155"/>
                      <a:pt x="155" y="113"/>
                      <a:pt x="170" y="101"/>
                    </a:cubicBezTo>
                    <a:cubicBezTo>
                      <a:pt x="197" y="134"/>
                      <a:pt x="254" y="140"/>
                      <a:pt x="260" y="141"/>
                    </a:cubicBezTo>
                    <a:cubicBezTo>
                      <a:pt x="285" y="144"/>
                      <a:pt x="298" y="149"/>
                      <a:pt x="300" y="149"/>
                    </a:cubicBezTo>
                    <a:cubicBezTo>
                      <a:pt x="301" y="149"/>
                      <a:pt x="301" y="149"/>
                      <a:pt x="301" y="149"/>
                    </a:cubicBezTo>
                    <a:cubicBezTo>
                      <a:pt x="319" y="154"/>
                      <a:pt x="317" y="168"/>
                      <a:pt x="317" y="169"/>
                    </a:cubicBezTo>
                    <a:cubicBezTo>
                      <a:pt x="317" y="170"/>
                      <a:pt x="317" y="170"/>
                      <a:pt x="317" y="170"/>
                    </a:cubicBezTo>
                    <a:cubicBezTo>
                      <a:pt x="310" y="326"/>
                      <a:pt x="233" y="331"/>
                      <a:pt x="225" y="331"/>
                    </a:cubicBezTo>
                    <a:cubicBezTo>
                      <a:pt x="224" y="330"/>
                      <a:pt x="224" y="330"/>
                      <a:pt x="224" y="330"/>
                    </a:cubicBezTo>
                    <a:cubicBezTo>
                      <a:pt x="162" y="330"/>
                      <a:pt x="137" y="236"/>
                      <a:pt x="136" y="232"/>
                    </a:cubicBezTo>
                    <a:close/>
                    <a:moveTo>
                      <a:pt x="141" y="362"/>
                    </a:moveTo>
                    <a:cubicBezTo>
                      <a:pt x="142" y="362"/>
                      <a:pt x="143" y="362"/>
                      <a:pt x="144" y="362"/>
                    </a:cubicBezTo>
                    <a:cubicBezTo>
                      <a:pt x="145" y="362"/>
                      <a:pt x="145" y="362"/>
                      <a:pt x="145" y="362"/>
                    </a:cubicBezTo>
                    <a:cubicBezTo>
                      <a:pt x="157" y="359"/>
                      <a:pt x="169" y="350"/>
                      <a:pt x="169" y="334"/>
                    </a:cubicBezTo>
                    <a:cubicBezTo>
                      <a:pt x="169" y="322"/>
                      <a:pt x="169" y="322"/>
                      <a:pt x="169" y="322"/>
                    </a:cubicBezTo>
                    <a:cubicBezTo>
                      <a:pt x="185" y="337"/>
                      <a:pt x="204" y="345"/>
                      <a:pt x="223" y="345"/>
                    </a:cubicBezTo>
                    <a:cubicBezTo>
                      <a:pt x="223" y="345"/>
                      <a:pt x="223" y="345"/>
                      <a:pt x="223" y="345"/>
                    </a:cubicBezTo>
                    <a:cubicBezTo>
                      <a:pt x="223" y="345"/>
                      <a:pt x="224" y="345"/>
                      <a:pt x="225" y="345"/>
                    </a:cubicBezTo>
                    <a:cubicBezTo>
                      <a:pt x="229" y="345"/>
                      <a:pt x="253" y="344"/>
                      <a:pt x="277" y="323"/>
                    </a:cubicBezTo>
                    <a:cubicBezTo>
                      <a:pt x="277" y="334"/>
                      <a:pt x="277" y="334"/>
                      <a:pt x="277" y="334"/>
                    </a:cubicBezTo>
                    <a:cubicBezTo>
                      <a:pt x="277" y="351"/>
                      <a:pt x="290" y="359"/>
                      <a:pt x="302" y="362"/>
                    </a:cubicBezTo>
                    <a:cubicBezTo>
                      <a:pt x="302" y="362"/>
                      <a:pt x="302" y="362"/>
                      <a:pt x="303" y="362"/>
                    </a:cubicBezTo>
                    <a:cubicBezTo>
                      <a:pt x="303" y="362"/>
                      <a:pt x="304" y="362"/>
                      <a:pt x="304" y="362"/>
                    </a:cubicBezTo>
                    <a:cubicBezTo>
                      <a:pt x="304" y="362"/>
                      <a:pt x="305" y="362"/>
                      <a:pt x="305" y="362"/>
                    </a:cubicBezTo>
                    <a:cubicBezTo>
                      <a:pt x="306" y="363"/>
                      <a:pt x="308" y="363"/>
                      <a:pt x="311" y="363"/>
                    </a:cubicBezTo>
                    <a:cubicBezTo>
                      <a:pt x="281" y="388"/>
                      <a:pt x="249" y="399"/>
                      <a:pt x="218" y="397"/>
                    </a:cubicBezTo>
                    <a:cubicBezTo>
                      <a:pt x="180" y="395"/>
                      <a:pt x="151" y="374"/>
                      <a:pt x="138" y="363"/>
                    </a:cubicBezTo>
                    <a:cubicBezTo>
                      <a:pt x="140" y="363"/>
                      <a:pt x="141" y="362"/>
                      <a:pt x="141" y="362"/>
                    </a:cubicBezTo>
                    <a:close/>
                    <a:moveTo>
                      <a:pt x="121" y="366"/>
                    </a:moveTo>
                    <a:cubicBezTo>
                      <a:pt x="129" y="375"/>
                      <a:pt x="165" y="409"/>
                      <a:pt x="217" y="412"/>
                    </a:cubicBezTo>
                    <a:cubicBezTo>
                      <a:pt x="219" y="412"/>
                      <a:pt x="222" y="412"/>
                      <a:pt x="224" y="412"/>
                    </a:cubicBezTo>
                    <a:cubicBezTo>
                      <a:pt x="260" y="412"/>
                      <a:pt x="295" y="397"/>
                      <a:pt x="329" y="367"/>
                    </a:cubicBezTo>
                    <a:cubicBezTo>
                      <a:pt x="339" y="370"/>
                      <a:pt x="347" y="373"/>
                      <a:pt x="355" y="377"/>
                    </a:cubicBezTo>
                    <a:cubicBezTo>
                      <a:pt x="311" y="420"/>
                      <a:pt x="264" y="441"/>
                      <a:pt x="217" y="439"/>
                    </a:cubicBezTo>
                    <a:cubicBezTo>
                      <a:pt x="154" y="436"/>
                      <a:pt x="107" y="393"/>
                      <a:pt x="91" y="377"/>
                    </a:cubicBezTo>
                    <a:cubicBezTo>
                      <a:pt x="100" y="373"/>
                      <a:pt x="109" y="369"/>
                      <a:pt x="121" y="366"/>
                    </a:cubicBezTo>
                    <a:close/>
                    <a:moveTo>
                      <a:pt x="15" y="556"/>
                    </a:moveTo>
                    <a:cubicBezTo>
                      <a:pt x="16" y="426"/>
                      <a:pt x="69" y="391"/>
                      <a:pt x="71" y="390"/>
                    </a:cubicBezTo>
                    <a:cubicBezTo>
                      <a:pt x="72" y="389"/>
                      <a:pt x="72" y="389"/>
                      <a:pt x="72" y="389"/>
                    </a:cubicBezTo>
                    <a:cubicBezTo>
                      <a:pt x="74" y="388"/>
                      <a:pt x="76" y="386"/>
                      <a:pt x="78" y="384"/>
                    </a:cubicBezTo>
                    <a:cubicBezTo>
                      <a:pt x="93" y="401"/>
                      <a:pt x="145" y="451"/>
                      <a:pt x="217" y="454"/>
                    </a:cubicBezTo>
                    <a:cubicBezTo>
                      <a:pt x="219" y="454"/>
                      <a:pt x="221" y="454"/>
                      <a:pt x="223" y="454"/>
                    </a:cubicBezTo>
                    <a:cubicBezTo>
                      <a:pt x="273" y="454"/>
                      <a:pt x="322" y="430"/>
                      <a:pt x="368" y="384"/>
                    </a:cubicBezTo>
                    <a:cubicBezTo>
                      <a:pt x="371" y="386"/>
                      <a:pt x="373" y="387"/>
                      <a:pt x="375" y="389"/>
                    </a:cubicBezTo>
                    <a:cubicBezTo>
                      <a:pt x="375" y="390"/>
                      <a:pt x="375" y="390"/>
                      <a:pt x="375" y="390"/>
                    </a:cubicBezTo>
                    <a:cubicBezTo>
                      <a:pt x="375" y="390"/>
                      <a:pt x="430" y="424"/>
                      <a:pt x="432" y="556"/>
                    </a:cubicBezTo>
                    <a:lnTo>
                      <a:pt x="15" y="55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46" name="Oval 45">
              <a:extLst>
                <a:ext uri="{FF2B5EF4-FFF2-40B4-BE49-F238E27FC236}">
                  <a16:creationId xmlns:a16="http://schemas.microsoft.com/office/drawing/2014/main" id="{16529302-E3CF-1746-BD1C-F256104E7562}"/>
                </a:ext>
              </a:extLst>
            </p:cNvPr>
            <p:cNvSpPr/>
            <p:nvPr/>
          </p:nvSpPr>
          <p:spPr>
            <a:xfrm>
              <a:off x="1010487" y="1505402"/>
              <a:ext cx="443662" cy="443662"/>
            </a:xfrm>
            <a:prstGeom prst="ellipse">
              <a:avLst/>
            </a:prstGeom>
            <a:noFill/>
            <a:ln>
              <a:solidFill>
                <a:schemeClr val="tx2"/>
              </a:solid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grpSp>
      <p:grpSp>
        <p:nvGrpSpPr>
          <p:cNvPr id="48" name="Group 47">
            <a:extLst>
              <a:ext uri="{FF2B5EF4-FFF2-40B4-BE49-F238E27FC236}">
                <a16:creationId xmlns:a16="http://schemas.microsoft.com/office/drawing/2014/main" id="{B6BBAE49-D526-9028-2204-36DB2E7277E7}"/>
              </a:ext>
            </a:extLst>
          </p:cNvPr>
          <p:cNvGrpSpPr/>
          <p:nvPr/>
        </p:nvGrpSpPr>
        <p:grpSpPr>
          <a:xfrm>
            <a:off x="661000" y="3699238"/>
            <a:ext cx="394969" cy="394969"/>
            <a:chOff x="734383" y="1910398"/>
            <a:chExt cx="443662" cy="443662"/>
          </a:xfrm>
        </p:grpSpPr>
        <p:sp>
          <p:nvSpPr>
            <p:cNvPr id="44" name="Oval 43">
              <a:extLst>
                <a:ext uri="{FF2B5EF4-FFF2-40B4-BE49-F238E27FC236}">
                  <a16:creationId xmlns:a16="http://schemas.microsoft.com/office/drawing/2014/main" id="{6D631B6B-6CF1-7D25-2D3E-F84DBF0B6BF9}"/>
                </a:ext>
              </a:extLst>
            </p:cNvPr>
            <p:cNvSpPr/>
            <p:nvPr/>
          </p:nvSpPr>
          <p:spPr>
            <a:xfrm>
              <a:off x="734383" y="1910398"/>
              <a:ext cx="443662" cy="443662"/>
            </a:xfrm>
            <a:prstGeom prst="ellipse">
              <a:avLst/>
            </a:prstGeom>
            <a:solidFill>
              <a:schemeClr val="bg1"/>
            </a:solidFill>
            <a:ln>
              <a:solidFill>
                <a:schemeClr val="tx2"/>
              </a:solid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grpSp>
          <p:nvGrpSpPr>
            <p:cNvPr id="34" name="Group 33">
              <a:extLst>
                <a:ext uri="{FF2B5EF4-FFF2-40B4-BE49-F238E27FC236}">
                  <a16:creationId xmlns:a16="http://schemas.microsoft.com/office/drawing/2014/main" id="{C0EEA2B6-98DB-FA7F-5FE8-3DA0F4DF60D6}"/>
                </a:ext>
              </a:extLst>
            </p:cNvPr>
            <p:cNvGrpSpPr/>
            <p:nvPr/>
          </p:nvGrpSpPr>
          <p:grpSpPr>
            <a:xfrm>
              <a:off x="836631" y="1986598"/>
              <a:ext cx="239303" cy="273342"/>
              <a:chOff x="8656637" y="5538788"/>
              <a:chExt cx="736600" cy="841375"/>
            </a:xfrm>
            <a:solidFill>
              <a:schemeClr val="tx1"/>
            </a:solidFill>
          </p:grpSpPr>
          <p:sp>
            <p:nvSpPr>
              <p:cNvPr id="35" name="Freeform 26">
                <a:extLst>
                  <a:ext uri="{FF2B5EF4-FFF2-40B4-BE49-F238E27FC236}">
                    <a16:creationId xmlns:a16="http://schemas.microsoft.com/office/drawing/2014/main" id="{9A73B8F3-E220-E376-D297-71A21D0AEAC9}"/>
                  </a:ext>
                </a:extLst>
              </p:cNvPr>
              <p:cNvSpPr>
                <a:spLocks/>
              </p:cNvSpPr>
              <p:nvPr/>
            </p:nvSpPr>
            <p:spPr bwMode="auto">
              <a:xfrm>
                <a:off x="8670925" y="6067426"/>
                <a:ext cx="706438" cy="300038"/>
              </a:xfrm>
              <a:custGeom>
                <a:avLst/>
                <a:gdLst>
                  <a:gd name="T0" fmla="*/ 434 w 470"/>
                  <a:gd name="T1" fmla="*/ 56 h 200"/>
                  <a:gd name="T2" fmla="*/ 417 w 470"/>
                  <a:gd name="T3" fmla="*/ 32 h 200"/>
                  <a:gd name="T4" fmla="*/ 325 w 470"/>
                  <a:gd name="T5" fmla="*/ 1 h 200"/>
                  <a:gd name="T6" fmla="*/ 236 w 470"/>
                  <a:gd name="T7" fmla="*/ 73 h 200"/>
                  <a:gd name="T8" fmla="*/ 139 w 470"/>
                  <a:gd name="T9" fmla="*/ 0 h 200"/>
                  <a:gd name="T10" fmla="*/ 50 w 470"/>
                  <a:gd name="T11" fmla="*/ 37 h 200"/>
                  <a:gd name="T12" fmla="*/ 34 w 470"/>
                  <a:gd name="T13" fmla="*/ 63 h 200"/>
                  <a:gd name="T14" fmla="*/ 0 w 470"/>
                  <a:gd name="T15" fmla="*/ 200 h 200"/>
                  <a:gd name="T16" fmla="*/ 470 w 470"/>
                  <a:gd name="T17" fmla="*/ 200 h 200"/>
                  <a:gd name="T18" fmla="*/ 434 w 470"/>
                  <a:gd name="T19" fmla="*/ 5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0" h="200">
                    <a:moveTo>
                      <a:pt x="434" y="56"/>
                    </a:moveTo>
                    <a:cubicBezTo>
                      <a:pt x="434" y="56"/>
                      <a:pt x="419" y="32"/>
                      <a:pt x="417" y="32"/>
                    </a:cubicBezTo>
                    <a:cubicBezTo>
                      <a:pt x="415" y="32"/>
                      <a:pt x="358" y="13"/>
                      <a:pt x="325" y="1"/>
                    </a:cubicBezTo>
                    <a:cubicBezTo>
                      <a:pt x="305" y="71"/>
                      <a:pt x="236" y="73"/>
                      <a:pt x="236" y="73"/>
                    </a:cubicBezTo>
                    <a:cubicBezTo>
                      <a:pt x="179" y="73"/>
                      <a:pt x="151" y="25"/>
                      <a:pt x="139" y="0"/>
                    </a:cubicBezTo>
                    <a:cubicBezTo>
                      <a:pt x="50" y="37"/>
                      <a:pt x="50" y="37"/>
                      <a:pt x="50" y="37"/>
                    </a:cubicBezTo>
                    <a:cubicBezTo>
                      <a:pt x="50" y="37"/>
                      <a:pt x="35" y="61"/>
                      <a:pt x="34" y="63"/>
                    </a:cubicBezTo>
                    <a:cubicBezTo>
                      <a:pt x="34" y="65"/>
                      <a:pt x="0" y="200"/>
                      <a:pt x="0" y="200"/>
                    </a:cubicBezTo>
                    <a:cubicBezTo>
                      <a:pt x="470" y="200"/>
                      <a:pt x="470" y="200"/>
                      <a:pt x="470" y="200"/>
                    </a:cubicBezTo>
                    <a:lnTo>
                      <a:pt x="434" y="56"/>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5">
                <a:extLst>
                  <a:ext uri="{FF2B5EF4-FFF2-40B4-BE49-F238E27FC236}">
                    <a16:creationId xmlns:a16="http://schemas.microsoft.com/office/drawing/2014/main" id="{8AFFFC37-C8AD-A379-E093-B189C53A8E69}"/>
                  </a:ext>
                </a:extLst>
              </p:cNvPr>
              <p:cNvSpPr>
                <a:spLocks noEditPoints="1"/>
              </p:cNvSpPr>
              <p:nvPr/>
            </p:nvSpPr>
            <p:spPr bwMode="auto">
              <a:xfrm>
                <a:off x="8656637" y="5538788"/>
                <a:ext cx="736600" cy="841375"/>
              </a:xfrm>
              <a:custGeom>
                <a:avLst/>
                <a:gdLst>
                  <a:gd name="T0" fmla="*/ 418 w 490"/>
                  <a:gd name="T1" fmla="*/ 374 h 559"/>
                  <a:gd name="T2" fmla="*/ 317 w 490"/>
                  <a:gd name="T3" fmla="*/ 335 h 559"/>
                  <a:gd name="T4" fmla="*/ 314 w 490"/>
                  <a:gd name="T5" fmla="*/ 303 h 559"/>
                  <a:gd name="T6" fmla="*/ 369 w 490"/>
                  <a:gd name="T7" fmla="*/ 208 h 559"/>
                  <a:gd name="T8" fmla="*/ 349 w 490"/>
                  <a:gd name="T9" fmla="*/ 166 h 559"/>
                  <a:gd name="T10" fmla="*/ 288 w 490"/>
                  <a:gd name="T11" fmla="*/ 26 h 559"/>
                  <a:gd name="T12" fmla="*/ 130 w 490"/>
                  <a:gd name="T13" fmla="*/ 112 h 559"/>
                  <a:gd name="T14" fmla="*/ 127 w 490"/>
                  <a:gd name="T15" fmla="*/ 177 h 559"/>
                  <a:gd name="T16" fmla="*/ 120 w 490"/>
                  <a:gd name="T17" fmla="*/ 212 h 559"/>
                  <a:gd name="T18" fmla="*/ 173 w 490"/>
                  <a:gd name="T19" fmla="*/ 301 h 559"/>
                  <a:gd name="T20" fmla="*/ 72 w 490"/>
                  <a:gd name="T21" fmla="*/ 374 h 559"/>
                  <a:gd name="T22" fmla="*/ 0 w 490"/>
                  <a:gd name="T23" fmla="*/ 559 h 559"/>
                  <a:gd name="T24" fmla="*/ 453 w 490"/>
                  <a:gd name="T25" fmla="*/ 413 h 559"/>
                  <a:gd name="T26" fmla="*/ 158 w 490"/>
                  <a:gd name="T27" fmla="*/ 229 h 559"/>
                  <a:gd name="T28" fmla="*/ 135 w 490"/>
                  <a:gd name="T29" fmla="*/ 208 h 559"/>
                  <a:gd name="T30" fmla="*/ 145 w 490"/>
                  <a:gd name="T31" fmla="*/ 183 h 559"/>
                  <a:gd name="T32" fmla="*/ 155 w 490"/>
                  <a:gd name="T33" fmla="*/ 180 h 559"/>
                  <a:gd name="T34" fmla="*/ 216 w 490"/>
                  <a:gd name="T35" fmla="*/ 125 h 559"/>
                  <a:gd name="T36" fmla="*/ 310 w 490"/>
                  <a:gd name="T37" fmla="*/ 135 h 559"/>
                  <a:gd name="T38" fmla="*/ 344 w 490"/>
                  <a:gd name="T39" fmla="*/ 181 h 559"/>
                  <a:gd name="T40" fmla="*/ 353 w 490"/>
                  <a:gd name="T41" fmla="*/ 206 h 559"/>
                  <a:gd name="T42" fmla="*/ 328 w 490"/>
                  <a:gd name="T43" fmla="*/ 229 h 559"/>
                  <a:gd name="T44" fmla="*/ 242 w 490"/>
                  <a:gd name="T45" fmla="*/ 326 h 559"/>
                  <a:gd name="T46" fmla="*/ 242 w 490"/>
                  <a:gd name="T47" fmla="*/ 342 h 559"/>
                  <a:gd name="T48" fmla="*/ 303 w 490"/>
                  <a:gd name="T49" fmla="*/ 350 h 559"/>
                  <a:gd name="T50" fmla="*/ 244 w 490"/>
                  <a:gd name="T51" fmla="*/ 387 h 559"/>
                  <a:gd name="T52" fmla="*/ 187 w 490"/>
                  <a:gd name="T53" fmla="*/ 328 h 559"/>
                  <a:gd name="T54" fmla="*/ 242 w 490"/>
                  <a:gd name="T55" fmla="*/ 342 h 559"/>
                  <a:gd name="T56" fmla="*/ 244 w 490"/>
                  <a:gd name="T57" fmla="*/ 403 h 559"/>
                  <a:gd name="T58" fmla="*/ 245 w 490"/>
                  <a:gd name="T59" fmla="*/ 403 h 559"/>
                  <a:gd name="T60" fmla="*/ 329 w 490"/>
                  <a:gd name="T61" fmla="*/ 355 h 559"/>
                  <a:gd name="T62" fmla="*/ 160 w 490"/>
                  <a:gd name="T63" fmla="*/ 355 h 559"/>
                  <a:gd name="T64" fmla="*/ 52 w 490"/>
                  <a:gd name="T65" fmla="*/ 416 h 559"/>
                  <a:gd name="T66" fmla="*/ 145 w 490"/>
                  <a:gd name="T67" fmla="*/ 361 h 559"/>
                  <a:gd name="T68" fmla="*/ 344 w 490"/>
                  <a:gd name="T69" fmla="*/ 361 h 559"/>
                  <a:gd name="T70" fmla="*/ 412 w 490"/>
                  <a:gd name="T71" fmla="*/ 389 h 559"/>
                  <a:gd name="T72" fmla="*/ 469 w 490"/>
                  <a:gd name="T73" fmla="*/ 543 h 559"/>
                  <a:gd name="T74" fmla="*/ 52 w 490"/>
                  <a:gd name="T75" fmla="*/ 416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0" h="559">
                    <a:moveTo>
                      <a:pt x="453" y="413"/>
                    </a:moveTo>
                    <a:cubicBezTo>
                      <a:pt x="453" y="412"/>
                      <a:pt x="447" y="384"/>
                      <a:pt x="418" y="374"/>
                    </a:cubicBezTo>
                    <a:cubicBezTo>
                      <a:pt x="338" y="341"/>
                      <a:pt x="338" y="341"/>
                      <a:pt x="338" y="341"/>
                    </a:cubicBezTo>
                    <a:cubicBezTo>
                      <a:pt x="317" y="335"/>
                      <a:pt x="317" y="335"/>
                      <a:pt x="317" y="335"/>
                    </a:cubicBezTo>
                    <a:cubicBezTo>
                      <a:pt x="314" y="306"/>
                      <a:pt x="314" y="306"/>
                      <a:pt x="314" y="306"/>
                    </a:cubicBezTo>
                    <a:cubicBezTo>
                      <a:pt x="314" y="303"/>
                      <a:pt x="314" y="303"/>
                      <a:pt x="314" y="303"/>
                    </a:cubicBezTo>
                    <a:cubicBezTo>
                      <a:pt x="325" y="289"/>
                      <a:pt x="335" y="269"/>
                      <a:pt x="341" y="243"/>
                    </a:cubicBezTo>
                    <a:cubicBezTo>
                      <a:pt x="352" y="239"/>
                      <a:pt x="366" y="229"/>
                      <a:pt x="369" y="208"/>
                    </a:cubicBezTo>
                    <a:cubicBezTo>
                      <a:pt x="369" y="206"/>
                      <a:pt x="372" y="186"/>
                      <a:pt x="361" y="173"/>
                    </a:cubicBezTo>
                    <a:cubicBezTo>
                      <a:pt x="358" y="170"/>
                      <a:pt x="354" y="167"/>
                      <a:pt x="349" y="166"/>
                    </a:cubicBezTo>
                    <a:cubicBezTo>
                      <a:pt x="358" y="141"/>
                      <a:pt x="365" y="107"/>
                      <a:pt x="358" y="77"/>
                    </a:cubicBezTo>
                    <a:cubicBezTo>
                      <a:pt x="358" y="77"/>
                      <a:pt x="347" y="25"/>
                      <a:pt x="288" y="26"/>
                    </a:cubicBezTo>
                    <a:cubicBezTo>
                      <a:pt x="288" y="26"/>
                      <a:pt x="267" y="0"/>
                      <a:pt x="206" y="10"/>
                    </a:cubicBezTo>
                    <a:cubicBezTo>
                      <a:pt x="206" y="10"/>
                      <a:pt x="130" y="20"/>
                      <a:pt x="130" y="112"/>
                    </a:cubicBezTo>
                    <a:cubicBezTo>
                      <a:pt x="130" y="112"/>
                      <a:pt x="132" y="137"/>
                      <a:pt x="140" y="168"/>
                    </a:cubicBezTo>
                    <a:cubicBezTo>
                      <a:pt x="136" y="170"/>
                      <a:pt x="131" y="173"/>
                      <a:pt x="127" y="177"/>
                    </a:cubicBezTo>
                    <a:cubicBezTo>
                      <a:pt x="120" y="185"/>
                      <a:pt x="118" y="197"/>
                      <a:pt x="120" y="211"/>
                    </a:cubicBezTo>
                    <a:cubicBezTo>
                      <a:pt x="120" y="212"/>
                      <a:pt x="120" y="212"/>
                      <a:pt x="120" y="212"/>
                    </a:cubicBezTo>
                    <a:cubicBezTo>
                      <a:pt x="123" y="223"/>
                      <a:pt x="131" y="240"/>
                      <a:pt x="146" y="244"/>
                    </a:cubicBezTo>
                    <a:cubicBezTo>
                      <a:pt x="149" y="255"/>
                      <a:pt x="158" y="280"/>
                      <a:pt x="173" y="301"/>
                    </a:cubicBezTo>
                    <a:cubicBezTo>
                      <a:pt x="170" y="333"/>
                      <a:pt x="170" y="333"/>
                      <a:pt x="170" y="333"/>
                    </a:cubicBezTo>
                    <a:cubicBezTo>
                      <a:pt x="72" y="374"/>
                      <a:pt x="72" y="374"/>
                      <a:pt x="72" y="374"/>
                    </a:cubicBezTo>
                    <a:cubicBezTo>
                      <a:pt x="42" y="384"/>
                      <a:pt x="36" y="412"/>
                      <a:pt x="36" y="412"/>
                    </a:cubicBezTo>
                    <a:cubicBezTo>
                      <a:pt x="0" y="559"/>
                      <a:pt x="0" y="559"/>
                      <a:pt x="0" y="559"/>
                    </a:cubicBezTo>
                    <a:cubicBezTo>
                      <a:pt x="490" y="559"/>
                      <a:pt x="490" y="559"/>
                      <a:pt x="490" y="559"/>
                    </a:cubicBezTo>
                    <a:lnTo>
                      <a:pt x="453" y="413"/>
                    </a:lnTo>
                    <a:close/>
                    <a:moveTo>
                      <a:pt x="160" y="235"/>
                    </a:moveTo>
                    <a:cubicBezTo>
                      <a:pt x="158" y="229"/>
                      <a:pt x="158" y="229"/>
                      <a:pt x="158" y="229"/>
                    </a:cubicBezTo>
                    <a:cubicBezTo>
                      <a:pt x="152" y="229"/>
                      <a:pt x="152" y="229"/>
                      <a:pt x="152" y="229"/>
                    </a:cubicBezTo>
                    <a:cubicBezTo>
                      <a:pt x="144" y="229"/>
                      <a:pt x="137" y="215"/>
                      <a:pt x="135" y="208"/>
                    </a:cubicBezTo>
                    <a:cubicBezTo>
                      <a:pt x="134" y="199"/>
                      <a:pt x="135" y="192"/>
                      <a:pt x="139" y="188"/>
                    </a:cubicBezTo>
                    <a:cubicBezTo>
                      <a:pt x="141" y="186"/>
                      <a:pt x="143" y="184"/>
                      <a:pt x="145" y="183"/>
                    </a:cubicBezTo>
                    <a:cubicBezTo>
                      <a:pt x="147" y="190"/>
                      <a:pt x="149" y="197"/>
                      <a:pt x="152" y="204"/>
                    </a:cubicBezTo>
                    <a:cubicBezTo>
                      <a:pt x="152" y="204"/>
                      <a:pt x="151" y="194"/>
                      <a:pt x="155" y="180"/>
                    </a:cubicBezTo>
                    <a:cubicBezTo>
                      <a:pt x="155" y="180"/>
                      <a:pt x="155" y="180"/>
                      <a:pt x="156" y="179"/>
                    </a:cubicBezTo>
                    <a:cubicBezTo>
                      <a:pt x="162" y="159"/>
                      <a:pt x="177" y="133"/>
                      <a:pt x="216" y="125"/>
                    </a:cubicBezTo>
                    <a:cubicBezTo>
                      <a:pt x="216" y="125"/>
                      <a:pt x="263" y="118"/>
                      <a:pt x="279" y="95"/>
                    </a:cubicBezTo>
                    <a:cubicBezTo>
                      <a:pt x="279" y="95"/>
                      <a:pt x="284" y="117"/>
                      <a:pt x="310" y="135"/>
                    </a:cubicBezTo>
                    <a:cubicBezTo>
                      <a:pt x="310" y="135"/>
                      <a:pt x="340" y="157"/>
                      <a:pt x="333" y="204"/>
                    </a:cubicBezTo>
                    <a:cubicBezTo>
                      <a:pt x="333" y="204"/>
                      <a:pt x="338" y="195"/>
                      <a:pt x="344" y="181"/>
                    </a:cubicBezTo>
                    <a:cubicBezTo>
                      <a:pt x="346" y="181"/>
                      <a:pt x="348" y="183"/>
                      <a:pt x="349" y="184"/>
                    </a:cubicBezTo>
                    <a:cubicBezTo>
                      <a:pt x="354" y="190"/>
                      <a:pt x="354" y="202"/>
                      <a:pt x="353" y="206"/>
                    </a:cubicBezTo>
                    <a:cubicBezTo>
                      <a:pt x="351" y="225"/>
                      <a:pt x="335" y="228"/>
                      <a:pt x="333" y="229"/>
                    </a:cubicBezTo>
                    <a:cubicBezTo>
                      <a:pt x="328" y="229"/>
                      <a:pt x="328" y="229"/>
                      <a:pt x="328" y="229"/>
                    </a:cubicBezTo>
                    <a:cubicBezTo>
                      <a:pt x="327" y="235"/>
                      <a:pt x="327" y="235"/>
                      <a:pt x="327" y="235"/>
                    </a:cubicBezTo>
                    <a:cubicBezTo>
                      <a:pt x="308" y="325"/>
                      <a:pt x="245" y="326"/>
                      <a:pt x="242" y="326"/>
                    </a:cubicBezTo>
                    <a:cubicBezTo>
                      <a:pt x="185" y="326"/>
                      <a:pt x="160" y="236"/>
                      <a:pt x="160" y="235"/>
                    </a:cubicBezTo>
                    <a:close/>
                    <a:moveTo>
                      <a:pt x="242" y="342"/>
                    </a:moveTo>
                    <a:cubicBezTo>
                      <a:pt x="243" y="342"/>
                      <a:pt x="272" y="342"/>
                      <a:pt x="300" y="318"/>
                    </a:cubicBezTo>
                    <a:cubicBezTo>
                      <a:pt x="303" y="350"/>
                      <a:pt x="303" y="350"/>
                      <a:pt x="303" y="350"/>
                    </a:cubicBezTo>
                    <a:cubicBezTo>
                      <a:pt x="303" y="350"/>
                      <a:pt x="303" y="350"/>
                      <a:pt x="303" y="350"/>
                    </a:cubicBezTo>
                    <a:cubicBezTo>
                      <a:pt x="297" y="363"/>
                      <a:pt x="282" y="383"/>
                      <a:pt x="244" y="387"/>
                    </a:cubicBezTo>
                    <a:cubicBezTo>
                      <a:pt x="205" y="385"/>
                      <a:pt x="190" y="363"/>
                      <a:pt x="185" y="350"/>
                    </a:cubicBezTo>
                    <a:cubicBezTo>
                      <a:pt x="187" y="328"/>
                      <a:pt x="187" y="328"/>
                      <a:pt x="187" y="328"/>
                    </a:cubicBezTo>
                    <a:cubicBezTo>
                      <a:pt x="188" y="319"/>
                      <a:pt x="188" y="319"/>
                      <a:pt x="188" y="319"/>
                    </a:cubicBezTo>
                    <a:cubicBezTo>
                      <a:pt x="202" y="333"/>
                      <a:pt x="220" y="342"/>
                      <a:pt x="242" y="342"/>
                    </a:cubicBezTo>
                    <a:close/>
                    <a:moveTo>
                      <a:pt x="169" y="351"/>
                    </a:moveTo>
                    <a:cubicBezTo>
                      <a:pt x="174" y="368"/>
                      <a:pt x="192" y="401"/>
                      <a:pt x="244" y="403"/>
                    </a:cubicBezTo>
                    <a:cubicBezTo>
                      <a:pt x="245" y="403"/>
                      <a:pt x="245" y="403"/>
                      <a:pt x="245" y="403"/>
                    </a:cubicBezTo>
                    <a:cubicBezTo>
                      <a:pt x="245" y="403"/>
                      <a:pt x="245" y="403"/>
                      <a:pt x="245" y="403"/>
                    </a:cubicBezTo>
                    <a:cubicBezTo>
                      <a:pt x="295" y="398"/>
                      <a:pt x="313" y="367"/>
                      <a:pt x="319" y="352"/>
                    </a:cubicBezTo>
                    <a:cubicBezTo>
                      <a:pt x="329" y="355"/>
                      <a:pt x="329" y="355"/>
                      <a:pt x="329" y="355"/>
                    </a:cubicBezTo>
                    <a:cubicBezTo>
                      <a:pt x="303" y="412"/>
                      <a:pt x="247" y="413"/>
                      <a:pt x="245" y="413"/>
                    </a:cubicBezTo>
                    <a:cubicBezTo>
                      <a:pt x="189" y="413"/>
                      <a:pt x="167" y="372"/>
                      <a:pt x="160" y="355"/>
                    </a:cubicBezTo>
                    <a:lnTo>
                      <a:pt x="169" y="351"/>
                    </a:lnTo>
                    <a:close/>
                    <a:moveTo>
                      <a:pt x="52" y="416"/>
                    </a:moveTo>
                    <a:cubicBezTo>
                      <a:pt x="52" y="415"/>
                      <a:pt x="56" y="396"/>
                      <a:pt x="77" y="389"/>
                    </a:cubicBezTo>
                    <a:cubicBezTo>
                      <a:pt x="145" y="361"/>
                      <a:pt x="145" y="361"/>
                      <a:pt x="145" y="361"/>
                    </a:cubicBezTo>
                    <a:cubicBezTo>
                      <a:pt x="154" y="381"/>
                      <a:pt x="181" y="429"/>
                      <a:pt x="245" y="429"/>
                    </a:cubicBezTo>
                    <a:cubicBezTo>
                      <a:pt x="246" y="429"/>
                      <a:pt x="314" y="428"/>
                      <a:pt x="344" y="361"/>
                    </a:cubicBezTo>
                    <a:cubicBezTo>
                      <a:pt x="412" y="388"/>
                      <a:pt x="412" y="388"/>
                      <a:pt x="412" y="388"/>
                    </a:cubicBezTo>
                    <a:cubicBezTo>
                      <a:pt x="412" y="389"/>
                      <a:pt x="412" y="389"/>
                      <a:pt x="412" y="389"/>
                    </a:cubicBezTo>
                    <a:cubicBezTo>
                      <a:pt x="433" y="396"/>
                      <a:pt x="438" y="415"/>
                      <a:pt x="438" y="416"/>
                    </a:cubicBezTo>
                    <a:cubicBezTo>
                      <a:pt x="469" y="543"/>
                      <a:pt x="469" y="543"/>
                      <a:pt x="469" y="543"/>
                    </a:cubicBezTo>
                    <a:cubicBezTo>
                      <a:pt x="20" y="543"/>
                      <a:pt x="20" y="543"/>
                      <a:pt x="20" y="543"/>
                    </a:cubicBezTo>
                    <a:lnTo>
                      <a:pt x="52" y="4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52" name="Group 51">
            <a:extLst>
              <a:ext uri="{FF2B5EF4-FFF2-40B4-BE49-F238E27FC236}">
                <a16:creationId xmlns:a16="http://schemas.microsoft.com/office/drawing/2014/main" id="{B399B5FB-C800-EFAA-D4FA-256FA72071C8}"/>
              </a:ext>
            </a:extLst>
          </p:cNvPr>
          <p:cNvGrpSpPr/>
          <p:nvPr/>
        </p:nvGrpSpPr>
        <p:grpSpPr>
          <a:xfrm>
            <a:off x="630677" y="1448877"/>
            <a:ext cx="516741" cy="518557"/>
            <a:chOff x="2587625" y="5592765"/>
            <a:chExt cx="1355725" cy="1360488"/>
          </a:xfrm>
        </p:grpSpPr>
        <p:sp>
          <p:nvSpPr>
            <p:cNvPr id="53" name="Freeform 12">
              <a:extLst>
                <a:ext uri="{FF2B5EF4-FFF2-40B4-BE49-F238E27FC236}">
                  <a16:creationId xmlns:a16="http://schemas.microsoft.com/office/drawing/2014/main" id="{5112935F-0649-E09A-D306-3541ADC73150}"/>
                </a:ext>
              </a:extLst>
            </p:cNvPr>
            <p:cNvSpPr>
              <a:spLocks noEditPoints="1"/>
            </p:cNvSpPr>
            <p:nvPr/>
          </p:nvSpPr>
          <p:spPr bwMode="auto">
            <a:xfrm>
              <a:off x="2587625" y="5592765"/>
              <a:ext cx="1355725" cy="1360488"/>
            </a:xfrm>
            <a:custGeom>
              <a:avLst/>
              <a:gdLst>
                <a:gd name="T0" fmla="*/ 0 w 612"/>
                <a:gd name="T1" fmla="*/ 306 h 612"/>
                <a:gd name="T2" fmla="*/ 612 w 612"/>
                <a:gd name="T3" fmla="*/ 306 h 612"/>
                <a:gd name="T4" fmla="*/ 597 w 612"/>
                <a:gd name="T5" fmla="*/ 299 h 612"/>
                <a:gd name="T6" fmla="*/ 502 w 612"/>
                <a:gd name="T7" fmla="*/ 314 h 612"/>
                <a:gd name="T8" fmla="*/ 456 w 612"/>
                <a:gd name="T9" fmla="*/ 402 h 612"/>
                <a:gd name="T10" fmla="*/ 409 w 612"/>
                <a:gd name="T11" fmla="*/ 314 h 612"/>
                <a:gd name="T12" fmla="*/ 313 w 612"/>
                <a:gd name="T13" fmla="*/ 299 h 612"/>
                <a:gd name="T14" fmla="*/ 345 w 612"/>
                <a:gd name="T15" fmla="*/ 228 h 612"/>
                <a:gd name="T16" fmla="*/ 345 w 612"/>
                <a:gd name="T17" fmla="*/ 86 h 612"/>
                <a:gd name="T18" fmla="*/ 313 w 612"/>
                <a:gd name="T19" fmla="*/ 15 h 612"/>
                <a:gd name="T20" fmla="*/ 299 w 612"/>
                <a:gd name="T21" fmla="*/ 15 h 612"/>
                <a:gd name="T22" fmla="*/ 345 w 612"/>
                <a:gd name="T23" fmla="*/ 100 h 612"/>
                <a:gd name="T24" fmla="*/ 345 w 612"/>
                <a:gd name="T25" fmla="*/ 213 h 612"/>
                <a:gd name="T26" fmla="*/ 299 w 612"/>
                <a:gd name="T27" fmla="*/ 299 h 612"/>
                <a:gd name="T28" fmla="*/ 227 w 612"/>
                <a:gd name="T29" fmla="*/ 267 h 612"/>
                <a:gd name="T30" fmla="*/ 84 w 612"/>
                <a:gd name="T31" fmla="*/ 267 h 612"/>
                <a:gd name="T32" fmla="*/ 15 w 612"/>
                <a:gd name="T33" fmla="*/ 299 h 612"/>
                <a:gd name="T34" fmla="*/ 299 w 612"/>
                <a:gd name="T35" fmla="*/ 597 h 612"/>
                <a:gd name="T36" fmla="*/ 124 w 612"/>
                <a:gd name="T37" fmla="*/ 314 h 612"/>
                <a:gd name="T38" fmla="*/ 99 w 612"/>
                <a:gd name="T39" fmla="*/ 267 h 612"/>
                <a:gd name="T40" fmla="*/ 212 w 612"/>
                <a:gd name="T41" fmla="*/ 267 h 612"/>
                <a:gd name="T42" fmla="*/ 188 w 612"/>
                <a:gd name="T43" fmla="*/ 314 h 612"/>
                <a:gd name="T44" fmla="*/ 299 w 612"/>
                <a:gd name="T45" fmla="*/ 389 h 612"/>
                <a:gd name="T46" fmla="*/ 196 w 612"/>
                <a:gd name="T47" fmla="*/ 453 h 612"/>
                <a:gd name="T48" fmla="*/ 299 w 612"/>
                <a:gd name="T49" fmla="*/ 517 h 612"/>
                <a:gd name="T50" fmla="*/ 313 w 612"/>
                <a:gd name="T51" fmla="*/ 597 h 612"/>
                <a:gd name="T52" fmla="*/ 299 w 612"/>
                <a:gd name="T53" fmla="*/ 499 h 612"/>
                <a:gd name="T54" fmla="*/ 211 w 612"/>
                <a:gd name="T55" fmla="*/ 453 h 612"/>
                <a:gd name="T56" fmla="*/ 299 w 612"/>
                <a:gd name="T57" fmla="*/ 406 h 612"/>
                <a:gd name="T58" fmla="*/ 313 w 612"/>
                <a:gd name="T59" fmla="*/ 314 h 612"/>
                <a:gd name="T60" fmla="*/ 384 w 612"/>
                <a:gd name="T61" fmla="*/ 345 h 612"/>
                <a:gd name="T62" fmla="*/ 527 w 612"/>
                <a:gd name="T63" fmla="*/ 345 h 612"/>
                <a:gd name="T64" fmla="*/ 597 w 612"/>
                <a:gd name="T65" fmla="*/ 314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12" h="612">
                  <a:moveTo>
                    <a:pt x="306" y="0"/>
                  </a:moveTo>
                  <a:cubicBezTo>
                    <a:pt x="137" y="0"/>
                    <a:pt x="0" y="138"/>
                    <a:pt x="0" y="306"/>
                  </a:cubicBezTo>
                  <a:cubicBezTo>
                    <a:pt x="0" y="475"/>
                    <a:pt x="137" y="612"/>
                    <a:pt x="306" y="612"/>
                  </a:cubicBezTo>
                  <a:cubicBezTo>
                    <a:pt x="475" y="612"/>
                    <a:pt x="612" y="475"/>
                    <a:pt x="612" y="306"/>
                  </a:cubicBezTo>
                  <a:cubicBezTo>
                    <a:pt x="612" y="138"/>
                    <a:pt x="475" y="0"/>
                    <a:pt x="306" y="0"/>
                  </a:cubicBezTo>
                  <a:close/>
                  <a:moveTo>
                    <a:pt x="597" y="299"/>
                  </a:moveTo>
                  <a:cubicBezTo>
                    <a:pt x="488" y="299"/>
                    <a:pt x="488" y="299"/>
                    <a:pt x="488" y="299"/>
                  </a:cubicBezTo>
                  <a:cubicBezTo>
                    <a:pt x="493" y="303"/>
                    <a:pt x="498" y="308"/>
                    <a:pt x="502" y="314"/>
                  </a:cubicBezTo>
                  <a:cubicBezTo>
                    <a:pt x="508" y="323"/>
                    <a:pt x="512" y="334"/>
                    <a:pt x="512" y="345"/>
                  </a:cubicBezTo>
                  <a:cubicBezTo>
                    <a:pt x="512" y="376"/>
                    <a:pt x="487" y="402"/>
                    <a:pt x="456" y="402"/>
                  </a:cubicBezTo>
                  <a:cubicBezTo>
                    <a:pt x="424" y="402"/>
                    <a:pt x="399" y="376"/>
                    <a:pt x="399" y="345"/>
                  </a:cubicBezTo>
                  <a:cubicBezTo>
                    <a:pt x="399" y="334"/>
                    <a:pt x="403" y="323"/>
                    <a:pt x="409" y="314"/>
                  </a:cubicBezTo>
                  <a:cubicBezTo>
                    <a:pt x="413" y="308"/>
                    <a:pt x="418" y="303"/>
                    <a:pt x="423" y="299"/>
                  </a:cubicBezTo>
                  <a:cubicBezTo>
                    <a:pt x="313" y="299"/>
                    <a:pt x="313" y="299"/>
                    <a:pt x="313" y="299"/>
                  </a:cubicBezTo>
                  <a:cubicBezTo>
                    <a:pt x="313" y="221"/>
                    <a:pt x="313" y="221"/>
                    <a:pt x="313" y="221"/>
                  </a:cubicBezTo>
                  <a:cubicBezTo>
                    <a:pt x="323" y="226"/>
                    <a:pt x="334" y="228"/>
                    <a:pt x="345" y="228"/>
                  </a:cubicBezTo>
                  <a:cubicBezTo>
                    <a:pt x="384" y="228"/>
                    <a:pt x="416" y="196"/>
                    <a:pt x="416" y="157"/>
                  </a:cubicBezTo>
                  <a:cubicBezTo>
                    <a:pt x="416" y="118"/>
                    <a:pt x="384" y="86"/>
                    <a:pt x="345" y="86"/>
                  </a:cubicBezTo>
                  <a:cubicBezTo>
                    <a:pt x="334" y="86"/>
                    <a:pt x="323" y="88"/>
                    <a:pt x="313" y="93"/>
                  </a:cubicBezTo>
                  <a:cubicBezTo>
                    <a:pt x="313" y="15"/>
                    <a:pt x="313" y="15"/>
                    <a:pt x="313" y="15"/>
                  </a:cubicBezTo>
                  <a:cubicBezTo>
                    <a:pt x="468" y="19"/>
                    <a:pt x="593" y="144"/>
                    <a:pt x="597" y="299"/>
                  </a:cubicBezTo>
                  <a:close/>
                  <a:moveTo>
                    <a:pt x="299" y="15"/>
                  </a:moveTo>
                  <a:cubicBezTo>
                    <a:pt x="299" y="125"/>
                    <a:pt x="299" y="125"/>
                    <a:pt x="299" y="125"/>
                  </a:cubicBezTo>
                  <a:cubicBezTo>
                    <a:pt x="309" y="110"/>
                    <a:pt x="326" y="100"/>
                    <a:pt x="345" y="100"/>
                  </a:cubicBezTo>
                  <a:cubicBezTo>
                    <a:pt x="376" y="100"/>
                    <a:pt x="401" y="126"/>
                    <a:pt x="401" y="157"/>
                  </a:cubicBezTo>
                  <a:cubicBezTo>
                    <a:pt x="401" y="188"/>
                    <a:pt x="376" y="213"/>
                    <a:pt x="345" y="213"/>
                  </a:cubicBezTo>
                  <a:cubicBezTo>
                    <a:pt x="326" y="213"/>
                    <a:pt x="309" y="204"/>
                    <a:pt x="299" y="189"/>
                  </a:cubicBezTo>
                  <a:cubicBezTo>
                    <a:pt x="299" y="299"/>
                    <a:pt x="299" y="299"/>
                    <a:pt x="299" y="299"/>
                  </a:cubicBezTo>
                  <a:cubicBezTo>
                    <a:pt x="220" y="299"/>
                    <a:pt x="220" y="299"/>
                    <a:pt x="220" y="299"/>
                  </a:cubicBezTo>
                  <a:cubicBezTo>
                    <a:pt x="224" y="289"/>
                    <a:pt x="227" y="279"/>
                    <a:pt x="227" y="267"/>
                  </a:cubicBezTo>
                  <a:cubicBezTo>
                    <a:pt x="227" y="228"/>
                    <a:pt x="195" y="196"/>
                    <a:pt x="156" y="196"/>
                  </a:cubicBezTo>
                  <a:cubicBezTo>
                    <a:pt x="116" y="196"/>
                    <a:pt x="84" y="228"/>
                    <a:pt x="84" y="267"/>
                  </a:cubicBezTo>
                  <a:cubicBezTo>
                    <a:pt x="84" y="279"/>
                    <a:pt x="87" y="289"/>
                    <a:pt x="92" y="299"/>
                  </a:cubicBezTo>
                  <a:cubicBezTo>
                    <a:pt x="15" y="299"/>
                    <a:pt x="15" y="299"/>
                    <a:pt x="15" y="299"/>
                  </a:cubicBezTo>
                  <a:cubicBezTo>
                    <a:pt x="19" y="144"/>
                    <a:pt x="144" y="19"/>
                    <a:pt x="299" y="15"/>
                  </a:cubicBezTo>
                  <a:close/>
                  <a:moveTo>
                    <a:pt x="299" y="597"/>
                  </a:moveTo>
                  <a:cubicBezTo>
                    <a:pt x="144" y="593"/>
                    <a:pt x="19" y="468"/>
                    <a:pt x="15" y="314"/>
                  </a:cubicBezTo>
                  <a:cubicBezTo>
                    <a:pt x="124" y="314"/>
                    <a:pt x="124" y="314"/>
                    <a:pt x="124" y="314"/>
                  </a:cubicBezTo>
                  <a:cubicBezTo>
                    <a:pt x="118" y="310"/>
                    <a:pt x="113" y="305"/>
                    <a:pt x="109" y="299"/>
                  </a:cubicBezTo>
                  <a:cubicBezTo>
                    <a:pt x="103" y="290"/>
                    <a:pt x="99" y="279"/>
                    <a:pt x="99" y="267"/>
                  </a:cubicBezTo>
                  <a:cubicBezTo>
                    <a:pt x="99" y="236"/>
                    <a:pt x="125" y="211"/>
                    <a:pt x="156" y="211"/>
                  </a:cubicBezTo>
                  <a:cubicBezTo>
                    <a:pt x="187" y="211"/>
                    <a:pt x="212" y="236"/>
                    <a:pt x="212" y="267"/>
                  </a:cubicBezTo>
                  <a:cubicBezTo>
                    <a:pt x="212" y="279"/>
                    <a:pt x="209" y="290"/>
                    <a:pt x="203" y="299"/>
                  </a:cubicBezTo>
                  <a:cubicBezTo>
                    <a:pt x="199" y="305"/>
                    <a:pt x="194" y="310"/>
                    <a:pt x="188" y="314"/>
                  </a:cubicBezTo>
                  <a:cubicBezTo>
                    <a:pt x="299" y="314"/>
                    <a:pt x="299" y="314"/>
                    <a:pt x="299" y="314"/>
                  </a:cubicBezTo>
                  <a:cubicBezTo>
                    <a:pt x="299" y="389"/>
                    <a:pt x="299" y="389"/>
                    <a:pt x="299" y="389"/>
                  </a:cubicBezTo>
                  <a:cubicBezTo>
                    <a:pt x="289" y="384"/>
                    <a:pt x="278" y="381"/>
                    <a:pt x="267" y="381"/>
                  </a:cubicBezTo>
                  <a:cubicBezTo>
                    <a:pt x="228" y="381"/>
                    <a:pt x="196" y="413"/>
                    <a:pt x="196" y="453"/>
                  </a:cubicBezTo>
                  <a:cubicBezTo>
                    <a:pt x="196" y="492"/>
                    <a:pt x="228" y="524"/>
                    <a:pt x="267" y="524"/>
                  </a:cubicBezTo>
                  <a:cubicBezTo>
                    <a:pt x="278" y="524"/>
                    <a:pt x="289" y="521"/>
                    <a:pt x="299" y="517"/>
                  </a:cubicBezTo>
                  <a:lnTo>
                    <a:pt x="299" y="597"/>
                  </a:lnTo>
                  <a:close/>
                  <a:moveTo>
                    <a:pt x="313" y="597"/>
                  </a:moveTo>
                  <a:cubicBezTo>
                    <a:pt x="313" y="485"/>
                    <a:pt x="313" y="485"/>
                    <a:pt x="313" y="485"/>
                  </a:cubicBezTo>
                  <a:cubicBezTo>
                    <a:pt x="309" y="491"/>
                    <a:pt x="304" y="496"/>
                    <a:pt x="299" y="499"/>
                  </a:cubicBezTo>
                  <a:cubicBezTo>
                    <a:pt x="290" y="506"/>
                    <a:pt x="279" y="509"/>
                    <a:pt x="267" y="509"/>
                  </a:cubicBezTo>
                  <a:cubicBezTo>
                    <a:pt x="236" y="509"/>
                    <a:pt x="211" y="484"/>
                    <a:pt x="211" y="453"/>
                  </a:cubicBezTo>
                  <a:cubicBezTo>
                    <a:pt x="211" y="421"/>
                    <a:pt x="236" y="396"/>
                    <a:pt x="267" y="396"/>
                  </a:cubicBezTo>
                  <a:cubicBezTo>
                    <a:pt x="279" y="396"/>
                    <a:pt x="290" y="400"/>
                    <a:pt x="299" y="406"/>
                  </a:cubicBezTo>
                  <a:cubicBezTo>
                    <a:pt x="304" y="410"/>
                    <a:pt x="309" y="415"/>
                    <a:pt x="313" y="421"/>
                  </a:cubicBezTo>
                  <a:cubicBezTo>
                    <a:pt x="313" y="314"/>
                    <a:pt x="313" y="314"/>
                    <a:pt x="313" y="314"/>
                  </a:cubicBezTo>
                  <a:cubicBezTo>
                    <a:pt x="392" y="314"/>
                    <a:pt x="392" y="314"/>
                    <a:pt x="392" y="314"/>
                  </a:cubicBezTo>
                  <a:cubicBezTo>
                    <a:pt x="387" y="323"/>
                    <a:pt x="384" y="334"/>
                    <a:pt x="384" y="345"/>
                  </a:cubicBezTo>
                  <a:cubicBezTo>
                    <a:pt x="384" y="385"/>
                    <a:pt x="416" y="417"/>
                    <a:pt x="456" y="417"/>
                  </a:cubicBezTo>
                  <a:cubicBezTo>
                    <a:pt x="495" y="417"/>
                    <a:pt x="527" y="385"/>
                    <a:pt x="527" y="345"/>
                  </a:cubicBezTo>
                  <a:cubicBezTo>
                    <a:pt x="527" y="334"/>
                    <a:pt x="524" y="323"/>
                    <a:pt x="520" y="314"/>
                  </a:cubicBezTo>
                  <a:cubicBezTo>
                    <a:pt x="597" y="314"/>
                    <a:pt x="597" y="314"/>
                    <a:pt x="597" y="314"/>
                  </a:cubicBezTo>
                  <a:cubicBezTo>
                    <a:pt x="593" y="468"/>
                    <a:pt x="468" y="593"/>
                    <a:pt x="313" y="597"/>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13">
              <a:extLst>
                <a:ext uri="{FF2B5EF4-FFF2-40B4-BE49-F238E27FC236}">
                  <a16:creationId xmlns:a16="http://schemas.microsoft.com/office/drawing/2014/main" id="{DE5B4407-D6C8-DA25-A79B-AF709724397B}"/>
                </a:ext>
              </a:extLst>
            </p:cNvPr>
            <p:cNvSpPr>
              <a:spLocks/>
            </p:cNvSpPr>
            <p:nvPr/>
          </p:nvSpPr>
          <p:spPr bwMode="auto">
            <a:xfrm>
              <a:off x="2660651" y="6096003"/>
              <a:ext cx="554038" cy="782638"/>
            </a:xfrm>
            <a:custGeom>
              <a:avLst/>
              <a:gdLst>
                <a:gd name="T0" fmla="*/ 145 w 250"/>
                <a:gd name="T1" fmla="*/ 227 h 353"/>
                <a:gd name="T2" fmla="*/ 232 w 250"/>
                <a:gd name="T3" fmla="*/ 313 h 353"/>
                <a:gd name="T4" fmla="*/ 250 w 250"/>
                <a:gd name="T5" fmla="*/ 311 h 353"/>
                <a:gd name="T6" fmla="*/ 250 w 250"/>
                <a:gd name="T7" fmla="*/ 353 h 353"/>
                <a:gd name="T8" fmla="*/ 0 w 250"/>
                <a:gd name="T9" fmla="*/ 103 h 353"/>
                <a:gd name="T10" fmla="*/ 92 w 250"/>
                <a:gd name="T11" fmla="*/ 103 h 353"/>
                <a:gd name="T12" fmla="*/ 107 w 250"/>
                <a:gd name="T13" fmla="*/ 92 h 353"/>
                <a:gd name="T14" fmla="*/ 102 w 250"/>
                <a:gd name="T15" fmla="*/ 76 h 353"/>
                <a:gd name="T16" fmla="*/ 82 w 250"/>
                <a:gd name="T17" fmla="*/ 41 h 353"/>
                <a:gd name="T18" fmla="*/ 123 w 250"/>
                <a:gd name="T19" fmla="*/ 0 h 353"/>
                <a:gd name="T20" fmla="*/ 163 w 250"/>
                <a:gd name="T21" fmla="*/ 41 h 353"/>
                <a:gd name="T22" fmla="*/ 144 w 250"/>
                <a:gd name="T23" fmla="*/ 76 h 353"/>
                <a:gd name="T24" fmla="*/ 144 w 250"/>
                <a:gd name="T25" fmla="*/ 76 h 353"/>
                <a:gd name="T26" fmla="*/ 138 w 250"/>
                <a:gd name="T27" fmla="*/ 92 h 353"/>
                <a:gd name="T28" fmla="*/ 153 w 250"/>
                <a:gd name="T29" fmla="*/ 103 h 353"/>
                <a:gd name="T30" fmla="*/ 250 w 250"/>
                <a:gd name="T31" fmla="*/ 103 h 353"/>
                <a:gd name="T32" fmla="*/ 250 w 250"/>
                <a:gd name="T33" fmla="*/ 143 h 353"/>
                <a:gd name="T34" fmla="*/ 232 w 250"/>
                <a:gd name="T35" fmla="*/ 141 h 353"/>
                <a:gd name="T36" fmla="*/ 145 w 250"/>
                <a:gd name="T37" fmla="*/ 227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0" h="353">
                  <a:moveTo>
                    <a:pt x="145" y="227"/>
                  </a:moveTo>
                  <a:cubicBezTo>
                    <a:pt x="145" y="275"/>
                    <a:pt x="184" y="313"/>
                    <a:pt x="232" y="313"/>
                  </a:cubicBezTo>
                  <a:cubicBezTo>
                    <a:pt x="238" y="313"/>
                    <a:pt x="244" y="312"/>
                    <a:pt x="250" y="311"/>
                  </a:cubicBezTo>
                  <a:cubicBezTo>
                    <a:pt x="250" y="353"/>
                    <a:pt x="250" y="353"/>
                    <a:pt x="250" y="353"/>
                  </a:cubicBezTo>
                  <a:cubicBezTo>
                    <a:pt x="117" y="342"/>
                    <a:pt x="11" y="236"/>
                    <a:pt x="0" y="103"/>
                  </a:cubicBezTo>
                  <a:cubicBezTo>
                    <a:pt x="92" y="103"/>
                    <a:pt x="92" y="103"/>
                    <a:pt x="92" y="103"/>
                  </a:cubicBezTo>
                  <a:cubicBezTo>
                    <a:pt x="92" y="103"/>
                    <a:pt x="105" y="103"/>
                    <a:pt x="107" y="92"/>
                  </a:cubicBezTo>
                  <a:cubicBezTo>
                    <a:pt x="107" y="92"/>
                    <a:pt x="110" y="83"/>
                    <a:pt x="102" y="76"/>
                  </a:cubicBezTo>
                  <a:cubicBezTo>
                    <a:pt x="90" y="69"/>
                    <a:pt x="82" y="56"/>
                    <a:pt x="82" y="41"/>
                  </a:cubicBezTo>
                  <a:cubicBezTo>
                    <a:pt x="82" y="19"/>
                    <a:pt x="100" y="0"/>
                    <a:pt x="123" y="0"/>
                  </a:cubicBezTo>
                  <a:cubicBezTo>
                    <a:pt x="145" y="0"/>
                    <a:pt x="163" y="19"/>
                    <a:pt x="163" y="41"/>
                  </a:cubicBezTo>
                  <a:cubicBezTo>
                    <a:pt x="163" y="56"/>
                    <a:pt x="156" y="69"/>
                    <a:pt x="144" y="76"/>
                  </a:cubicBezTo>
                  <a:cubicBezTo>
                    <a:pt x="144" y="76"/>
                    <a:pt x="144" y="76"/>
                    <a:pt x="144" y="76"/>
                  </a:cubicBezTo>
                  <a:cubicBezTo>
                    <a:pt x="135" y="83"/>
                    <a:pt x="138" y="92"/>
                    <a:pt x="138" y="92"/>
                  </a:cubicBezTo>
                  <a:cubicBezTo>
                    <a:pt x="141" y="103"/>
                    <a:pt x="153" y="103"/>
                    <a:pt x="153" y="103"/>
                  </a:cubicBezTo>
                  <a:cubicBezTo>
                    <a:pt x="250" y="103"/>
                    <a:pt x="250" y="103"/>
                    <a:pt x="250" y="103"/>
                  </a:cubicBezTo>
                  <a:cubicBezTo>
                    <a:pt x="250" y="143"/>
                    <a:pt x="250" y="143"/>
                    <a:pt x="250" y="143"/>
                  </a:cubicBezTo>
                  <a:cubicBezTo>
                    <a:pt x="244" y="141"/>
                    <a:pt x="238" y="141"/>
                    <a:pt x="232" y="141"/>
                  </a:cubicBezTo>
                  <a:cubicBezTo>
                    <a:pt x="184" y="141"/>
                    <a:pt x="145" y="179"/>
                    <a:pt x="145" y="227"/>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14">
              <a:extLst>
                <a:ext uri="{FF2B5EF4-FFF2-40B4-BE49-F238E27FC236}">
                  <a16:creationId xmlns:a16="http://schemas.microsoft.com/office/drawing/2014/main" id="{C5CA1758-FDE7-0E85-ABBB-AA7D694E5109}"/>
                </a:ext>
              </a:extLst>
            </p:cNvPr>
            <p:cNvSpPr>
              <a:spLocks/>
            </p:cNvSpPr>
            <p:nvPr/>
          </p:nvSpPr>
          <p:spPr bwMode="auto">
            <a:xfrm>
              <a:off x="2930526" y="6232528"/>
              <a:ext cx="7938"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cubicBezTo>
                    <a:pt x="3" y="0"/>
                    <a:pt x="3" y="0"/>
                    <a:pt x="3" y="0"/>
                  </a:cubicBezTo>
                  <a:cubicBezTo>
                    <a:pt x="2" y="0"/>
                    <a:pt x="1" y="0"/>
                    <a:pt x="0" y="0"/>
                  </a:cubicBezTo>
                  <a:cubicBezTo>
                    <a:pt x="2" y="0"/>
                    <a:pt x="3" y="0"/>
                    <a:pt x="3" y="0"/>
                  </a:cubicBezTo>
                  <a:close/>
                </a:path>
              </a:pathLst>
            </a:custGeom>
            <a:solidFill>
              <a:srgbClr val="07B5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15">
              <a:extLst>
                <a:ext uri="{FF2B5EF4-FFF2-40B4-BE49-F238E27FC236}">
                  <a16:creationId xmlns:a16="http://schemas.microsoft.com/office/drawing/2014/main" id="{6A36CED5-3632-136B-D187-9E054AF6C44F}"/>
                </a:ext>
              </a:extLst>
            </p:cNvPr>
            <p:cNvSpPr>
              <a:spLocks/>
            </p:cNvSpPr>
            <p:nvPr/>
          </p:nvSpPr>
          <p:spPr bwMode="auto">
            <a:xfrm>
              <a:off x="2927351" y="6232528"/>
              <a:ext cx="1588"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1" y="0"/>
                    <a:pt x="0" y="0"/>
                  </a:cubicBezTo>
                  <a:cubicBezTo>
                    <a:pt x="1" y="0"/>
                    <a:pt x="1" y="0"/>
                    <a:pt x="1" y="0"/>
                  </a:cubicBezTo>
                  <a:close/>
                </a:path>
              </a:pathLst>
            </a:custGeom>
            <a:solidFill>
              <a:srgbClr val="07B5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16">
              <a:extLst>
                <a:ext uri="{FF2B5EF4-FFF2-40B4-BE49-F238E27FC236}">
                  <a16:creationId xmlns:a16="http://schemas.microsoft.com/office/drawing/2014/main" id="{6BA22C1D-36FF-27D0-ACBA-9B417AB14EFE}"/>
                </a:ext>
              </a:extLst>
            </p:cNvPr>
            <p:cNvSpPr>
              <a:spLocks/>
            </p:cNvSpPr>
            <p:nvPr/>
          </p:nvSpPr>
          <p:spPr bwMode="auto">
            <a:xfrm>
              <a:off x="3316288" y="5664203"/>
              <a:ext cx="554038" cy="784225"/>
            </a:xfrm>
            <a:custGeom>
              <a:avLst/>
              <a:gdLst>
                <a:gd name="T0" fmla="*/ 105 w 250"/>
                <a:gd name="T1" fmla="*/ 127 h 353"/>
                <a:gd name="T2" fmla="*/ 19 w 250"/>
                <a:gd name="T3" fmla="*/ 40 h 353"/>
                <a:gd name="T4" fmla="*/ 0 w 250"/>
                <a:gd name="T5" fmla="*/ 42 h 353"/>
                <a:gd name="T6" fmla="*/ 0 w 250"/>
                <a:gd name="T7" fmla="*/ 0 h 353"/>
                <a:gd name="T8" fmla="*/ 250 w 250"/>
                <a:gd name="T9" fmla="*/ 251 h 353"/>
                <a:gd name="T10" fmla="*/ 158 w 250"/>
                <a:gd name="T11" fmla="*/ 251 h 353"/>
                <a:gd name="T12" fmla="*/ 143 w 250"/>
                <a:gd name="T13" fmla="*/ 261 h 353"/>
                <a:gd name="T14" fmla="*/ 148 w 250"/>
                <a:gd name="T15" fmla="*/ 277 h 353"/>
                <a:gd name="T16" fmla="*/ 168 w 250"/>
                <a:gd name="T17" fmla="*/ 312 h 353"/>
                <a:gd name="T18" fmla="*/ 128 w 250"/>
                <a:gd name="T19" fmla="*/ 353 h 353"/>
                <a:gd name="T20" fmla="*/ 87 w 250"/>
                <a:gd name="T21" fmla="*/ 312 h 353"/>
                <a:gd name="T22" fmla="*/ 106 w 250"/>
                <a:gd name="T23" fmla="*/ 277 h 353"/>
                <a:gd name="T24" fmla="*/ 106 w 250"/>
                <a:gd name="T25" fmla="*/ 277 h 353"/>
                <a:gd name="T26" fmla="*/ 112 w 250"/>
                <a:gd name="T27" fmla="*/ 261 h 353"/>
                <a:gd name="T28" fmla="*/ 97 w 250"/>
                <a:gd name="T29" fmla="*/ 251 h 353"/>
                <a:gd name="T30" fmla="*/ 0 w 250"/>
                <a:gd name="T31" fmla="*/ 251 h 353"/>
                <a:gd name="T32" fmla="*/ 0 w 250"/>
                <a:gd name="T33" fmla="*/ 211 h 353"/>
                <a:gd name="T34" fmla="*/ 19 w 250"/>
                <a:gd name="T35" fmla="*/ 213 h 353"/>
                <a:gd name="T36" fmla="*/ 105 w 250"/>
                <a:gd name="T37" fmla="*/ 127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0" h="353">
                  <a:moveTo>
                    <a:pt x="105" y="127"/>
                  </a:moveTo>
                  <a:cubicBezTo>
                    <a:pt x="105" y="79"/>
                    <a:pt x="66" y="40"/>
                    <a:pt x="19" y="40"/>
                  </a:cubicBezTo>
                  <a:cubicBezTo>
                    <a:pt x="12" y="40"/>
                    <a:pt x="6" y="41"/>
                    <a:pt x="0" y="42"/>
                  </a:cubicBezTo>
                  <a:cubicBezTo>
                    <a:pt x="0" y="0"/>
                    <a:pt x="0" y="0"/>
                    <a:pt x="0" y="0"/>
                  </a:cubicBezTo>
                  <a:cubicBezTo>
                    <a:pt x="133" y="11"/>
                    <a:pt x="239" y="117"/>
                    <a:pt x="250" y="251"/>
                  </a:cubicBezTo>
                  <a:cubicBezTo>
                    <a:pt x="158" y="251"/>
                    <a:pt x="158" y="251"/>
                    <a:pt x="158" y="251"/>
                  </a:cubicBezTo>
                  <a:cubicBezTo>
                    <a:pt x="158" y="251"/>
                    <a:pt x="146" y="251"/>
                    <a:pt x="143" y="261"/>
                  </a:cubicBezTo>
                  <a:cubicBezTo>
                    <a:pt x="143" y="261"/>
                    <a:pt x="140" y="270"/>
                    <a:pt x="148" y="277"/>
                  </a:cubicBezTo>
                  <a:cubicBezTo>
                    <a:pt x="160" y="284"/>
                    <a:pt x="168" y="297"/>
                    <a:pt x="168" y="312"/>
                  </a:cubicBezTo>
                  <a:cubicBezTo>
                    <a:pt x="168" y="335"/>
                    <a:pt x="150" y="353"/>
                    <a:pt x="128" y="353"/>
                  </a:cubicBezTo>
                  <a:cubicBezTo>
                    <a:pt x="105" y="353"/>
                    <a:pt x="87" y="335"/>
                    <a:pt x="87" y="312"/>
                  </a:cubicBezTo>
                  <a:cubicBezTo>
                    <a:pt x="87" y="298"/>
                    <a:pt x="95" y="285"/>
                    <a:pt x="106" y="277"/>
                  </a:cubicBezTo>
                  <a:cubicBezTo>
                    <a:pt x="106" y="277"/>
                    <a:pt x="106" y="277"/>
                    <a:pt x="106" y="277"/>
                  </a:cubicBezTo>
                  <a:cubicBezTo>
                    <a:pt x="116" y="270"/>
                    <a:pt x="112" y="261"/>
                    <a:pt x="112" y="261"/>
                  </a:cubicBezTo>
                  <a:cubicBezTo>
                    <a:pt x="110" y="251"/>
                    <a:pt x="97" y="251"/>
                    <a:pt x="97" y="251"/>
                  </a:cubicBezTo>
                  <a:cubicBezTo>
                    <a:pt x="0" y="251"/>
                    <a:pt x="0" y="251"/>
                    <a:pt x="0" y="251"/>
                  </a:cubicBezTo>
                  <a:cubicBezTo>
                    <a:pt x="0" y="211"/>
                    <a:pt x="0" y="211"/>
                    <a:pt x="0" y="211"/>
                  </a:cubicBezTo>
                  <a:cubicBezTo>
                    <a:pt x="6" y="212"/>
                    <a:pt x="12" y="213"/>
                    <a:pt x="19" y="213"/>
                  </a:cubicBezTo>
                  <a:cubicBezTo>
                    <a:pt x="66" y="213"/>
                    <a:pt x="105" y="174"/>
                    <a:pt x="105" y="127"/>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58" name="Group 57">
            <a:extLst>
              <a:ext uri="{FF2B5EF4-FFF2-40B4-BE49-F238E27FC236}">
                <a16:creationId xmlns:a16="http://schemas.microsoft.com/office/drawing/2014/main" id="{1CF08951-66BA-7DCA-1BF8-50CADD45344F}"/>
              </a:ext>
            </a:extLst>
          </p:cNvPr>
          <p:cNvGrpSpPr/>
          <p:nvPr/>
        </p:nvGrpSpPr>
        <p:grpSpPr>
          <a:xfrm>
            <a:off x="616919" y="4638343"/>
            <a:ext cx="469083" cy="445161"/>
            <a:chOff x="4443413" y="3194733"/>
            <a:chExt cx="715963" cy="679450"/>
          </a:xfrm>
        </p:grpSpPr>
        <p:sp>
          <p:nvSpPr>
            <p:cNvPr id="59" name="Freeform 21">
              <a:extLst>
                <a:ext uri="{FF2B5EF4-FFF2-40B4-BE49-F238E27FC236}">
                  <a16:creationId xmlns:a16="http://schemas.microsoft.com/office/drawing/2014/main" id="{04C4E087-E035-2BFF-2BD3-AD6D0C9E9D32}"/>
                </a:ext>
              </a:extLst>
            </p:cNvPr>
            <p:cNvSpPr>
              <a:spLocks/>
            </p:cNvSpPr>
            <p:nvPr/>
          </p:nvSpPr>
          <p:spPr bwMode="auto">
            <a:xfrm>
              <a:off x="4713288" y="3194733"/>
              <a:ext cx="446088" cy="679450"/>
            </a:xfrm>
            <a:custGeom>
              <a:avLst/>
              <a:gdLst>
                <a:gd name="T0" fmla="*/ 289 w 298"/>
                <a:gd name="T1" fmla="*/ 349 h 452"/>
                <a:gd name="T2" fmla="*/ 262 w 298"/>
                <a:gd name="T3" fmla="*/ 383 h 452"/>
                <a:gd name="T4" fmla="*/ 261 w 298"/>
                <a:gd name="T5" fmla="*/ 383 h 452"/>
                <a:gd name="T6" fmla="*/ 257 w 298"/>
                <a:gd name="T7" fmla="*/ 384 h 452"/>
                <a:gd name="T8" fmla="*/ 256 w 298"/>
                <a:gd name="T9" fmla="*/ 385 h 452"/>
                <a:gd name="T10" fmla="*/ 258 w 298"/>
                <a:gd name="T11" fmla="*/ 387 h 452"/>
                <a:gd name="T12" fmla="*/ 258 w 298"/>
                <a:gd name="T13" fmla="*/ 387 h 452"/>
                <a:gd name="T14" fmla="*/ 262 w 298"/>
                <a:gd name="T15" fmla="*/ 390 h 452"/>
                <a:gd name="T16" fmla="*/ 262 w 298"/>
                <a:gd name="T17" fmla="*/ 390 h 452"/>
                <a:gd name="T18" fmla="*/ 274 w 298"/>
                <a:gd name="T19" fmla="*/ 417 h 452"/>
                <a:gd name="T20" fmla="*/ 240 w 298"/>
                <a:gd name="T21" fmla="*/ 452 h 452"/>
                <a:gd name="T22" fmla="*/ 97 w 298"/>
                <a:gd name="T23" fmla="*/ 452 h 452"/>
                <a:gd name="T24" fmla="*/ 67 w 298"/>
                <a:gd name="T25" fmla="*/ 448 h 452"/>
                <a:gd name="T26" fmla="*/ 0 w 298"/>
                <a:gd name="T27" fmla="*/ 424 h 452"/>
                <a:gd name="T28" fmla="*/ 0 w 298"/>
                <a:gd name="T29" fmla="*/ 191 h 452"/>
                <a:gd name="T30" fmla="*/ 74 w 298"/>
                <a:gd name="T31" fmla="*/ 123 h 452"/>
                <a:gd name="T32" fmla="*/ 91 w 298"/>
                <a:gd name="T33" fmla="*/ 55 h 452"/>
                <a:gd name="T34" fmla="*/ 114 w 298"/>
                <a:gd name="T35" fmla="*/ 6 h 452"/>
                <a:gd name="T36" fmla="*/ 154 w 298"/>
                <a:gd name="T37" fmla="*/ 29 h 452"/>
                <a:gd name="T38" fmla="*/ 143 w 298"/>
                <a:gd name="T39" fmla="*/ 177 h 452"/>
                <a:gd name="T40" fmla="*/ 249 w 298"/>
                <a:gd name="T41" fmla="*/ 177 h 452"/>
                <a:gd name="T42" fmla="*/ 282 w 298"/>
                <a:gd name="T43" fmla="*/ 210 h 452"/>
                <a:gd name="T44" fmla="*/ 274 w 298"/>
                <a:gd name="T45" fmla="*/ 233 h 452"/>
                <a:gd name="T46" fmla="*/ 274 w 298"/>
                <a:gd name="T47" fmla="*/ 233 h 452"/>
                <a:gd name="T48" fmla="*/ 273 w 298"/>
                <a:gd name="T49" fmla="*/ 234 h 452"/>
                <a:gd name="T50" fmla="*/ 272 w 298"/>
                <a:gd name="T51" fmla="*/ 234 h 452"/>
                <a:gd name="T52" fmla="*/ 263 w 298"/>
                <a:gd name="T53" fmla="*/ 243 h 452"/>
                <a:gd name="T54" fmla="*/ 263 w 298"/>
                <a:gd name="T55" fmla="*/ 244 h 452"/>
                <a:gd name="T56" fmla="*/ 298 w 298"/>
                <a:gd name="T57" fmla="*/ 279 h 452"/>
                <a:gd name="T58" fmla="*/ 278 w 298"/>
                <a:gd name="T59" fmla="*/ 310 h 452"/>
                <a:gd name="T60" fmla="*/ 279 w 298"/>
                <a:gd name="T61" fmla="*/ 310 h 452"/>
                <a:gd name="T62" fmla="*/ 268 w 298"/>
                <a:gd name="T63" fmla="*/ 315 h 452"/>
                <a:gd name="T64" fmla="*/ 267 w 298"/>
                <a:gd name="T65" fmla="*/ 316 h 452"/>
                <a:gd name="T66" fmla="*/ 268 w 298"/>
                <a:gd name="T67" fmla="*/ 316 h 452"/>
                <a:gd name="T68" fmla="*/ 275 w 298"/>
                <a:gd name="T69" fmla="*/ 321 h 452"/>
                <a:gd name="T70" fmla="*/ 275 w 298"/>
                <a:gd name="T71" fmla="*/ 321 h 452"/>
                <a:gd name="T72" fmla="*/ 289 w 298"/>
                <a:gd name="T73" fmla="*/ 349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98" h="452">
                  <a:moveTo>
                    <a:pt x="289" y="349"/>
                  </a:moveTo>
                  <a:cubicBezTo>
                    <a:pt x="289" y="365"/>
                    <a:pt x="277" y="379"/>
                    <a:pt x="262" y="383"/>
                  </a:cubicBezTo>
                  <a:cubicBezTo>
                    <a:pt x="262" y="383"/>
                    <a:pt x="262" y="383"/>
                    <a:pt x="261" y="383"/>
                  </a:cubicBezTo>
                  <a:cubicBezTo>
                    <a:pt x="260" y="383"/>
                    <a:pt x="259" y="383"/>
                    <a:pt x="257" y="384"/>
                  </a:cubicBezTo>
                  <a:cubicBezTo>
                    <a:pt x="257" y="384"/>
                    <a:pt x="256" y="384"/>
                    <a:pt x="256" y="385"/>
                  </a:cubicBezTo>
                  <a:cubicBezTo>
                    <a:pt x="256" y="385"/>
                    <a:pt x="256" y="385"/>
                    <a:pt x="258" y="387"/>
                  </a:cubicBezTo>
                  <a:cubicBezTo>
                    <a:pt x="258" y="387"/>
                    <a:pt x="258" y="387"/>
                    <a:pt x="258" y="387"/>
                  </a:cubicBezTo>
                  <a:cubicBezTo>
                    <a:pt x="259" y="388"/>
                    <a:pt x="261" y="389"/>
                    <a:pt x="262" y="390"/>
                  </a:cubicBezTo>
                  <a:cubicBezTo>
                    <a:pt x="262" y="390"/>
                    <a:pt x="262" y="390"/>
                    <a:pt x="262" y="390"/>
                  </a:cubicBezTo>
                  <a:cubicBezTo>
                    <a:pt x="270" y="397"/>
                    <a:pt x="274" y="406"/>
                    <a:pt x="274" y="417"/>
                  </a:cubicBezTo>
                  <a:cubicBezTo>
                    <a:pt x="274" y="436"/>
                    <a:pt x="259" y="452"/>
                    <a:pt x="240" y="452"/>
                  </a:cubicBezTo>
                  <a:cubicBezTo>
                    <a:pt x="97" y="452"/>
                    <a:pt x="97" y="452"/>
                    <a:pt x="97" y="452"/>
                  </a:cubicBezTo>
                  <a:cubicBezTo>
                    <a:pt x="97" y="452"/>
                    <a:pt x="79" y="451"/>
                    <a:pt x="67" y="448"/>
                  </a:cubicBezTo>
                  <a:cubicBezTo>
                    <a:pt x="67" y="448"/>
                    <a:pt x="18" y="434"/>
                    <a:pt x="0" y="424"/>
                  </a:cubicBezTo>
                  <a:cubicBezTo>
                    <a:pt x="0" y="191"/>
                    <a:pt x="0" y="191"/>
                    <a:pt x="0" y="191"/>
                  </a:cubicBezTo>
                  <a:cubicBezTo>
                    <a:pt x="0" y="191"/>
                    <a:pt x="52" y="157"/>
                    <a:pt x="74" y="123"/>
                  </a:cubicBezTo>
                  <a:cubicBezTo>
                    <a:pt x="74" y="123"/>
                    <a:pt x="96" y="95"/>
                    <a:pt x="91" y="55"/>
                  </a:cubicBezTo>
                  <a:cubicBezTo>
                    <a:pt x="91" y="55"/>
                    <a:pt x="80" y="15"/>
                    <a:pt x="114" y="6"/>
                  </a:cubicBezTo>
                  <a:cubicBezTo>
                    <a:pt x="114" y="6"/>
                    <a:pt x="143" y="0"/>
                    <a:pt x="154" y="29"/>
                  </a:cubicBezTo>
                  <a:cubicBezTo>
                    <a:pt x="154" y="29"/>
                    <a:pt x="180" y="104"/>
                    <a:pt x="143" y="177"/>
                  </a:cubicBezTo>
                  <a:cubicBezTo>
                    <a:pt x="249" y="177"/>
                    <a:pt x="249" y="177"/>
                    <a:pt x="249" y="177"/>
                  </a:cubicBezTo>
                  <a:cubicBezTo>
                    <a:pt x="267" y="177"/>
                    <a:pt x="282" y="192"/>
                    <a:pt x="282" y="210"/>
                  </a:cubicBezTo>
                  <a:cubicBezTo>
                    <a:pt x="282" y="219"/>
                    <a:pt x="279" y="227"/>
                    <a:pt x="274" y="233"/>
                  </a:cubicBezTo>
                  <a:cubicBezTo>
                    <a:pt x="274" y="233"/>
                    <a:pt x="274" y="233"/>
                    <a:pt x="274" y="233"/>
                  </a:cubicBezTo>
                  <a:cubicBezTo>
                    <a:pt x="273" y="234"/>
                    <a:pt x="273" y="234"/>
                    <a:pt x="273" y="234"/>
                  </a:cubicBezTo>
                  <a:cubicBezTo>
                    <a:pt x="272" y="234"/>
                    <a:pt x="272" y="234"/>
                    <a:pt x="272" y="234"/>
                  </a:cubicBezTo>
                  <a:cubicBezTo>
                    <a:pt x="270" y="237"/>
                    <a:pt x="267" y="240"/>
                    <a:pt x="263" y="243"/>
                  </a:cubicBezTo>
                  <a:cubicBezTo>
                    <a:pt x="263" y="243"/>
                    <a:pt x="261" y="244"/>
                    <a:pt x="263" y="244"/>
                  </a:cubicBezTo>
                  <a:cubicBezTo>
                    <a:pt x="282" y="244"/>
                    <a:pt x="298" y="260"/>
                    <a:pt x="298" y="279"/>
                  </a:cubicBezTo>
                  <a:cubicBezTo>
                    <a:pt x="298" y="293"/>
                    <a:pt x="290" y="305"/>
                    <a:pt x="278" y="310"/>
                  </a:cubicBezTo>
                  <a:cubicBezTo>
                    <a:pt x="279" y="310"/>
                    <a:pt x="279" y="310"/>
                    <a:pt x="279" y="310"/>
                  </a:cubicBezTo>
                  <a:cubicBezTo>
                    <a:pt x="276" y="312"/>
                    <a:pt x="270" y="314"/>
                    <a:pt x="268" y="315"/>
                  </a:cubicBezTo>
                  <a:cubicBezTo>
                    <a:pt x="268" y="315"/>
                    <a:pt x="266" y="315"/>
                    <a:pt x="267" y="316"/>
                  </a:cubicBezTo>
                  <a:cubicBezTo>
                    <a:pt x="268" y="316"/>
                    <a:pt x="268" y="316"/>
                    <a:pt x="268" y="316"/>
                  </a:cubicBezTo>
                  <a:cubicBezTo>
                    <a:pt x="271" y="318"/>
                    <a:pt x="274" y="320"/>
                    <a:pt x="275" y="321"/>
                  </a:cubicBezTo>
                  <a:cubicBezTo>
                    <a:pt x="275" y="321"/>
                    <a:pt x="275" y="321"/>
                    <a:pt x="275" y="321"/>
                  </a:cubicBezTo>
                  <a:cubicBezTo>
                    <a:pt x="283" y="327"/>
                    <a:pt x="289" y="337"/>
                    <a:pt x="289" y="34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22">
              <a:extLst>
                <a:ext uri="{FF2B5EF4-FFF2-40B4-BE49-F238E27FC236}">
                  <a16:creationId xmlns:a16="http://schemas.microsoft.com/office/drawing/2014/main" id="{F9C72258-8734-D900-83B8-C77BAE50E194}"/>
                </a:ext>
              </a:extLst>
            </p:cNvPr>
            <p:cNvSpPr>
              <a:spLocks noEditPoints="1"/>
            </p:cNvSpPr>
            <p:nvPr/>
          </p:nvSpPr>
          <p:spPr bwMode="auto">
            <a:xfrm>
              <a:off x="4443413" y="3466195"/>
              <a:ext cx="247650" cy="406400"/>
            </a:xfrm>
            <a:custGeom>
              <a:avLst/>
              <a:gdLst>
                <a:gd name="T0" fmla="*/ 156 w 156"/>
                <a:gd name="T1" fmla="*/ 256 h 256"/>
                <a:gd name="T2" fmla="*/ 0 w 156"/>
                <a:gd name="T3" fmla="*/ 256 h 256"/>
                <a:gd name="T4" fmla="*/ 0 w 156"/>
                <a:gd name="T5" fmla="*/ 0 h 256"/>
                <a:gd name="T6" fmla="*/ 156 w 156"/>
                <a:gd name="T7" fmla="*/ 0 h 256"/>
                <a:gd name="T8" fmla="*/ 156 w 156"/>
                <a:gd name="T9" fmla="*/ 256 h 256"/>
                <a:gd name="T10" fmla="*/ 11 w 156"/>
                <a:gd name="T11" fmla="*/ 244 h 256"/>
                <a:gd name="T12" fmla="*/ 144 w 156"/>
                <a:gd name="T13" fmla="*/ 244 h 256"/>
                <a:gd name="T14" fmla="*/ 144 w 156"/>
                <a:gd name="T15" fmla="*/ 11 h 256"/>
                <a:gd name="T16" fmla="*/ 11 w 156"/>
                <a:gd name="T17" fmla="*/ 11 h 256"/>
                <a:gd name="T18" fmla="*/ 11 w 156"/>
                <a:gd name="T19" fmla="*/ 244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6" h="256">
                  <a:moveTo>
                    <a:pt x="156" y="256"/>
                  </a:moveTo>
                  <a:lnTo>
                    <a:pt x="0" y="256"/>
                  </a:lnTo>
                  <a:lnTo>
                    <a:pt x="0" y="0"/>
                  </a:lnTo>
                  <a:lnTo>
                    <a:pt x="156" y="0"/>
                  </a:lnTo>
                  <a:lnTo>
                    <a:pt x="156" y="256"/>
                  </a:lnTo>
                  <a:close/>
                  <a:moveTo>
                    <a:pt x="11" y="244"/>
                  </a:moveTo>
                  <a:lnTo>
                    <a:pt x="144" y="244"/>
                  </a:lnTo>
                  <a:lnTo>
                    <a:pt x="144" y="11"/>
                  </a:lnTo>
                  <a:lnTo>
                    <a:pt x="11" y="11"/>
                  </a:lnTo>
                  <a:lnTo>
                    <a:pt x="11" y="2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 name="Oval 23">
              <a:extLst>
                <a:ext uri="{FF2B5EF4-FFF2-40B4-BE49-F238E27FC236}">
                  <a16:creationId xmlns:a16="http://schemas.microsoft.com/office/drawing/2014/main" id="{E50E2D68-BBDB-FEDB-F92F-F44FD1EED6B3}"/>
                </a:ext>
              </a:extLst>
            </p:cNvPr>
            <p:cNvSpPr>
              <a:spLocks noChangeArrowheads="1"/>
            </p:cNvSpPr>
            <p:nvPr/>
          </p:nvSpPr>
          <p:spPr bwMode="auto">
            <a:xfrm>
              <a:off x="4603751" y="3788458"/>
              <a:ext cx="49213" cy="50800"/>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62" name="Group 61">
            <a:extLst>
              <a:ext uri="{FF2B5EF4-FFF2-40B4-BE49-F238E27FC236}">
                <a16:creationId xmlns:a16="http://schemas.microsoft.com/office/drawing/2014/main" id="{667778A7-5BAE-D7B0-E245-1821E09939C7}"/>
              </a:ext>
            </a:extLst>
          </p:cNvPr>
          <p:cNvGrpSpPr/>
          <p:nvPr/>
        </p:nvGrpSpPr>
        <p:grpSpPr>
          <a:xfrm>
            <a:off x="662741" y="5358508"/>
            <a:ext cx="388945" cy="487701"/>
            <a:chOff x="5732887" y="3503230"/>
            <a:chExt cx="594974" cy="746042"/>
          </a:xfrm>
        </p:grpSpPr>
        <p:sp>
          <p:nvSpPr>
            <p:cNvPr id="63" name="AutoShape 3">
              <a:extLst>
                <a:ext uri="{FF2B5EF4-FFF2-40B4-BE49-F238E27FC236}">
                  <a16:creationId xmlns:a16="http://schemas.microsoft.com/office/drawing/2014/main" id="{F9EB9D28-2E8E-B290-7A82-EEC515A25D7C}"/>
                </a:ext>
              </a:extLst>
            </p:cNvPr>
            <p:cNvSpPr>
              <a:spLocks noChangeAspect="1" noChangeArrowheads="1" noTextEdit="1"/>
            </p:cNvSpPr>
            <p:nvPr/>
          </p:nvSpPr>
          <p:spPr bwMode="auto">
            <a:xfrm>
              <a:off x="5734049" y="3504392"/>
              <a:ext cx="592650" cy="744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5">
              <a:extLst>
                <a:ext uri="{FF2B5EF4-FFF2-40B4-BE49-F238E27FC236}">
                  <a16:creationId xmlns:a16="http://schemas.microsoft.com/office/drawing/2014/main" id="{2722AF2E-C89F-4842-967F-6DA117DDE51A}"/>
                </a:ext>
              </a:extLst>
            </p:cNvPr>
            <p:cNvSpPr>
              <a:spLocks/>
            </p:cNvSpPr>
            <p:nvPr/>
          </p:nvSpPr>
          <p:spPr bwMode="auto">
            <a:xfrm>
              <a:off x="5947868" y="3582831"/>
              <a:ext cx="164431" cy="330025"/>
            </a:xfrm>
            <a:custGeom>
              <a:avLst/>
              <a:gdLst>
                <a:gd name="T0" fmla="*/ 49 w 119"/>
                <a:gd name="T1" fmla="*/ 239 h 239"/>
                <a:gd name="T2" fmla="*/ 49 w 119"/>
                <a:gd name="T3" fmla="*/ 211 h 239"/>
                <a:gd name="T4" fmla="*/ 0 w 119"/>
                <a:gd name="T5" fmla="*/ 194 h 239"/>
                <a:gd name="T6" fmla="*/ 11 w 119"/>
                <a:gd name="T7" fmla="*/ 162 h 239"/>
                <a:gd name="T8" fmla="*/ 55 w 119"/>
                <a:gd name="T9" fmla="*/ 177 h 239"/>
                <a:gd name="T10" fmla="*/ 80 w 119"/>
                <a:gd name="T11" fmla="*/ 159 h 239"/>
                <a:gd name="T12" fmla="*/ 53 w 119"/>
                <a:gd name="T13" fmla="*/ 134 h 239"/>
                <a:gd name="T14" fmla="*/ 7 w 119"/>
                <a:gd name="T15" fmla="*/ 80 h 239"/>
                <a:gd name="T16" fmla="*/ 50 w 119"/>
                <a:gd name="T17" fmla="*/ 28 h 239"/>
                <a:gd name="T18" fmla="*/ 50 w 119"/>
                <a:gd name="T19" fmla="*/ 0 h 239"/>
                <a:gd name="T20" fmla="*/ 75 w 119"/>
                <a:gd name="T21" fmla="*/ 0 h 239"/>
                <a:gd name="T22" fmla="*/ 75 w 119"/>
                <a:gd name="T23" fmla="*/ 26 h 239"/>
                <a:gd name="T24" fmla="*/ 119 w 119"/>
                <a:gd name="T25" fmla="*/ 38 h 239"/>
                <a:gd name="T26" fmla="*/ 108 w 119"/>
                <a:gd name="T27" fmla="*/ 69 h 239"/>
                <a:gd name="T28" fmla="*/ 68 w 119"/>
                <a:gd name="T29" fmla="*/ 59 h 239"/>
                <a:gd name="T30" fmla="*/ 46 w 119"/>
                <a:gd name="T31" fmla="*/ 75 h 239"/>
                <a:gd name="T32" fmla="*/ 76 w 119"/>
                <a:gd name="T33" fmla="*/ 100 h 239"/>
                <a:gd name="T34" fmla="*/ 119 w 119"/>
                <a:gd name="T35" fmla="*/ 155 h 239"/>
                <a:gd name="T36" fmla="*/ 73 w 119"/>
                <a:gd name="T37" fmla="*/ 209 h 239"/>
                <a:gd name="T38" fmla="*/ 73 w 119"/>
                <a:gd name="T39" fmla="*/ 239 h 239"/>
                <a:gd name="T40" fmla="*/ 49 w 119"/>
                <a:gd name="T41" fmla="*/ 23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9" h="239">
                  <a:moveTo>
                    <a:pt x="49" y="239"/>
                  </a:moveTo>
                  <a:cubicBezTo>
                    <a:pt x="49" y="211"/>
                    <a:pt x="49" y="211"/>
                    <a:pt x="49" y="211"/>
                  </a:cubicBezTo>
                  <a:cubicBezTo>
                    <a:pt x="32" y="210"/>
                    <a:pt x="10" y="200"/>
                    <a:pt x="0" y="194"/>
                  </a:cubicBezTo>
                  <a:cubicBezTo>
                    <a:pt x="11" y="162"/>
                    <a:pt x="11" y="162"/>
                    <a:pt x="11" y="162"/>
                  </a:cubicBezTo>
                  <a:cubicBezTo>
                    <a:pt x="22" y="169"/>
                    <a:pt x="39" y="177"/>
                    <a:pt x="55" y="177"/>
                  </a:cubicBezTo>
                  <a:cubicBezTo>
                    <a:pt x="70" y="177"/>
                    <a:pt x="80" y="171"/>
                    <a:pt x="80" y="159"/>
                  </a:cubicBezTo>
                  <a:cubicBezTo>
                    <a:pt x="80" y="148"/>
                    <a:pt x="71" y="141"/>
                    <a:pt x="53" y="134"/>
                  </a:cubicBezTo>
                  <a:cubicBezTo>
                    <a:pt x="25" y="123"/>
                    <a:pt x="7" y="109"/>
                    <a:pt x="7" y="80"/>
                  </a:cubicBezTo>
                  <a:cubicBezTo>
                    <a:pt x="7" y="54"/>
                    <a:pt x="23" y="34"/>
                    <a:pt x="50" y="28"/>
                  </a:cubicBezTo>
                  <a:cubicBezTo>
                    <a:pt x="50" y="0"/>
                    <a:pt x="50" y="0"/>
                    <a:pt x="50" y="0"/>
                  </a:cubicBezTo>
                  <a:cubicBezTo>
                    <a:pt x="75" y="0"/>
                    <a:pt x="75" y="0"/>
                    <a:pt x="75" y="0"/>
                  </a:cubicBezTo>
                  <a:cubicBezTo>
                    <a:pt x="75" y="26"/>
                    <a:pt x="75" y="26"/>
                    <a:pt x="75" y="26"/>
                  </a:cubicBezTo>
                  <a:cubicBezTo>
                    <a:pt x="92" y="27"/>
                    <a:pt x="110" y="34"/>
                    <a:pt x="119" y="38"/>
                  </a:cubicBezTo>
                  <a:cubicBezTo>
                    <a:pt x="108" y="69"/>
                    <a:pt x="108" y="69"/>
                    <a:pt x="108" y="69"/>
                  </a:cubicBezTo>
                  <a:cubicBezTo>
                    <a:pt x="102" y="66"/>
                    <a:pt x="86" y="59"/>
                    <a:pt x="68" y="59"/>
                  </a:cubicBezTo>
                  <a:cubicBezTo>
                    <a:pt x="51" y="59"/>
                    <a:pt x="46" y="67"/>
                    <a:pt x="46" y="75"/>
                  </a:cubicBezTo>
                  <a:cubicBezTo>
                    <a:pt x="46" y="85"/>
                    <a:pt x="55" y="91"/>
                    <a:pt x="76" y="100"/>
                  </a:cubicBezTo>
                  <a:cubicBezTo>
                    <a:pt x="107" y="112"/>
                    <a:pt x="119" y="128"/>
                    <a:pt x="119" y="155"/>
                  </a:cubicBezTo>
                  <a:cubicBezTo>
                    <a:pt x="119" y="181"/>
                    <a:pt x="103" y="203"/>
                    <a:pt x="73" y="209"/>
                  </a:cubicBezTo>
                  <a:cubicBezTo>
                    <a:pt x="73" y="239"/>
                    <a:pt x="73" y="239"/>
                    <a:pt x="73" y="239"/>
                  </a:cubicBezTo>
                  <a:lnTo>
                    <a:pt x="49" y="239"/>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6">
              <a:extLst>
                <a:ext uri="{FF2B5EF4-FFF2-40B4-BE49-F238E27FC236}">
                  <a16:creationId xmlns:a16="http://schemas.microsoft.com/office/drawing/2014/main" id="{07A5BFFC-58E7-396A-4997-0D63E6330896}"/>
                </a:ext>
              </a:extLst>
            </p:cNvPr>
            <p:cNvSpPr>
              <a:spLocks noEditPoints="1"/>
            </p:cNvSpPr>
            <p:nvPr/>
          </p:nvSpPr>
          <p:spPr bwMode="auto">
            <a:xfrm>
              <a:off x="5732887" y="3503230"/>
              <a:ext cx="594974" cy="744880"/>
            </a:xfrm>
            <a:custGeom>
              <a:avLst/>
              <a:gdLst>
                <a:gd name="T0" fmla="*/ 1024 w 1024"/>
                <a:gd name="T1" fmla="*/ 1282 h 1282"/>
                <a:gd name="T2" fmla="*/ 0 w 1024"/>
                <a:gd name="T3" fmla="*/ 1282 h 1282"/>
                <a:gd name="T4" fmla="*/ 0 w 1024"/>
                <a:gd name="T5" fmla="*/ 0 h 1282"/>
                <a:gd name="T6" fmla="*/ 1024 w 1024"/>
                <a:gd name="T7" fmla="*/ 0 h 1282"/>
                <a:gd name="T8" fmla="*/ 1024 w 1024"/>
                <a:gd name="T9" fmla="*/ 1282 h 1282"/>
                <a:gd name="T10" fmla="*/ 38 w 1024"/>
                <a:gd name="T11" fmla="*/ 1244 h 1282"/>
                <a:gd name="T12" fmla="*/ 986 w 1024"/>
                <a:gd name="T13" fmla="*/ 1244 h 1282"/>
                <a:gd name="T14" fmla="*/ 986 w 1024"/>
                <a:gd name="T15" fmla="*/ 38 h 1282"/>
                <a:gd name="T16" fmla="*/ 38 w 1024"/>
                <a:gd name="T17" fmla="*/ 38 h 1282"/>
                <a:gd name="T18" fmla="*/ 38 w 1024"/>
                <a:gd name="T19" fmla="*/ 1244 h 1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4" h="1282">
                  <a:moveTo>
                    <a:pt x="1024" y="1282"/>
                  </a:moveTo>
                  <a:lnTo>
                    <a:pt x="0" y="1282"/>
                  </a:lnTo>
                  <a:lnTo>
                    <a:pt x="0" y="0"/>
                  </a:lnTo>
                  <a:lnTo>
                    <a:pt x="1024" y="0"/>
                  </a:lnTo>
                  <a:lnTo>
                    <a:pt x="1024" y="1282"/>
                  </a:lnTo>
                  <a:close/>
                  <a:moveTo>
                    <a:pt x="38" y="1244"/>
                  </a:moveTo>
                  <a:lnTo>
                    <a:pt x="986" y="1244"/>
                  </a:lnTo>
                  <a:lnTo>
                    <a:pt x="986" y="38"/>
                  </a:lnTo>
                  <a:lnTo>
                    <a:pt x="38" y="38"/>
                  </a:lnTo>
                  <a:lnTo>
                    <a:pt x="38" y="124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Rectangle 7">
              <a:extLst>
                <a:ext uri="{FF2B5EF4-FFF2-40B4-BE49-F238E27FC236}">
                  <a16:creationId xmlns:a16="http://schemas.microsoft.com/office/drawing/2014/main" id="{620E456B-531D-1C9B-1CFE-6118DC21772F}"/>
                </a:ext>
              </a:extLst>
            </p:cNvPr>
            <p:cNvSpPr>
              <a:spLocks noChangeArrowheads="1"/>
            </p:cNvSpPr>
            <p:nvPr/>
          </p:nvSpPr>
          <p:spPr bwMode="auto">
            <a:xfrm>
              <a:off x="5817136" y="3985485"/>
              <a:ext cx="195807" cy="7727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Rectangle 8">
              <a:extLst>
                <a:ext uri="{FF2B5EF4-FFF2-40B4-BE49-F238E27FC236}">
                  <a16:creationId xmlns:a16="http://schemas.microsoft.com/office/drawing/2014/main" id="{ADF269E1-960E-688F-66B2-1CA72C2A723A}"/>
                </a:ext>
              </a:extLst>
            </p:cNvPr>
            <p:cNvSpPr>
              <a:spLocks noChangeArrowheads="1"/>
            </p:cNvSpPr>
            <p:nvPr/>
          </p:nvSpPr>
          <p:spPr bwMode="auto">
            <a:xfrm>
              <a:off x="5817136" y="4091813"/>
              <a:ext cx="195807" cy="7727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Rectangle 9">
              <a:extLst>
                <a:ext uri="{FF2B5EF4-FFF2-40B4-BE49-F238E27FC236}">
                  <a16:creationId xmlns:a16="http://schemas.microsoft.com/office/drawing/2014/main" id="{78D8EDE4-909A-4B19-48D7-9B8118B02CD8}"/>
                </a:ext>
              </a:extLst>
            </p:cNvPr>
            <p:cNvSpPr>
              <a:spLocks noChangeArrowheads="1"/>
            </p:cNvSpPr>
            <p:nvPr/>
          </p:nvSpPr>
          <p:spPr bwMode="auto">
            <a:xfrm>
              <a:off x="6047805" y="3985485"/>
              <a:ext cx="195807" cy="7727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Rectangle 10">
              <a:extLst>
                <a:ext uri="{FF2B5EF4-FFF2-40B4-BE49-F238E27FC236}">
                  <a16:creationId xmlns:a16="http://schemas.microsoft.com/office/drawing/2014/main" id="{7FD406D2-07C6-2E48-BC6B-2DFAA9531B84}"/>
                </a:ext>
              </a:extLst>
            </p:cNvPr>
            <p:cNvSpPr>
              <a:spLocks noChangeArrowheads="1"/>
            </p:cNvSpPr>
            <p:nvPr/>
          </p:nvSpPr>
          <p:spPr bwMode="auto">
            <a:xfrm>
              <a:off x="6047805" y="4091813"/>
              <a:ext cx="195807" cy="7727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74" name="Group 73">
            <a:extLst>
              <a:ext uri="{FF2B5EF4-FFF2-40B4-BE49-F238E27FC236}">
                <a16:creationId xmlns:a16="http://schemas.microsoft.com/office/drawing/2014/main" id="{B3278A0D-298D-43AC-67B4-A78F17F0DD55}"/>
              </a:ext>
            </a:extLst>
          </p:cNvPr>
          <p:cNvGrpSpPr/>
          <p:nvPr/>
        </p:nvGrpSpPr>
        <p:grpSpPr>
          <a:xfrm>
            <a:off x="721969" y="2887522"/>
            <a:ext cx="310616" cy="553114"/>
            <a:chOff x="1961954" y="4224125"/>
            <a:chExt cx="407663" cy="725926"/>
          </a:xfrm>
          <a:solidFill>
            <a:schemeClr val="tx1"/>
          </a:solidFill>
        </p:grpSpPr>
        <p:sp>
          <p:nvSpPr>
            <p:cNvPr id="75" name="Freeform 6620">
              <a:extLst>
                <a:ext uri="{FF2B5EF4-FFF2-40B4-BE49-F238E27FC236}">
                  <a16:creationId xmlns:a16="http://schemas.microsoft.com/office/drawing/2014/main" id="{0E32A565-C137-7076-CF59-F1EBDF7FE622}"/>
                </a:ext>
              </a:extLst>
            </p:cNvPr>
            <p:cNvSpPr>
              <a:spLocks noEditPoints="1"/>
            </p:cNvSpPr>
            <p:nvPr/>
          </p:nvSpPr>
          <p:spPr bwMode="auto">
            <a:xfrm>
              <a:off x="2008442" y="4299221"/>
              <a:ext cx="318263" cy="504215"/>
            </a:xfrm>
            <a:custGeom>
              <a:avLst/>
              <a:gdLst>
                <a:gd name="T0" fmla="*/ 213 w 213"/>
                <a:gd name="T1" fmla="*/ 338 h 338"/>
                <a:gd name="T2" fmla="*/ 203 w 213"/>
                <a:gd name="T3" fmla="*/ 217 h 338"/>
                <a:gd name="T4" fmla="*/ 173 w 213"/>
                <a:gd name="T5" fmla="*/ 255 h 338"/>
                <a:gd name="T6" fmla="*/ 195 w 213"/>
                <a:gd name="T7" fmla="*/ 297 h 338"/>
                <a:gd name="T8" fmla="*/ 189 w 213"/>
                <a:gd name="T9" fmla="*/ 313 h 338"/>
                <a:gd name="T10" fmla="*/ 177 w 213"/>
                <a:gd name="T11" fmla="*/ 312 h 338"/>
                <a:gd name="T12" fmla="*/ 187 w 213"/>
                <a:gd name="T13" fmla="*/ 307 h 338"/>
                <a:gd name="T14" fmla="*/ 189 w 213"/>
                <a:gd name="T15" fmla="*/ 299 h 338"/>
                <a:gd name="T16" fmla="*/ 170 w 213"/>
                <a:gd name="T17" fmla="*/ 261 h 338"/>
                <a:gd name="T18" fmla="*/ 157 w 213"/>
                <a:gd name="T19" fmla="*/ 272 h 338"/>
                <a:gd name="T20" fmla="*/ 151 w 213"/>
                <a:gd name="T21" fmla="*/ 306 h 338"/>
                <a:gd name="T22" fmla="*/ 157 w 213"/>
                <a:gd name="T23" fmla="*/ 306 h 338"/>
                <a:gd name="T24" fmla="*/ 157 w 213"/>
                <a:gd name="T25" fmla="*/ 317 h 338"/>
                <a:gd name="T26" fmla="*/ 146 w 213"/>
                <a:gd name="T27" fmla="*/ 309 h 338"/>
                <a:gd name="T28" fmla="*/ 151 w 213"/>
                <a:gd name="T29" fmla="*/ 270 h 338"/>
                <a:gd name="T30" fmla="*/ 167 w 213"/>
                <a:gd name="T31" fmla="*/ 205 h 338"/>
                <a:gd name="T32" fmla="*/ 147 w 213"/>
                <a:gd name="T33" fmla="*/ 180 h 338"/>
                <a:gd name="T34" fmla="*/ 176 w 213"/>
                <a:gd name="T35" fmla="*/ 126 h 338"/>
                <a:gd name="T36" fmla="*/ 165 w 213"/>
                <a:gd name="T37" fmla="*/ 102 h 338"/>
                <a:gd name="T38" fmla="*/ 138 w 213"/>
                <a:gd name="T39" fmla="*/ 21 h 338"/>
                <a:gd name="T40" fmla="*/ 78 w 213"/>
                <a:gd name="T41" fmla="*/ 22 h 338"/>
                <a:gd name="T42" fmla="*/ 49 w 213"/>
                <a:gd name="T43" fmla="*/ 103 h 338"/>
                <a:gd name="T44" fmla="*/ 38 w 213"/>
                <a:gd name="T45" fmla="*/ 127 h 338"/>
                <a:gd name="T46" fmla="*/ 53 w 213"/>
                <a:gd name="T47" fmla="*/ 146 h 338"/>
                <a:gd name="T48" fmla="*/ 68 w 213"/>
                <a:gd name="T49" fmla="*/ 199 h 338"/>
                <a:gd name="T50" fmla="*/ 39 w 213"/>
                <a:gd name="T51" fmla="*/ 269 h 338"/>
                <a:gd name="T52" fmla="*/ 36 w 213"/>
                <a:gd name="T53" fmla="*/ 296 h 338"/>
                <a:gd name="T54" fmla="*/ 33 w 213"/>
                <a:gd name="T55" fmla="*/ 269 h 338"/>
                <a:gd name="T56" fmla="*/ 13 w 213"/>
                <a:gd name="T57" fmla="*/ 217 h 338"/>
                <a:gd name="T58" fmla="*/ 0 w 213"/>
                <a:gd name="T59" fmla="*/ 338 h 338"/>
                <a:gd name="T60" fmla="*/ 76 w 213"/>
                <a:gd name="T61" fmla="*/ 207 h 338"/>
                <a:gd name="T62" fmla="*/ 106 w 213"/>
                <a:gd name="T63" fmla="*/ 200 h 338"/>
                <a:gd name="T64" fmla="*/ 141 w 213"/>
                <a:gd name="T65" fmla="*/ 210 h 338"/>
                <a:gd name="T66" fmla="*/ 60 w 213"/>
                <a:gd name="T67" fmla="*/ 140 h 338"/>
                <a:gd name="T68" fmla="*/ 56 w 213"/>
                <a:gd name="T69" fmla="*/ 137 h 338"/>
                <a:gd name="T70" fmla="*/ 49 w 213"/>
                <a:gd name="T71" fmla="*/ 114 h 338"/>
                <a:gd name="T72" fmla="*/ 58 w 213"/>
                <a:gd name="T73" fmla="*/ 124 h 338"/>
                <a:gd name="T74" fmla="*/ 131 w 213"/>
                <a:gd name="T75" fmla="*/ 62 h 338"/>
                <a:gd name="T76" fmla="*/ 153 w 213"/>
                <a:gd name="T77" fmla="*/ 124 h 338"/>
                <a:gd name="T78" fmla="*/ 161 w 213"/>
                <a:gd name="T79" fmla="*/ 110 h 338"/>
                <a:gd name="T80" fmla="*/ 168 w 213"/>
                <a:gd name="T81" fmla="*/ 124 h 338"/>
                <a:gd name="T82" fmla="*/ 153 w 213"/>
                <a:gd name="T83" fmla="*/ 137 h 338"/>
                <a:gd name="T84" fmla="*/ 106 w 213"/>
                <a:gd name="T85" fmla="*/ 191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3" h="338">
                  <a:moveTo>
                    <a:pt x="0" y="338"/>
                  </a:moveTo>
                  <a:cubicBezTo>
                    <a:pt x="213" y="338"/>
                    <a:pt x="213" y="338"/>
                    <a:pt x="213" y="338"/>
                  </a:cubicBezTo>
                  <a:cubicBezTo>
                    <a:pt x="213" y="221"/>
                    <a:pt x="213" y="221"/>
                    <a:pt x="213" y="221"/>
                  </a:cubicBezTo>
                  <a:cubicBezTo>
                    <a:pt x="210" y="220"/>
                    <a:pt x="207" y="218"/>
                    <a:pt x="203" y="217"/>
                  </a:cubicBezTo>
                  <a:cubicBezTo>
                    <a:pt x="173" y="207"/>
                    <a:pt x="173" y="207"/>
                    <a:pt x="173" y="207"/>
                  </a:cubicBezTo>
                  <a:cubicBezTo>
                    <a:pt x="173" y="255"/>
                    <a:pt x="173" y="255"/>
                    <a:pt x="173" y="255"/>
                  </a:cubicBezTo>
                  <a:cubicBezTo>
                    <a:pt x="178" y="256"/>
                    <a:pt x="186" y="260"/>
                    <a:pt x="188" y="270"/>
                  </a:cubicBezTo>
                  <a:cubicBezTo>
                    <a:pt x="195" y="297"/>
                    <a:pt x="195" y="297"/>
                    <a:pt x="195" y="297"/>
                  </a:cubicBezTo>
                  <a:cubicBezTo>
                    <a:pt x="195" y="298"/>
                    <a:pt x="197" y="305"/>
                    <a:pt x="194" y="309"/>
                  </a:cubicBezTo>
                  <a:cubicBezTo>
                    <a:pt x="193" y="311"/>
                    <a:pt x="191" y="312"/>
                    <a:pt x="189" y="313"/>
                  </a:cubicBezTo>
                  <a:cubicBezTo>
                    <a:pt x="189" y="315"/>
                    <a:pt x="186" y="317"/>
                    <a:pt x="183" y="317"/>
                  </a:cubicBezTo>
                  <a:cubicBezTo>
                    <a:pt x="180" y="317"/>
                    <a:pt x="177" y="315"/>
                    <a:pt x="177" y="312"/>
                  </a:cubicBezTo>
                  <a:cubicBezTo>
                    <a:pt x="177" y="309"/>
                    <a:pt x="180" y="306"/>
                    <a:pt x="183" y="306"/>
                  </a:cubicBezTo>
                  <a:cubicBezTo>
                    <a:pt x="185" y="306"/>
                    <a:pt x="186" y="307"/>
                    <a:pt x="187" y="307"/>
                  </a:cubicBezTo>
                  <a:cubicBezTo>
                    <a:pt x="188" y="307"/>
                    <a:pt x="188" y="306"/>
                    <a:pt x="189" y="306"/>
                  </a:cubicBezTo>
                  <a:cubicBezTo>
                    <a:pt x="190" y="304"/>
                    <a:pt x="190" y="300"/>
                    <a:pt x="189" y="299"/>
                  </a:cubicBezTo>
                  <a:cubicBezTo>
                    <a:pt x="183" y="272"/>
                    <a:pt x="183" y="272"/>
                    <a:pt x="183" y="272"/>
                  </a:cubicBezTo>
                  <a:cubicBezTo>
                    <a:pt x="180" y="262"/>
                    <a:pt x="172" y="261"/>
                    <a:pt x="170" y="261"/>
                  </a:cubicBezTo>
                  <a:cubicBezTo>
                    <a:pt x="169" y="261"/>
                    <a:pt x="169" y="261"/>
                    <a:pt x="169" y="261"/>
                  </a:cubicBezTo>
                  <a:cubicBezTo>
                    <a:pt x="167" y="261"/>
                    <a:pt x="160" y="262"/>
                    <a:pt x="157" y="272"/>
                  </a:cubicBezTo>
                  <a:cubicBezTo>
                    <a:pt x="151" y="299"/>
                    <a:pt x="151" y="299"/>
                    <a:pt x="151" y="299"/>
                  </a:cubicBezTo>
                  <a:cubicBezTo>
                    <a:pt x="150" y="300"/>
                    <a:pt x="150" y="304"/>
                    <a:pt x="151" y="306"/>
                  </a:cubicBezTo>
                  <a:cubicBezTo>
                    <a:pt x="151" y="307"/>
                    <a:pt x="152" y="307"/>
                    <a:pt x="153" y="308"/>
                  </a:cubicBezTo>
                  <a:cubicBezTo>
                    <a:pt x="154" y="307"/>
                    <a:pt x="156" y="306"/>
                    <a:pt x="157" y="306"/>
                  </a:cubicBezTo>
                  <a:cubicBezTo>
                    <a:pt x="161" y="306"/>
                    <a:pt x="163" y="309"/>
                    <a:pt x="163" y="312"/>
                  </a:cubicBezTo>
                  <a:cubicBezTo>
                    <a:pt x="163" y="315"/>
                    <a:pt x="161" y="317"/>
                    <a:pt x="157" y="317"/>
                  </a:cubicBezTo>
                  <a:cubicBezTo>
                    <a:pt x="154" y="317"/>
                    <a:pt x="152" y="316"/>
                    <a:pt x="151" y="313"/>
                  </a:cubicBezTo>
                  <a:cubicBezTo>
                    <a:pt x="149" y="313"/>
                    <a:pt x="147" y="311"/>
                    <a:pt x="146" y="309"/>
                  </a:cubicBezTo>
                  <a:cubicBezTo>
                    <a:pt x="143" y="305"/>
                    <a:pt x="144" y="298"/>
                    <a:pt x="145" y="297"/>
                  </a:cubicBezTo>
                  <a:cubicBezTo>
                    <a:pt x="151" y="270"/>
                    <a:pt x="151" y="270"/>
                    <a:pt x="151" y="270"/>
                  </a:cubicBezTo>
                  <a:cubicBezTo>
                    <a:pt x="155" y="260"/>
                    <a:pt x="161" y="256"/>
                    <a:pt x="167" y="255"/>
                  </a:cubicBezTo>
                  <a:cubicBezTo>
                    <a:pt x="167" y="205"/>
                    <a:pt x="167" y="205"/>
                    <a:pt x="167" y="205"/>
                  </a:cubicBezTo>
                  <a:cubicBezTo>
                    <a:pt x="148" y="199"/>
                    <a:pt x="148" y="199"/>
                    <a:pt x="148" y="199"/>
                  </a:cubicBezTo>
                  <a:cubicBezTo>
                    <a:pt x="147" y="180"/>
                    <a:pt x="147" y="180"/>
                    <a:pt x="147" y="180"/>
                  </a:cubicBezTo>
                  <a:cubicBezTo>
                    <a:pt x="153" y="171"/>
                    <a:pt x="159" y="160"/>
                    <a:pt x="161" y="145"/>
                  </a:cubicBezTo>
                  <a:cubicBezTo>
                    <a:pt x="167" y="143"/>
                    <a:pt x="175" y="137"/>
                    <a:pt x="176" y="126"/>
                  </a:cubicBezTo>
                  <a:cubicBezTo>
                    <a:pt x="177" y="124"/>
                    <a:pt x="178" y="113"/>
                    <a:pt x="172" y="106"/>
                  </a:cubicBezTo>
                  <a:cubicBezTo>
                    <a:pt x="170" y="104"/>
                    <a:pt x="168" y="102"/>
                    <a:pt x="165" y="102"/>
                  </a:cubicBezTo>
                  <a:cubicBezTo>
                    <a:pt x="166" y="99"/>
                    <a:pt x="167" y="96"/>
                    <a:pt x="167" y="95"/>
                  </a:cubicBezTo>
                  <a:cubicBezTo>
                    <a:pt x="184" y="41"/>
                    <a:pt x="138" y="21"/>
                    <a:pt x="138" y="21"/>
                  </a:cubicBezTo>
                  <a:cubicBezTo>
                    <a:pt x="138" y="0"/>
                    <a:pt x="107" y="2"/>
                    <a:pt x="107" y="2"/>
                  </a:cubicBezTo>
                  <a:cubicBezTo>
                    <a:pt x="78" y="2"/>
                    <a:pt x="78" y="22"/>
                    <a:pt x="78" y="22"/>
                  </a:cubicBezTo>
                  <a:cubicBezTo>
                    <a:pt x="43" y="44"/>
                    <a:pt x="42" y="75"/>
                    <a:pt x="47" y="97"/>
                  </a:cubicBezTo>
                  <a:cubicBezTo>
                    <a:pt x="47" y="97"/>
                    <a:pt x="48" y="100"/>
                    <a:pt x="49" y="103"/>
                  </a:cubicBezTo>
                  <a:cubicBezTo>
                    <a:pt x="47" y="104"/>
                    <a:pt x="44" y="106"/>
                    <a:pt x="42" y="108"/>
                  </a:cubicBezTo>
                  <a:cubicBezTo>
                    <a:pt x="38" y="113"/>
                    <a:pt x="37" y="119"/>
                    <a:pt x="38" y="127"/>
                  </a:cubicBezTo>
                  <a:cubicBezTo>
                    <a:pt x="38" y="128"/>
                    <a:pt x="38" y="128"/>
                    <a:pt x="38" y="128"/>
                  </a:cubicBezTo>
                  <a:cubicBezTo>
                    <a:pt x="40" y="134"/>
                    <a:pt x="44" y="143"/>
                    <a:pt x="53" y="146"/>
                  </a:cubicBezTo>
                  <a:cubicBezTo>
                    <a:pt x="55" y="152"/>
                    <a:pt x="60" y="167"/>
                    <a:pt x="70" y="179"/>
                  </a:cubicBezTo>
                  <a:cubicBezTo>
                    <a:pt x="68" y="199"/>
                    <a:pt x="68" y="199"/>
                    <a:pt x="68" y="199"/>
                  </a:cubicBezTo>
                  <a:cubicBezTo>
                    <a:pt x="39" y="208"/>
                    <a:pt x="39" y="208"/>
                    <a:pt x="39" y="208"/>
                  </a:cubicBezTo>
                  <a:cubicBezTo>
                    <a:pt x="39" y="269"/>
                    <a:pt x="39" y="269"/>
                    <a:pt x="39" y="269"/>
                  </a:cubicBezTo>
                  <a:cubicBezTo>
                    <a:pt x="45" y="270"/>
                    <a:pt x="50" y="276"/>
                    <a:pt x="50" y="282"/>
                  </a:cubicBezTo>
                  <a:cubicBezTo>
                    <a:pt x="50" y="290"/>
                    <a:pt x="44" y="296"/>
                    <a:pt x="36" y="296"/>
                  </a:cubicBezTo>
                  <a:cubicBezTo>
                    <a:pt x="29" y="296"/>
                    <a:pt x="23" y="290"/>
                    <a:pt x="23" y="282"/>
                  </a:cubicBezTo>
                  <a:cubicBezTo>
                    <a:pt x="23" y="276"/>
                    <a:pt x="27" y="270"/>
                    <a:pt x="33" y="269"/>
                  </a:cubicBezTo>
                  <a:cubicBezTo>
                    <a:pt x="33" y="210"/>
                    <a:pt x="33" y="210"/>
                    <a:pt x="33" y="210"/>
                  </a:cubicBezTo>
                  <a:cubicBezTo>
                    <a:pt x="13" y="217"/>
                    <a:pt x="13" y="217"/>
                    <a:pt x="13" y="217"/>
                  </a:cubicBezTo>
                  <a:cubicBezTo>
                    <a:pt x="8" y="219"/>
                    <a:pt x="4" y="221"/>
                    <a:pt x="0" y="223"/>
                  </a:cubicBezTo>
                  <a:lnTo>
                    <a:pt x="0" y="338"/>
                  </a:lnTo>
                  <a:close/>
                  <a:moveTo>
                    <a:pt x="109" y="244"/>
                  </a:moveTo>
                  <a:cubicBezTo>
                    <a:pt x="85" y="237"/>
                    <a:pt x="81" y="222"/>
                    <a:pt x="76" y="207"/>
                  </a:cubicBezTo>
                  <a:cubicBezTo>
                    <a:pt x="78" y="188"/>
                    <a:pt x="78" y="188"/>
                    <a:pt x="78" y="188"/>
                  </a:cubicBezTo>
                  <a:cubicBezTo>
                    <a:pt x="85" y="195"/>
                    <a:pt x="95" y="200"/>
                    <a:pt x="106" y="200"/>
                  </a:cubicBezTo>
                  <a:cubicBezTo>
                    <a:pt x="106" y="200"/>
                    <a:pt x="123" y="200"/>
                    <a:pt x="139" y="188"/>
                  </a:cubicBezTo>
                  <a:cubicBezTo>
                    <a:pt x="141" y="210"/>
                    <a:pt x="141" y="210"/>
                    <a:pt x="141" y="210"/>
                  </a:cubicBezTo>
                  <a:cubicBezTo>
                    <a:pt x="133" y="240"/>
                    <a:pt x="109" y="244"/>
                    <a:pt x="109" y="244"/>
                  </a:cubicBezTo>
                  <a:close/>
                  <a:moveTo>
                    <a:pt x="60" y="140"/>
                  </a:moveTo>
                  <a:cubicBezTo>
                    <a:pt x="59" y="137"/>
                    <a:pt x="59" y="137"/>
                    <a:pt x="59" y="137"/>
                  </a:cubicBezTo>
                  <a:cubicBezTo>
                    <a:pt x="56" y="137"/>
                    <a:pt x="56" y="137"/>
                    <a:pt x="56" y="137"/>
                  </a:cubicBezTo>
                  <a:cubicBezTo>
                    <a:pt x="52" y="137"/>
                    <a:pt x="48" y="129"/>
                    <a:pt x="47" y="126"/>
                  </a:cubicBezTo>
                  <a:cubicBezTo>
                    <a:pt x="46" y="120"/>
                    <a:pt x="47" y="117"/>
                    <a:pt x="49" y="114"/>
                  </a:cubicBezTo>
                  <a:cubicBezTo>
                    <a:pt x="50" y="113"/>
                    <a:pt x="51" y="112"/>
                    <a:pt x="52" y="112"/>
                  </a:cubicBezTo>
                  <a:cubicBezTo>
                    <a:pt x="54" y="116"/>
                    <a:pt x="56" y="120"/>
                    <a:pt x="58" y="124"/>
                  </a:cubicBezTo>
                  <a:cubicBezTo>
                    <a:pt x="53" y="84"/>
                    <a:pt x="103" y="79"/>
                    <a:pt x="103" y="79"/>
                  </a:cubicBezTo>
                  <a:cubicBezTo>
                    <a:pt x="123" y="77"/>
                    <a:pt x="131" y="62"/>
                    <a:pt x="131" y="62"/>
                  </a:cubicBezTo>
                  <a:cubicBezTo>
                    <a:pt x="130" y="72"/>
                    <a:pt x="145" y="82"/>
                    <a:pt x="145" y="82"/>
                  </a:cubicBezTo>
                  <a:cubicBezTo>
                    <a:pt x="162" y="96"/>
                    <a:pt x="153" y="124"/>
                    <a:pt x="153" y="124"/>
                  </a:cubicBezTo>
                  <a:cubicBezTo>
                    <a:pt x="155" y="121"/>
                    <a:pt x="157" y="118"/>
                    <a:pt x="158" y="115"/>
                  </a:cubicBezTo>
                  <a:cubicBezTo>
                    <a:pt x="159" y="114"/>
                    <a:pt x="160" y="112"/>
                    <a:pt x="161" y="110"/>
                  </a:cubicBezTo>
                  <a:cubicBezTo>
                    <a:pt x="163" y="110"/>
                    <a:pt x="165" y="111"/>
                    <a:pt x="165" y="112"/>
                  </a:cubicBezTo>
                  <a:cubicBezTo>
                    <a:pt x="168" y="115"/>
                    <a:pt x="168" y="122"/>
                    <a:pt x="168" y="124"/>
                  </a:cubicBezTo>
                  <a:cubicBezTo>
                    <a:pt x="166" y="135"/>
                    <a:pt x="158" y="137"/>
                    <a:pt x="157" y="137"/>
                  </a:cubicBezTo>
                  <a:cubicBezTo>
                    <a:pt x="153" y="137"/>
                    <a:pt x="153" y="137"/>
                    <a:pt x="153" y="137"/>
                  </a:cubicBezTo>
                  <a:cubicBezTo>
                    <a:pt x="153" y="141"/>
                    <a:pt x="153" y="141"/>
                    <a:pt x="153" y="141"/>
                  </a:cubicBezTo>
                  <a:cubicBezTo>
                    <a:pt x="146" y="190"/>
                    <a:pt x="108" y="191"/>
                    <a:pt x="106" y="191"/>
                  </a:cubicBezTo>
                  <a:cubicBezTo>
                    <a:pt x="74" y="191"/>
                    <a:pt x="60" y="141"/>
                    <a:pt x="60" y="14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6621">
              <a:extLst>
                <a:ext uri="{FF2B5EF4-FFF2-40B4-BE49-F238E27FC236}">
                  <a16:creationId xmlns:a16="http://schemas.microsoft.com/office/drawing/2014/main" id="{DC4B9DB0-0B66-783D-450E-E67862F6D931}"/>
                </a:ext>
              </a:extLst>
            </p:cNvPr>
            <p:cNvSpPr>
              <a:spLocks noEditPoints="1"/>
            </p:cNvSpPr>
            <p:nvPr/>
          </p:nvSpPr>
          <p:spPr bwMode="auto">
            <a:xfrm>
              <a:off x="1961954" y="4224125"/>
              <a:ext cx="407663" cy="725926"/>
            </a:xfrm>
            <a:custGeom>
              <a:avLst/>
              <a:gdLst>
                <a:gd name="T0" fmla="*/ 0 w 114"/>
                <a:gd name="T1" fmla="*/ 0 h 203"/>
                <a:gd name="T2" fmla="*/ 0 w 114"/>
                <a:gd name="T3" fmla="*/ 203 h 203"/>
                <a:gd name="T4" fmla="*/ 114 w 114"/>
                <a:gd name="T5" fmla="*/ 203 h 203"/>
                <a:gd name="T6" fmla="*/ 114 w 114"/>
                <a:gd name="T7" fmla="*/ 0 h 203"/>
                <a:gd name="T8" fmla="*/ 0 w 114"/>
                <a:gd name="T9" fmla="*/ 0 h 203"/>
                <a:gd name="T10" fmla="*/ 7 w 114"/>
                <a:gd name="T11" fmla="*/ 7 h 203"/>
                <a:gd name="T12" fmla="*/ 108 w 114"/>
                <a:gd name="T13" fmla="*/ 7 h 203"/>
                <a:gd name="T14" fmla="*/ 108 w 114"/>
                <a:gd name="T15" fmla="*/ 168 h 203"/>
                <a:gd name="T16" fmla="*/ 7 w 114"/>
                <a:gd name="T17" fmla="*/ 168 h 203"/>
                <a:gd name="T18" fmla="*/ 7 w 114"/>
                <a:gd name="T19" fmla="*/ 7 h 203"/>
                <a:gd name="T20" fmla="*/ 108 w 114"/>
                <a:gd name="T21" fmla="*/ 197 h 203"/>
                <a:gd name="T22" fmla="*/ 7 w 114"/>
                <a:gd name="T23" fmla="*/ 197 h 203"/>
                <a:gd name="T24" fmla="*/ 7 w 114"/>
                <a:gd name="T25" fmla="*/ 175 h 203"/>
                <a:gd name="T26" fmla="*/ 108 w 114"/>
                <a:gd name="T27" fmla="*/ 175 h 203"/>
                <a:gd name="T28" fmla="*/ 108 w 114"/>
                <a:gd name="T29" fmla="*/ 197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4" h="203">
                  <a:moveTo>
                    <a:pt x="0" y="0"/>
                  </a:moveTo>
                  <a:lnTo>
                    <a:pt x="0" y="203"/>
                  </a:lnTo>
                  <a:lnTo>
                    <a:pt x="114" y="203"/>
                  </a:lnTo>
                  <a:lnTo>
                    <a:pt x="114" y="0"/>
                  </a:lnTo>
                  <a:lnTo>
                    <a:pt x="0" y="0"/>
                  </a:lnTo>
                  <a:close/>
                  <a:moveTo>
                    <a:pt x="7" y="7"/>
                  </a:moveTo>
                  <a:lnTo>
                    <a:pt x="108" y="7"/>
                  </a:lnTo>
                  <a:lnTo>
                    <a:pt x="108" y="168"/>
                  </a:lnTo>
                  <a:lnTo>
                    <a:pt x="7" y="168"/>
                  </a:lnTo>
                  <a:lnTo>
                    <a:pt x="7" y="7"/>
                  </a:lnTo>
                  <a:close/>
                  <a:moveTo>
                    <a:pt x="108" y="197"/>
                  </a:moveTo>
                  <a:lnTo>
                    <a:pt x="7" y="197"/>
                  </a:lnTo>
                  <a:lnTo>
                    <a:pt x="7" y="175"/>
                  </a:lnTo>
                  <a:lnTo>
                    <a:pt x="108" y="175"/>
                  </a:lnTo>
                  <a:lnTo>
                    <a:pt x="108" y="1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6622">
              <a:extLst>
                <a:ext uri="{FF2B5EF4-FFF2-40B4-BE49-F238E27FC236}">
                  <a16:creationId xmlns:a16="http://schemas.microsoft.com/office/drawing/2014/main" id="{BC2194E9-B0DE-CC4C-E5A7-2A00F82E7FF4}"/>
                </a:ext>
              </a:extLst>
            </p:cNvPr>
            <p:cNvSpPr>
              <a:spLocks/>
            </p:cNvSpPr>
            <p:nvPr/>
          </p:nvSpPr>
          <p:spPr bwMode="auto">
            <a:xfrm>
              <a:off x="2144329" y="4889259"/>
              <a:ext cx="46488" cy="0"/>
            </a:xfrm>
            <a:custGeom>
              <a:avLst/>
              <a:gdLst>
                <a:gd name="T0" fmla="*/ 0 w 13"/>
                <a:gd name="T1" fmla="*/ 13 w 13"/>
                <a:gd name="T2" fmla="*/ 0 w 13"/>
              </a:gdLst>
              <a:ahLst/>
              <a:cxnLst>
                <a:cxn ang="0">
                  <a:pos x="T0" y="0"/>
                </a:cxn>
                <a:cxn ang="0">
                  <a:pos x="T1" y="0"/>
                </a:cxn>
                <a:cxn ang="0">
                  <a:pos x="T2" y="0"/>
                </a:cxn>
              </a:cxnLst>
              <a:rect l="0" t="0" r="r" b="b"/>
              <a:pathLst>
                <a:path w="13">
                  <a:moveTo>
                    <a:pt x="0" y="0"/>
                  </a:moveTo>
                  <a:lnTo>
                    <a:pt x="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Line 6623">
              <a:extLst>
                <a:ext uri="{FF2B5EF4-FFF2-40B4-BE49-F238E27FC236}">
                  <a16:creationId xmlns:a16="http://schemas.microsoft.com/office/drawing/2014/main" id="{FCC92CB1-2B9A-F187-2062-5C557660D8D8}"/>
                </a:ext>
              </a:extLst>
            </p:cNvPr>
            <p:cNvSpPr>
              <a:spLocks noChangeShapeType="1"/>
            </p:cNvSpPr>
            <p:nvPr/>
          </p:nvSpPr>
          <p:spPr bwMode="auto">
            <a:xfrm>
              <a:off x="2144329" y="4889259"/>
              <a:ext cx="46488"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9" name="Rectangle 6624">
              <a:extLst>
                <a:ext uri="{FF2B5EF4-FFF2-40B4-BE49-F238E27FC236}">
                  <a16:creationId xmlns:a16="http://schemas.microsoft.com/office/drawing/2014/main" id="{3123270B-C8B9-AF8A-1C28-4693B59E866B}"/>
                </a:ext>
              </a:extLst>
            </p:cNvPr>
            <p:cNvSpPr>
              <a:spLocks noChangeArrowheads="1"/>
            </p:cNvSpPr>
            <p:nvPr/>
          </p:nvSpPr>
          <p:spPr bwMode="auto">
            <a:xfrm>
              <a:off x="2144329" y="4878531"/>
              <a:ext cx="46488" cy="2145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6625">
              <a:extLst>
                <a:ext uri="{FF2B5EF4-FFF2-40B4-BE49-F238E27FC236}">
                  <a16:creationId xmlns:a16="http://schemas.microsoft.com/office/drawing/2014/main" id="{FE2C1889-02FC-D3FB-EC7B-3057BD235762}"/>
                </a:ext>
              </a:extLst>
            </p:cNvPr>
            <p:cNvSpPr>
              <a:spLocks/>
            </p:cNvSpPr>
            <p:nvPr/>
          </p:nvSpPr>
          <p:spPr bwMode="auto">
            <a:xfrm>
              <a:off x="2255185" y="4635364"/>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6626">
              <a:extLst>
                <a:ext uri="{FF2B5EF4-FFF2-40B4-BE49-F238E27FC236}">
                  <a16:creationId xmlns:a16="http://schemas.microsoft.com/office/drawing/2014/main" id="{98E02772-558F-7B9A-36C5-AD84DAD9D226}"/>
                </a:ext>
              </a:extLst>
            </p:cNvPr>
            <p:cNvSpPr>
              <a:spLocks/>
            </p:cNvSpPr>
            <p:nvPr/>
          </p:nvSpPr>
          <p:spPr bwMode="auto">
            <a:xfrm>
              <a:off x="2255185" y="4635364"/>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6" name="Group 85">
            <a:extLst>
              <a:ext uri="{FF2B5EF4-FFF2-40B4-BE49-F238E27FC236}">
                <a16:creationId xmlns:a16="http://schemas.microsoft.com/office/drawing/2014/main" id="{64A455DD-1BBA-20C9-F806-73BF5AE23B70}"/>
              </a:ext>
            </a:extLst>
          </p:cNvPr>
          <p:cNvGrpSpPr/>
          <p:nvPr/>
        </p:nvGrpSpPr>
        <p:grpSpPr>
          <a:xfrm>
            <a:off x="576724" y="2174742"/>
            <a:ext cx="580528" cy="523596"/>
            <a:chOff x="652926" y="2131981"/>
            <a:chExt cx="580528" cy="523596"/>
          </a:xfrm>
        </p:grpSpPr>
        <p:pic>
          <p:nvPicPr>
            <p:cNvPr id="83" name="Picture 82">
              <a:extLst>
                <a:ext uri="{FF2B5EF4-FFF2-40B4-BE49-F238E27FC236}">
                  <a16:creationId xmlns:a16="http://schemas.microsoft.com/office/drawing/2014/main" id="{29EC61EE-F977-DBF4-E04F-461B4BA1A070}"/>
                </a:ext>
              </a:extLst>
            </p:cNvPr>
            <p:cNvPicPr>
              <a:picLocks noChangeAspect="1"/>
            </p:cNvPicPr>
            <p:nvPr/>
          </p:nvPicPr>
          <p:blipFill>
            <a:blip r:embed="rId5"/>
            <a:stretch>
              <a:fillRect/>
            </a:stretch>
          </p:blipFill>
          <p:spPr>
            <a:xfrm>
              <a:off x="693955" y="2131981"/>
              <a:ext cx="523596" cy="523596"/>
            </a:xfrm>
            <a:prstGeom prst="rect">
              <a:avLst/>
            </a:prstGeom>
          </p:spPr>
        </p:pic>
        <p:sp>
          <p:nvSpPr>
            <p:cNvPr id="84" name="TextBox 83">
              <a:extLst>
                <a:ext uri="{FF2B5EF4-FFF2-40B4-BE49-F238E27FC236}">
                  <a16:creationId xmlns:a16="http://schemas.microsoft.com/office/drawing/2014/main" id="{726AD3FF-D9D4-F45F-56C4-1A349768E0C9}"/>
                </a:ext>
              </a:extLst>
            </p:cNvPr>
            <p:cNvSpPr txBox="1"/>
            <p:nvPr/>
          </p:nvSpPr>
          <p:spPr>
            <a:xfrm>
              <a:off x="652926" y="2252162"/>
              <a:ext cx="580528" cy="276999"/>
            </a:xfrm>
            <a:prstGeom prst="rect">
              <a:avLst/>
            </a:prstGeom>
            <a:noFill/>
          </p:spPr>
          <p:txBody>
            <a:bodyPr wrap="square" lIns="0" tIns="0" rIns="0" bIns="0" rtlCol="0" anchor="ctr">
              <a:spAutoFit/>
            </a:bodyPr>
            <a:lstStyle/>
            <a:p>
              <a:pPr algn="ctr">
                <a:spcAft>
                  <a:spcPts val="600"/>
                </a:spcAft>
              </a:pPr>
              <a:r>
                <a:rPr lang="en-US" sz="1800" b="0" dirty="0"/>
                <a:t>48</a:t>
              </a:r>
            </a:p>
          </p:txBody>
        </p:sp>
      </p:grpSp>
      <p:sp>
        <p:nvSpPr>
          <p:cNvPr id="90" name="Rectangle 89">
            <a:extLst>
              <a:ext uri="{FF2B5EF4-FFF2-40B4-BE49-F238E27FC236}">
                <a16:creationId xmlns:a16="http://schemas.microsoft.com/office/drawing/2014/main" id="{4F27E9C9-86BC-1E65-6DCF-182B842E2F00}"/>
              </a:ext>
            </a:extLst>
          </p:cNvPr>
          <p:cNvSpPr/>
          <p:nvPr/>
        </p:nvSpPr>
        <p:spPr>
          <a:xfrm>
            <a:off x="6779172" y="-22213"/>
            <a:ext cx="5412827" cy="64819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en-US" sz="1400" b="1" dirty="0">
                <a:latin typeface="Arial" panose="020B0604020202020204" pitchFamily="34" charset="0"/>
                <a:cs typeface="Arial" panose="020B0604020202020204" pitchFamily="34" charset="0"/>
              </a:rPr>
              <a:t>Use this slide </a:t>
            </a:r>
            <a:r>
              <a:rPr lang="en-US" sz="1400" b="1" i="1" dirty="0">
                <a:latin typeface="Arial" panose="020B0604020202020204" pitchFamily="34" charset="0"/>
                <a:cs typeface="Arial" panose="020B0604020202020204" pitchFamily="34" charset="0"/>
              </a:rPr>
              <a:t>ONLY</a:t>
            </a:r>
            <a:r>
              <a:rPr lang="en-US" sz="1400" b="1" dirty="0">
                <a:latin typeface="Arial" panose="020B0604020202020204" pitchFamily="34" charset="0"/>
                <a:cs typeface="Arial" panose="020B0604020202020204" pitchFamily="34" charset="0"/>
              </a:rPr>
              <a:t> for groups with Clinical Health Solutions </a:t>
            </a:r>
            <a:r>
              <a:rPr lang="en-US" sz="1400" b="1" i="1" dirty="0">
                <a:latin typeface="Arial" panose="020B0604020202020204" pitchFamily="34" charset="0"/>
                <a:cs typeface="Arial" panose="020B0604020202020204" pitchFamily="34" charset="0"/>
              </a:rPr>
              <a:t>OR</a:t>
            </a:r>
            <a:r>
              <a:rPr lang="en-US" sz="1400" b="1" dirty="0">
                <a:latin typeface="Arial" panose="020B0604020202020204" pitchFamily="34" charset="0"/>
                <a:cs typeface="Arial" panose="020B0604020202020204" pitchFamily="34" charset="0"/>
              </a:rPr>
              <a:t> groups that have Headway as a standalone.</a:t>
            </a:r>
          </a:p>
        </p:txBody>
      </p:sp>
    </p:spTree>
    <p:extLst>
      <p:ext uri="{BB962C8B-B14F-4D97-AF65-F5344CB8AC3E}">
        <p14:creationId xmlns:p14="http://schemas.microsoft.com/office/powerpoint/2010/main" val="3380570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36F8B42A-C046-4DD9-BFA3-68C5D44436F7}"/>
              </a:ext>
            </a:extLst>
          </p:cNvPr>
          <p:cNvSpPr>
            <a:spLocks noGrp="1"/>
          </p:cNvSpPr>
          <p:nvPr>
            <p:ph idx="1"/>
          </p:nvPr>
        </p:nvSpPr>
        <p:spPr>
          <a:xfrm>
            <a:off x="457200" y="1322614"/>
            <a:ext cx="6193971" cy="4572000"/>
          </a:xfrm>
        </p:spPr>
        <p:txBody>
          <a:bodyPr/>
          <a:lstStyle/>
          <a:p>
            <a:pPr marL="0" indent="0">
              <a:spcAft>
                <a:spcPts val="0"/>
              </a:spcAft>
              <a:buNone/>
            </a:pPr>
            <a:r>
              <a:rPr lang="en-US" dirty="0"/>
              <a:t>Your plan includes behavioral health benefits so you and your covered family members can get support for:</a:t>
            </a:r>
          </a:p>
          <a:p>
            <a:pPr lvl="0">
              <a:spcAft>
                <a:spcPts val="0"/>
              </a:spcAft>
            </a:pPr>
            <a:r>
              <a:rPr lang="en-US" sz="2000" dirty="0"/>
              <a:t>Anxiety</a:t>
            </a:r>
          </a:p>
          <a:p>
            <a:pPr lvl="0">
              <a:spcAft>
                <a:spcPts val="0"/>
              </a:spcAft>
            </a:pPr>
            <a:r>
              <a:rPr lang="en-US" sz="2000" dirty="0"/>
              <a:t>Autism</a:t>
            </a:r>
          </a:p>
          <a:p>
            <a:pPr lvl="0">
              <a:spcAft>
                <a:spcPts val="0"/>
              </a:spcAft>
            </a:pPr>
            <a:r>
              <a:rPr lang="en-US" sz="2000" dirty="0"/>
              <a:t>Depression</a:t>
            </a:r>
          </a:p>
          <a:p>
            <a:pPr lvl="0">
              <a:spcAft>
                <a:spcPts val="0"/>
              </a:spcAft>
            </a:pPr>
            <a:r>
              <a:rPr lang="en-US" sz="2000" dirty="0"/>
              <a:t>Substance use disorder</a:t>
            </a:r>
          </a:p>
          <a:p>
            <a:pPr lvl="0">
              <a:spcAft>
                <a:spcPts val="0"/>
              </a:spcAft>
            </a:pPr>
            <a:r>
              <a:rPr lang="en-US" sz="2000" dirty="0"/>
              <a:t>Eating disorders</a:t>
            </a:r>
          </a:p>
          <a:p>
            <a:pPr lvl="0">
              <a:spcAft>
                <a:spcPts val="0"/>
              </a:spcAft>
            </a:pPr>
            <a:r>
              <a:rPr lang="en-US" sz="2000" dirty="0"/>
              <a:t>And other mental health conditions</a:t>
            </a:r>
          </a:p>
          <a:p>
            <a:pPr marL="0" indent="0">
              <a:spcBef>
                <a:spcPts val="1200"/>
              </a:spcBef>
              <a:spcAft>
                <a:spcPts val="0"/>
              </a:spcAft>
              <a:buNone/>
            </a:pPr>
            <a:r>
              <a:rPr lang="en-US" dirty="0"/>
              <a:t>Log in at </a:t>
            </a:r>
            <a:r>
              <a:rPr lang="en-US" b="1" dirty="0">
                <a:solidFill>
                  <a:schemeClr val="tx2"/>
                </a:solidFill>
              </a:rPr>
              <a:t>myBlueElementIL.com </a:t>
            </a:r>
            <a:r>
              <a:rPr lang="en-US" dirty="0"/>
              <a:t>or call the </a:t>
            </a:r>
            <a:br>
              <a:rPr lang="en-US" dirty="0"/>
            </a:br>
            <a:r>
              <a:rPr lang="en-US" dirty="0"/>
              <a:t>number on the back of your member ID card to </a:t>
            </a:r>
            <a:br>
              <a:rPr lang="en-US" dirty="0"/>
            </a:br>
            <a:r>
              <a:rPr lang="en-US" dirty="0"/>
              <a:t>find a counselor, psychiatrist or treatment center.</a:t>
            </a:r>
          </a:p>
        </p:txBody>
      </p:sp>
      <p:sp>
        <p:nvSpPr>
          <p:cNvPr id="8" name="Title 7">
            <a:extLst>
              <a:ext uri="{FF2B5EF4-FFF2-40B4-BE49-F238E27FC236}">
                <a16:creationId xmlns:a16="http://schemas.microsoft.com/office/drawing/2014/main" id="{04B10643-27A8-4C43-B2B3-0633456CD6E7}"/>
              </a:ext>
            </a:extLst>
          </p:cNvPr>
          <p:cNvSpPr>
            <a:spLocks noGrp="1"/>
          </p:cNvSpPr>
          <p:nvPr>
            <p:ph type="title"/>
          </p:nvPr>
        </p:nvSpPr>
        <p:spPr>
          <a:xfrm>
            <a:off x="457200" y="411480"/>
            <a:ext cx="6781801" cy="1188720"/>
          </a:xfrm>
        </p:spPr>
        <p:txBody>
          <a:bodyPr/>
          <a:lstStyle/>
          <a:p>
            <a:r>
              <a:rPr lang="en-US" dirty="0"/>
              <a:t>Take Care of Your Mental Health</a:t>
            </a:r>
          </a:p>
        </p:txBody>
      </p:sp>
      <p:sp>
        <p:nvSpPr>
          <p:cNvPr id="2" name="Slide Number Placeholder 1">
            <a:extLst>
              <a:ext uri="{FF2B5EF4-FFF2-40B4-BE49-F238E27FC236}">
                <a16:creationId xmlns:a16="http://schemas.microsoft.com/office/drawing/2014/main" id="{6DE4A32E-1478-4BD2-BE32-FC56511ABBB8}"/>
              </a:ext>
            </a:extLst>
          </p:cNvPr>
          <p:cNvSpPr>
            <a:spLocks noGrp="1"/>
          </p:cNvSpPr>
          <p:nvPr>
            <p:ph type="sldNum" sz="quarter" idx="10"/>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2D55A223-BDE3-4662-BD05-6BDBDD27824A}" type="slidenum">
              <a:rPr kumimoji="0" lang="en-US" sz="800" b="0" i="0" u="none" strike="noStrike" kern="1200" cap="none" spc="0" normalizeH="0" baseline="0" noProof="0" smtClean="0">
                <a:ln>
                  <a:noFill/>
                </a:ln>
                <a:solidFill>
                  <a:srgbClr val="FFFFFF">
                    <a:lumMod val="85000"/>
                  </a:srgbClr>
                </a:solidFill>
                <a:effectLst/>
                <a:uLnTx/>
                <a:uFillTx/>
                <a:latin typeface="Arial"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52</a:t>
            </a:fld>
            <a:endParaRPr kumimoji="0" lang="en-US" sz="800" b="0" i="0" u="none" strike="noStrike" kern="1200" cap="none" spc="0" normalizeH="0" baseline="0" noProof="0" dirty="0">
              <a:ln>
                <a:noFill/>
              </a:ln>
              <a:solidFill>
                <a:srgbClr val="FFFFFF">
                  <a:lumMod val="85000"/>
                </a:srgbClr>
              </a:solidFill>
              <a:effectLst/>
              <a:uLnTx/>
              <a:uFillTx/>
              <a:latin typeface="Arial" charset="0"/>
              <a:ea typeface="+mn-ea"/>
              <a:cs typeface="+mn-cs"/>
            </a:endParaRPr>
          </a:p>
        </p:txBody>
      </p:sp>
      <p:sp>
        <p:nvSpPr>
          <p:cNvPr id="12" name="Rectangle 11">
            <a:extLst>
              <a:ext uri="{FF2B5EF4-FFF2-40B4-BE49-F238E27FC236}">
                <a16:creationId xmlns:a16="http://schemas.microsoft.com/office/drawing/2014/main" id="{F2C71F7D-DFB3-48FA-BDAB-1AC98897BF22}"/>
              </a:ext>
            </a:extLst>
          </p:cNvPr>
          <p:cNvSpPr/>
          <p:nvPr/>
        </p:nvSpPr>
        <p:spPr>
          <a:xfrm>
            <a:off x="6779173" y="0"/>
            <a:ext cx="5412825" cy="54452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ts val="600"/>
              </a:spcBef>
              <a:spcAft>
                <a:spcPct val="0"/>
              </a:spcAft>
              <a:defRPr/>
            </a:pPr>
            <a:r>
              <a:rPr kumimoji="0" lang="en-US" sz="1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Use this slide </a:t>
            </a:r>
            <a:r>
              <a:rPr kumimoji="0" lang="en-US" sz="1400" b="1" i="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ONLY</a:t>
            </a:r>
            <a:r>
              <a:rPr kumimoji="0" lang="en-US" sz="1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for groups with Clinical Health Solutions </a:t>
            </a:r>
            <a:r>
              <a:rPr lang="en-US" sz="1400" b="1" i="1" dirty="0">
                <a:latin typeface="Arial" panose="020B0604020202020204" pitchFamily="34" charset="0"/>
                <a:cs typeface="Arial" panose="020B0604020202020204" pitchFamily="34" charset="0"/>
              </a:rPr>
              <a:t>OR</a:t>
            </a:r>
            <a:r>
              <a:rPr lang="en-US" sz="1400" b="1" dirty="0">
                <a:latin typeface="Arial" panose="020B0604020202020204" pitchFamily="34" charset="0"/>
                <a:cs typeface="Arial" panose="020B0604020202020204" pitchFamily="34" charset="0"/>
              </a:rPr>
              <a:t> groups that have Headway as a standalone</a:t>
            </a:r>
            <a:r>
              <a:rPr kumimoji="0" lang="en-US" sz="1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t>
            </a:r>
          </a:p>
        </p:txBody>
      </p:sp>
      <p:sp>
        <p:nvSpPr>
          <p:cNvPr id="14" name="TextBox 13" hidden="1">
            <a:extLst>
              <a:ext uri="{FF2B5EF4-FFF2-40B4-BE49-F238E27FC236}">
                <a16:creationId xmlns:a16="http://schemas.microsoft.com/office/drawing/2014/main" id="{22B29B2B-F55B-4B69-851E-FEEE6BB61E9D}"/>
              </a:ext>
            </a:extLst>
          </p:cNvPr>
          <p:cNvSpPr txBox="1"/>
          <p:nvPr/>
        </p:nvSpPr>
        <p:spPr>
          <a:xfrm>
            <a:off x="11384087" y="1119613"/>
            <a:ext cx="773673" cy="276999"/>
          </a:xfrm>
          <a:prstGeom prst="rect">
            <a:avLst/>
          </a:prstGeom>
          <a:solidFill>
            <a:srgbClr val="FFFF00"/>
          </a:solidFill>
        </p:spPr>
        <p:txBody>
          <a:bodyPr wrap="none" lIns="0" tIns="0" rIns="0" bIns="0" rtlCol="0">
            <a:spAutoFit/>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US" sz="1800" b="1" i="0" u="none" strike="noStrike" kern="1200" cap="none" spc="0" normalizeH="0" baseline="0" noProof="0" dirty="0">
                <a:ln>
                  <a:noFill/>
                </a:ln>
                <a:solidFill>
                  <a:srgbClr val="FF0066"/>
                </a:solidFill>
                <a:effectLst/>
                <a:uLnTx/>
                <a:uFillTx/>
                <a:latin typeface="Arial" charset="0"/>
                <a:ea typeface="+mn-ea"/>
                <a:cs typeface="+mn-cs"/>
              </a:rPr>
              <a:t>LISA M</a:t>
            </a:r>
          </a:p>
        </p:txBody>
      </p:sp>
      <p:pic>
        <p:nvPicPr>
          <p:cNvPr id="4" name="Picture 3" descr="A person sitting on a rock&#10;&#10;Description automatically generated">
            <a:extLst>
              <a:ext uri="{FF2B5EF4-FFF2-40B4-BE49-F238E27FC236}">
                <a16:creationId xmlns:a16="http://schemas.microsoft.com/office/drawing/2014/main" id="{7A8F392A-9B17-1141-B16D-17B4DE5D4105}"/>
              </a:ext>
            </a:extLst>
          </p:cNvPr>
          <p:cNvPicPr>
            <a:picLocks noChangeAspect="1"/>
          </p:cNvPicPr>
          <p:nvPr/>
        </p:nvPicPr>
        <p:blipFill>
          <a:blip r:embed="rId3"/>
          <a:srcRect l="20253" t="4412" r="12832"/>
          <a:stretch/>
        </p:blipFill>
        <p:spPr>
          <a:xfrm flipH="1">
            <a:off x="6991107" y="1600200"/>
            <a:ext cx="5200891" cy="4953000"/>
          </a:xfrm>
          <a:prstGeom prst="rect">
            <a:avLst/>
          </a:prstGeom>
        </p:spPr>
      </p:pic>
    </p:spTree>
    <p:extLst>
      <p:ext uri="{BB962C8B-B14F-4D97-AF65-F5344CB8AC3E}">
        <p14:creationId xmlns:p14="http://schemas.microsoft.com/office/powerpoint/2010/main" val="1973205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doctor talking on the phone&#10;&#10;AI-generated content may be incorrect.">
            <a:extLst>
              <a:ext uri="{FF2B5EF4-FFF2-40B4-BE49-F238E27FC236}">
                <a16:creationId xmlns:a16="http://schemas.microsoft.com/office/drawing/2014/main" id="{8F603ABB-6964-0B0D-7426-0DF3B1BBECD8}"/>
              </a:ext>
            </a:extLst>
          </p:cNvPr>
          <p:cNvPicPr>
            <a:picLocks noChangeAspect="1"/>
          </p:cNvPicPr>
          <p:nvPr/>
        </p:nvPicPr>
        <p:blipFill>
          <a:blip r:embed="rId3" cstate="screen">
            <a:extLst>
              <a:ext uri="{28A0092B-C50C-407E-A947-70E740481C1C}">
                <a14:useLocalDpi xmlns:a14="http://schemas.microsoft.com/office/drawing/2010/main"/>
              </a:ext>
            </a:extLst>
          </a:blip>
          <a:srcRect t="1437" b="4445"/>
          <a:stretch>
            <a:fillRect/>
          </a:stretch>
        </p:blipFill>
        <p:spPr>
          <a:xfrm flipH="1">
            <a:off x="6998939" y="0"/>
            <a:ext cx="5193060" cy="6553200"/>
          </a:xfrm>
          <a:prstGeom prst="rect">
            <a:avLst/>
          </a:prstGeom>
        </p:spPr>
      </p:pic>
      <p:sp>
        <p:nvSpPr>
          <p:cNvPr id="2" name="Slide Number Placeholder 1">
            <a:extLst>
              <a:ext uri="{FF2B5EF4-FFF2-40B4-BE49-F238E27FC236}">
                <a16:creationId xmlns:a16="http://schemas.microsoft.com/office/drawing/2014/main" id="{57926DDE-2093-4D31-952E-AC0F58A95799}"/>
              </a:ext>
            </a:extLst>
          </p:cNvPr>
          <p:cNvSpPr>
            <a:spLocks noGrp="1"/>
          </p:cNvSpPr>
          <p:nvPr>
            <p:ph type="sldNum" sz="quarter" idx="10"/>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2D55A223-BDE3-4662-BD05-6BDBDD27824A}" type="slidenum">
              <a:rPr kumimoji="0" lang="en-US" sz="800" b="0" i="0" u="none" strike="noStrike" kern="1200" cap="none" spc="0" normalizeH="0" baseline="0" noProof="0" smtClean="0">
                <a:ln>
                  <a:noFill/>
                </a:ln>
                <a:solidFill>
                  <a:srgbClr val="FFFFFF">
                    <a:lumMod val="75000"/>
                  </a:srgbClr>
                </a:solidFill>
                <a:effectLst/>
                <a:uLnTx/>
                <a:uFillTx/>
                <a:latin typeface="Arial"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53</a:t>
            </a:fld>
            <a:endParaRPr kumimoji="0" lang="en-US" sz="800" b="0" i="0" u="none" strike="noStrike" kern="1200" cap="none" spc="0" normalizeH="0" baseline="0" noProof="0" dirty="0">
              <a:ln>
                <a:noFill/>
              </a:ln>
              <a:solidFill>
                <a:srgbClr val="FFFFFF">
                  <a:lumMod val="75000"/>
                </a:srgbClr>
              </a:solidFill>
              <a:effectLst/>
              <a:uLnTx/>
              <a:uFillTx/>
              <a:latin typeface="Arial" charset="0"/>
              <a:ea typeface="+mn-ea"/>
              <a:cs typeface="+mn-cs"/>
            </a:endParaRPr>
          </a:p>
        </p:txBody>
      </p:sp>
      <p:sp>
        <p:nvSpPr>
          <p:cNvPr id="5" name="Content Placeholder 4">
            <a:extLst>
              <a:ext uri="{FF2B5EF4-FFF2-40B4-BE49-F238E27FC236}">
                <a16:creationId xmlns:a16="http://schemas.microsoft.com/office/drawing/2014/main" id="{E4EB99C3-35B2-4008-B6A2-FF8189D60DDB}"/>
              </a:ext>
            </a:extLst>
          </p:cNvPr>
          <p:cNvSpPr>
            <a:spLocks noGrp="1"/>
          </p:cNvSpPr>
          <p:nvPr>
            <p:ph idx="1"/>
          </p:nvPr>
        </p:nvSpPr>
        <p:spPr>
          <a:xfrm>
            <a:off x="457200" y="1905000"/>
            <a:ext cx="5741719" cy="4572000"/>
          </a:xfrm>
        </p:spPr>
        <p:txBody>
          <a:bodyPr/>
          <a:lstStyle/>
          <a:p>
            <a:pPr marL="0" marR="0" indent="0">
              <a:lnSpc>
                <a:spcPct val="107000"/>
              </a:lnSpc>
              <a:spcBef>
                <a:spcPts val="0"/>
              </a:spcBef>
              <a:spcAft>
                <a:spcPts val="800"/>
              </a:spcAft>
              <a:buNone/>
            </a:pPr>
            <a:r>
              <a:rPr lang="en-US" sz="1700" dirty="0">
                <a:ea typeface="Calibri" panose="020F0502020204030204" pitchFamily="34" charset="0"/>
                <a:cs typeface="Times New Roman" panose="02020603050405020304" pitchFamily="18" charset="0"/>
              </a:rPr>
              <a:t>The Cancer Services and Support program will give you the tools, resources and expert advice to help you before, during and after cancer treatment. </a:t>
            </a:r>
          </a:p>
          <a:p>
            <a:pPr fontAlgn="base">
              <a:lnSpc>
                <a:spcPct val="107000"/>
              </a:lnSpc>
              <a:spcBef>
                <a:spcPts val="0"/>
              </a:spcBef>
              <a:spcAft>
                <a:spcPts val="0"/>
              </a:spcAft>
            </a:pPr>
            <a:r>
              <a:rPr lang="en-US" sz="1700" b="1" dirty="0"/>
              <a:t>Cancer Support: </a:t>
            </a:r>
            <a:r>
              <a:rPr lang="en-US" sz="1700" dirty="0"/>
              <a:t>Our skilled cancer care nurses are on hand to help you prepare for doctor office visits, share treatment information or give emotional support — </a:t>
            </a:r>
            <a:br>
              <a:rPr lang="en-US" sz="1700" dirty="0"/>
            </a:br>
            <a:r>
              <a:rPr lang="en-US" sz="1700" dirty="0"/>
              <a:t>wherever you are in your cancer journey. </a:t>
            </a:r>
          </a:p>
          <a:p>
            <a:r>
              <a:rPr lang="en-US" sz="1700" b="1" dirty="0"/>
              <a:t>Expert Review and Support: </a:t>
            </a:r>
            <a:r>
              <a:rPr lang="en-US" sz="1700" dirty="0"/>
              <a:t>If you are actively undergoing treatment or a cancer survivor, you can ask that a medical expert review your case. This allows you to get expert recommendations and clinical trial matches while staying close to home. </a:t>
            </a:r>
          </a:p>
          <a:p>
            <a:pPr>
              <a:spcAft>
                <a:spcPts val="0"/>
              </a:spcAft>
            </a:pPr>
            <a:endParaRPr lang="en-US" sz="1800" dirty="0"/>
          </a:p>
        </p:txBody>
      </p:sp>
      <p:sp>
        <p:nvSpPr>
          <p:cNvPr id="6" name="Title 5">
            <a:extLst>
              <a:ext uri="{FF2B5EF4-FFF2-40B4-BE49-F238E27FC236}">
                <a16:creationId xmlns:a16="http://schemas.microsoft.com/office/drawing/2014/main" id="{738FA3B3-6521-4AB8-BF4A-371BC4F565CA}"/>
              </a:ext>
            </a:extLst>
          </p:cNvPr>
          <p:cNvSpPr>
            <a:spLocks noGrp="1"/>
          </p:cNvSpPr>
          <p:nvPr>
            <p:ph type="title"/>
          </p:nvPr>
        </p:nvSpPr>
        <p:spPr>
          <a:xfrm>
            <a:off x="457200" y="411480"/>
            <a:ext cx="6781801" cy="1188720"/>
          </a:xfrm>
        </p:spPr>
        <p:txBody>
          <a:bodyPr/>
          <a:lstStyle/>
          <a:p>
            <a:r>
              <a:rPr lang="en-US" dirty="0"/>
              <a:t>Cancer Services and Support</a:t>
            </a:r>
          </a:p>
        </p:txBody>
      </p:sp>
      <p:sp>
        <p:nvSpPr>
          <p:cNvPr id="9" name="TextBox 8" hidden="1">
            <a:extLst>
              <a:ext uri="{FF2B5EF4-FFF2-40B4-BE49-F238E27FC236}">
                <a16:creationId xmlns:a16="http://schemas.microsoft.com/office/drawing/2014/main" id="{EFFC378F-1CA0-40DA-AB82-244902D43A4D}"/>
              </a:ext>
            </a:extLst>
          </p:cNvPr>
          <p:cNvSpPr txBox="1"/>
          <p:nvPr/>
        </p:nvSpPr>
        <p:spPr>
          <a:xfrm>
            <a:off x="11537975" y="696528"/>
            <a:ext cx="654025" cy="276999"/>
          </a:xfrm>
          <a:prstGeom prst="rect">
            <a:avLst/>
          </a:prstGeom>
          <a:solidFill>
            <a:srgbClr val="FFFF00"/>
          </a:solidFill>
        </p:spPr>
        <p:txBody>
          <a:bodyPr wrap="none" lIns="0" tIns="0" rIns="0" bIns="0" rtlCol="0">
            <a:spAutoFit/>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US" sz="1800" b="1" i="0" u="none" strike="noStrike" kern="1200" cap="none" spc="0" normalizeH="0" baseline="0" noProof="0" dirty="0">
                <a:ln>
                  <a:noFill/>
                </a:ln>
                <a:solidFill>
                  <a:srgbClr val="FF0066"/>
                </a:solidFill>
                <a:effectLst/>
                <a:uLnTx/>
                <a:uFillTx/>
                <a:latin typeface="Arial" charset="0"/>
                <a:ea typeface="+mn-ea"/>
                <a:cs typeface="+mn-cs"/>
              </a:rPr>
              <a:t>DEBB</a:t>
            </a:r>
          </a:p>
        </p:txBody>
      </p:sp>
      <p:sp>
        <p:nvSpPr>
          <p:cNvPr id="4" name="TextBox 3">
            <a:extLst>
              <a:ext uri="{FF2B5EF4-FFF2-40B4-BE49-F238E27FC236}">
                <a16:creationId xmlns:a16="http://schemas.microsoft.com/office/drawing/2014/main" id="{75C78C51-D3E3-8544-DEF9-388A59431183}"/>
              </a:ext>
            </a:extLst>
          </p:cNvPr>
          <p:cNvSpPr txBox="1"/>
          <p:nvPr/>
        </p:nvSpPr>
        <p:spPr>
          <a:xfrm>
            <a:off x="457200" y="1054322"/>
            <a:ext cx="6509288" cy="969496"/>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US" sz="2000" b="1" i="0" u="none" strike="noStrike" kern="1200" cap="none" spc="0" normalizeH="0" baseline="0" noProof="0" dirty="0">
                <a:ln>
                  <a:noFill/>
                </a:ln>
                <a:solidFill>
                  <a:srgbClr val="1E1E1E"/>
                </a:solidFill>
                <a:effectLst/>
                <a:uLnTx/>
                <a:uFillTx/>
                <a:latin typeface="Arial" panose="020B0604020202020204"/>
                <a:ea typeface="Calibri" panose="020F0502020204030204" pitchFamily="34" charset="0"/>
                <a:cs typeface="Times New Roman" panose="02020603050405020304" pitchFamily="18" charset="0"/>
              </a:rPr>
              <a:t>A cancer diagnosis can change your life forever. </a:t>
            </a:r>
            <a:br>
              <a:rPr kumimoji="0" lang="en-US" sz="2000" b="1" i="0" u="none" strike="noStrike" kern="1200" cap="none" spc="0" normalizeH="0" baseline="0" noProof="0" dirty="0">
                <a:ln>
                  <a:noFill/>
                </a:ln>
                <a:solidFill>
                  <a:srgbClr val="1E1E1E"/>
                </a:solidFill>
                <a:effectLst/>
                <a:uLnTx/>
                <a:uFillTx/>
                <a:latin typeface="Arial" panose="020B0604020202020204"/>
                <a:ea typeface="Calibri" panose="020F0502020204030204" pitchFamily="34" charset="0"/>
                <a:cs typeface="Times New Roman" panose="02020603050405020304" pitchFamily="18" charset="0"/>
              </a:rPr>
            </a:br>
            <a:r>
              <a:rPr kumimoji="0" lang="en-US" sz="2000" b="1" i="0" u="none" strike="noStrike" kern="1200" cap="none" spc="0" normalizeH="0" baseline="0" noProof="0" dirty="0">
                <a:ln>
                  <a:noFill/>
                </a:ln>
                <a:solidFill>
                  <a:srgbClr val="1E1E1E"/>
                </a:solidFill>
                <a:effectLst/>
                <a:uLnTx/>
                <a:uFillTx/>
                <a:latin typeface="Arial" panose="020B0604020202020204"/>
                <a:ea typeface="Calibri" panose="020F0502020204030204" pitchFamily="34" charset="0"/>
                <a:cs typeface="Times New Roman" panose="02020603050405020304" pitchFamily="18" charset="0"/>
              </a:rPr>
              <a:t>We are here to help. </a:t>
            </a:r>
          </a:p>
          <a:p>
            <a:pPr marL="0" marR="0" lvl="0" indent="0" algn="l" defTabSz="914400" rtl="0" eaLnBrk="1" fontAlgn="base" latinLnBrk="0" hangingPunct="1">
              <a:lnSpc>
                <a:spcPct val="100000"/>
              </a:lnSpc>
              <a:spcBef>
                <a:spcPct val="0"/>
              </a:spcBef>
              <a:spcAft>
                <a:spcPts val="600"/>
              </a:spcAft>
              <a:buClrTx/>
              <a:buSzTx/>
              <a:buFontTx/>
              <a:buNone/>
              <a:tabLst/>
              <a:defRPr/>
            </a:pPr>
            <a:endParaRPr kumimoji="0" lang="en-US" sz="1800" b="0" i="0" u="none" strike="noStrike" kern="1200" cap="none" spc="0" normalizeH="0" baseline="0" noProof="0" dirty="0">
              <a:ln>
                <a:noFill/>
              </a:ln>
              <a:solidFill>
                <a:srgbClr val="1E1E1E"/>
              </a:solidFill>
              <a:effectLst/>
              <a:uLnTx/>
              <a:uFillTx/>
              <a:latin typeface="Arial" charset="0"/>
              <a:ea typeface="+mn-ea"/>
              <a:cs typeface="+mn-cs"/>
            </a:endParaRPr>
          </a:p>
        </p:txBody>
      </p:sp>
      <p:sp>
        <p:nvSpPr>
          <p:cNvPr id="7" name="TextBox 6">
            <a:extLst>
              <a:ext uri="{FF2B5EF4-FFF2-40B4-BE49-F238E27FC236}">
                <a16:creationId xmlns:a16="http://schemas.microsoft.com/office/drawing/2014/main" id="{273E18C7-B504-2EB6-CAEE-6511E3860219}"/>
              </a:ext>
            </a:extLst>
          </p:cNvPr>
          <p:cNvSpPr txBox="1"/>
          <p:nvPr/>
        </p:nvSpPr>
        <p:spPr>
          <a:xfrm>
            <a:off x="457199" y="5589250"/>
            <a:ext cx="6014853" cy="907941"/>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US" sz="1800" b="1" i="0" u="none" strike="noStrike" kern="1200" cap="none" spc="0" normalizeH="0" baseline="0" noProof="0" dirty="0">
                <a:ln>
                  <a:noFill/>
                </a:ln>
                <a:solidFill>
                  <a:srgbClr val="1E1E1E"/>
                </a:solidFill>
                <a:effectLst/>
                <a:uLnTx/>
                <a:uFillTx/>
                <a:latin typeface="Arial" charset="0"/>
                <a:ea typeface="Calibri" panose="020F0502020204030204" pitchFamily="34" charset="0"/>
                <a:cs typeface="Times New Roman" panose="02020603050405020304" pitchFamily="18" charset="0"/>
              </a:rPr>
              <a:t>Cancer care nurse support is available today by calling the number on the back of your member ID card.</a:t>
            </a:r>
          </a:p>
          <a:p>
            <a:pPr marL="0" marR="0" lvl="0" indent="0" algn="l" defTabSz="914400" rtl="0" eaLnBrk="1" fontAlgn="base" latinLnBrk="0" hangingPunct="1">
              <a:lnSpc>
                <a:spcPct val="100000"/>
              </a:lnSpc>
              <a:spcBef>
                <a:spcPct val="0"/>
              </a:spcBef>
              <a:spcAft>
                <a:spcPts val="600"/>
              </a:spcAft>
              <a:buClrTx/>
              <a:buSzTx/>
              <a:buFontTx/>
              <a:buNone/>
              <a:tabLst/>
              <a:defRPr/>
            </a:pPr>
            <a:endParaRPr kumimoji="0" lang="en-US" sz="1800" b="0" i="0" u="none" strike="noStrike" kern="1200" cap="none" spc="0" normalizeH="0" baseline="0" noProof="0" dirty="0">
              <a:ln>
                <a:noFill/>
              </a:ln>
              <a:solidFill>
                <a:srgbClr val="1E1E1E"/>
              </a:solidFill>
              <a:effectLst/>
              <a:uLnTx/>
              <a:uFillTx/>
              <a:latin typeface="Arial" charset="0"/>
              <a:ea typeface="+mn-ea"/>
              <a:cs typeface="+mn-cs"/>
            </a:endParaRPr>
          </a:p>
        </p:txBody>
      </p:sp>
      <p:sp>
        <p:nvSpPr>
          <p:cNvPr id="3" name="Rectangle 2">
            <a:extLst>
              <a:ext uri="{FF2B5EF4-FFF2-40B4-BE49-F238E27FC236}">
                <a16:creationId xmlns:a16="http://schemas.microsoft.com/office/drawing/2014/main" id="{90DC6941-3D65-D73C-6A51-ED9F5F1AA768}"/>
              </a:ext>
            </a:extLst>
          </p:cNvPr>
          <p:cNvSpPr/>
          <p:nvPr/>
        </p:nvSpPr>
        <p:spPr>
          <a:xfrm>
            <a:off x="6779173" y="1"/>
            <a:ext cx="5412827" cy="55399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Use this slide </a:t>
            </a:r>
            <a:r>
              <a:rPr kumimoji="0" lang="en-US" sz="1400" b="1" i="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ONLY</a:t>
            </a:r>
            <a:r>
              <a:rPr kumimoji="0" lang="en-US" sz="1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for groups with Clinical Health Solutions (</a:t>
            </a:r>
            <a:r>
              <a:rPr kumimoji="0" lang="en-US" sz="1400" b="1" i="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NOT </a:t>
            </a:r>
            <a:r>
              <a:rPr kumimoji="0" lang="en-US" sz="1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available as a standalone).</a:t>
            </a:r>
          </a:p>
        </p:txBody>
      </p:sp>
    </p:spTree>
    <p:extLst>
      <p:ext uri="{BB962C8B-B14F-4D97-AF65-F5344CB8AC3E}">
        <p14:creationId xmlns:p14="http://schemas.microsoft.com/office/powerpoint/2010/main" val="4040181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21720FB-C450-4A5B-DA9F-87734EC02B0F}"/>
              </a:ext>
            </a:extLst>
          </p:cNvPr>
          <p:cNvSpPr>
            <a:spLocks noGrp="1"/>
          </p:cNvSpPr>
          <p:nvPr>
            <p:ph type="sldNum" sz="quarter" idx="12"/>
          </p:nvPr>
        </p:nvSpPr>
        <p:spPr>
          <a:xfrm>
            <a:off x="11582400" y="6553200"/>
            <a:ext cx="609600" cy="304800"/>
          </a:xfrm>
        </p:spPr>
        <p:txBody>
          <a:bodyPr/>
          <a:lstStyle/>
          <a:p>
            <a:fld id="{1384FA50-8B36-4B06-A05C-1E58CBA999B5}" type="slidenum">
              <a:rPr lang="en-US" smtClean="0">
                <a:solidFill>
                  <a:schemeClr val="bg1">
                    <a:lumMod val="85000"/>
                  </a:schemeClr>
                </a:solidFill>
              </a:rPr>
              <a:pPr/>
              <a:t>54</a:t>
            </a:fld>
            <a:endParaRPr lang="en-US" dirty="0">
              <a:solidFill>
                <a:schemeClr val="bg1">
                  <a:lumMod val="85000"/>
                </a:schemeClr>
              </a:solidFill>
            </a:endParaRPr>
          </a:p>
        </p:txBody>
      </p:sp>
      <p:sp>
        <p:nvSpPr>
          <p:cNvPr id="3" name="Title 2">
            <a:extLst>
              <a:ext uri="{FF2B5EF4-FFF2-40B4-BE49-F238E27FC236}">
                <a16:creationId xmlns:a16="http://schemas.microsoft.com/office/drawing/2014/main" id="{1319DCDE-8185-2FAC-1EF9-03294779E188}"/>
              </a:ext>
            </a:extLst>
          </p:cNvPr>
          <p:cNvSpPr>
            <a:spLocks noGrp="1"/>
          </p:cNvSpPr>
          <p:nvPr>
            <p:ph type="title"/>
          </p:nvPr>
        </p:nvSpPr>
        <p:spPr>
          <a:xfrm>
            <a:off x="6096001" y="1388001"/>
            <a:ext cx="4681168" cy="2133600"/>
          </a:xfrm>
        </p:spPr>
        <p:txBody>
          <a:bodyPr/>
          <a:lstStyle/>
          <a:p>
            <a:r>
              <a:rPr lang="en-US" dirty="0"/>
              <a:t>Dental</a:t>
            </a:r>
          </a:p>
        </p:txBody>
      </p:sp>
    </p:spTree>
    <p:extLst>
      <p:ext uri="{BB962C8B-B14F-4D97-AF65-F5344CB8AC3E}">
        <p14:creationId xmlns:p14="http://schemas.microsoft.com/office/powerpoint/2010/main" val="1994085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FF67B-D8E1-10CD-FD1B-5FFFEBD25E09}"/>
            </a:ext>
          </a:extLst>
        </p:cNvPr>
        <p:cNvGrpSpPr/>
        <p:nvPr/>
      </p:nvGrpSpPr>
      <p:grpSpPr>
        <a:xfrm>
          <a:off x="0" y="0"/>
          <a:ext cx="0" cy="0"/>
          <a:chOff x="0" y="0"/>
          <a:chExt cx="0" cy="0"/>
        </a:xfrm>
      </p:grpSpPr>
      <p:sp>
        <p:nvSpPr>
          <p:cNvPr id="13" name="Slide Number Placeholder 5">
            <a:extLst>
              <a:ext uri="{FF2B5EF4-FFF2-40B4-BE49-F238E27FC236}">
                <a16:creationId xmlns:a16="http://schemas.microsoft.com/office/drawing/2014/main" id="{214C128C-B16B-D22C-DA21-B06FD7BA08EA}"/>
              </a:ext>
            </a:extLst>
          </p:cNvPr>
          <p:cNvSpPr>
            <a:spLocks noGrp="1"/>
          </p:cNvSpPr>
          <p:nvPr>
            <p:ph type="sldNum" sz="quarter" idx="10"/>
          </p:nvPr>
        </p:nvSpPr>
        <p:spPr/>
        <p:txBody>
          <a:bodyPr/>
          <a:lstStyle>
            <a:lvl1pPr>
              <a:defRPr>
                <a:solidFill>
                  <a:srgbClr val="BFBFB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2D55A223-BDE3-4662-BD05-6BDBDD27824A}" type="slidenum">
              <a:rPr kumimoji="0" lang="en-US" sz="800" b="0" i="0" u="none" strike="noStrike" kern="1200" cap="none" spc="0" normalizeH="0" baseline="0" noProof="0" smtClean="0">
                <a:ln>
                  <a:noFill/>
                </a:ln>
                <a:solidFill>
                  <a:schemeClr val="bg1">
                    <a:lumMod val="85000"/>
                  </a:schemeClr>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55</a:t>
            </a:fld>
            <a:endParaRPr kumimoji="0" lang="en-US" sz="800" b="0" i="0" u="none" strike="noStrike" kern="1200" cap="none" spc="0" normalizeH="0" baseline="0" noProof="0" dirty="0">
              <a:ln>
                <a:noFill/>
              </a:ln>
              <a:solidFill>
                <a:schemeClr val="bg1">
                  <a:lumMod val="85000"/>
                </a:schemeClr>
              </a:solidFill>
              <a:effectLst/>
              <a:uLnTx/>
              <a:uFillTx/>
              <a:latin typeface="Arial" panose="020B0604020202020204"/>
              <a:ea typeface="+mn-ea"/>
              <a:cs typeface="+mn-cs"/>
            </a:endParaRPr>
          </a:p>
        </p:txBody>
      </p:sp>
      <p:sp>
        <p:nvSpPr>
          <p:cNvPr id="9" name="Text Placeholder 8">
            <a:extLst>
              <a:ext uri="{FF2B5EF4-FFF2-40B4-BE49-F238E27FC236}">
                <a16:creationId xmlns:a16="http://schemas.microsoft.com/office/drawing/2014/main" id="{C6196764-B0B2-78A6-9C8C-D20F89302FDB}"/>
              </a:ext>
            </a:extLst>
          </p:cNvPr>
          <p:cNvSpPr>
            <a:spLocks noGrp="1"/>
          </p:cNvSpPr>
          <p:nvPr>
            <p:ph type="body" sz="quarter" idx="13"/>
          </p:nvPr>
        </p:nvSpPr>
        <p:spPr>
          <a:xfrm>
            <a:off x="457201" y="6172200"/>
            <a:ext cx="4761068" cy="312420"/>
          </a:xfrm>
        </p:spPr>
        <p:txBody>
          <a:bodyPr/>
          <a:lstStyle/>
          <a:p>
            <a:r>
              <a:rPr kumimoji="0" lang="en-US" sz="700" b="0" i="0" u="none" strike="noStrike" kern="600" cap="none" spc="0" normalizeH="0" baseline="0" noProof="0" dirty="0">
                <a:ln>
                  <a:noFill/>
                </a:ln>
                <a:solidFill>
                  <a:srgbClr val="1E1E1E"/>
                </a:solidFill>
                <a:effectLst/>
                <a:uLnTx/>
                <a:uFillTx/>
                <a:latin typeface="Arial" panose="020B0604020202020204"/>
                <a:ea typeface="+mn-ea"/>
                <a:cs typeface="+mn-cs"/>
              </a:rPr>
              <a:t>*</a:t>
            </a:r>
            <a:r>
              <a:rPr kumimoji="0" lang="en-US" sz="700" b="0" i="0" u="none" strike="noStrike" kern="600" cap="none" spc="-10" normalizeH="0" baseline="0" noProof="0" dirty="0">
                <a:ln>
                  <a:noFill/>
                </a:ln>
                <a:solidFill>
                  <a:srgbClr val="1E1E1E"/>
                </a:solidFill>
                <a:effectLst/>
                <a:uLnTx/>
                <a:uFillTx/>
                <a:latin typeface="Arial" panose="020B0604020202020204"/>
                <a:ea typeface="+mn-ea"/>
                <a:cs typeface="+mn-cs"/>
              </a:rPr>
              <a:t>Network360</a:t>
            </a:r>
            <a:r>
              <a:rPr kumimoji="0" lang="en-US" sz="700" b="0" i="0" u="none" strike="noStrike" kern="600" cap="none" spc="-10" normalizeH="0" baseline="30000" noProof="0" dirty="0">
                <a:ln>
                  <a:noFill/>
                </a:ln>
                <a:solidFill>
                  <a:srgbClr val="1E1E1E"/>
                </a:solidFill>
                <a:effectLst/>
                <a:uLnTx/>
                <a:uFillTx/>
                <a:latin typeface="Arial" panose="020B0604020202020204"/>
                <a:ea typeface="+mn-ea"/>
                <a:cs typeface="+mn-cs"/>
              </a:rPr>
              <a:t>®</a:t>
            </a:r>
            <a:r>
              <a:rPr kumimoji="0" lang="en-US" sz="700" b="0" i="0" u="none" strike="noStrike" kern="600" cap="none" spc="-10" normalizeH="0" baseline="0" noProof="0" dirty="0">
                <a:ln>
                  <a:noFill/>
                </a:ln>
                <a:solidFill>
                  <a:srgbClr val="1E1E1E"/>
                </a:solidFill>
                <a:effectLst/>
                <a:uLnTx/>
                <a:uFillTx/>
                <a:latin typeface="Arial" panose="020B0604020202020204"/>
                <a:ea typeface="+mn-ea"/>
                <a:cs typeface="+mn-cs"/>
              </a:rPr>
              <a:t> Analytics Suite (</a:t>
            </a:r>
            <a:r>
              <a:rPr lang="en-US" sz="700" spc="-10" dirty="0">
                <a:solidFill>
                  <a:srgbClr val="1E1E1E"/>
                </a:solidFill>
                <a:latin typeface="Arial" panose="020B0604020202020204"/>
              </a:rPr>
              <a:t>September </a:t>
            </a:r>
            <a:r>
              <a:rPr kumimoji="0" lang="en-US" sz="700" b="0" i="0" u="none" strike="noStrike" kern="600" cap="none" spc="-10" normalizeH="0" baseline="0" noProof="0" dirty="0">
                <a:ln>
                  <a:noFill/>
                </a:ln>
                <a:solidFill>
                  <a:srgbClr val="1E1E1E"/>
                </a:solidFill>
                <a:effectLst/>
                <a:uLnTx/>
                <a:uFillTx/>
                <a:latin typeface="Arial" panose="020B0604020202020204"/>
                <a:ea typeface="+mn-ea"/>
                <a:cs typeface="+mn-cs"/>
              </a:rPr>
              <a:t>2025). </a:t>
            </a:r>
          </a:p>
        </p:txBody>
      </p:sp>
      <p:sp>
        <p:nvSpPr>
          <p:cNvPr id="5" name="Title 4">
            <a:extLst>
              <a:ext uri="{FF2B5EF4-FFF2-40B4-BE49-F238E27FC236}">
                <a16:creationId xmlns:a16="http://schemas.microsoft.com/office/drawing/2014/main" id="{EE5DF761-FDF4-A87D-A277-368BE9280340}"/>
              </a:ext>
            </a:extLst>
          </p:cNvPr>
          <p:cNvSpPr>
            <a:spLocks noGrp="1"/>
          </p:cNvSpPr>
          <p:nvPr>
            <p:ph type="title"/>
          </p:nvPr>
        </p:nvSpPr>
        <p:spPr>
          <a:xfrm>
            <a:off x="457200" y="388902"/>
            <a:ext cx="7885289" cy="1188720"/>
          </a:xfrm>
        </p:spPr>
        <p:txBody>
          <a:bodyPr/>
          <a:lstStyle/>
          <a:p>
            <a:r>
              <a:rPr lang="en-US" sz="3000" b="0" dirty="0">
                <a:solidFill>
                  <a:schemeClr val="tx2"/>
                </a:solidFill>
              </a:rPr>
              <a:t>BlueCare Dental</a:t>
            </a:r>
            <a:r>
              <a:rPr lang="en-US" sz="1400" b="0" baseline="100000" dirty="0">
                <a:solidFill>
                  <a:schemeClr val="tx2"/>
                </a:solidFill>
              </a:rPr>
              <a:t>SM</a:t>
            </a:r>
            <a:r>
              <a:rPr lang="en-US" sz="3200" b="0" dirty="0">
                <a:solidFill>
                  <a:schemeClr val="tx2"/>
                </a:solidFill>
              </a:rPr>
              <a:t> </a:t>
            </a:r>
            <a:r>
              <a:rPr lang="en-US" sz="3000" b="0" dirty="0">
                <a:solidFill>
                  <a:schemeClr val="tx2"/>
                </a:solidFill>
              </a:rPr>
              <a:t>– Why It’s the Right Choice </a:t>
            </a:r>
          </a:p>
        </p:txBody>
      </p:sp>
      <p:sp>
        <p:nvSpPr>
          <p:cNvPr id="3" name="Content Placeholder 2">
            <a:extLst>
              <a:ext uri="{FF2B5EF4-FFF2-40B4-BE49-F238E27FC236}">
                <a16:creationId xmlns:a16="http://schemas.microsoft.com/office/drawing/2014/main" id="{849C4F30-9D13-126D-63EF-7007456C407D}"/>
              </a:ext>
            </a:extLst>
          </p:cNvPr>
          <p:cNvSpPr txBox="1">
            <a:spLocks/>
          </p:cNvSpPr>
          <p:nvPr/>
        </p:nvSpPr>
        <p:spPr>
          <a:xfrm>
            <a:off x="296356" y="2533580"/>
            <a:ext cx="5433112" cy="1110788"/>
          </a:xfrm>
          <a:prstGeom prst="rect">
            <a:avLst/>
          </a:prstGeom>
        </p:spPr>
        <p:txBody>
          <a:bodyPr lIns="91440" tIns="45720" rIns="91440" bIns="45720" anchor="t">
            <a:noAutofit/>
          </a:bodyP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000" kern="600" baseline="0">
                <a:solidFill>
                  <a:schemeClr val="tx1"/>
                </a:solidFill>
                <a:latin typeface="+mn-lt"/>
                <a:ea typeface="+mn-ea"/>
                <a:cs typeface="+mn-cs"/>
              </a:defRPr>
            </a:lvl1pPr>
            <a:lvl2pPr marL="429768" indent="-182880" algn="l" defTabSz="685800" rtl="0" eaLnBrk="1" latinLnBrk="0" hangingPunct="1">
              <a:lnSpc>
                <a:spcPct val="100000"/>
              </a:lnSpc>
              <a:spcBef>
                <a:spcPts val="0"/>
              </a:spcBef>
              <a:spcAft>
                <a:spcPts val="600"/>
              </a:spcAft>
              <a:buClr>
                <a:schemeClr val="tx1"/>
              </a:buClr>
              <a:buFont typeface="Arial" panose="020B0604020202020204" pitchFamily="34" charset="0"/>
              <a:buChar char="–"/>
              <a:defRPr sz="16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91440" marR="0" lvl="0" indent="0" algn="l" defTabSz="685800" rtl="0" eaLnBrk="1" fontAlgn="auto" latinLnBrk="0" hangingPunct="1">
              <a:lnSpc>
                <a:spcPct val="100000"/>
              </a:lnSpc>
              <a:spcBef>
                <a:spcPts val="600"/>
              </a:spcBef>
              <a:spcAft>
                <a:spcPts val="0"/>
              </a:spcAft>
              <a:buClr>
                <a:srgbClr val="0080C7"/>
              </a:buClr>
              <a:buSzPct val="100000"/>
              <a:buFont typeface="Arial" panose="020B0604020202020204" pitchFamily="34" charset="0"/>
              <a:buNone/>
              <a:tabLst/>
              <a:defRPr/>
            </a:pPr>
            <a:r>
              <a:rPr kumimoji="0" lang="en-US" sz="2200" b="1" i="0" u="none" strike="noStrike" kern="1200" cap="none" spc="0" normalizeH="0" baseline="0" noProof="0" dirty="0">
                <a:ln>
                  <a:noFill/>
                </a:ln>
                <a:solidFill>
                  <a:srgbClr val="1E1E1E"/>
                </a:solidFill>
                <a:effectLst/>
                <a:uLnTx/>
                <a:uFillTx/>
                <a:latin typeface="Arial" panose="020B0604020202020204"/>
                <a:ea typeface="+mn-ea"/>
                <a:cs typeface="+mn-cs"/>
              </a:rPr>
              <a:t>Service</a:t>
            </a:r>
            <a:endParaRPr kumimoji="0" lang="en-US" altLang="en-US" sz="2200" b="0" i="0" u="none" strike="noStrike" kern="1200" cap="none" spc="0" normalizeH="0" baseline="0" noProof="0" dirty="0">
              <a:ln>
                <a:noFill/>
              </a:ln>
              <a:solidFill>
                <a:srgbClr val="1E1E1E"/>
              </a:solidFill>
              <a:effectLst/>
              <a:uLnTx/>
              <a:uFillTx/>
              <a:latin typeface="Arial" panose="020B0604020202020204"/>
              <a:ea typeface="Segoe UI" pitchFamily="34" charset="0"/>
              <a:cs typeface="Arial" pitchFamily="34" charset="0"/>
            </a:endParaRPr>
          </a:p>
          <a:p>
            <a:pPr marL="274320" marR="0" lvl="0" indent="-182880" algn="l" defTabSz="685800" rtl="0" eaLnBrk="1" fontAlgn="auto" latinLnBrk="0" hangingPunct="1">
              <a:lnSpc>
                <a:spcPct val="100000"/>
              </a:lnSpc>
              <a:spcBef>
                <a:spcPts val="600"/>
              </a:spcBef>
              <a:spcAft>
                <a:spcPts val="0"/>
              </a:spcAft>
              <a:buClr>
                <a:srgbClr val="0080C7"/>
              </a:buClr>
              <a:buSzPct val="100000"/>
              <a:buFont typeface="Arial" panose="020B0604020202020204" pitchFamily="34" charset="0"/>
              <a:buChar char="•"/>
              <a:tabLst/>
              <a:defRPr/>
            </a:pPr>
            <a:r>
              <a:rPr lang="en-US" altLang="en-US" b="1" kern="1200" dirty="0">
                <a:solidFill>
                  <a:srgbClr val="0080C7"/>
                </a:solidFill>
                <a:latin typeface="Arial" panose="020B0604020202020204"/>
                <a:ea typeface="Segoe UI" pitchFamily="34" charset="0"/>
                <a:cs typeface="Arial" pitchFamily="34" charset="0"/>
              </a:rPr>
              <a:t>D</a:t>
            </a:r>
            <a:r>
              <a:rPr kumimoji="0" lang="en-US" altLang="en-US" b="1" i="0" u="none" strike="noStrike" kern="1200" cap="none" spc="0" normalizeH="0" baseline="0" noProof="0" dirty="0" err="1">
                <a:ln>
                  <a:noFill/>
                </a:ln>
                <a:solidFill>
                  <a:srgbClr val="0080C7"/>
                </a:solidFill>
                <a:effectLst/>
                <a:uLnTx/>
                <a:uFillTx/>
                <a:latin typeface="Arial" panose="020B0604020202020204"/>
                <a:ea typeface="Segoe UI" pitchFamily="34" charset="0"/>
                <a:cs typeface="Arial" pitchFamily="34" charset="0"/>
              </a:rPr>
              <a:t>ental</a:t>
            </a:r>
            <a:r>
              <a:rPr kumimoji="0" lang="en-US" altLang="en-US" b="1" i="0" u="none" strike="noStrike" kern="1200" cap="none" spc="0" normalizeH="0" baseline="0" noProof="0" dirty="0">
                <a:ln>
                  <a:noFill/>
                </a:ln>
                <a:solidFill>
                  <a:srgbClr val="0080C7"/>
                </a:solidFill>
                <a:effectLst/>
                <a:uLnTx/>
                <a:uFillTx/>
                <a:latin typeface="Arial" panose="020B0604020202020204"/>
                <a:ea typeface="Segoe UI" pitchFamily="34" charset="0"/>
                <a:cs typeface="Arial" pitchFamily="34" charset="0"/>
              </a:rPr>
              <a:t>-only customer service </a:t>
            </a:r>
            <a:br>
              <a:rPr kumimoji="0" lang="en-US" altLang="en-US" b="1" i="0" u="none" strike="noStrike" kern="1200" cap="none" spc="0" normalizeH="0" baseline="0" noProof="0" dirty="0">
                <a:ln>
                  <a:noFill/>
                </a:ln>
                <a:solidFill>
                  <a:srgbClr val="0080C7"/>
                </a:solidFill>
                <a:effectLst/>
                <a:uLnTx/>
                <a:uFillTx/>
                <a:latin typeface="Arial" panose="020B0604020202020204"/>
                <a:ea typeface="Segoe UI" pitchFamily="34" charset="0"/>
                <a:cs typeface="Arial" pitchFamily="34" charset="0"/>
              </a:rPr>
            </a:br>
            <a:r>
              <a:rPr kumimoji="0" lang="en-US" altLang="en-US" b="0" i="0" u="none" strike="noStrike" kern="1200" cap="none" spc="0" normalizeH="0" baseline="0" noProof="0" dirty="0">
                <a:ln>
                  <a:noFill/>
                </a:ln>
                <a:solidFill>
                  <a:srgbClr val="1E1E1E"/>
                </a:solidFill>
                <a:effectLst/>
                <a:uLnTx/>
                <a:uFillTx/>
                <a:latin typeface="Arial" panose="020B0604020202020204"/>
                <a:ea typeface="Segoe UI" pitchFamily="34" charset="0"/>
                <a:cs typeface="Arial" pitchFamily="34" charset="0"/>
              </a:rPr>
              <a:t>and claims units</a:t>
            </a:r>
          </a:p>
        </p:txBody>
      </p:sp>
      <p:sp>
        <p:nvSpPr>
          <p:cNvPr id="4" name="Content Placeholder 2">
            <a:extLst>
              <a:ext uri="{FF2B5EF4-FFF2-40B4-BE49-F238E27FC236}">
                <a16:creationId xmlns:a16="http://schemas.microsoft.com/office/drawing/2014/main" id="{7A308A96-9037-755B-D0B0-30B14E953A0E}"/>
              </a:ext>
            </a:extLst>
          </p:cNvPr>
          <p:cNvSpPr txBox="1">
            <a:spLocks/>
          </p:cNvSpPr>
          <p:nvPr/>
        </p:nvSpPr>
        <p:spPr bwMode="auto">
          <a:xfrm>
            <a:off x="291630" y="1295400"/>
            <a:ext cx="5403114" cy="1110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tIns="45720" rIns="91440" bIns="45720" anchor="t"/>
          <a:lstStyle>
            <a:lvl1pPr>
              <a:spcBef>
                <a:spcPct val="20000"/>
              </a:spcBef>
              <a:buClr>
                <a:srgbClr val="CF1C21"/>
              </a:buClr>
              <a:buChar char="•"/>
              <a:defRPr sz="2800">
                <a:solidFill>
                  <a:schemeClr val="bg2"/>
                </a:solidFill>
                <a:latin typeface="Arial" pitchFamily="34" charset="0"/>
                <a:ea typeface="ＭＳ Ｐゴシック" pitchFamily="34" charset="-128"/>
              </a:defRPr>
            </a:lvl1pPr>
            <a:lvl2pPr marL="682625" indent="-225425">
              <a:spcBef>
                <a:spcPct val="20000"/>
              </a:spcBef>
              <a:buClr>
                <a:srgbClr val="CF1C21"/>
              </a:buClr>
              <a:buChar char="–"/>
              <a:defRPr sz="2400">
                <a:solidFill>
                  <a:schemeClr val="bg2"/>
                </a:solidFill>
                <a:latin typeface="Arial" pitchFamily="34" charset="0"/>
                <a:ea typeface="ＭＳ Ｐゴシック" pitchFamily="34" charset="-128"/>
              </a:defRPr>
            </a:lvl2pPr>
            <a:lvl3pPr marL="1089025" indent="-174625">
              <a:spcBef>
                <a:spcPct val="20000"/>
              </a:spcBef>
              <a:buClr>
                <a:srgbClr val="CF1C21"/>
              </a:buClr>
              <a:buChar char="•"/>
              <a:defRPr sz="2000">
                <a:solidFill>
                  <a:schemeClr val="bg2"/>
                </a:solidFill>
                <a:latin typeface="Arial" pitchFamily="34" charset="0"/>
                <a:ea typeface="ＭＳ Ｐゴシック" pitchFamily="34" charset="-128"/>
              </a:defRPr>
            </a:lvl3pPr>
            <a:lvl4pPr marL="1597025" indent="-225425">
              <a:spcBef>
                <a:spcPct val="20000"/>
              </a:spcBef>
              <a:buClr>
                <a:srgbClr val="CF1C21"/>
              </a:buClr>
              <a:buChar char="–"/>
              <a:defRPr>
                <a:solidFill>
                  <a:schemeClr val="bg2"/>
                </a:solidFill>
                <a:latin typeface="Arial" pitchFamily="34" charset="0"/>
                <a:ea typeface="ＭＳ Ｐゴシック" pitchFamily="34" charset="-128"/>
              </a:defRPr>
            </a:lvl4pPr>
            <a:lvl5pPr marL="2057400" indent="-228600">
              <a:spcBef>
                <a:spcPct val="20000"/>
              </a:spcBef>
              <a:buClr>
                <a:srgbClr val="CF1C21"/>
              </a:buClr>
              <a:buChar char="»"/>
              <a:defRPr>
                <a:solidFill>
                  <a:schemeClr val="bg2"/>
                </a:solidFill>
                <a:latin typeface="Arial" pitchFamily="34" charset="0"/>
                <a:ea typeface="ＭＳ Ｐゴシック" pitchFamily="34" charset="-128"/>
              </a:defRPr>
            </a:lvl5pPr>
            <a:lvl6pPr marL="2514600" indent="-228600" eaLnBrk="0" fontAlgn="base" hangingPunct="0">
              <a:spcBef>
                <a:spcPct val="20000"/>
              </a:spcBef>
              <a:spcAft>
                <a:spcPct val="0"/>
              </a:spcAft>
              <a:buClr>
                <a:srgbClr val="CF1C21"/>
              </a:buClr>
              <a:buChar char="»"/>
              <a:defRPr>
                <a:solidFill>
                  <a:schemeClr val="bg2"/>
                </a:solidFill>
                <a:latin typeface="Arial" pitchFamily="34" charset="0"/>
                <a:ea typeface="ＭＳ Ｐゴシック" pitchFamily="34" charset="-128"/>
              </a:defRPr>
            </a:lvl6pPr>
            <a:lvl7pPr marL="2971800" indent="-228600" eaLnBrk="0" fontAlgn="base" hangingPunct="0">
              <a:spcBef>
                <a:spcPct val="20000"/>
              </a:spcBef>
              <a:spcAft>
                <a:spcPct val="0"/>
              </a:spcAft>
              <a:buClr>
                <a:srgbClr val="CF1C21"/>
              </a:buClr>
              <a:buChar char="»"/>
              <a:defRPr>
                <a:solidFill>
                  <a:schemeClr val="bg2"/>
                </a:solidFill>
                <a:latin typeface="Arial" pitchFamily="34" charset="0"/>
                <a:ea typeface="ＭＳ Ｐゴシック" pitchFamily="34" charset="-128"/>
              </a:defRPr>
            </a:lvl7pPr>
            <a:lvl8pPr marL="3429000" indent="-228600" eaLnBrk="0" fontAlgn="base" hangingPunct="0">
              <a:spcBef>
                <a:spcPct val="20000"/>
              </a:spcBef>
              <a:spcAft>
                <a:spcPct val="0"/>
              </a:spcAft>
              <a:buClr>
                <a:srgbClr val="CF1C21"/>
              </a:buClr>
              <a:buChar char="»"/>
              <a:defRPr>
                <a:solidFill>
                  <a:schemeClr val="bg2"/>
                </a:solidFill>
                <a:latin typeface="Arial" pitchFamily="34" charset="0"/>
                <a:ea typeface="ＭＳ Ｐゴシック" pitchFamily="34" charset="-128"/>
              </a:defRPr>
            </a:lvl8pPr>
            <a:lvl9pPr marL="3886200" indent="-228600" eaLnBrk="0" fontAlgn="base" hangingPunct="0">
              <a:spcBef>
                <a:spcPct val="20000"/>
              </a:spcBef>
              <a:spcAft>
                <a:spcPct val="0"/>
              </a:spcAft>
              <a:buClr>
                <a:srgbClr val="CF1C21"/>
              </a:buClr>
              <a:buChar char="»"/>
              <a:defRPr>
                <a:solidFill>
                  <a:schemeClr val="bg2"/>
                </a:solidFill>
                <a:latin typeface="Arial" pitchFamily="34" charset="0"/>
                <a:ea typeface="ＭＳ Ｐゴシック" pitchFamily="34" charset="-128"/>
              </a:defRPr>
            </a:lvl9pPr>
          </a:lstStyle>
          <a:p>
            <a:pPr marL="91440" marR="0" lvl="0" indent="0" algn="l" defTabSz="914400" rtl="0" eaLnBrk="1" fontAlgn="auto" latinLnBrk="0" hangingPunct="1">
              <a:lnSpc>
                <a:spcPct val="100000"/>
              </a:lnSpc>
              <a:spcBef>
                <a:spcPts val="600"/>
              </a:spcBef>
              <a:spcAft>
                <a:spcPts val="0"/>
              </a:spcAft>
              <a:buClr>
                <a:srgbClr val="0080C7"/>
              </a:buClr>
              <a:buSzPct val="110000"/>
              <a:buFontTx/>
              <a:buNone/>
              <a:tabLst/>
              <a:defRPr/>
            </a:pPr>
            <a:r>
              <a:rPr kumimoji="0" lang="en-US" sz="2200" b="1" i="0" u="none" strike="noStrike" kern="1200" cap="none" spc="-20" normalizeH="0" baseline="0" noProof="0" dirty="0">
                <a:ln>
                  <a:noFill/>
                </a:ln>
                <a:solidFill>
                  <a:srgbClr val="1E1E1E"/>
                </a:solidFill>
                <a:effectLst/>
                <a:uLnTx/>
                <a:uFillTx/>
                <a:latin typeface="Arial" panose="020B0604020202020204"/>
                <a:ea typeface="ＭＳ Ｐゴシック" pitchFamily="34" charset="-128"/>
                <a:cs typeface="+mn-cs"/>
              </a:rPr>
              <a:t>Network</a:t>
            </a:r>
            <a:endParaRPr kumimoji="0" lang="en-US" altLang="en-US" sz="2200" b="0" i="0" u="none" strike="noStrike" kern="1200" cap="none" spc="0" normalizeH="0" baseline="0" noProof="0" dirty="0">
              <a:ln>
                <a:noFill/>
              </a:ln>
              <a:solidFill>
                <a:srgbClr val="1E1E1E"/>
              </a:solidFill>
              <a:effectLst/>
              <a:uLnTx/>
              <a:uFillTx/>
              <a:latin typeface="Arial" panose="020B0604020202020204"/>
              <a:ea typeface="Calibri" charset="0"/>
              <a:cs typeface="Arial" panose="020B0604020202020204" pitchFamily="34" charset="0"/>
            </a:endParaRPr>
          </a:p>
          <a:p>
            <a:pPr marL="274320" marR="0" lvl="0" indent="-182880" algn="l" defTabSz="914400" rtl="0" eaLnBrk="1" fontAlgn="auto" latinLnBrk="0" hangingPunct="1">
              <a:lnSpc>
                <a:spcPct val="100000"/>
              </a:lnSpc>
              <a:spcBef>
                <a:spcPts val="600"/>
              </a:spcBef>
              <a:spcAft>
                <a:spcPts val="0"/>
              </a:spcAft>
              <a:buClr>
                <a:srgbClr val="0080C7"/>
              </a:buClr>
              <a:buSzPct val="100000"/>
              <a:buFontTx/>
              <a:buChar char="•"/>
              <a:tabLst/>
              <a:defRPr/>
            </a:pPr>
            <a:r>
              <a:rPr lang="en-US" altLang="en-US" sz="2000" dirty="0">
                <a:solidFill>
                  <a:srgbClr val="1E1E1E"/>
                </a:solidFill>
                <a:latin typeface="Arial" panose="020B0604020202020204"/>
                <a:ea typeface="Calibri" charset="0"/>
                <a:cs typeface="Arial" panose="020B0604020202020204" pitchFamily="34" charset="0"/>
              </a:rPr>
              <a:t>T</a:t>
            </a:r>
            <a:r>
              <a:rPr kumimoji="0" lang="en-US" altLang="en-US" sz="2000" b="0" i="0" u="none" strike="noStrike" kern="1200" cap="none" spc="0" normalizeH="0" baseline="0" noProof="0" dirty="0">
                <a:ln>
                  <a:noFill/>
                </a:ln>
                <a:solidFill>
                  <a:srgbClr val="1E1E1E"/>
                </a:solidFill>
                <a:effectLst/>
                <a:uLnTx/>
                <a:uFillTx/>
                <a:latin typeface="Arial" panose="020B0604020202020204"/>
                <a:ea typeface="Calibri" charset="0"/>
                <a:cs typeface="Arial" panose="020B0604020202020204" pitchFamily="34" charset="0"/>
              </a:rPr>
              <a:t>he largest national dental network in the U.S. with over </a:t>
            </a:r>
            <a:r>
              <a:rPr kumimoji="0" lang="en-US" altLang="en-US" sz="2000" b="1" i="0" u="none" strike="noStrike" kern="1200" cap="none" spc="0" normalizeH="0" baseline="0" noProof="0" dirty="0">
                <a:ln>
                  <a:noFill/>
                </a:ln>
                <a:solidFill>
                  <a:srgbClr val="0080C7"/>
                </a:solidFill>
                <a:effectLst/>
                <a:uLnTx/>
                <a:uFillTx/>
                <a:latin typeface="Arial" panose="020B0604020202020204"/>
                <a:ea typeface="Calibri" charset="0"/>
                <a:cs typeface="Arial" panose="020B0604020202020204" pitchFamily="34" charset="0"/>
              </a:rPr>
              <a:t>13,000 unique providers</a:t>
            </a:r>
            <a:r>
              <a:rPr kumimoji="0" lang="en-US" altLang="en-US" sz="2000" b="1" i="0" u="none" strike="noStrike" kern="1200" cap="none" spc="0" normalizeH="0" baseline="30000" noProof="0" dirty="0">
                <a:ln>
                  <a:noFill/>
                </a:ln>
                <a:solidFill>
                  <a:srgbClr val="1E1E1E"/>
                </a:solidFill>
                <a:effectLst/>
                <a:uLnTx/>
                <a:uFillTx/>
                <a:latin typeface="Arial" panose="020B0604020202020204"/>
                <a:ea typeface="Calibri" charset="0"/>
                <a:cs typeface="Arial" panose="020B0604020202020204" pitchFamily="34" charset="0"/>
              </a:rPr>
              <a:t>*</a:t>
            </a:r>
            <a:endParaRPr kumimoji="0" lang="en-US" altLang="en-US" sz="2000" b="1" i="0" u="none" strike="noStrike" kern="1200" cap="none" spc="0" normalizeH="0" baseline="0" noProof="0" dirty="0">
              <a:ln>
                <a:noFill/>
              </a:ln>
              <a:solidFill>
                <a:srgbClr val="1E1E1E"/>
              </a:solidFill>
              <a:effectLst/>
              <a:uLnTx/>
              <a:uFillTx/>
              <a:latin typeface="Arial" panose="020B0604020202020204"/>
              <a:ea typeface="Calibri" charset="0"/>
              <a:cs typeface="Arial" panose="020B0604020202020204" pitchFamily="34" charset="0"/>
            </a:endParaRPr>
          </a:p>
        </p:txBody>
      </p:sp>
      <p:sp>
        <p:nvSpPr>
          <p:cNvPr id="7" name="Content Placeholder 2">
            <a:extLst>
              <a:ext uri="{FF2B5EF4-FFF2-40B4-BE49-F238E27FC236}">
                <a16:creationId xmlns:a16="http://schemas.microsoft.com/office/drawing/2014/main" id="{4FB4B830-E23C-78BF-422B-2261EE12F4EF}"/>
              </a:ext>
            </a:extLst>
          </p:cNvPr>
          <p:cNvSpPr txBox="1">
            <a:spLocks/>
          </p:cNvSpPr>
          <p:nvPr/>
        </p:nvSpPr>
        <p:spPr bwMode="auto">
          <a:xfrm>
            <a:off x="357218" y="3704691"/>
            <a:ext cx="4724067" cy="2288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rgbClr val="CF1C21"/>
              </a:buClr>
              <a:buChar char="•"/>
              <a:defRPr sz="2800">
                <a:solidFill>
                  <a:schemeClr val="bg2"/>
                </a:solidFill>
                <a:latin typeface="Arial" pitchFamily="34" charset="0"/>
                <a:ea typeface="ＭＳ Ｐゴシック" pitchFamily="34" charset="-128"/>
              </a:defRPr>
            </a:lvl1pPr>
            <a:lvl2pPr marL="682625" indent="-225425">
              <a:spcBef>
                <a:spcPct val="20000"/>
              </a:spcBef>
              <a:buClr>
                <a:srgbClr val="CF1C21"/>
              </a:buClr>
              <a:buChar char="–"/>
              <a:defRPr sz="2400">
                <a:solidFill>
                  <a:schemeClr val="bg2"/>
                </a:solidFill>
                <a:latin typeface="Arial" pitchFamily="34" charset="0"/>
                <a:ea typeface="ＭＳ Ｐゴシック" pitchFamily="34" charset="-128"/>
              </a:defRPr>
            </a:lvl2pPr>
            <a:lvl3pPr marL="1089025" indent="-174625">
              <a:spcBef>
                <a:spcPct val="20000"/>
              </a:spcBef>
              <a:buClr>
                <a:srgbClr val="CF1C21"/>
              </a:buClr>
              <a:buChar char="•"/>
              <a:defRPr sz="2000">
                <a:solidFill>
                  <a:schemeClr val="bg2"/>
                </a:solidFill>
                <a:latin typeface="Arial" pitchFamily="34" charset="0"/>
                <a:ea typeface="ＭＳ Ｐゴシック" pitchFamily="34" charset="-128"/>
              </a:defRPr>
            </a:lvl3pPr>
            <a:lvl4pPr marL="1597025" indent="-225425">
              <a:spcBef>
                <a:spcPct val="20000"/>
              </a:spcBef>
              <a:buClr>
                <a:srgbClr val="CF1C21"/>
              </a:buClr>
              <a:buChar char="–"/>
              <a:defRPr>
                <a:solidFill>
                  <a:schemeClr val="bg2"/>
                </a:solidFill>
                <a:latin typeface="Arial" pitchFamily="34" charset="0"/>
                <a:ea typeface="ＭＳ Ｐゴシック" pitchFamily="34" charset="-128"/>
              </a:defRPr>
            </a:lvl4pPr>
            <a:lvl5pPr marL="2057400" indent="-228600">
              <a:spcBef>
                <a:spcPct val="20000"/>
              </a:spcBef>
              <a:buClr>
                <a:srgbClr val="CF1C21"/>
              </a:buClr>
              <a:buChar char="»"/>
              <a:defRPr>
                <a:solidFill>
                  <a:schemeClr val="bg2"/>
                </a:solidFill>
                <a:latin typeface="Arial" pitchFamily="34" charset="0"/>
                <a:ea typeface="ＭＳ Ｐゴシック" pitchFamily="34" charset="-128"/>
              </a:defRPr>
            </a:lvl5pPr>
            <a:lvl6pPr marL="2514600" indent="-228600" eaLnBrk="0" fontAlgn="base" hangingPunct="0">
              <a:spcBef>
                <a:spcPct val="20000"/>
              </a:spcBef>
              <a:spcAft>
                <a:spcPct val="0"/>
              </a:spcAft>
              <a:buClr>
                <a:srgbClr val="CF1C21"/>
              </a:buClr>
              <a:buChar char="»"/>
              <a:defRPr>
                <a:solidFill>
                  <a:schemeClr val="bg2"/>
                </a:solidFill>
                <a:latin typeface="Arial" pitchFamily="34" charset="0"/>
                <a:ea typeface="ＭＳ Ｐゴシック" pitchFamily="34" charset="-128"/>
              </a:defRPr>
            </a:lvl6pPr>
            <a:lvl7pPr marL="2971800" indent="-228600" eaLnBrk="0" fontAlgn="base" hangingPunct="0">
              <a:spcBef>
                <a:spcPct val="20000"/>
              </a:spcBef>
              <a:spcAft>
                <a:spcPct val="0"/>
              </a:spcAft>
              <a:buClr>
                <a:srgbClr val="CF1C21"/>
              </a:buClr>
              <a:buChar char="»"/>
              <a:defRPr>
                <a:solidFill>
                  <a:schemeClr val="bg2"/>
                </a:solidFill>
                <a:latin typeface="Arial" pitchFamily="34" charset="0"/>
                <a:ea typeface="ＭＳ Ｐゴシック" pitchFamily="34" charset="-128"/>
              </a:defRPr>
            </a:lvl7pPr>
            <a:lvl8pPr marL="3429000" indent="-228600" eaLnBrk="0" fontAlgn="base" hangingPunct="0">
              <a:spcBef>
                <a:spcPct val="20000"/>
              </a:spcBef>
              <a:spcAft>
                <a:spcPct val="0"/>
              </a:spcAft>
              <a:buClr>
                <a:srgbClr val="CF1C21"/>
              </a:buClr>
              <a:buChar char="»"/>
              <a:defRPr>
                <a:solidFill>
                  <a:schemeClr val="bg2"/>
                </a:solidFill>
                <a:latin typeface="Arial" pitchFamily="34" charset="0"/>
                <a:ea typeface="ＭＳ Ｐゴシック" pitchFamily="34" charset="-128"/>
              </a:defRPr>
            </a:lvl8pPr>
            <a:lvl9pPr marL="3886200" indent="-228600" eaLnBrk="0" fontAlgn="base" hangingPunct="0">
              <a:spcBef>
                <a:spcPct val="20000"/>
              </a:spcBef>
              <a:spcAft>
                <a:spcPct val="0"/>
              </a:spcAft>
              <a:buClr>
                <a:srgbClr val="CF1C21"/>
              </a:buClr>
              <a:buChar char="»"/>
              <a:defRPr>
                <a:solidFill>
                  <a:schemeClr val="bg2"/>
                </a:solidFill>
                <a:latin typeface="Arial" pitchFamily="34" charset="0"/>
                <a:ea typeface="ＭＳ Ｐゴシック" pitchFamily="34" charset="-128"/>
              </a:defRPr>
            </a:lvl9pPr>
          </a:lstStyle>
          <a:p>
            <a:pPr marL="25400" marR="0" lvl="0" indent="0" algn="l" defTabSz="914400" rtl="0" eaLnBrk="1" fontAlgn="auto" latinLnBrk="0" hangingPunct="1">
              <a:lnSpc>
                <a:spcPct val="100000"/>
              </a:lnSpc>
              <a:spcBef>
                <a:spcPts val="0"/>
              </a:spcBef>
              <a:spcAft>
                <a:spcPts val="600"/>
              </a:spcAft>
              <a:buClr>
                <a:srgbClr val="0080C7"/>
              </a:buClr>
              <a:buSzTx/>
              <a:buFontTx/>
              <a:buNone/>
              <a:tabLst>
                <a:tab pos="197485" algn="l"/>
              </a:tabLst>
              <a:defRPr/>
            </a:pPr>
            <a:r>
              <a:rPr kumimoji="0" lang="en-US" sz="2200" b="1" i="0" u="none" strike="noStrike" kern="1200" cap="none" spc="-5" normalizeH="0" baseline="0" noProof="0" dirty="0">
                <a:ln>
                  <a:noFill/>
                </a:ln>
                <a:solidFill>
                  <a:srgbClr val="181818"/>
                </a:solidFill>
                <a:effectLst/>
                <a:uLnTx/>
                <a:uFillTx/>
                <a:latin typeface="Arial"/>
                <a:ea typeface="ＭＳ Ｐゴシック" pitchFamily="34" charset="-128"/>
                <a:cs typeface="Arial"/>
              </a:rPr>
              <a:t>Integration with Medical Benefits</a:t>
            </a:r>
          </a:p>
          <a:p>
            <a:pPr marL="184150" marR="0" lvl="0" indent="-158750" algn="l" defTabSz="914400" rtl="0" eaLnBrk="1" fontAlgn="auto" latinLnBrk="0" hangingPunct="1">
              <a:lnSpc>
                <a:spcPct val="100000"/>
              </a:lnSpc>
              <a:spcBef>
                <a:spcPts val="0"/>
              </a:spcBef>
              <a:spcAft>
                <a:spcPts val="600"/>
              </a:spcAft>
              <a:buClr>
                <a:srgbClr val="0080C7"/>
              </a:buClr>
              <a:buSzTx/>
              <a:buFontTx/>
              <a:buChar char="•"/>
              <a:tabLst>
                <a:tab pos="197485" algn="l"/>
              </a:tabLst>
              <a:defRPr/>
            </a:pPr>
            <a:r>
              <a:rPr kumimoji="0" lang="en-US" sz="2000" b="0" i="0" u="none" strike="noStrike" kern="1200" cap="none" spc="-5" normalizeH="0" baseline="0" noProof="0" dirty="0">
                <a:ln>
                  <a:noFill/>
                </a:ln>
                <a:solidFill>
                  <a:srgbClr val="181818"/>
                </a:solidFill>
                <a:effectLst/>
                <a:uLnTx/>
                <a:uFillTx/>
                <a:latin typeface="Arial"/>
                <a:ea typeface="ＭＳ Ｐゴシック" pitchFamily="34" charset="-128"/>
                <a:cs typeface="Arial"/>
              </a:rPr>
              <a:t>Search for a provider in </a:t>
            </a:r>
            <a:r>
              <a:rPr lang="en-US" sz="2000" spc="-5" dirty="0">
                <a:solidFill>
                  <a:srgbClr val="181818"/>
                </a:solidFill>
                <a:latin typeface="Arial"/>
                <a:cs typeface="Arial"/>
              </a:rPr>
              <a:t>Illinois</a:t>
            </a:r>
            <a:r>
              <a:rPr kumimoji="0" lang="en-US" sz="2000" b="0" i="0" u="none" strike="noStrike" kern="1200" cap="none" spc="-5" normalizeH="0" baseline="0" noProof="0" dirty="0">
                <a:ln>
                  <a:noFill/>
                </a:ln>
                <a:solidFill>
                  <a:srgbClr val="181818"/>
                </a:solidFill>
                <a:effectLst/>
                <a:uLnTx/>
                <a:uFillTx/>
                <a:latin typeface="Arial"/>
                <a:ea typeface="ＭＳ Ｐゴシック" pitchFamily="34" charset="-128"/>
                <a:cs typeface="Arial"/>
              </a:rPr>
              <a:t> or</a:t>
            </a:r>
            <a:r>
              <a:rPr kumimoji="0" lang="en-US" sz="2000" b="0" i="0" u="none" strike="noStrike" kern="1200" cap="none" spc="-25" normalizeH="0" baseline="0" noProof="0" dirty="0">
                <a:ln>
                  <a:noFill/>
                </a:ln>
                <a:solidFill>
                  <a:srgbClr val="181818"/>
                </a:solidFill>
                <a:effectLst/>
                <a:uLnTx/>
                <a:uFillTx/>
                <a:latin typeface="Arial"/>
                <a:ea typeface="ＭＳ Ｐゴシック" pitchFamily="34" charset="-128"/>
                <a:cs typeface="Arial"/>
              </a:rPr>
              <a:t> </a:t>
            </a:r>
            <a:r>
              <a:rPr kumimoji="0" lang="en-US" sz="2000" b="0" i="0" u="none" strike="noStrike" kern="1200" cap="none" spc="-5" normalizeH="0" baseline="0" noProof="0" dirty="0">
                <a:ln>
                  <a:noFill/>
                </a:ln>
                <a:solidFill>
                  <a:srgbClr val="181818"/>
                </a:solidFill>
                <a:effectLst/>
                <a:uLnTx/>
                <a:uFillTx/>
                <a:latin typeface="Arial"/>
                <a:ea typeface="ＭＳ Ｐゴシック" pitchFamily="34" charset="-128"/>
                <a:cs typeface="Arial"/>
              </a:rPr>
              <a:t>nationally at </a:t>
            </a:r>
            <a:r>
              <a:rPr kumimoji="0" lang="en-US" sz="2000" b="1" i="0" u="none" strike="noStrike" kern="1200" cap="none" spc="-10" normalizeH="0" baseline="0" noProof="0" dirty="0">
                <a:ln>
                  <a:noFill/>
                </a:ln>
                <a:solidFill>
                  <a:srgbClr val="0080C7"/>
                </a:solidFill>
                <a:effectLst/>
                <a:uLnTx/>
                <a:uFill>
                  <a:solidFill>
                    <a:srgbClr val="181818"/>
                  </a:solidFill>
                </a:uFill>
                <a:latin typeface="Arial"/>
                <a:ea typeface="ＭＳ Ｐゴシック" pitchFamily="34" charset="-128"/>
                <a:cs typeface="Arial"/>
              </a:rPr>
              <a:t>myBlueElementIL.com</a:t>
            </a:r>
            <a:r>
              <a:rPr kumimoji="0" lang="en-US" sz="2000" b="0" i="0" u="none" strike="noStrike" kern="1200" cap="none" spc="-10" normalizeH="0" baseline="0" noProof="0" dirty="0">
                <a:ln>
                  <a:noFill/>
                </a:ln>
                <a:solidFill>
                  <a:srgbClr val="1E1E1E"/>
                </a:solidFill>
                <a:effectLst/>
                <a:uLnTx/>
                <a:uFill>
                  <a:solidFill>
                    <a:srgbClr val="181818"/>
                  </a:solidFill>
                </a:uFill>
                <a:latin typeface="Arial"/>
                <a:ea typeface="ＭＳ Ｐゴシック" pitchFamily="34" charset="-128"/>
                <a:cs typeface="Arial"/>
              </a:rPr>
              <a:t>. </a:t>
            </a:r>
            <a:br>
              <a:rPr kumimoji="0" lang="en-US" sz="2000" b="0" i="0" u="none" strike="noStrike" kern="1200" cap="none" spc="-10" normalizeH="0" baseline="0" noProof="0" dirty="0">
                <a:ln>
                  <a:noFill/>
                </a:ln>
                <a:solidFill>
                  <a:srgbClr val="1E1E1E"/>
                </a:solidFill>
                <a:effectLst/>
                <a:uLnTx/>
                <a:uFill>
                  <a:solidFill>
                    <a:srgbClr val="181818"/>
                  </a:solidFill>
                </a:uFill>
                <a:latin typeface="Arial"/>
                <a:ea typeface="ＭＳ Ｐゴシック" pitchFamily="34" charset="-128"/>
                <a:cs typeface="Arial"/>
              </a:rPr>
            </a:br>
            <a:r>
              <a:rPr kumimoji="0" lang="en-US" sz="2000" b="0" i="0" u="none" strike="noStrike" kern="1200" cap="none" spc="-10" normalizeH="0" baseline="0" noProof="0" dirty="0">
                <a:ln>
                  <a:noFill/>
                </a:ln>
                <a:solidFill>
                  <a:srgbClr val="1E1E1E"/>
                </a:solidFill>
                <a:effectLst/>
                <a:uLnTx/>
                <a:uFill>
                  <a:solidFill>
                    <a:srgbClr val="181818"/>
                  </a:solidFill>
                </a:uFill>
                <a:latin typeface="Arial"/>
                <a:ea typeface="ＭＳ Ｐゴシック" pitchFamily="34" charset="-128"/>
                <a:cs typeface="Arial"/>
              </a:rPr>
              <a:t>Log in and </a:t>
            </a:r>
            <a:r>
              <a:rPr lang="en-US" sz="2000" spc="-10" dirty="0">
                <a:solidFill>
                  <a:srgbClr val="1E1E1E"/>
                </a:solidFill>
                <a:uFill>
                  <a:solidFill>
                    <a:srgbClr val="181818"/>
                  </a:solidFill>
                </a:uFill>
                <a:latin typeface="Arial"/>
                <a:cs typeface="Arial"/>
              </a:rPr>
              <a:t>go to</a:t>
            </a:r>
            <a:r>
              <a:rPr kumimoji="0" lang="en-US" sz="2000" b="0" i="0" u="none" strike="noStrike" kern="1200" cap="none" spc="-10" normalizeH="0" baseline="0" noProof="0" dirty="0">
                <a:ln>
                  <a:noFill/>
                </a:ln>
                <a:solidFill>
                  <a:srgbClr val="1E1E1E"/>
                </a:solidFill>
                <a:effectLst/>
                <a:uLnTx/>
                <a:uFill>
                  <a:solidFill>
                    <a:srgbClr val="181818"/>
                  </a:solidFill>
                </a:uFill>
                <a:latin typeface="Arial"/>
                <a:ea typeface="ＭＳ Ｐゴシック" pitchFamily="34" charset="-128"/>
                <a:cs typeface="Arial"/>
              </a:rPr>
              <a:t> </a:t>
            </a:r>
            <a:r>
              <a:rPr kumimoji="0" lang="en-US" sz="2000" b="0" i="0" u="none" strike="noStrike" kern="1200" cap="none" spc="-5" normalizeH="0" baseline="0" noProof="0" dirty="0">
                <a:ln>
                  <a:noFill/>
                </a:ln>
                <a:solidFill>
                  <a:srgbClr val="181818"/>
                </a:solidFill>
                <a:effectLst/>
                <a:uLnTx/>
                <a:uFillTx/>
                <a:latin typeface="Arial"/>
                <a:ea typeface="ＭＳ Ｐゴシック" pitchFamily="34" charset="-128"/>
                <a:cs typeface="Arial"/>
              </a:rPr>
              <a:t>“My links.”</a:t>
            </a:r>
            <a:endParaRPr kumimoji="0" lang="en-US" sz="2000" b="0" i="0" u="none" strike="noStrike" kern="1200" cap="none" spc="0" normalizeH="0" baseline="0" noProof="0" dirty="0">
              <a:ln>
                <a:noFill/>
              </a:ln>
              <a:solidFill>
                <a:prstClr val="black"/>
              </a:solidFill>
              <a:effectLst/>
              <a:uLnTx/>
              <a:uFillTx/>
              <a:latin typeface="Arial"/>
              <a:ea typeface="ＭＳ Ｐゴシック" pitchFamily="34" charset="-128"/>
              <a:cs typeface="Arial"/>
            </a:endParaRPr>
          </a:p>
        </p:txBody>
      </p:sp>
      <p:pic>
        <p:nvPicPr>
          <p:cNvPr id="19" name="Picture 18" descr="A screenshot of a computer&#10;&#10;Description automatically generated">
            <a:extLst>
              <a:ext uri="{FF2B5EF4-FFF2-40B4-BE49-F238E27FC236}">
                <a16:creationId xmlns:a16="http://schemas.microsoft.com/office/drawing/2014/main" id="{661A71BB-A7B7-F1E7-264A-CAD4524B16C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998849" y="4054345"/>
            <a:ext cx="5583551" cy="2088259"/>
          </a:xfrm>
          <a:prstGeom prst="rect">
            <a:avLst/>
          </a:prstGeom>
          <a:ln>
            <a:solidFill>
              <a:schemeClr val="bg1">
                <a:lumMod val="85000"/>
              </a:schemeClr>
            </a:solidFill>
          </a:ln>
          <a:effectLst>
            <a:outerShdw blurRad="50800" dist="38100" dir="2700000" algn="tl" rotWithShape="0">
              <a:prstClr val="black">
                <a:alpha val="40000"/>
              </a:prstClr>
            </a:outerShdw>
          </a:effectLst>
        </p:spPr>
      </p:pic>
      <p:sp>
        <p:nvSpPr>
          <p:cNvPr id="18" name="Rectangle 17">
            <a:extLst>
              <a:ext uri="{FF2B5EF4-FFF2-40B4-BE49-F238E27FC236}">
                <a16:creationId xmlns:a16="http://schemas.microsoft.com/office/drawing/2014/main" id="{2230A3BA-AD7A-C564-947C-45434BA987EF}"/>
              </a:ext>
            </a:extLst>
          </p:cNvPr>
          <p:cNvSpPr/>
          <p:nvPr/>
        </p:nvSpPr>
        <p:spPr>
          <a:xfrm>
            <a:off x="6504617" y="4082988"/>
            <a:ext cx="1048421" cy="167442"/>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6" name="Picture 5" descr="A screenshot of a web page&#10;&#10;Description automatically generated">
            <a:extLst>
              <a:ext uri="{FF2B5EF4-FFF2-40B4-BE49-F238E27FC236}">
                <a16:creationId xmlns:a16="http://schemas.microsoft.com/office/drawing/2014/main" id="{F2B0065A-10F7-95D0-60E8-6C0B964816C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65987" y="1310593"/>
            <a:ext cx="3561095" cy="3311194"/>
          </a:xfrm>
          <a:prstGeom prst="rect">
            <a:avLst/>
          </a:prstGeom>
          <a:ln>
            <a:solidFill>
              <a:schemeClr val="bg1">
                <a:lumMod val="50000"/>
              </a:schemeClr>
            </a:solidFill>
          </a:ln>
          <a:effectLst>
            <a:outerShdw blurRad="50800" dist="38100" dir="2700000" algn="tl" rotWithShape="0">
              <a:prstClr val="black">
                <a:alpha val="40000"/>
              </a:prstClr>
            </a:outerShdw>
          </a:effectLst>
        </p:spPr>
      </p:pic>
      <p:sp>
        <p:nvSpPr>
          <p:cNvPr id="10" name="Rectangle 9">
            <a:extLst>
              <a:ext uri="{FF2B5EF4-FFF2-40B4-BE49-F238E27FC236}">
                <a16:creationId xmlns:a16="http://schemas.microsoft.com/office/drawing/2014/main" id="{1A611A16-9710-732D-7FBD-4F709C1BEC8D}"/>
              </a:ext>
            </a:extLst>
          </p:cNvPr>
          <p:cNvSpPr/>
          <p:nvPr/>
        </p:nvSpPr>
        <p:spPr>
          <a:xfrm>
            <a:off x="10208867" y="3006509"/>
            <a:ext cx="1112193" cy="985382"/>
          </a:xfrm>
          <a:prstGeom prst="rect">
            <a:avLst/>
          </a:prstGeom>
          <a:noFill/>
          <a:ln w="76200">
            <a:solidFill>
              <a:schemeClr val="tx2"/>
            </a:solid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1" name="Rectangle 10">
            <a:extLst>
              <a:ext uri="{FF2B5EF4-FFF2-40B4-BE49-F238E27FC236}">
                <a16:creationId xmlns:a16="http://schemas.microsoft.com/office/drawing/2014/main" id="{104F038E-3407-233C-0433-80F273820D93}"/>
              </a:ext>
            </a:extLst>
          </p:cNvPr>
          <p:cNvSpPr/>
          <p:nvPr/>
        </p:nvSpPr>
        <p:spPr>
          <a:xfrm>
            <a:off x="9218496" y="1496838"/>
            <a:ext cx="651932" cy="153004"/>
          </a:xfrm>
          <a:prstGeom prst="rect">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pic>
        <p:nvPicPr>
          <p:cNvPr id="12" name="Picture 11">
            <a:extLst>
              <a:ext uri="{FF2B5EF4-FFF2-40B4-BE49-F238E27FC236}">
                <a16:creationId xmlns:a16="http://schemas.microsoft.com/office/drawing/2014/main" id="{74878466-15A0-F81A-2400-404441A1580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043729" y="3012746"/>
            <a:ext cx="876242" cy="891832"/>
          </a:xfrm>
          <a:prstGeom prst="rect">
            <a:avLst/>
          </a:prstGeom>
        </p:spPr>
      </p:pic>
      <p:sp>
        <p:nvSpPr>
          <p:cNvPr id="16" name="Rectangle 15">
            <a:extLst>
              <a:ext uri="{FF2B5EF4-FFF2-40B4-BE49-F238E27FC236}">
                <a16:creationId xmlns:a16="http://schemas.microsoft.com/office/drawing/2014/main" id="{CD33F7A4-CD47-7BCF-21D2-883844C85C6C}"/>
              </a:ext>
            </a:extLst>
          </p:cNvPr>
          <p:cNvSpPr/>
          <p:nvPr/>
        </p:nvSpPr>
        <p:spPr>
          <a:xfrm>
            <a:off x="8873197" y="3096940"/>
            <a:ext cx="124732" cy="162151"/>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pic>
        <p:nvPicPr>
          <p:cNvPr id="17" name="Picture 16">
            <a:extLst>
              <a:ext uri="{FF2B5EF4-FFF2-40B4-BE49-F238E27FC236}">
                <a16:creationId xmlns:a16="http://schemas.microsoft.com/office/drawing/2014/main" id="{4B40A085-DB37-9F6B-8235-1AAB9159F72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0351269" y="1986826"/>
            <a:ext cx="829468" cy="555057"/>
          </a:xfrm>
          <a:prstGeom prst="rect">
            <a:avLst/>
          </a:prstGeom>
        </p:spPr>
      </p:pic>
      <p:sp>
        <p:nvSpPr>
          <p:cNvPr id="21" name="Rectangle 20">
            <a:extLst>
              <a:ext uri="{FF2B5EF4-FFF2-40B4-BE49-F238E27FC236}">
                <a16:creationId xmlns:a16="http://schemas.microsoft.com/office/drawing/2014/main" id="{94934DE7-A45C-C6D2-ED11-F94D9B4CA43F}"/>
              </a:ext>
            </a:extLst>
          </p:cNvPr>
          <p:cNvSpPr/>
          <p:nvPr/>
        </p:nvSpPr>
        <p:spPr>
          <a:xfrm>
            <a:off x="10251484" y="2005536"/>
            <a:ext cx="124732" cy="162151"/>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22" name="Rectangle 21">
            <a:extLst>
              <a:ext uri="{FF2B5EF4-FFF2-40B4-BE49-F238E27FC236}">
                <a16:creationId xmlns:a16="http://schemas.microsoft.com/office/drawing/2014/main" id="{05FD6789-366D-9500-C199-0058CE4EAA0E}"/>
              </a:ext>
            </a:extLst>
          </p:cNvPr>
          <p:cNvSpPr/>
          <p:nvPr/>
        </p:nvSpPr>
        <p:spPr>
          <a:xfrm>
            <a:off x="11158909" y="2005536"/>
            <a:ext cx="124732" cy="162151"/>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pic>
        <p:nvPicPr>
          <p:cNvPr id="24" name="Picture 23">
            <a:extLst>
              <a:ext uri="{FF2B5EF4-FFF2-40B4-BE49-F238E27FC236}">
                <a16:creationId xmlns:a16="http://schemas.microsoft.com/office/drawing/2014/main" id="{37CFCFF4-0210-4CF6-4A96-54AB12D3F36C}"/>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8461581" y="3397855"/>
            <a:ext cx="148119" cy="53011"/>
          </a:xfrm>
          <a:prstGeom prst="rect">
            <a:avLst/>
          </a:prstGeom>
        </p:spPr>
      </p:pic>
      <p:sp>
        <p:nvSpPr>
          <p:cNvPr id="25" name="Rectangle 24">
            <a:extLst>
              <a:ext uri="{FF2B5EF4-FFF2-40B4-BE49-F238E27FC236}">
                <a16:creationId xmlns:a16="http://schemas.microsoft.com/office/drawing/2014/main" id="{59A2EF86-AFB4-6F21-B278-38B6FF5A7724}"/>
              </a:ext>
            </a:extLst>
          </p:cNvPr>
          <p:cNvSpPr/>
          <p:nvPr/>
        </p:nvSpPr>
        <p:spPr>
          <a:xfrm>
            <a:off x="8600346" y="3408770"/>
            <a:ext cx="29935" cy="38979"/>
          </a:xfrm>
          <a:prstGeom prst="rect">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26" name="Rectangle 25">
            <a:extLst>
              <a:ext uri="{FF2B5EF4-FFF2-40B4-BE49-F238E27FC236}">
                <a16:creationId xmlns:a16="http://schemas.microsoft.com/office/drawing/2014/main" id="{B5B6704C-848C-A060-EFCF-0B0026A4121F}"/>
              </a:ext>
            </a:extLst>
          </p:cNvPr>
          <p:cNvSpPr/>
          <p:nvPr/>
        </p:nvSpPr>
        <p:spPr>
          <a:xfrm>
            <a:off x="8603464" y="3644201"/>
            <a:ext cx="54570" cy="54570"/>
          </a:xfrm>
          <a:prstGeom prst="rect">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27" name="Rectangle 26">
            <a:extLst>
              <a:ext uri="{FF2B5EF4-FFF2-40B4-BE49-F238E27FC236}">
                <a16:creationId xmlns:a16="http://schemas.microsoft.com/office/drawing/2014/main" id="{8F83CE3B-F535-2B41-EA2A-6893B6699E6B}"/>
              </a:ext>
            </a:extLst>
          </p:cNvPr>
          <p:cNvSpPr/>
          <p:nvPr/>
        </p:nvSpPr>
        <p:spPr>
          <a:xfrm>
            <a:off x="8723519" y="3137478"/>
            <a:ext cx="51452" cy="123173"/>
          </a:xfrm>
          <a:prstGeom prst="rect">
            <a:avLst/>
          </a:prstGeom>
          <a:solidFill>
            <a:srgbClr val="A4C23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28" name="Rectangle 27">
            <a:extLst>
              <a:ext uri="{FF2B5EF4-FFF2-40B4-BE49-F238E27FC236}">
                <a16:creationId xmlns:a16="http://schemas.microsoft.com/office/drawing/2014/main" id="{80030CD1-CDDC-4DFB-CCCF-AE6F5F671D4D}"/>
              </a:ext>
            </a:extLst>
          </p:cNvPr>
          <p:cNvSpPr/>
          <p:nvPr/>
        </p:nvSpPr>
        <p:spPr>
          <a:xfrm>
            <a:off x="7902414" y="1328763"/>
            <a:ext cx="982378" cy="16373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29" name="Rectangle 28">
            <a:extLst>
              <a:ext uri="{FF2B5EF4-FFF2-40B4-BE49-F238E27FC236}">
                <a16:creationId xmlns:a16="http://schemas.microsoft.com/office/drawing/2014/main" id="{58900112-9F2C-343E-0BBE-A8AB618837A2}"/>
              </a:ext>
            </a:extLst>
          </p:cNvPr>
          <p:cNvSpPr/>
          <p:nvPr/>
        </p:nvSpPr>
        <p:spPr>
          <a:xfrm>
            <a:off x="10852722" y="1453597"/>
            <a:ext cx="46431" cy="29935"/>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30" name="Tagline">
            <a:extLst>
              <a:ext uri="{FF2B5EF4-FFF2-40B4-BE49-F238E27FC236}">
                <a16:creationId xmlns:a16="http://schemas.microsoft.com/office/drawing/2014/main" id="{B2CB39E2-566A-1421-A75C-3D68426DC2B6}"/>
              </a:ext>
            </a:extLst>
          </p:cNvPr>
          <p:cNvSpPr txBox="1">
            <a:spLocks noChangeArrowheads="1"/>
          </p:cNvSpPr>
          <p:nvPr/>
        </p:nvSpPr>
        <p:spPr bwMode="auto">
          <a:xfrm>
            <a:off x="7917337" y="4375694"/>
            <a:ext cx="2147413" cy="163812"/>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chorCtr="0">
            <a:no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marL="0" marR="0" lvl="0" indent="0" algn="l" rtl="0">
              <a:spcBef>
                <a:spcPts val="800"/>
              </a:spcBef>
              <a:spcAft>
                <a:spcPts val="0"/>
              </a:spcAft>
              <a:buNone/>
            </a:pPr>
            <a:r>
              <a:rPr lang="en-US" sz="360" b="0" i="0" u="none" strike="noStrike" cap="none" dirty="0">
                <a:solidFill>
                  <a:schemeClr val="tx2">
                    <a:lumMod val="20000"/>
                    <a:lumOff val="80000"/>
                  </a:schemeClr>
                </a:solidFill>
                <a:latin typeface="Arial"/>
                <a:ea typeface="Arial"/>
                <a:cs typeface="Arial"/>
                <a:sym typeface="Arial"/>
              </a:rPr>
              <a:t>Blue Cross and Blue Shield of Illinois, a Division of Health Care Service Corporation, a Mutual Legal Reserve Company, an Independent Licensee of the Blue Cross and Blue Shield Association </a:t>
            </a:r>
            <a:endParaRPr lang="en-US" sz="360" dirty="0">
              <a:solidFill>
                <a:schemeClr val="tx2">
                  <a:lumMod val="20000"/>
                  <a:lumOff val="80000"/>
                </a:schemeClr>
              </a:solidFill>
            </a:endParaRPr>
          </a:p>
        </p:txBody>
      </p:sp>
      <p:sp>
        <p:nvSpPr>
          <p:cNvPr id="31" name="Tagline">
            <a:extLst>
              <a:ext uri="{FF2B5EF4-FFF2-40B4-BE49-F238E27FC236}">
                <a16:creationId xmlns:a16="http://schemas.microsoft.com/office/drawing/2014/main" id="{F28D9A28-7A37-B60B-BD05-6A151E8C4E94}"/>
              </a:ext>
            </a:extLst>
          </p:cNvPr>
          <p:cNvSpPr txBox="1">
            <a:spLocks noChangeArrowheads="1"/>
          </p:cNvSpPr>
          <p:nvPr/>
        </p:nvSpPr>
        <p:spPr bwMode="auto">
          <a:xfrm>
            <a:off x="7917337" y="4281754"/>
            <a:ext cx="2083163" cy="111840"/>
          </a:xfrm>
          <a:prstGeom prst="rect">
            <a:avLst/>
          </a:prstGeom>
          <a:solidFill>
            <a:schemeClr val="tx2"/>
          </a:solidFill>
          <a:ln>
            <a:noFill/>
          </a:ln>
          <a:effectLst/>
        </p:spPr>
        <p:txBody>
          <a:bodyPr wrap="square" lIns="0" tIns="0" rIns="0" bIns="0" anchor="ctr" anchorCtr="0">
            <a:no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Aft>
                <a:spcPts val="600"/>
              </a:spcAft>
            </a:pPr>
            <a:r>
              <a:rPr lang="en-US" sz="280" b="0" i="0" u="none" strike="noStrike" dirty="0">
                <a:solidFill>
                  <a:schemeClr val="accent2">
                    <a:lumMod val="20000"/>
                    <a:lumOff val="80000"/>
                  </a:schemeClr>
                </a:solidFill>
                <a:effectLst/>
                <a:latin typeface="+mn-lt"/>
              </a:rPr>
              <a:t>Luminare Health Benefits, Inc., a separate company, solely responsible for its products and services, administers some products</a:t>
            </a:r>
            <a:br>
              <a:rPr lang="en-US" sz="280" b="0" i="0" u="none" strike="noStrike" dirty="0">
                <a:solidFill>
                  <a:schemeClr val="accent2">
                    <a:lumMod val="20000"/>
                    <a:lumOff val="80000"/>
                  </a:schemeClr>
                </a:solidFill>
                <a:effectLst/>
                <a:latin typeface="+mn-lt"/>
              </a:rPr>
            </a:br>
            <a:r>
              <a:rPr lang="en-US" sz="280" b="0" i="0" u="none" strike="noStrike" dirty="0">
                <a:solidFill>
                  <a:schemeClr val="accent2">
                    <a:lumMod val="20000"/>
                    <a:lumOff val="80000"/>
                  </a:schemeClr>
                </a:solidFill>
                <a:effectLst/>
                <a:latin typeface="+mn-lt"/>
              </a:rPr>
              <a:t>and services for Blue Cross and Blue Shield of Illinois under the Alternative Delivery Model.</a:t>
            </a:r>
            <a:endParaRPr lang="en-US" sz="280" b="0" dirty="0">
              <a:solidFill>
                <a:schemeClr val="accent2">
                  <a:lumMod val="20000"/>
                  <a:lumOff val="80000"/>
                </a:schemeClr>
              </a:solidFill>
              <a:latin typeface="+mn-lt"/>
            </a:endParaRPr>
          </a:p>
        </p:txBody>
      </p:sp>
      <p:pic>
        <p:nvPicPr>
          <p:cNvPr id="32" name="Graphic 31">
            <a:extLst>
              <a:ext uri="{FF2B5EF4-FFF2-40B4-BE49-F238E27FC236}">
                <a16:creationId xmlns:a16="http://schemas.microsoft.com/office/drawing/2014/main" id="{3E60C01E-B69C-3435-B583-2B63EC19352D}"/>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7906542" y="1369921"/>
            <a:ext cx="950192" cy="130418"/>
          </a:xfrm>
          <a:prstGeom prst="rect">
            <a:avLst/>
          </a:prstGeom>
        </p:spPr>
      </p:pic>
      <p:pic>
        <p:nvPicPr>
          <p:cNvPr id="49" name="Graphic 48">
            <a:extLst>
              <a:ext uri="{FF2B5EF4-FFF2-40B4-BE49-F238E27FC236}">
                <a16:creationId xmlns:a16="http://schemas.microsoft.com/office/drawing/2014/main" id="{53F882D1-87E2-8C70-27D3-72C4E3C5EF4F}"/>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6543698" y="4100403"/>
            <a:ext cx="966170" cy="132611"/>
          </a:xfrm>
          <a:prstGeom prst="rect">
            <a:avLst/>
          </a:prstGeom>
        </p:spPr>
      </p:pic>
      <p:sp>
        <p:nvSpPr>
          <p:cNvPr id="2" name="Text Placeholder 8">
            <a:extLst>
              <a:ext uri="{FF2B5EF4-FFF2-40B4-BE49-F238E27FC236}">
                <a16:creationId xmlns:a16="http://schemas.microsoft.com/office/drawing/2014/main" id="{C0643E98-7F07-43E2-0FE2-D08EF02CB7F9}"/>
              </a:ext>
            </a:extLst>
          </p:cNvPr>
          <p:cNvSpPr txBox="1">
            <a:spLocks/>
          </p:cNvSpPr>
          <p:nvPr/>
        </p:nvSpPr>
        <p:spPr>
          <a:xfrm>
            <a:off x="379142" y="6553201"/>
            <a:ext cx="4357864" cy="304800"/>
          </a:xfrm>
          <a:prstGeom prst="rect">
            <a:avLst/>
          </a:prstGeom>
        </p:spPr>
        <p:txBody>
          <a:bodyPr anchor="ct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000" kern="600" baseline="0">
                <a:solidFill>
                  <a:schemeClr val="tx1"/>
                </a:solidFill>
                <a:latin typeface="+mn-lt"/>
                <a:ea typeface="+mn-ea"/>
                <a:cs typeface="+mn-cs"/>
              </a:defRPr>
            </a:lvl1pPr>
            <a:lvl2pPr marL="429768" indent="-182880" algn="l" defTabSz="685800" rtl="0" eaLnBrk="1" latinLnBrk="0" hangingPunct="1">
              <a:lnSpc>
                <a:spcPct val="100000"/>
              </a:lnSpc>
              <a:spcBef>
                <a:spcPts val="0"/>
              </a:spcBef>
              <a:spcAft>
                <a:spcPts val="600"/>
              </a:spcAft>
              <a:buClr>
                <a:schemeClr val="tx1"/>
              </a:buClr>
              <a:buFont typeface="Arial" panose="020B0604020202020204" pitchFamily="34" charset="0"/>
              <a:buChar char="–"/>
              <a:defRPr sz="16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600" dirty="0">
                <a:solidFill>
                  <a:schemeClr val="bg1"/>
                </a:solidFill>
              </a:rPr>
              <a:t>Screen images are for illustrative purposes only.</a:t>
            </a:r>
          </a:p>
        </p:txBody>
      </p:sp>
    </p:spTree>
    <p:extLst>
      <p:ext uri="{BB962C8B-B14F-4D97-AF65-F5344CB8AC3E}">
        <p14:creationId xmlns:p14="http://schemas.microsoft.com/office/powerpoint/2010/main" val="132058101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 name="Title 1">
            <a:extLst>
              <a:ext uri="{FF2B5EF4-FFF2-40B4-BE49-F238E27FC236}">
                <a16:creationId xmlns:a16="http://schemas.microsoft.com/office/drawing/2014/main" id="{007F3F02-3FD7-89D7-EA0E-11C796341A50}"/>
              </a:ext>
            </a:extLst>
          </p:cNvPr>
          <p:cNvSpPr>
            <a:spLocks noGrp="1"/>
          </p:cNvSpPr>
          <p:nvPr>
            <p:ph type="title"/>
          </p:nvPr>
        </p:nvSpPr>
        <p:spPr>
          <a:xfrm>
            <a:off x="457200" y="411480"/>
            <a:ext cx="8991600" cy="876300"/>
          </a:xfrm>
        </p:spPr>
        <p:txBody>
          <a:bodyPr/>
          <a:lstStyle/>
          <a:p>
            <a:r>
              <a:rPr lang="en-US" sz="3000" b="0" dirty="0">
                <a:solidFill>
                  <a:schemeClr val="tx2"/>
                </a:solidFill>
              </a:rPr>
              <a:t>BlueCare Dental PPO</a:t>
            </a:r>
            <a:r>
              <a:rPr lang="en-US" sz="1500" b="0" baseline="100000" dirty="0">
                <a:solidFill>
                  <a:schemeClr val="tx2"/>
                </a:solidFill>
              </a:rPr>
              <a:t>SM</a:t>
            </a:r>
            <a:br>
              <a:rPr lang="en-US" sz="1500" b="0" baseline="100000" dirty="0">
                <a:solidFill>
                  <a:schemeClr val="tx2"/>
                </a:solidFill>
              </a:rPr>
            </a:br>
            <a:r>
              <a:rPr lang="en-US" sz="2400" b="0" dirty="0">
                <a:solidFill>
                  <a:schemeClr val="tx2"/>
                </a:solidFill>
              </a:rPr>
              <a:t>National Network</a:t>
            </a:r>
            <a:r>
              <a:rPr lang="en-US" sz="2400" b="0" baseline="30000" dirty="0">
                <a:solidFill>
                  <a:schemeClr val="tx2"/>
                </a:solidFill>
              </a:rPr>
              <a:t>*</a:t>
            </a:r>
            <a:r>
              <a:rPr lang="en-US" sz="3000" b="0" baseline="30000" dirty="0">
                <a:solidFill>
                  <a:schemeClr val="tx2"/>
                </a:solidFill>
              </a:rPr>
              <a:t> </a:t>
            </a:r>
            <a:r>
              <a:rPr lang="en-US" sz="2400" b="0" dirty="0">
                <a:solidFill>
                  <a:schemeClr val="tx2"/>
                </a:solidFill>
              </a:rPr>
              <a:t>of</a:t>
            </a:r>
            <a:r>
              <a:rPr lang="en-US" sz="2400" b="0" baseline="30000" dirty="0">
                <a:solidFill>
                  <a:schemeClr val="tx2"/>
                </a:solidFill>
              </a:rPr>
              <a:t> </a:t>
            </a:r>
            <a:r>
              <a:rPr lang="en-US" sz="2400" b="0" dirty="0">
                <a:solidFill>
                  <a:schemeClr val="tx2"/>
                </a:solidFill>
                <a:ea typeface="+mn-ea"/>
                <a:cs typeface="+mn-cs"/>
              </a:rPr>
              <a:t>Unique Providers</a:t>
            </a:r>
            <a:endParaRPr lang="en-US" sz="2400" b="0" dirty="0">
              <a:solidFill>
                <a:schemeClr val="tx2"/>
              </a:solidFill>
            </a:endParaRPr>
          </a:p>
        </p:txBody>
      </p:sp>
      <p:sp>
        <p:nvSpPr>
          <p:cNvPr id="5" name="Slide Number Placeholder 4">
            <a:extLst>
              <a:ext uri="{FF2B5EF4-FFF2-40B4-BE49-F238E27FC236}">
                <a16:creationId xmlns:a16="http://schemas.microsoft.com/office/drawing/2014/main" id="{CC889598-1338-8CB5-35A2-872061841E6F}"/>
              </a:ext>
            </a:extLst>
          </p:cNvPr>
          <p:cNvSpPr>
            <a:spLocks noGrp="1"/>
          </p:cNvSpPr>
          <p:nvPr>
            <p:ph type="sldNum" sz="quarter" idx="10"/>
          </p:nvPr>
        </p:nvSpPr>
        <p:spPr>
          <a:xfrm>
            <a:off x="11582400" y="6553200"/>
            <a:ext cx="609600" cy="304800"/>
          </a:xfrm>
        </p:spPr>
        <p:txBody>
          <a:bodyPr/>
          <a:lstStyle/>
          <a:p>
            <a:fld id="{1384FA50-8B36-4B06-A05C-1E58CBA999B5}" type="slidenum">
              <a:rPr lang="en-US" smtClean="0">
                <a:solidFill>
                  <a:schemeClr val="bg1">
                    <a:lumMod val="50000"/>
                  </a:schemeClr>
                </a:solidFill>
              </a:rPr>
              <a:pPr/>
              <a:t>56</a:t>
            </a:fld>
            <a:endParaRPr lang="en-US" dirty="0">
              <a:solidFill>
                <a:schemeClr val="bg1">
                  <a:lumMod val="50000"/>
                </a:schemeClr>
              </a:solidFill>
            </a:endParaRPr>
          </a:p>
        </p:txBody>
      </p:sp>
      <p:sp>
        <p:nvSpPr>
          <p:cNvPr id="6" name="Text Placeholder 2">
            <a:extLst>
              <a:ext uri="{FF2B5EF4-FFF2-40B4-BE49-F238E27FC236}">
                <a16:creationId xmlns:a16="http://schemas.microsoft.com/office/drawing/2014/main" id="{7818316E-16FD-378C-707D-7EA50FB3E716}"/>
              </a:ext>
            </a:extLst>
          </p:cNvPr>
          <p:cNvSpPr txBox="1">
            <a:spLocks/>
          </p:cNvSpPr>
          <p:nvPr/>
        </p:nvSpPr>
        <p:spPr>
          <a:xfrm>
            <a:off x="379141" y="6290909"/>
            <a:ext cx="7545659" cy="304800"/>
          </a:xfrm>
          <a:prstGeom prst="rect">
            <a:avLst/>
          </a:prstGeom>
        </p:spPr>
        <p:txBody>
          <a:bodyPr anchor="ct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000" kern="600" baseline="0">
                <a:solidFill>
                  <a:schemeClr val="tx1"/>
                </a:solidFill>
                <a:latin typeface="+mn-lt"/>
                <a:ea typeface="+mn-ea"/>
                <a:cs typeface="+mn-cs"/>
              </a:defRPr>
            </a:lvl1pPr>
            <a:lvl2pPr marL="429768" indent="-182880" algn="l" defTabSz="685800" rtl="0" eaLnBrk="1" latinLnBrk="0" hangingPunct="1">
              <a:lnSpc>
                <a:spcPct val="100000"/>
              </a:lnSpc>
              <a:spcBef>
                <a:spcPts val="0"/>
              </a:spcBef>
              <a:spcAft>
                <a:spcPts val="600"/>
              </a:spcAft>
              <a:buClr>
                <a:schemeClr val="tx1"/>
              </a:buClr>
              <a:buFont typeface="Arial" panose="020B0604020202020204" pitchFamily="34" charset="0"/>
              <a:buChar char="–"/>
              <a:defRPr sz="16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ts val="0"/>
              </a:spcBef>
              <a:spcAft>
                <a:spcPts val="0"/>
              </a:spcAft>
              <a:buNone/>
            </a:pPr>
            <a:r>
              <a:rPr lang="en-US" sz="800" dirty="0"/>
              <a:t>*Network360</a:t>
            </a:r>
            <a:r>
              <a:rPr lang="en-US" sz="400" baseline="100000" dirty="0"/>
              <a:t>®</a:t>
            </a:r>
            <a:r>
              <a:rPr lang="en-US" sz="800" baseline="30000" dirty="0"/>
              <a:t> </a:t>
            </a:r>
            <a:r>
              <a:rPr lang="en-US" sz="800" dirty="0"/>
              <a:t>Analytics Suite (September 2025). </a:t>
            </a:r>
          </a:p>
        </p:txBody>
      </p:sp>
      <p:sp>
        <p:nvSpPr>
          <p:cNvPr id="7" name="Content Placeholder 10">
            <a:extLst>
              <a:ext uri="{FF2B5EF4-FFF2-40B4-BE49-F238E27FC236}">
                <a16:creationId xmlns:a16="http://schemas.microsoft.com/office/drawing/2014/main" id="{95BC71B9-31F2-CCDA-C361-CEDAD731D1A0}"/>
              </a:ext>
            </a:extLst>
          </p:cNvPr>
          <p:cNvSpPr txBox="1">
            <a:spLocks/>
          </p:cNvSpPr>
          <p:nvPr/>
        </p:nvSpPr>
        <p:spPr>
          <a:xfrm>
            <a:off x="9873042" y="2496360"/>
            <a:ext cx="1281395" cy="3176298"/>
          </a:xfrm>
          <a:prstGeom prst="rect">
            <a:avLst/>
          </a:prstGeom>
        </p:spPr>
        <p:txBody>
          <a:bodyPr vert="horz" wrap="square" lIns="0" tIns="0" rIns="0" bIns="0" rtlCol="0" anchor="t" anchorCtr="0">
            <a:noAutofit/>
          </a:bodyP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200" kern="600" baseline="0">
                <a:solidFill>
                  <a:schemeClr val="bg1"/>
                </a:solidFill>
                <a:latin typeface="+mn-lt"/>
                <a:ea typeface="+mn-ea"/>
                <a:cs typeface="+mn-cs"/>
              </a:defRPr>
            </a:lvl1pPr>
            <a:lvl2pPr marL="411480" indent="-182880" algn="l" defTabSz="685800" rtl="0" eaLnBrk="1" latinLnBrk="0" hangingPunct="1">
              <a:lnSpc>
                <a:spcPct val="100000"/>
              </a:lnSpc>
              <a:spcBef>
                <a:spcPts val="0"/>
              </a:spcBef>
              <a:spcAft>
                <a:spcPts val="600"/>
              </a:spcAft>
              <a:buClr>
                <a:schemeClr val="accent3">
                  <a:lumMod val="75000"/>
                </a:schemeClr>
              </a:buClr>
              <a:buFont typeface="Arial" panose="020B0604020202020204" pitchFamily="34" charset="0"/>
              <a:buChar char="•"/>
              <a:defRPr sz="1800" kern="600" baseline="0">
                <a:solidFill>
                  <a:schemeClr val="bg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2400"/>
              </a:spcBef>
              <a:spcAft>
                <a:spcPts val="600"/>
              </a:spcAft>
              <a:buClrTx/>
              <a:buSzTx/>
              <a:buFont typeface="Arial" panose="020B0604020202020204" pitchFamily="34" charset="0"/>
              <a:buNone/>
              <a:tabLst/>
              <a:defRPr/>
            </a:pPr>
            <a:r>
              <a:rPr kumimoji="0" lang="en-US" sz="1600" b="1" i="0" u="none" strike="noStrike" kern="600" cap="none" spc="0" normalizeH="0" baseline="0" noProof="0" dirty="0">
                <a:ln>
                  <a:noFill/>
                </a:ln>
                <a:solidFill>
                  <a:srgbClr val="005587"/>
                </a:solidFill>
                <a:effectLst/>
                <a:uLnTx/>
                <a:uFillTx/>
                <a:latin typeface="Arial" panose="020B0604020202020204"/>
                <a:ea typeface="+mn-ea"/>
                <a:cs typeface="+mn-cs"/>
              </a:rPr>
              <a:t>Total</a:t>
            </a:r>
            <a:br>
              <a:rPr kumimoji="0" lang="en-US" sz="1600" b="1" i="0" u="none" strike="noStrike" kern="600" cap="none" spc="0" normalizeH="0" baseline="0" noProof="0" dirty="0">
                <a:ln>
                  <a:noFill/>
                </a:ln>
                <a:solidFill>
                  <a:srgbClr val="005587"/>
                </a:solidFill>
                <a:effectLst/>
                <a:uLnTx/>
                <a:uFillTx/>
                <a:latin typeface="Arial" panose="020B0604020202020204"/>
                <a:ea typeface="+mn-ea"/>
                <a:cs typeface="+mn-cs"/>
              </a:rPr>
            </a:br>
            <a:r>
              <a:rPr kumimoji="0" lang="en-US" sz="1600" b="1" i="0" u="none" strike="noStrike" kern="600" cap="none" spc="0" normalizeH="0" baseline="0" noProof="0" dirty="0">
                <a:ln>
                  <a:noFill/>
                </a:ln>
                <a:solidFill>
                  <a:srgbClr val="005587"/>
                </a:solidFill>
                <a:effectLst/>
                <a:uLnTx/>
                <a:uFillTx/>
                <a:latin typeface="Arial" panose="020B0604020202020204"/>
                <a:ea typeface="+mn-ea"/>
                <a:cs typeface="+mn-cs"/>
              </a:rPr>
              <a:t>Unique Dental </a:t>
            </a:r>
            <a:r>
              <a:rPr lang="en-US" sz="1600" b="1" dirty="0">
                <a:solidFill>
                  <a:srgbClr val="005587"/>
                </a:solidFill>
                <a:latin typeface="Arial" panose="020B0604020202020204"/>
              </a:rPr>
              <a:t>Provider</a:t>
            </a:r>
            <a:r>
              <a:rPr kumimoji="0" lang="en-US" sz="1600" b="1" i="0" u="none" strike="noStrike" kern="600" cap="none" spc="0" normalizeH="0" baseline="0" noProof="0" dirty="0">
                <a:ln>
                  <a:noFill/>
                </a:ln>
                <a:solidFill>
                  <a:srgbClr val="005587"/>
                </a:solidFill>
                <a:effectLst/>
                <a:uLnTx/>
                <a:uFillTx/>
                <a:latin typeface="Arial" panose="020B0604020202020204"/>
                <a:ea typeface="+mn-ea"/>
                <a:cs typeface="+mn-cs"/>
              </a:rPr>
              <a:t>s:</a:t>
            </a:r>
            <a:br>
              <a:rPr kumimoji="0" lang="en-US" sz="2200" b="0" i="0" u="none" strike="noStrike" kern="600" cap="none" spc="0" normalizeH="0" baseline="0" noProof="0" dirty="0">
                <a:ln>
                  <a:noFill/>
                </a:ln>
                <a:solidFill>
                  <a:srgbClr val="FFFFFF"/>
                </a:solidFill>
                <a:effectLst/>
                <a:uLnTx/>
                <a:uFillTx/>
                <a:latin typeface="Arial" panose="020B0604020202020204"/>
                <a:ea typeface="+mn-ea"/>
                <a:cs typeface="+mn-cs"/>
              </a:rPr>
            </a:br>
            <a:r>
              <a:rPr kumimoji="0" lang="en-US" sz="2200" b="1" i="0" u="none" strike="noStrike" kern="600" cap="none" spc="0" normalizeH="0" baseline="0" noProof="0" dirty="0">
                <a:ln>
                  <a:noFill/>
                </a:ln>
                <a:solidFill>
                  <a:srgbClr val="0080C7"/>
                </a:solidFill>
                <a:effectLst/>
                <a:uLnTx/>
                <a:uFillTx/>
                <a:latin typeface="Arial Black" panose="020B0A04020102020204" pitchFamily="34" charset="0"/>
                <a:ea typeface="ＭＳ Ｐゴシック"/>
                <a:cs typeface="Arial" panose="020B0604020202020204" pitchFamily="34" charset="0"/>
              </a:rPr>
              <a:t>153,730</a:t>
            </a:r>
          </a:p>
        </p:txBody>
      </p:sp>
      <p:cxnSp>
        <p:nvCxnSpPr>
          <p:cNvPr id="8" name="Straight Connector 7">
            <a:extLst>
              <a:ext uri="{FF2B5EF4-FFF2-40B4-BE49-F238E27FC236}">
                <a16:creationId xmlns:a16="http://schemas.microsoft.com/office/drawing/2014/main" id="{3D6BC649-7BC6-5497-C3BC-B922DA662F9B}"/>
              </a:ext>
            </a:extLst>
          </p:cNvPr>
          <p:cNvCxnSpPr>
            <a:cxnSpLocks/>
          </p:cNvCxnSpPr>
          <p:nvPr/>
        </p:nvCxnSpPr>
        <p:spPr bwMode="auto">
          <a:xfrm>
            <a:off x="9118131" y="1371116"/>
            <a:ext cx="0" cy="4768558"/>
          </a:xfrm>
          <a:prstGeom prst="line">
            <a:avLst/>
          </a:prstGeom>
          <a:solidFill>
            <a:schemeClr val="accent1"/>
          </a:solidFill>
          <a:ln w="12700"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9" name="Group 8">
            <a:extLst>
              <a:ext uri="{FF2B5EF4-FFF2-40B4-BE49-F238E27FC236}">
                <a16:creationId xmlns:a16="http://schemas.microsoft.com/office/drawing/2014/main" id="{6827C7AC-E068-FCBA-1EEE-9F0F2AF64559}"/>
              </a:ext>
            </a:extLst>
          </p:cNvPr>
          <p:cNvGrpSpPr/>
          <p:nvPr/>
        </p:nvGrpSpPr>
        <p:grpSpPr>
          <a:xfrm>
            <a:off x="922506" y="1925878"/>
            <a:ext cx="7183172" cy="4203594"/>
            <a:chOff x="465306" y="1925878"/>
            <a:chExt cx="7183172" cy="4203594"/>
          </a:xfrm>
        </p:grpSpPr>
        <p:sp>
          <p:nvSpPr>
            <p:cNvPr id="10" name="Freeform 48">
              <a:extLst>
                <a:ext uri="{FF2B5EF4-FFF2-40B4-BE49-F238E27FC236}">
                  <a16:creationId xmlns:a16="http://schemas.microsoft.com/office/drawing/2014/main" id="{FDC3F436-8B87-1D1A-28F8-366C49400073}"/>
                </a:ext>
              </a:extLst>
            </p:cNvPr>
            <p:cNvSpPr>
              <a:spLocks/>
            </p:cNvSpPr>
            <p:nvPr/>
          </p:nvSpPr>
          <p:spPr bwMode="auto">
            <a:xfrm>
              <a:off x="5890603" y="3571627"/>
              <a:ext cx="583725" cy="286085"/>
            </a:xfrm>
            <a:custGeom>
              <a:avLst/>
              <a:gdLst>
                <a:gd name="T0" fmla="*/ 0 w 471"/>
                <a:gd name="T1" fmla="*/ 69 h 227"/>
                <a:gd name="T2" fmla="*/ 11 w 471"/>
                <a:gd name="T3" fmla="*/ 132 h 227"/>
                <a:gd name="T4" fmla="*/ 47 w 471"/>
                <a:gd name="T5" fmla="*/ 92 h 227"/>
                <a:gd name="T6" fmla="*/ 103 w 471"/>
                <a:gd name="T7" fmla="*/ 76 h 227"/>
                <a:gd name="T8" fmla="*/ 114 w 471"/>
                <a:gd name="T9" fmla="*/ 60 h 227"/>
                <a:gd name="T10" fmla="*/ 144 w 471"/>
                <a:gd name="T11" fmla="*/ 56 h 227"/>
                <a:gd name="T12" fmla="*/ 184 w 471"/>
                <a:gd name="T13" fmla="*/ 88 h 227"/>
                <a:gd name="T14" fmla="*/ 211 w 471"/>
                <a:gd name="T15" fmla="*/ 96 h 227"/>
                <a:gd name="T16" fmla="*/ 262 w 471"/>
                <a:gd name="T17" fmla="*/ 141 h 227"/>
                <a:gd name="T18" fmla="*/ 244 w 471"/>
                <a:gd name="T19" fmla="*/ 184 h 227"/>
                <a:gd name="T20" fmla="*/ 251 w 471"/>
                <a:gd name="T21" fmla="*/ 204 h 227"/>
                <a:gd name="T22" fmla="*/ 272 w 471"/>
                <a:gd name="T23" fmla="*/ 195 h 227"/>
                <a:gd name="T24" fmla="*/ 292 w 471"/>
                <a:gd name="T25" fmla="*/ 195 h 227"/>
                <a:gd name="T26" fmla="*/ 303 w 471"/>
                <a:gd name="T27" fmla="*/ 209 h 227"/>
                <a:gd name="T28" fmla="*/ 326 w 471"/>
                <a:gd name="T29" fmla="*/ 209 h 227"/>
                <a:gd name="T30" fmla="*/ 335 w 471"/>
                <a:gd name="T31" fmla="*/ 204 h 227"/>
                <a:gd name="T32" fmla="*/ 321 w 471"/>
                <a:gd name="T33" fmla="*/ 164 h 227"/>
                <a:gd name="T34" fmla="*/ 317 w 471"/>
                <a:gd name="T35" fmla="*/ 92 h 227"/>
                <a:gd name="T36" fmla="*/ 299 w 471"/>
                <a:gd name="T37" fmla="*/ 81 h 227"/>
                <a:gd name="T38" fmla="*/ 335 w 471"/>
                <a:gd name="T39" fmla="*/ 49 h 227"/>
                <a:gd name="T40" fmla="*/ 337 w 471"/>
                <a:gd name="T41" fmla="*/ 27 h 227"/>
                <a:gd name="T42" fmla="*/ 361 w 471"/>
                <a:gd name="T43" fmla="*/ 29 h 227"/>
                <a:gd name="T44" fmla="*/ 332 w 471"/>
                <a:gd name="T45" fmla="*/ 74 h 227"/>
                <a:gd name="T46" fmla="*/ 348 w 471"/>
                <a:gd name="T47" fmla="*/ 128 h 227"/>
                <a:gd name="T48" fmla="*/ 355 w 471"/>
                <a:gd name="T49" fmla="*/ 143 h 227"/>
                <a:gd name="T50" fmla="*/ 366 w 471"/>
                <a:gd name="T51" fmla="*/ 150 h 227"/>
                <a:gd name="T52" fmla="*/ 344 w 471"/>
                <a:gd name="T53" fmla="*/ 148 h 227"/>
                <a:gd name="T54" fmla="*/ 352 w 471"/>
                <a:gd name="T55" fmla="*/ 182 h 227"/>
                <a:gd name="T56" fmla="*/ 390 w 471"/>
                <a:gd name="T57" fmla="*/ 204 h 227"/>
                <a:gd name="T58" fmla="*/ 399 w 471"/>
                <a:gd name="T59" fmla="*/ 209 h 227"/>
                <a:gd name="T60" fmla="*/ 409 w 471"/>
                <a:gd name="T61" fmla="*/ 209 h 227"/>
                <a:gd name="T62" fmla="*/ 404 w 471"/>
                <a:gd name="T63" fmla="*/ 227 h 227"/>
                <a:gd name="T64" fmla="*/ 451 w 471"/>
                <a:gd name="T65" fmla="*/ 204 h 227"/>
                <a:gd name="T66" fmla="*/ 460 w 471"/>
                <a:gd name="T67" fmla="*/ 175 h 227"/>
                <a:gd name="T68" fmla="*/ 471 w 471"/>
                <a:gd name="T69" fmla="*/ 144 h 227"/>
                <a:gd name="T70" fmla="*/ 404 w 471"/>
                <a:gd name="T71" fmla="*/ 159 h 227"/>
                <a:gd name="T72" fmla="*/ 361 w 471"/>
                <a:gd name="T73" fmla="*/ 0 h 227"/>
                <a:gd name="T74" fmla="*/ 0 w 471"/>
                <a:gd name="T75" fmla="*/ 69 h 227"/>
                <a:gd name="T76" fmla="*/ 0 w 471"/>
                <a:gd name="T77" fmla="*/ 69 h 227"/>
                <a:gd name="T78" fmla="*/ 0 w 471"/>
                <a:gd name="T79" fmla="*/ 69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71" h="227">
                  <a:moveTo>
                    <a:pt x="0" y="69"/>
                  </a:moveTo>
                  <a:lnTo>
                    <a:pt x="11" y="132"/>
                  </a:lnTo>
                  <a:lnTo>
                    <a:pt x="47" y="92"/>
                  </a:lnTo>
                  <a:lnTo>
                    <a:pt x="103" y="76"/>
                  </a:lnTo>
                  <a:lnTo>
                    <a:pt x="114" y="60"/>
                  </a:lnTo>
                  <a:lnTo>
                    <a:pt x="144" y="56"/>
                  </a:lnTo>
                  <a:lnTo>
                    <a:pt x="184" y="88"/>
                  </a:lnTo>
                  <a:lnTo>
                    <a:pt x="211" y="96"/>
                  </a:lnTo>
                  <a:lnTo>
                    <a:pt x="262" y="141"/>
                  </a:lnTo>
                  <a:lnTo>
                    <a:pt x="244" y="184"/>
                  </a:lnTo>
                  <a:lnTo>
                    <a:pt x="251" y="204"/>
                  </a:lnTo>
                  <a:lnTo>
                    <a:pt x="272" y="195"/>
                  </a:lnTo>
                  <a:lnTo>
                    <a:pt x="292" y="195"/>
                  </a:lnTo>
                  <a:lnTo>
                    <a:pt x="303" y="209"/>
                  </a:lnTo>
                  <a:lnTo>
                    <a:pt x="326" y="209"/>
                  </a:lnTo>
                  <a:lnTo>
                    <a:pt x="335" y="204"/>
                  </a:lnTo>
                  <a:lnTo>
                    <a:pt x="321" y="164"/>
                  </a:lnTo>
                  <a:lnTo>
                    <a:pt x="317" y="92"/>
                  </a:lnTo>
                  <a:lnTo>
                    <a:pt x="299" y="81"/>
                  </a:lnTo>
                  <a:lnTo>
                    <a:pt x="335" y="49"/>
                  </a:lnTo>
                  <a:lnTo>
                    <a:pt x="337" y="27"/>
                  </a:lnTo>
                  <a:lnTo>
                    <a:pt x="361" y="29"/>
                  </a:lnTo>
                  <a:lnTo>
                    <a:pt x="332" y="74"/>
                  </a:lnTo>
                  <a:lnTo>
                    <a:pt x="348" y="128"/>
                  </a:lnTo>
                  <a:lnTo>
                    <a:pt x="355" y="143"/>
                  </a:lnTo>
                  <a:lnTo>
                    <a:pt x="366" y="150"/>
                  </a:lnTo>
                  <a:lnTo>
                    <a:pt x="344" y="148"/>
                  </a:lnTo>
                  <a:lnTo>
                    <a:pt x="352" y="182"/>
                  </a:lnTo>
                  <a:lnTo>
                    <a:pt x="390" y="204"/>
                  </a:lnTo>
                  <a:lnTo>
                    <a:pt x="399" y="209"/>
                  </a:lnTo>
                  <a:lnTo>
                    <a:pt x="409" y="209"/>
                  </a:lnTo>
                  <a:lnTo>
                    <a:pt x="404" y="227"/>
                  </a:lnTo>
                  <a:lnTo>
                    <a:pt x="451" y="204"/>
                  </a:lnTo>
                  <a:lnTo>
                    <a:pt x="460" y="175"/>
                  </a:lnTo>
                  <a:lnTo>
                    <a:pt x="471" y="144"/>
                  </a:lnTo>
                  <a:lnTo>
                    <a:pt x="404" y="159"/>
                  </a:lnTo>
                  <a:lnTo>
                    <a:pt x="361" y="0"/>
                  </a:lnTo>
                  <a:lnTo>
                    <a:pt x="0" y="69"/>
                  </a:lnTo>
                  <a:lnTo>
                    <a:pt x="0" y="69"/>
                  </a:lnTo>
                  <a:lnTo>
                    <a:pt x="0" y="69"/>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11" name="TextBox 10">
              <a:extLst>
                <a:ext uri="{FF2B5EF4-FFF2-40B4-BE49-F238E27FC236}">
                  <a16:creationId xmlns:a16="http://schemas.microsoft.com/office/drawing/2014/main" id="{22966CFC-F030-9104-9BF0-53F99B280CBD}"/>
                </a:ext>
              </a:extLst>
            </p:cNvPr>
            <p:cNvSpPr txBox="1"/>
            <p:nvPr/>
          </p:nvSpPr>
          <p:spPr>
            <a:xfrm>
              <a:off x="4629430" y="5868734"/>
              <a:ext cx="1065952" cy="221599"/>
            </a:xfrm>
            <a:prstGeom prst="rect">
              <a:avLst/>
            </a:prstGeom>
            <a:noFill/>
          </p:spPr>
          <p:txBody>
            <a:bodyPr wrap="square" lIns="0" tIns="0" rIns="0" bIns="0" rtlCol="0">
              <a:spAutoFit/>
            </a:bodyPr>
            <a:lstStyle/>
            <a:p>
              <a:pPr algn="ctr">
                <a:lnSpc>
                  <a:spcPct val="90000"/>
                </a:lnSpc>
              </a:pPr>
              <a:r>
                <a:rPr lang="en-US" sz="800">
                  <a:latin typeface="Arial" panose="020B0604020202020204" pitchFamily="34" charset="0"/>
                  <a:cs typeface="Arial" panose="020B0604020202020204" pitchFamily="34" charset="0"/>
                </a:rPr>
                <a:t>Puerto Rico</a:t>
              </a:r>
            </a:p>
            <a:p>
              <a:pPr algn="ctr">
                <a:lnSpc>
                  <a:spcPct val="90000"/>
                </a:lnSpc>
              </a:pPr>
              <a:r>
                <a:rPr lang="en-US" sz="800" b="1">
                  <a:latin typeface="Arial" panose="020B0604020202020204" pitchFamily="34" charset="0"/>
                  <a:cs typeface="Arial" panose="020B0604020202020204" pitchFamily="34" charset="0"/>
                </a:rPr>
                <a:t>256</a:t>
              </a:r>
            </a:p>
          </p:txBody>
        </p:sp>
        <p:sp>
          <p:nvSpPr>
            <p:cNvPr id="12" name="Freeform 28">
              <a:extLst>
                <a:ext uri="{FF2B5EF4-FFF2-40B4-BE49-F238E27FC236}">
                  <a16:creationId xmlns:a16="http://schemas.microsoft.com/office/drawing/2014/main" id="{FB0D312E-109A-A5DC-F7F8-260ACAE19B9A}"/>
                </a:ext>
              </a:extLst>
            </p:cNvPr>
            <p:cNvSpPr>
              <a:spLocks/>
            </p:cNvSpPr>
            <p:nvPr/>
          </p:nvSpPr>
          <p:spPr bwMode="auto">
            <a:xfrm>
              <a:off x="786057" y="1925878"/>
              <a:ext cx="853507" cy="619021"/>
            </a:xfrm>
            <a:custGeom>
              <a:avLst/>
              <a:gdLst>
                <a:gd name="T0" fmla="*/ 26 w 692"/>
                <a:gd name="T1" fmla="*/ 106 h 490"/>
                <a:gd name="T2" fmla="*/ 17 w 692"/>
                <a:gd name="T3" fmla="*/ 241 h 490"/>
                <a:gd name="T4" fmla="*/ 33 w 692"/>
                <a:gd name="T5" fmla="*/ 241 h 490"/>
                <a:gd name="T6" fmla="*/ 24 w 692"/>
                <a:gd name="T7" fmla="*/ 270 h 490"/>
                <a:gd name="T8" fmla="*/ 11 w 692"/>
                <a:gd name="T9" fmla="*/ 254 h 490"/>
                <a:gd name="T10" fmla="*/ 0 w 692"/>
                <a:gd name="T11" fmla="*/ 288 h 490"/>
                <a:gd name="T12" fmla="*/ 49 w 692"/>
                <a:gd name="T13" fmla="*/ 315 h 490"/>
                <a:gd name="T14" fmla="*/ 51 w 692"/>
                <a:gd name="T15" fmla="*/ 328 h 490"/>
                <a:gd name="T16" fmla="*/ 64 w 692"/>
                <a:gd name="T17" fmla="*/ 330 h 490"/>
                <a:gd name="T18" fmla="*/ 127 w 692"/>
                <a:gd name="T19" fmla="*/ 429 h 490"/>
                <a:gd name="T20" fmla="*/ 197 w 692"/>
                <a:gd name="T21" fmla="*/ 425 h 490"/>
                <a:gd name="T22" fmla="*/ 249 w 692"/>
                <a:gd name="T23" fmla="*/ 449 h 490"/>
                <a:gd name="T24" fmla="*/ 274 w 692"/>
                <a:gd name="T25" fmla="*/ 445 h 490"/>
                <a:gd name="T26" fmla="*/ 433 w 692"/>
                <a:gd name="T27" fmla="*/ 449 h 490"/>
                <a:gd name="T28" fmla="*/ 613 w 692"/>
                <a:gd name="T29" fmla="*/ 490 h 490"/>
                <a:gd name="T30" fmla="*/ 617 w 692"/>
                <a:gd name="T31" fmla="*/ 436 h 490"/>
                <a:gd name="T32" fmla="*/ 692 w 692"/>
                <a:gd name="T33" fmla="*/ 123 h 490"/>
                <a:gd name="T34" fmla="*/ 213 w 692"/>
                <a:gd name="T35" fmla="*/ 0 h 490"/>
                <a:gd name="T36" fmla="*/ 217 w 692"/>
                <a:gd name="T37" fmla="*/ 92 h 490"/>
                <a:gd name="T38" fmla="*/ 193 w 692"/>
                <a:gd name="T39" fmla="*/ 168 h 490"/>
                <a:gd name="T40" fmla="*/ 190 w 692"/>
                <a:gd name="T41" fmla="*/ 207 h 490"/>
                <a:gd name="T42" fmla="*/ 139 w 692"/>
                <a:gd name="T43" fmla="*/ 222 h 490"/>
                <a:gd name="T44" fmla="*/ 136 w 692"/>
                <a:gd name="T45" fmla="*/ 202 h 490"/>
                <a:gd name="T46" fmla="*/ 177 w 692"/>
                <a:gd name="T47" fmla="*/ 177 h 490"/>
                <a:gd name="T48" fmla="*/ 173 w 692"/>
                <a:gd name="T49" fmla="*/ 157 h 490"/>
                <a:gd name="T50" fmla="*/ 137 w 692"/>
                <a:gd name="T51" fmla="*/ 160 h 490"/>
                <a:gd name="T52" fmla="*/ 164 w 692"/>
                <a:gd name="T53" fmla="*/ 137 h 490"/>
                <a:gd name="T54" fmla="*/ 184 w 692"/>
                <a:gd name="T55" fmla="*/ 121 h 490"/>
                <a:gd name="T56" fmla="*/ 29 w 692"/>
                <a:gd name="T57" fmla="*/ 23 h 490"/>
                <a:gd name="T58" fmla="*/ 17 w 692"/>
                <a:gd name="T59" fmla="*/ 50 h 490"/>
                <a:gd name="T60" fmla="*/ 26 w 692"/>
                <a:gd name="T61" fmla="*/ 106 h 490"/>
                <a:gd name="T62" fmla="*/ 26 w 692"/>
                <a:gd name="T63" fmla="*/ 106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92" h="490">
                  <a:moveTo>
                    <a:pt x="26" y="106"/>
                  </a:moveTo>
                  <a:lnTo>
                    <a:pt x="17" y="241"/>
                  </a:lnTo>
                  <a:lnTo>
                    <a:pt x="33" y="241"/>
                  </a:lnTo>
                  <a:lnTo>
                    <a:pt x="24" y="270"/>
                  </a:lnTo>
                  <a:lnTo>
                    <a:pt x="11" y="254"/>
                  </a:lnTo>
                  <a:lnTo>
                    <a:pt x="0" y="288"/>
                  </a:lnTo>
                  <a:lnTo>
                    <a:pt x="49" y="315"/>
                  </a:lnTo>
                  <a:lnTo>
                    <a:pt x="51" y="328"/>
                  </a:lnTo>
                  <a:lnTo>
                    <a:pt x="64" y="330"/>
                  </a:lnTo>
                  <a:lnTo>
                    <a:pt x="127" y="429"/>
                  </a:lnTo>
                  <a:lnTo>
                    <a:pt x="197" y="425"/>
                  </a:lnTo>
                  <a:lnTo>
                    <a:pt x="249" y="449"/>
                  </a:lnTo>
                  <a:lnTo>
                    <a:pt x="274" y="445"/>
                  </a:lnTo>
                  <a:lnTo>
                    <a:pt x="433" y="449"/>
                  </a:lnTo>
                  <a:lnTo>
                    <a:pt x="613" y="490"/>
                  </a:lnTo>
                  <a:lnTo>
                    <a:pt x="617" y="436"/>
                  </a:lnTo>
                  <a:lnTo>
                    <a:pt x="692" y="123"/>
                  </a:lnTo>
                  <a:lnTo>
                    <a:pt x="213" y="0"/>
                  </a:lnTo>
                  <a:lnTo>
                    <a:pt x="217" y="92"/>
                  </a:lnTo>
                  <a:lnTo>
                    <a:pt x="193" y="168"/>
                  </a:lnTo>
                  <a:lnTo>
                    <a:pt x="190" y="207"/>
                  </a:lnTo>
                  <a:lnTo>
                    <a:pt x="139" y="222"/>
                  </a:lnTo>
                  <a:lnTo>
                    <a:pt x="136" y="202"/>
                  </a:lnTo>
                  <a:lnTo>
                    <a:pt x="177" y="177"/>
                  </a:lnTo>
                  <a:lnTo>
                    <a:pt x="173" y="157"/>
                  </a:lnTo>
                  <a:lnTo>
                    <a:pt x="137" y="160"/>
                  </a:lnTo>
                  <a:lnTo>
                    <a:pt x="164" y="137"/>
                  </a:lnTo>
                  <a:lnTo>
                    <a:pt x="184" y="121"/>
                  </a:lnTo>
                  <a:lnTo>
                    <a:pt x="29" y="23"/>
                  </a:lnTo>
                  <a:lnTo>
                    <a:pt x="17" y="50"/>
                  </a:lnTo>
                  <a:lnTo>
                    <a:pt x="26" y="106"/>
                  </a:lnTo>
                  <a:lnTo>
                    <a:pt x="26" y="106"/>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13" name="Freeform 30">
              <a:extLst>
                <a:ext uri="{FF2B5EF4-FFF2-40B4-BE49-F238E27FC236}">
                  <a16:creationId xmlns:a16="http://schemas.microsoft.com/office/drawing/2014/main" id="{DFE77EB8-BDE4-EEDE-C58F-C1179297752C}"/>
                </a:ext>
              </a:extLst>
            </p:cNvPr>
            <p:cNvSpPr>
              <a:spLocks/>
            </p:cNvSpPr>
            <p:nvPr/>
          </p:nvSpPr>
          <p:spPr bwMode="auto">
            <a:xfrm>
              <a:off x="4125625" y="4892663"/>
              <a:ext cx="729410" cy="631711"/>
            </a:xfrm>
            <a:custGeom>
              <a:avLst/>
              <a:gdLst>
                <a:gd name="T0" fmla="*/ 0 w 591"/>
                <a:gd name="T1" fmla="*/ 3 h 501"/>
                <a:gd name="T2" fmla="*/ 5 w 591"/>
                <a:gd name="T3" fmla="*/ 139 h 501"/>
                <a:gd name="T4" fmla="*/ 59 w 591"/>
                <a:gd name="T5" fmla="*/ 238 h 501"/>
                <a:gd name="T6" fmla="*/ 39 w 591"/>
                <a:gd name="T7" fmla="*/ 315 h 501"/>
                <a:gd name="T8" fmla="*/ 43 w 591"/>
                <a:gd name="T9" fmla="*/ 380 h 501"/>
                <a:gd name="T10" fmla="*/ 20 w 591"/>
                <a:gd name="T11" fmla="*/ 412 h 501"/>
                <a:gd name="T12" fmla="*/ 29 w 591"/>
                <a:gd name="T13" fmla="*/ 423 h 501"/>
                <a:gd name="T14" fmla="*/ 108 w 591"/>
                <a:gd name="T15" fmla="*/ 414 h 501"/>
                <a:gd name="T16" fmla="*/ 205 w 591"/>
                <a:gd name="T17" fmla="*/ 439 h 501"/>
                <a:gd name="T18" fmla="*/ 238 w 591"/>
                <a:gd name="T19" fmla="*/ 414 h 501"/>
                <a:gd name="T20" fmla="*/ 333 w 591"/>
                <a:gd name="T21" fmla="*/ 454 h 501"/>
                <a:gd name="T22" fmla="*/ 340 w 591"/>
                <a:gd name="T23" fmla="*/ 475 h 501"/>
                <a:gd name="T24" fmla="*/ 376 w 591"/>
                <a:gd name="T25" fmla="*/ 492 h 501"/>
                <a:gd name="T26" fmla="*/ 396 w 591"/>
                <a:gd name="T27" fmla="*/ 472 h 501"/>
                <a:gd name="T28" fmla="*/ 441 w 591"/>
                <a:gd name="T29" fmla="*/ 490 h 501"/>
                <a:gd name="T30" fmla="*/ 470 w 591"/>
                <a:gd name="T31" fmla="*/ 475 h 501"/>
                <a:gd name="T32" fmla="*/ 465 w 591"/>
                <a:gd name="T33" fmla="*/ 447 h 501"/>
                <a:gd name="T34" fmla="*/ 542 w 591"/>
                <a:gd name="T35" fmla="*/ 472 h 501"/>
                <a:gd name="T36" fmla="*/ 538 w 591"/>
                <a:gd name="T37" fmla="*/ 501 h 501"/>
                <a:gd name="T38" fmla="*/ 591 w 591"/>
                <a:gd name="T39" fmla="*/ 465 h 501"/>
                <a:gd name="T40" fmla="*/ 544 w 591"/>
                <a:gd name="T41" fmla="*/ 459 h 501"/>
                <a:gd name="T42" fmla="*/ 510 w 591"/>
                <a:gd name="T43" fmla="*/ 421 h 501"/>
                <a:gd name="T44" fmla="*/ 553 w 591"/>
                <a:gd name="T45" fmla="*/ 375 h 501"/>
                <a:gd name="T46" fmla="*/ 553 w 591"/>
                <a:gd name="T47" fmla="*/ 347 h 501"/>
                <a:gd name="T48" fmla="*/ 504 w 591"/>
                <a:gd name="T49" fmla="*/ 387 h 501"/>
                <a:gd name="T50" fmla="*/ 481 w 591"/>
                <a:gd name="T51" fmla="*/ 375 h 501"/>
                <a:gd name="T52" fmla="*/ 501 w 591"/>
                <a:gd name="T53" fmla="*/ 353 h 501"/>
                <a:gd name="T54" fmla="*/ 447 w 591"/>
                <a:gd name="T55" fmla="*/ 369 h 501"/>
                <a:gd name="T56" fmla="*/ 412 w 591"/>
                <a:gd name="T57" fmla="*/ 355 h 501"/>
                <a:gd name="T58" fmla="*/ 421 w 591"/>
                <a:gd name="T59" fmla="*/ 331 h 501"/>
                <a:gd name="T60" fmla="*/ 513 w 591"/>
                <a:gd name="T61" fmla="*/ 347 h 501"/>
                <a:gd name="T62" fmla="*/ 477 w 591"/>
                <a:gd name="T63" fmla="*/ 288 h 501"/>
                <a:gd name="T64" fmla="*/ 483 w 591"/>
                <a:gd name="T65" fmla="*/ 245 h 501"/>
                <a:gd name="T66" fmla="*/ 274 w 591"/>
                <a:gd name="T67" fmla="*/ 254 h 501"/>
                <a:gd name="T68" fmla="*/ 299 w 591"/>
                <a:gd name="T69" fmla="*/ 160 h 501"/>
                <a:gd name="T70" fmla="*/ 335 w 591"/>
                <a:gd name="T71" fmla="*/ 113 h 501"/>
                <a:gd name="T72" fmla="*/ 324 w 591"/>
                <a:gd name="T73" fmla="*/ 101 h 501"/>
                <a:gd name="T74" fmla="*/ 310 w 591"/>
                <a:gd name="T75" fmla="*/ 0 h 501"/>
                <a:gd name="T76" fmla="*/ 0 w 591"/>
                <a:gd name="T77" fmla="*/ 3 h 501"/>
                <a:gd name="T78" fmla="*/ 0 w 591"/>
                <a:gd name="T79" fmla="*/ 3 h 501"/>
                <a:gd name="T80" fmla="*/ 0 w 591"/>
                <a:gd name="T81" fmla="*/ 3 h 5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91" h="501">
                  <a:moveTo>
                    <a:pt x="0" y="3"/>
                  </a:moveTo>
                  <a:lnTo>
                    <a:pt x="5" y="139"/>
                  </a:lnTo>
                  <a:lnTo>
                    <a:pt x="59" y="238"/>
                  </a:lnTo>
                  <a:lnTo>
                    <a:pt x="39" y="315"/>
                  </a:lnTo>
                  <a:lnTo>
                    <a:pt x="43" y="380"/>
                  </a:lnTo>
                  <a:lnTo>
                    <a:pt x="20" y="412"/>
                  </a:lnTo>
                  <a:lnTo>
                    <a:pt x="29" y="423"/>
                  </a:lnTo>
                  <a:lnTo>
                    <a:pt x="108" y="414"/>
                  </a:lnTo>
                  <a:lnTo>
                    <a:pt x="205" y="439"/>
                  </a:lnTo>
                  <a:lnTo>
                    <a:pt x="238" y="414"/>
                  </a:lnTo>
                  <a:lnTo>
                    <a:pt x="333" y="454"/>
                  </a:lnTo>
                  <a:lnTo>
                    <a:pt x="340" y="475"/>
                  </a:lnTo>
                  <a:lnTo>
                    <a:pt x="376" y="492"/>
                  </a:lnTo>
                  <a:lnTo>
                    <a:pt x="396" y="472"/>
                  </a:lnTo>
                  <a:lnTo>
                    <a:pt x="441" y="490"/>
                  </a:lnTo>
                  <a:lnTo>
                    <a:pt x="470" y="475"/>
                  </a:lnTo>
                  <a:lnTo>
                    <a:pt x="465" y="447"/>
                  </a:lnTo>
                  <a:lnTo>
                    <a:pt x="542" y="472"/>
                  </a:lnTo>
                  <a:lnTo>
                    <a:pt x="538" y="501"/>
                  </a:lnTo>
                  <a:lnTo>
                    <a:pt x="591" y="465"/>
                  </a:lnTo>
                  <a:lnTo>
                    <a:pt x="544" y="459"/>
                  </a:lnTo>
                  <a:lnTo>
                    <a:pt x="510" y="421"/>
                  </a:lnTo>
                  <a:lnTo>
                    <a:pt x="553" y="375"/>
                  </a:lnTo>
                  <a:lnTo>
                    <a:pt x="553" y="347"/>
                  </a:lnTo>
                  <a:lnTo>
                    <a:pt x="504" y="387"/>
                  </a:lnTo>
                  <a:lnTo>
                    <a:pt x="481" y="375"/>
                  </a:lnTo>
                  <a:lnTo>
                    <a:pt x="501" y="353"/>
                  </a:lnTo>
                  <a:lnTo>
                    <a:pt x="447" y="369"/>
                  </a:lnTo>
                  <a:lnTo>
                    <a:pt x="412" y="355"/>
                  </a:lnTo>
                  <a:lnTo>
                    <a:pt x="421" y="331"/>
                  </a:lnTo>
                  <a:lnTo>
                    <a:pt x="513" y="347"/>
                  </a:lnTo>
                  <a:lnTo>
                    <a:pt x="477" y="288"/>
                  </a:lnTo>
                  <a:lnTo>
                    <a:pt x="483" y="245"/>
                  </a:lnTo>
                  <a:lnTo>
                    <a:pt x="274" y="254"/>
                  </a:lnTo>
                  <a:lnTo>
                    <a:pt x="299" y="160"/>
                  </a:lnTo>
                  <a:lnTo>
                    <a:pt x="335" y="113"/>
                  </a:lnTo>
                  <a:lnTo>
                    <a:pt x="324" y="101"/>
                  </a:lnTo>
                  <a:lnTo>
                    <a:pt x="310" y="0"/>
                  </a:lnTo>
                  <a:lnTo>
                    <a:pt x="0" y="3"/>
                  </a:lnTo>
                  <a:lnTo>
                    <a:pt x="0" y="3"/>
                  </a:lnTo>
                  <a:lnTo>
                    <a:pt x="0" y="3"/>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14" name="Freeform 31">
              <a:extLst>
                <a:ext uri="{FF2B5EF4-FFF2-40B4-BE49-F238E27FC236}">
                  <a16:creationId xmlns:a16="http://schemas.microsoft.com/office/drawing/2014/main" id="{10338D4D-D04F-01B4-337A-6D51413E4E5B}"/>
                </a:ext>
              </a:extLst>
            </p:cNvPr>
            <p:cNvSpPr>
              <a:spLocks/>
            </p:cNvSpPr>
            <p:nvPr/>
          </p:nvSpPr>
          <p:spPr bwMode="auto">
            <a:xfrm>
              <a:off x="4496535" y="2549129"/>
              <a:ext cx="726652" cy="369438"/>
            </a:xfrm>
            <a:custGeom>
              <a:avLst/>
              <a:gdLst>
                <a:gd name="T0" fmla="*/ 212 w 589"/>
                <a:gd name="T1" fmla="*/ 192 h 293"/>
                <a:gd name="T2" fmla="*/ 219 w 589"/>
                <a:gd name="T3" fmla="*/ 210 h 293"/>
                <a:gd name="T4" fmla="*/ 239 w 589"/>
                <a:gd name="T5" fmla="*/ 216 h 293"/>
                <a:gd name="T6" fmla="*/ 268 w 589"/>
                <a:gd name="T7" fmla="*/ 293 h 293"/>
                <a:gd name="T8" fmla="*/ 320 w 589"/>
                <a:gd name="T9" fmla="*/ 187 h 293"/>
                <a:gd name="T10" fmla="*/ 347 w 589"/>
                <a:gd name="T11" fmla="*/ 191 h 293"/>
                <a:gd name="T12" fmla="*/ 382 w 589"/>
                <a:gd name="T13" fmla="*/ 174 h 293"/>
                <a:gd name="T14" fmla="*/ 437 w 589"/>
                <a:gd name="T15" fmla="*/ 174 h 293"/>
                <a:gd name="T16" fmla="*/ 457 w 589"/>
                <a:gd name="T17" fmla="*/ 149 h 293"/>
                <a:gd name="T18" fmla="*/ 567 w 589"/>
                <a:gd name="T19" fmla="*/ 153 h 293"/>
                <a:gd name="T20" fmla="*/ 589 w 589"/>
                <a:gd name="T21" fmla="*/ 137 h 293"/>
                <a:gd name="T22" fmla="*/ 553 w 589"/>
                <a:gd name="T23" fmla="*/ 95 h 293"/>
                <a:gd name="T24" fmla="*/ 486 w 589"/>
                <a:gd name="T25" fmla="*/ 97 h 293"/>
                <a:gd name="T26" fmla="*/ 432 w 589"/>
                <a:gd name="T27" fmla="*/ 90 h 293"/>
                <a:gd name="T28" fmla="*/ 364 w 589"/>
                <a:gd name="T29" fmla="*/ 90 h 293"/>
                <a:gd name="T30" fmla="*/ 340 w 589"/>
                <a:gd name="T31" fmla="*/ 124 h 293"/>
                <a:gd name="T32" fmla="*/ 306 w 589"/>
                <a:gd name="T33" fmla="*/ 104 h 293"/>
                <a:gd name="T34" fmla="*/ 270 w 589"/>
                <a:gd name="T35" fmla="*/ 108 h 293"/>
                <a:gd name="T36" fmla="*/ 257 w 589"/>
                <a:gd name="T37" fmla="*/ 72 h 293"/>
                <a:gd name="T38" fmla="*/ 180 w 589"/>
                <a:gd name="T39" fmla="*/ 66 h 293"/>
                <a:gd name="T40" fmla="*/ 171 w 589"/>
                <a:gd name="T41" fmla="*/ 54 h 293"/>
                <a:gd name="T42" fmla="*/ 205 w 589"/>
                <a:gd name="T43" fmla="*/ 16 h 293"/>
                <a:gd name="T44" fmla="*/ 234 w 589"/>
                <a:gd name="T45" fmla="*/ 14 h 293"/>
                <a:gd name="T46" fmla="*/ 205 w 589"/>
                <a:gd name="T47" fmla="*/ 0 h 293"/>
                <a:gd name="T48" fmla="*/ 162 w 589"/>
                <a:gd name="T49" fmla="*/ 10 h 293"/>
                <a:gd name="T50" fmla="*/ 90 w 589"/>
                <a:gd name="T51" fmla="*/ 82 h 293"/>
                <a:gd name="T52" fmla="*/ 54 w 589"/>
                <a:gd name="T53" fmla="*/ 90 h 293"/>
                <a:gd name="T54" fmla="*/ 0 w 589"/>
                <a:gd name="T55" fmla="*/ 126 h 293"/>
                <a:gd name="T56" fmla="*/ 212 w 589"/>
                <a:gd name="T57" fmla="*/ 192 h 293"/>
                <a:gd name="T58" fmla="*/ 212 w 589"/>
                <a:gd name="T59" fmla="*/ 192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89" h="293">
                  <a:moveTo>
                    <a:pt x="212" y="192"/>
                  </a:moveTo>
                  <a:lnTo>
                    <a:pt x="219" y="210"/>
                  </a:lnTo>
                  <a:lnTo>
                    <a:pt x="239" y="216"/>
                  </a:lnTo>
                  <a:lnTo>
                    <a:pt x="268" y="293"/>
                  </a:lnTo>
                  <a:lnTo>
                    <a:pt x="320" y="187"/>
                  </a:lnTo>
                  <a:lnTo>
                    <a:pt x="347" y="191"/>
                  </a:lnTo>
                  <a:lnTo>
                    <a:pt x="382" y="174"/>
                  </a:lnTo>
                  <a:lnTo>
                    <a:pt x="437" y="174"/>
                  </a:lnTo>
                  <a:lnTo>
                    <a:pt x="457" y="149"/>
                  </a:lnTo>
                  <a:lnTo>
                    <a:pt x="567" y="153"/>
                  </a:lnTo>
                  <a:lnTo>
                    <a:pt x="589" y="137"/>
                  </a:lnTo>
                  <a:lnTo>
                    <a:pt x="553" y="95"/>
                  </a:lnTo>
                  <a:lnTo>
                    <a:pt x="486" y="97"/>
                  </a:lnTo>
                  <a:lnTo>
                    <a:pt x="432" y="90"/>
                  </a:lnTo>
                  <a:lnTo>
                    <a:pt x="364" y="90"/>
                  </a:lnTo>
                  <a:lnTo>
                    <a:pt x="340" y="124"/>
                  </a:lnTo>
                  <a:lnTo>
                    <a:pt x="306" y="104"/>
                  </a:lnTo>
                  <a:lnTo>
                    <a:pt x="270" y="108"/>
                  </a:lnTo>
                  <a:lnTo>
                    <a:pt x="257" y="72"/>
                  </a:lnTo>
                  <a:lnTo>
                    <a:pt x="180" y="66"/>
                  </a:lnTo>
                  <a:lnTo>
                    <a:pt x="171" y="54"/>
                  </a:lnTo>
                  <a:lnTo>
                    <a:pt x="205" y="16"/>
                  </a:lnTo>
                  <a:lnTo>
                    <a:pt x="234" y="14"/>
                  </a:lnTo>
                  <a:lnTo>
                    <a:pt x="205" y="0"/>
                  </a:lnTo>
                  <a:lnTo>
                    <a:pt x="162" y="10"/>
                  </a:lnTo>
                  <a:lnTo>
                    <a:pt x="90" y="82"/>
                  </a:lnTo>
                  <a:lnTo>
                    <a:pt x="54" y="90"/>
                  </a:lnTo>
                  <a:lnTo>
                    <a:pt x="0" y="126"/>
                  </a:lnTo>
                  <a:lnTo>
                    <a:pt x="212" y="192"/>
                  </a:lnTo>
                  <a:lnTo>
                    <a:pt x="212" y="192"/>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15" name="Freeform 32">
              <a:extLst>
                <a:ext uri="{FF2B5EF4-FFF2-40B4-BE49-F238E27FC236}">
                  <a16:creationId xmlns:a16="http://schemas.microsoft.com/office/drawing/2014/main" id="{B031477C-86E4-F8C3-809D-0C502F3FA04A}"/>
                </a:ext>
              </a:extLst>
            </p:cNvPr>
            <p:cNvSpPr>
              <a:spLocks/>
            </p:cNvSpPr>
            <p:nvPr/>
          </p:nvSpPr>
          <p:spPr bwMode="auto">
            <a:xfrm>
              <a:off x="4965342" y="2778970"/>
              <a:ext cx="493626" cy="666963"/>
            </a:xfrm>
            <a:custGeom>
              <a:avLst/>
              <a:gdLst>
                <a:gd name="T0" fmla="*/ 45 w 400"/>
                <a:gd name="T1" fmla="*/ 439 h 529"/>
                <a:gd name="T2" fmla="*/ 39 w 400"/>
                <a:gd name="T3" fmla="*/ 351 h 529"/>
                <a:gd name="T4" fmla="*/ 5 w 400"/>
                <a:gd name="T5" fmla="*/ 286 h 529"/>
                <a:gd name="T6" fmla="*/ 20 w 400"/>
                <a:gd name="T7" fmla="*/ 151 h 529"/>
                <a:gd name="T8" fmla="*/ 77 w 400"/>
                <a:gd name="T9" fmla="*/ 81 h 529"/>
                <a:gd name="T10" fmla="*/ 74 w 400"/>
                <a:gd name="T11" fmla="*/ 133 h 529"/>
                <a:gd name="T12" fmla="*/ 92 w 400"/>
                <a:gd name="T13" fmla="*/ 122 h 529"/>
                <a:gd name="T14" fmla="*/ 92 w 400"/>
                <a:gd name="T15" fmla="*/ 79 h 529"/>
                <a:gd name="T16" fmla="*/ 113 w 400"/>
                <a:gd name="T17" fmla="*/ 54 h 529"/>
                <a:gd name="T18" fmla="*/ 121 w 400"/>
                <a:gd name="T19" fmla="*/ 7 h 529"/>
                <a:gd name="T20" fmla="*/ 140 w 400"/>
                <a:gd name="T21" fmla="*/ 0 h 529"/>
                <a:gd name="T22" fmla="*/ 261 w 400"/>
                <a:gd name="T23" fmla="*/ 41 h 529"/>
                <a:gd name="T24" fmla="*/ 272 w 400"/>
                <a:gd name="T25" fmla="*/ 75 h 529"/>
                <a:gd name="T26" fmla="*/ 288 w 400"/>
                <a:gd name="T27" fmla="*/ 108 h 529"/>
                <a:gd name="T28" fmla="*/ 292 w 400"/>
                <a:gd name="T29" fmla="*/ 165 h 529"/>
                <a:gd name="T30" fmla="*/ 250 w 400"/>
                <a:gd name="T31" fmla="*/ 216 h 529"/>
                <a:gd name="T32" fmla="*/ 248 w 400"/>
                <a:gd name="T33" fmla="*/ 254 h 529"/>
                <a:gd name="T34" fmla="*/ 272 w 400"/>
                <a:gd name="T35" fmla="*/ 266 h 529"/>
                <a:gd name="T36" fmla="*/ 304 w 400"/>
                <a:gd name="T37" fmla="*/ 214 h 529"/>
                <a:gd name="T38" fmla="*/ 337 w 400"/>
                <a:gd name="T39" fmla="*/ 196 h 529"/>
                <a:gd name="T40" fmla="*/ 358 w 400"/>
                <a:gd name="T41" fmla="*/ 207 h 529"/>
                <a:gd name="T42" fmla="*/ 400 w 400"/>
                <a:gd name="T43" fmla="*/ 324 h 529"/>
                <a:gd name="T44" fmla="*/ 371 w 400"/>
                <a:gd name="T45" fmla="*/ 374 h 529"/>
                <a:gd name="T46" fmla="*/ 364 w 400"/>
                <a:gd name="T47" fmla="*/ 410 h 529"/>
                <a:gd name="T48" fmla="*/ 348 w 400"/>
                <a:gd name="T49" fmla="*/ 421 h 529"/>
                <a:gd name="T50" fmla="*/ 348 w 400"/>
                <a:gd name="T51" fmla="*/ 453 h 529"/>
                <a:gd name="T52" fmla="*/ 326 w 400"/>
                <a:gd name="T53" fmla="*/ 497 h 529"/>
                <a:gd name="T54" fmla="*/ 194 w 400"/>
                <a:gd name="T55" fmla="*/ 515 h 529"/>
                <a:gd name="T56" fmla="*/ 191 w 400"/>
                <a:gd name="T57" fmla="*/ 508 h 529"/>
                <a:gd name="T58" fmla="*/ 0 w 400"/>
                <a:gd name="T59" fmla="*/ 529 h 529"/>
                <a:gd name="T60" fmla="*/ 45 w 400"/>
                <a:gd name="T61" fmla="*/ 439 h 529"/>
                <a:gd name="T62" fmla="*/ 45 w 400"/>
                <a:gd name="T63" fmla="*/ 439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00" h="529">
                  <a:moveTo>
                    <a:pt x="45" y="439"/>
                  </a:moveTo>
                  <a:lnTo>
                    <a:pt x="39" y="351"/>
                  </a:lnTo>
                  <a:lnTo>
                    <a:pt x="5" y="286"/>
                  </a:lnTo>
                  <a:lnTo>
                    <a:pt x="20" y="151"/>
                  </a:lnTo>
                  <a:lnTo>
                    <a:pt x="77" y="81"/>
                  </a:lnTo>
                  <a:lnTo>
                    <a:pt x="74" y="133"/>
                  </a:lnTo>
                  <a:lnTo>
                    <a:pt x="92" y="122"/>
                  </a:lnTo>
                  <a:lnTo>
                    <a:pt x="92" y="79"/>
                  </a:lnTo>
                  <a:lnTo>
                    <a:pt x="113" y="54"/>
                  </a:lnTo>
                  <a:lnTo>
                    <a:pt x="121" y="7"/>
                  </a:lnTo>
                  <a:lnTo>
                    <a:pt x="140" y="0"/>
                  </a:lnTo>
                  <a:lnTo>
                    <a:pt x="261" y="41"/>
                  </a:lnTo>
                  <a:lnTo>
                    <a:pt x="272" y="75"/>
                  </a:lnTo>
                  <a:lnTo>
                    <a:pt x="288" y="108"/>
                  </a:lnTo>
                  <a:lnTo>
                    <a:pt x="292" y="165"/>
                  </a:lnTo>
                  <a:lnTo>
                    <a:pt x="250" y="216"/>
                  </a:lnTo>
                  <a:lnTo>
                    <a:pt x="248" y="254"/>
                  </a:lnTo>
                  <a:lnTo>
                    <a:pt x="272" y="266"/>
                  </a:lnTo>
                  <a:lnTo>
                    <a:pt x="304" y="214"/>
                  </a:lnTo>
                  <a:lnTo>
                    <a:pt x="337" y="196"/>
                  </a:lnTo>
                  <a:lnTo>
                    <a:pt x="358" y="207"/>
                  </a:lnTo>
                  <a:lnTo>
                    <a:pt x="400" y="324"/>
                  </a:lnTo>
                  <a:lnTo>
                    <a:pt x="371" y="374"/>
                  </a:lnTo>
                  <a:lnTo>
                    <a:pt x="364" y="410"/>
                  </a:lnTo>
                  <a:lnTo>
                    <a:pt x="348" y="421"/>
                  </a:lnTo>
                  <a:lnTo>
                    <a:pt x="348" y="453"/>
                  </a:lnTo>
                  <a:lnTo>
                    <a:pt x="326" y="497"/>
                  </a:lnTo>
                  <a:lnTo>
                    <a:pt x="194" y="515"/>
                  </a:lnTo>
                  <a:lnTo>
                    <a:pt x="191" y="508"/>
                  </a:lnTo>
                  <a:lnTo>
                    <a:pt x="0" y="529"/>
                  </a:lnTo>
                  <a:lnTo>
                    <a:pt x="45" y="439"/>
                  </a:lnTo>
                  <a:lnTo>
                    <a:pt x="45" y="439"/>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16" name="Freeform 34">
              <a:extLst>
                <a:ext uri="{FF2B5EF4-FFF2-40B4-BE49-F238E27FC236}">
                  <a16:creationId xmlns:a16="http://schemas.microsoft.com/office/drawing/2014/main" id="{670E1D58-7862-4E21-5FAE-5E560E80AF72}"/>
                </a:ext>
              </a:extLst>
            </p:cNvPr>
            <p:cNvSpPr>
              <a:spLocks/>
            </p:cNvSpPr>
            <p:nvPr/>
          </p:nvSpPr>
          <p:spPr bwMode="auto">
            <a:xfrm>
              <a:off x="4885370" y="4518996"/>
              <a:ext cx="486733" cy="788228"/>
            </a:xfrm>
            <a:custGeom>
              <a:avLst/>
              <a:gdLst>
                <a:gd name="T0" fmla="*/ 11 w 395"/>
                <a:gd name="T1" fmla="*/ 35 h 625"/>
                <a:gd name="T2" fmla="*/ 0 w 395"/>
                <a:gd name="T3" fmla="*/ 420 h 625"/>
                <a:gd name="T4" fmla="*/ 25 w 395"/>
                <a:gd name="T5" fmla="*/ 606 h 625"/>
                <a:gd name="T6" fmla="*/ 52 w 395"/>
                <a:gd name="T7" fmla="*/ 613 h 625"/>
                <a:gd name="T8" fmla="*/ 77 w 395"/>
                <a:gd name="T9" fmla="*/ 598 h 625"/>
                <a:gd name="T10" fmla="*/ 92 w 395"/>
                <a:gd name="T11" fmla="*/ 613 h 625"/>
                <a:gd name="T12" fmla="*/ 70 w 395"/>
                <a:gd name="T13" fmla="*/ 625 h 625"/>
                <a:gd name="T14" fmla="*/ 124 w 395"/>
                <a:gd name="T15" fmla="*/ 611 h 625"/>
                <a:gd name="T16" fmla="*/ 135 w 395"/>
                <a:gd name="T17" fmla="*/ 595 h 625"/>
                <a:gd name="T18" fmla="*/ 128 w 395"/>
                <a:gd name="T19" fmla="*/ 584 h 625"/>
                <a:gd name="T20" fmla="*/ 131 w 395"/>
                <a:gd name="T21" fmla="*/ 568 h 625"/>
                <a:gd name="T22" fmla="*/ 106 w 395"/>
                <a:gd name="T23" fmla="*/ 544 h 625"/>
                <a:gd name="T24" fmla="*/ 106 w 395"/>
                <a:gd name="T25" fmla="*/ 525 h 625"/>
                <a:gd name="T26" fmla="*/ 395 w 395"/>
                <a:gd name="T27" fmla="*/ 499 h 625"/>
                <a:gd name="T28" fmla="*/ 371 w 395"/>
                <a:gd name="T29" fmla="*/ 400 h 625"/>
                <a:gd name="T30" fmla="*/ 386 w 395"/>
                <a:gd name="T31" fmla="*/ 341 h 625"/>
                <a:gd name="T32" fmla="*/ 349 w 395"/>
                <a:gd name="T33" fmla="*/ 263 h 625"/>
                <a:gd name="T34" fmla="*/ 274 w 395"/>
                <a:gd name="T35" fmla="*/ 0 h 625"/>
                <a:gd name="T36" fmla="*/ 0 w 395"/>
                <a:gd name="T37" fmla="*/ 24 h 625"/>
                <a:gd name="T38" fmla="*/ 11 w 395"/>
                <a:gd name="T39" fmla="*/ 35 h 625"/>
                <a:gd name="T40" fmla="*/ 11 w 395"/>
                <a:gd name="T41" fmla="*/ 35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5" h="625">
                  <a:moveTo>
                    <a:pt x="11" y="35"/>
                  </a:moveTo>
                  <a:lnTo>
                    <a:pt x="0" y="420"/>
                  </a:lnTo>
                  <a:lnTo>
                    <a:pt x="25" y="606"/>
                  </a:lnTo>
                  <a:lnTo>
                    <a:pt x="52" y="613"/>
                  </a:lnTo>
                  <a:lnTo>
                    <a:pt x="77" y="598"/>
                  </a:lnTo>
                  <a:lnTo>
                    <a:pt x="92" y="613"/>
                  </a:lnTo>
                  <a:lnTo>
                    <a:pt x="70" y="625"/>
                  </a:lnTo>
                  <a:lnTo>
                    <a:pt x="124" y="611"/>
                  </a:lnTo>
                  <a:lnTo>
                    <a:pt x="135" y="595"/>
                  </a:lnTo>
                  <a:lnTo>
                    <a:pt x="128" y="584"/>
                  </a:lnTo>
                  <a:lnTo>
                    <a:pt x="131" y="568"/>
                  </a:lnTo>
                  <a:lnTo>
                    <a:pt x="106" y="544"/>
                  </a:lnTo>
                  <a:lnTo>
                    <a:pt x="106" y="525"/>
                  </a:lnTo>
                  <a:lnTo>
                    <a:pt x="395" y="499"/>
                  </a:lnTo>
                  <a:lnTo>
                    <a:pt x="371" y="400"/>
                  </a:lnTo>
                  <a:lnTo>
                    <a:pt x="386" y="341"/>
                  </a:lnTo>
                  <a:lnTo>
                    <a:pt x="349" y="263"/>
                  </a:lnTo>
                  <a:lnTo>
                    <a:pt x="274" y="0"/>
                  </a:lnTo>
                  <a:lnTo>
                    <a:pt x="0" y="24"/>
                  </a:lnTo>
                  <a:lnTo>
                    <a:pt x="11" y="35"/>
                  </a:lnTo>
                  <a:lnTo>
                    <a:pt x="11" y="35"/>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17" name="Freeform 37">
              <a:extLst>
                <a:ext uri="{FF2B5EF4-FFF2-40B4-BE49-F238E27FC236}">
                  <a16:creationId xmlns:a16="http://schemas.microsoft.com/office/drawing/2014/main" id="{538B4E83-B4D4-C88F-5DEF-B95371A43D2C}"/>
                </a:ext>
              </a:extLst>
            </p:cNvPr>
            <p:cNvSpPr>
              <a:spLocks/>
            </p:cNvSpPr>
            <p:nvPr/>
          </p:nvSpPr>
          <p:spPr bwMode="auto">
            <a:xfrm>
              <a:off x="5969143" y="6067250"/>
              <a:ext cx="63427" cy="36661"/>
            </a:xfrm>
            <a:custGeom>
              <a:avLst/>
              <a:gdLst>
                <a:gd name="T0" fmla="*/ 0 w 51"/>
                <a:gd name="T1" fmla="*/ 27 h 29"/>
                <a:gd name="T2" fmla="*/ 4 w 51"/>
                <a:gd name="T3" fmla="*/ 15 h 29"/>
                <a:gd name="T4" fmla="*/ 20 w 51"/>
                <a:gd name="T5" fmla="*/ 11 h 29"/>
                <a:gd name="T6" fmla="*/ 43 w 51"/>
                <a:gd name="T7" fmla="*/ 0 h 29"/>
                <a:gd name="T8" fmla="*/ 51 w 51"/>
                <a:gd name="T9" fmla="*/ 9 h 29"/>
                <a:gd name="T10" fmla="*/ 24 w 51"/>
                <a:gd name="T11" fmla="*/ 16 h 29"/>
                <a:gd name="T12" fmla="*/ 16 w 51"/>
                <a:gd name="T13" fmla="*/ 16 h 29"/>
                <a:gd name="T14" fmla="*/ 16 w 51"/>
                <a:gd name="T15" fmla="*/ 29 h 29"/>
                <a:gd name="T16" fmla="*/ 0 w 51"/>
                <a:gd name="T17" fmla="*/ 27 h 29"/>
                <a:gd name="T18" fmla="*/ 0 w 51"/>
                <a:gd name="T19" fmla="*/ 2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29">
                  <a:moveTo>
                    <a:pt x="0" y="27"/>
                  </a:moveTo>
                  <a:lnTo>
                    <a:pt x="4" y="15"/>
                  </a:lnTo>
                  <a:lnTo>
                    <a:pt x="20" y="11"/>
                  </a:lnTo>
                  <a:lnTo>
                    <a:pt x="43" y="0"/>
                  </a:lnTo>
                  <a:lnTo>
                    <a:pt x="51" y="9"/>
                  </a:lnTo>
                  <a:lnTo>
                    <a:pt x="24" y="16"/>
                  </a:lnTo>
                  <a:lnTo>
                    <a:pt x="16" y="16"/>
                  </a:lnTo>
                  <a:lnTo>
                    <a:pt x="16" y="29"/>
                  </a:lnTo>
                  <a:lnTo>
                    <a:pt x="0" y="27"/>
                  </a:lnTo>
                  <a:lnTo>
                    <a:pt x="0" y="27"/>
                  </a:lnTo>
                  <a:close/>
                </a:path>
              </a:pathLst>
            </a:custGeom>
            <a:solidFill>
              <a:schemeClr val="tx2"/>
            </a:solidFill>
            <a:ln w="12700" cap="rnd"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18" name="Freeform 38">
              <a:extLst>
                <a:ext uri="{FF2B5EF4-FFF2-40B4-BE49-F238E27FC236}">
                  <a16:creationId xmlns:a16="http://schemas.microsoft.com/office/drawing/2014/main" id="{9D79AE97-2E67-DAE3-C0D2-B401D032BE83}"/>
                </a:ext>
              </a:extLst>
            </p:cNvPr>
            <p:cNvSpPr>
              <a:spLocks/>
            </p:cNvSpPr>
            <p:nvPr/>
          </p:nvSpPr>
          <p:spPr bwMode="auto">
            <a:xfrm>
              <a:off x="6044978" y="6019308"/>
              <a:ext cx="79973" cy="54992"/>
            </a:xfrm>
            <a:custGeom>
              <a:avLst/>
              <a:gdLst>
                <a:gd name="T0" fmla="*/ 6 w 65"/>
                <a:gd name="T1" fmla="*/ 44 h 44"/>
                <a:gd name="T2" fmla="*/ 65 w 65"/>
                <a:gd name="T3" fmla="*/ 0 h 44"/>
                <a:gd name="T4" fmla="*/ 0 w 65"/>
                <a:gd name="T5" fmla="*/ 38 h 44"/>
                <a:gd name="T6" fmla="*/ 6 w 65"/>
                <a:gd name="T7" fmla="*/ 44 h 44"/>
                <a:gd name="T8" fmla="*/ 6 w 65"/>
                <a:gd name="T9" fmla="*/ 44 h 44"/>
              </a:gdLst>
              <a:ahLst/>
              <a:cxnLst>
                <a:cxn ang="0">
                  <a:pos x="T0" y="T1"/>
                </a:cxn>
                <a:cxn ang="0">
                  <a:pos x="T2" y="T3"/>
                </a:cxn>
                <a:cxn ang="0">
                  <a:pos x="T4" y="T5"/>
                </a:cxn>
                <a:cxn ang="0">
                  <a:pos x="T6" y="T7"/>
                </a:cxn>
                <a:cxn ang="0">
                  <a:pos x="T8" y="T9"/>
                </a:cxn>
              </a:cxnLst>
              <a:rect l="0" t="0" r="r" b="b"/>
              <a:pathLst>
                <a:path w="65" h="44">
                  <a:moveTo>
                    <a:pt x="6" y="44"/>
                  </a:moveTo>
                  <a:lnTo>
                    <a:pt x="65" y="0"/>
                  </a:lnTo>
                  <a:lnTo>
                    <a:pt x="0" y="38"/>
                  </a:lnTo>
                  <a:lnTo>
                    <a:pt x="6" y="44"/>
                  </a:lnTo>
                  <a:lnTo>
                    <a:pt x="6" y="44"/>
                  </a:lnTo>
                  <a:close/>
                </a:path>
              </a:pathLst>
            </a:custGeom>
            <a:solidFill>
              <a:schemeClr val="tx2"/>
            </a:solidFill>
            <a:ln w="12700" cap="rnd"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19" name="Freeform 40">
              <a:extLst>
                <a:ext uri="{FF2B5EF4-FFF2-40B4-BE49-F238E27FC236}">
                  <a16:creationId xmlns:a16="http://schemas.microsoft.com/office/drawing/2014/main" id="{BCD9A9AB-189A-2F55-69C0-9C8BDECEE812}"/>
                </a:ext>
              </a:extLst>
            </p:cNvPr>
            <p:cNvSpPr>
              <a:spLocks/>
            </p:cNvSpPr>
            <p:nvPr/>
          </p:nvSpPr>
          <p:spPr bwMode="auto">
            <a:xfrm>
              <a:off x="5545837" y="3530537"/>
              <a:ext cx="570843" cy="565438"/>
            </a:xfrm>
            <a:custGeom>
              <a:avLst/>
              <a:gdLst>
                <a:gd name="T0" fmla="*/ 0 w 463"/>
                <a:gd name="T1" fmla="*/ 310 h 448"/>
                <a:gd name="T2" fmla="*/ 16 w 463"/>
                <a:gd name="T3" fmla="*/ 371 h 448"/>
                <a:gd name="T4" fmla="*/ 76 w 463"/>
                <a:gd name="T5" fmla="*/ 414 h 448"/>
                <a:gd name="T6" fmla="*/ 105 w 463"/>
                <a:gd name="T7" fmla="*/ 448 h 448"/>
                <a:gd name="T8" fmla="*/ 193 w 463"/>
                <a:gd name="T9" fmla="*/ 412 h 448"/>
                <a:gd name="T10" fmla="*/ 232 w 463"/>
                <a:gd name="T11" fmla="*/ 407 h 448"/>
                <a:gd name="T12" fmla="*/ 254 w 463"/>
                <a:gd name="T13" fmla="*/ 380 h 448"/>
                <a:gd name="T14" fmla="*/ 288 w 463"/>
                <a:gd name="T15" fmla="*/ 245 h 448"/>
                <a:gd name="T16" fmla="*/ 326 w 463"/>
                <a:gd name="T17" fmla="*/ 261 h 448"/>
                <a:gd name="T18" fmla="*/ 398 w 463"/>
                <a:gd name="T19" fmla="*/ 115 h 448"/>
                <a:gd name="T20" fmla="*/ 454 w 463"/>
                <a:gd name="T21" fmla="*/ 146 h 448"/>
                <a:gd name="T22" fmla="*/ 463 w 463"/>
                <a:gd name="T23" fmla="*/ 120 h 448"/>
                <a:gd name="T24" fmla="*/ 423 w 463"/>
                <a:gd name="T25" fmla="*/ 88 h 448"/>
                <a:gd name="T26" fmla="*/ 393 w 463"/>
                <a:gd name="T27" fmla="*/ 92 h 448"/>
                <a:gd name="T28" fmla="*/ 382 w 463"/>
                <a:gd name="T29" fmla="*/ 108 h 448"/>
                <a:gd name="T30" fmla="*/ 326 w 463"/>
                <a:gd name="T31" fmla="*/ 124 h 448"/>
                <a:gd name="T32" fmla="*/ 290 w 463"/>
                <a:gd name="T33" fmla="*/ 164 h 448"/>
                <a:gd name="T34" fmla="*/ 279 w 463"/>
                <a:gd name="T35" fmla="*/ 101 h 448"/>
                <a:gd name="T36" fmla="*/ 178 w 463"/>
                <a:gd name="T37" fmla="*/ 117 h 448"/>
                <a:gd name="T38" fmla="*/ 159 w 463"/>
                <a:gd name="T39" fmla="*/ 0 h 448"/>
                <a:gd name="T40" fmla="*/ 144 w 463"/>
                <a:gd name="T41" fmla="*/ 11 h 448"/>
                <a:gd name="T42" fmla="*/ 153 w 463"/>
                <a:gd name="T43" fmla="*/ 32 h 448"/>
                <a:gd name="T44" fmla="*/ 141 w 463"/>
                <a:gd name="T45" fmla="*/ 135 h 448"/>
                <a:gd name="T46" fmla="*/ 69 w 463"/>
                <a:gd name="T47" fmla="*/ 198 h 448"/>
                <a:gd name="T48" fmla="*/ 58 w 463"/>
                <a:gd name="T49" fmla="*/ 241 h 448"/>
                <a:gd name="T50" fmla="*/ 38 w 463"/>
                <a:gd name="T51" fmla="*/ 230 h 448"/>
                <a:gd name="T52" fmla="*/ 31 w 463"/>
                <a:gd name="T53" fmla="*/ 283 h 448"/>
                <a:gd name="T54" fmla="*/ 0 w 463"/>
                <a:gd name="T55" fmla="*/ 310 h 448"/>
                <a:gd name="T56" fmla="*/ 0 w 463"/>
                <a:gd name="T57" fmla="*/ 310 h 448"/>
                <a:gd name="T58" fmla="*/ 0 w 463"/>
                <a:gd name="T59" fmla="*/ 310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3" h="448">
                  <a:moveTo>
                    <a:pt x="0" y="310"/>
                  </a:moveTo>
                  <a:lnTo>
                    <a:pt x="16" y="371"/>
                  </a:lnTo>
                  <a:lnTo>
                    <a:pt x="76" y="414"/>
                  </a:lnTo>
                  <a:lnTo>
                    <a:pt x="105" y="448"/>
                  </a:lnTo>
                  <a:lnTo>
                    <a:pt x="193" y="412"/>
                  </a:lnTo>
                  <a:lnTo>
                    <a:pt x="232" y="407"/>
                  </a:lnTo>
                  <a:lnTo>
                    <a:pt x="254" y="380"/>
                  </a:lnTo>
                  <a:lnTo>
                    <a:pt x="288" y="245"/>
                  </a:lnTo>
                  <a:lnTo>
                    <a:pt x="326" y="261"/>
                  </a:lnTo>
                  <a:lnTo>
                    <a:pt x="398" y="115"/>
                  </a:lnTo>
                  <a:lnTo>
                    <a:pt x="454" y="146"/>
                  </a:lnTo>
                  <a:lnTo>
                    <a:pt x="463" y="120"/>
                  </a:lnTo>
                  <a:lnTo>
                    <a:pt x="423" y="88"/>
                  </a:lnTo>
                  <a:lnTo>
                    <a:pt x="393" y="92"/>
                  </a:lnTo>
                  <a:lnTo>
                    <a:pt x="382" y="108"/>
                  </a:lnTo>
                  <a:lnTo>
                    <a:pt x="326" y="124"/>
                  </a:lnTo>
                  <a:lnTo>
                    <a:pt x="290" y="164"/>
                  </a:lnTo>
                  <a:lnTo>
                    <a:pt x="279" y="101"/>
                  </a:lnTo>
                  <a:lnTo>
                    <a:pt x="178" y="117"/>
                  </a:lnTo>
                  <a:lnTo>
                    <a:pt x="159" y="0"/>
                  </a:lnTo>
                  <a:lnTo>
                    <a:pt x="144" y="11"/>
                  </a:lnTo>
                  <a:lnTo>
                    <a:pt x="153" y="32"/>
                  </a:lnTo>
                  <a:lnTo>
                    <a:pt x="141" y="135"/>
                  </a:lnTo>
                  <a:lnTo>
                    <a:pt x="69" y="198"/>
                  </a:lnTo>
                  <a:lnTo>
                    <a:pt x="58" y="241"/>
                  </a:lnTo>
                  <a:lnTo>
                    <a:pt x="38" y="230"/>
                  </a:lnTo>
                  <a:lnTo>
                    <a:pt x="31" y="283"/>
                  </a:lnTo>
                  <a:lnTo>
                    <a:pt x="0" y="310"/>
                  </a:lnTo>
                  <a:lnTo>
                    <a:pt x="0" y="310"/>
                  </a:lnTo>
                  <a:lnTo>
                    <a:pt x="0" y="310"/>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20" name="Freeform 41">
              <a:extLst>
                <a:ext uri="{FF2B5EF4-FFF2-40B4-BE49-F238E27FC236}">
                  <a16:creationId xmlns:a16="http://schemas.microsoft.com/office/drawing/2014/main" id="{EE26A11A-2762-8276-B289-CC61C58F6F27}"/>
                </a:ext>
              </a:extLst>
            </p:cNvPr>
            <p:cNvSpPr>
              <a:spLocks/>
            </p:cNvSpPr>
            <p:nvPr/>
          </p:nvSpPr>
          <p:spPr bwMode="auto">
            <a:xfrm>
              <a:off x="5392785" y="4080464"/>
              <a:ext cx="1089289" cy="486473"/>
            </a:xfrm>
            <a:custGeom>
              <a:avLst/>
              <a:gdLst>
                <a:gd name="T0" fmla="*/ 0 w 883"/>
                <a:gd name="T1" fmla="*/ 331 h 385"/>
                <a:gd name="T2" fmla="*/ 128 w 883"/>
                <a:gd name="T3" fmla="*/ 315 h 385"/>
                <a:gd name="T4" fmla="*/ 202 w 883"/>
                <a:gd name="T5" fmla="*/ 279 h 385"/>
                <a:gd name="T6" fmla="*/ 342 w 883"/>
                <a:gd name="T7" fmla="*/ 265 h 385"/>
                <a:gd name="T8" fmla="*/ 400 w 883"/>
                <a:gd name="T9" fmla="*/ 301 h 385"/>
                <a:gd name="T10" fmla="*/ 492 w 883"/>
                <a:gd name="T11" fmla="*/ 288 h 385"/>
                <a:gd name="T12" fmla="*/ 630 w 883"/>
                <a:gd name="T13" fmla="*/ 385 h 385"/>
                <a:gd name="T14" fmla="*/ 684 w 883"/>
                <a:gd name="T15" fmla="*/ 373 h 385"/>
                <a:gd name="T16" fmla="*/ 762 w 883"/>
                <a:gd name="T17" fmla="*/ 261 h 385"/>
                <a:gd name="T18" fmla="*/ 825 w 883"/>
                <a:gd name="T19" fmla="*/ 238 h 385"/>
                <a:gd name="T20" fmla="*/ 845 w 883"/>
                <a:gd name="T21" fmla="*/ 205 h 385"/>
                <a:gd name="T22" fmla="*/ 776 w 883"/>
                <a:gd name="T23" fmla="*/ 218 h 385"/>
                <a:gd name="T24" fmla="*/ 758 w 883"/>
                <a:gd name="T25" fmla="*/ 194 h 385"/>
                <a:gd name="T26" fmla="*/ 800 w 883"/>
                <a:gd name="T27" fmla="*/ 183 h 385"/>
                <a:gd name="T28" fmla="*/ 800 w 883"/>
                <a:gd name="T29" fmla="*/ 169 h 385"/>
                <a:gd name="T30" fmla="*/ 753 w 883"/>
                <a:gd name="T31" fmla="*/ 153 h 385"/>
                <a:gd name="T32" fmla="*/ 812 w 883"/>
                <a:gd name="T33" fmla="*/ 131 h 385"/>
                <a:gd name="T34" fmla="*/ 809 w 883"/>
                <a:gd name="T35" fmla="*/ 155 h 385"/>
                <a:gd name="T36" fmla="*/ 847 w 883"/>
                <a:gd name="T37" fmla="*/ 155 h 385"/>
                <a:gd name="T38" fmla="*/ 868 w 883"/>
                <a:gd name="T39" fmla="*/ 115 h 385"/>
                <a:gd name="T40" fmla="*/ 883 w 883"/>
                <a:gd name="T41" fmla="*/ 113 h 385"/>
                <a:gd name="T42" fmla="*/ 874 w 883"/>
                <a:gd name="T43" fmla="*/ 77 h 385"/>
                <a:gd name="T44" fmla="*/ 847 w 883"/>
                <a:gd name="T45" fmla="*/ 113 h 385"/>
                <a:gd name="T46" fmla="*/ 820 w 883"/>
                <a:gd name="T47" fmla="*/ 34 h 385"/>
                <a:gd name="T48" fmla="*/ 838 w 883"/>
                <a:gd name="T49" fmla="*/ 30 h 385"/>
                <a:gd name="T50" fmla="*/ 863 w 883"/>
                <a:gd name="T51" fmla="*/ 52 h 385"/>
                <a:gd name="T52" fmla="*/ 845 w 883"/>
                <a:gd name="T53" fmla="*/ 16 h 385"/>
                <a:gd name="T54" fmla="*/ 825 w 883"/>
                <a:gd name="T55" fmla="*/ 0 h 385"/>
                <a:gd name="T56" fmla="*/ 511 w 883"/>
                <a:gd name="T57" fmla="*/ 59 h 385"/>
                <a:gd name="T58" fmla="*/ 250 w 883"/>
                <a:gd name="T59" fmla="*/ 92 h 385"/>
                <a:gd name="T60" fmla="*/ 214 w 883"/>
                <a:gd name="T61" fmla="*/ 162 h 385"/>
                <a:gd name="T62" fmla="*/ 158 w 883"/>
                <a:gd name="T63" fmla="*/ 174 h 385"/>
                <a:gd name="T64" fmla="*/ 131 w 883"/>
                <a:gd name="T65" fmla="*/ 210 h 385"/>
                <a:gd name="T66" fmla="*/ 30 w 883"/>
                <a:gd name="T67" fmla="*/ 268 h 385"/>
                <a:gd name="T68" fmla="*/ 25 w 883"/>
                <a:gd name="T69" fmla="*/ 290 h 385"/>
                <a:gd name="T70" fmla="*/ 0 w 883"/>
                <a:gd name="T71" fmla="*/ 302 h 385"/>
                <a:gd name="T72" fmla="*/ 0 w 883"/>
                <a:gd name="T73" fmla="*/ 331 h 385"/>
                <a:gd name="T74" fmla="*/ 0 w 883"/>
                <a:gd name="T75" fmla="*/ 331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83" h="385">
                  <a:moveTo>
                    <a:pt x="0" y="331"/>
                  </a:moveTo>
                  <a:lnTo>
                    <a:pt x="128" y="315"/>
                  </a:lnTo>
                  <a:lnTo>
                    <a:pt x="202" y="279"/>
                  </a:lnTo>
                  <a:lnTo>
                    <a:pt x="342" y="265"/>
                  </a:lnTo>
                  <a:lnTo>
                    <a:pt x="400" y="301"/>
                  </a:lnTo>
                  <a:lnTo>
                    <a:pt x="492" y="288"/>
                  </a:lnTo>
                  <a:lnTo>
                    <a:pt x="630" y="385"/>
                  </a:lnTo>
                  <a:lnTo>
                    <a:pt x="684" y="373"/>
                  </a:lnTo>
                  <a:lnTo>
                    <a:pt x="762" y="261"/>
                  </a:lnTo>
                  <a:lnTo>
                    <a:pt x="825" y="238"/>
                  </a:lnTo>
                  <a:lnTo>
                    <a:pt x="845" y="205"/>
                  </a:lnTo>
                  <a:lnTo>
                    <a:pt x="776" y="218"/>
                  </a:lnTo>
                  <a:lnTo>
                    <a:pt x="758" y="194"/>
                  </a:lnTo>
                  <a:lnTo>
                    <a:pt x="800" y="183"/>
                  </a:lnTo>
                  <a:lnTo>
                    <a:pt x="800" y="169"/>
                  </a:lnTo>
                  <a:lnTo>
                    <a:pt x="753" y="153"/>
                  </a:lnTo>
                  <a:lnTo>
                    <a:pt x="812" y="131"/>
                  </a:lnTo>
                  <a:lnTo>
                    <a:pt x="809" y="155"/>
                  </a:lnTo>
                  <a:lnTo>
                    <a:pt x="847" y="155"/>
                  </a:lnTo>
                  <a:lnTo>
                    <a:pt x="868" y="115"/>
                  </a:lnTo>
                  <a:lnTo>
                    <a:pt x="883" y="113"/>
                  </a:lnTo>
                  <a:lnTo>
                    <a:pt x="874" y="77"/>
                  </a:lnTo>
                  <a:lnTo>
                    <a:pt x="847" y="113"/>
                  </a:lnTo>
                  <a:lnTo>
                    <a:pt x="820" y="34"/>
                  </a:lnTo>
                  <a:lnTo>
                    <a:pt x="838" y="30"/>
                  </a:lnTo>
                  <a:lnTo>
                    <a:pt x="863" y="52"/>
                  </a:lnTo>
                  <a:lnTo>
                    <a:pt x="845" y="16"/>
                  </a:lnTo>
                  <a:lnTo>
                    <a:pt x="825" y="0"/>
                  </a:lnTo>
                  <a:lnTo>
                    <a:pt x="511" y="59"/>
                  </a:lnTo>
                  <a:lnTo>
                    <a:pt x="250" y="92"/>
                  </a:lnTo>
                  <a:lnTo>
                    <a:pt x="214" y="162"/>
                  </a:lnTo>
                  <a:lnTo>
                    <a:pt x="158" y="174"/>
                  </a:lnTo>
                  <a:lnTo>
                    <a:pt x="131" y="210"/>
                  </a:lnTo>
                  <a:lnTo>
                    <a:pt x="30" y="268"/>
                  </a:lnTo>
                  <a:lnTo>
                    <a:pt x="25" y="290"/>
                  </a:lnTo>
                  <a:lnTo>
                    <a:pt x="0" y="302"/>
                  </a:lnTo>
                  <a:lnTo>
                    <a:pt x="0" y="331"/>
                  </a:lnTo>
                  <a:lnTo>
                    <a:pt x="0" y="331"/>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21" name="Freeform 42">
              <a:extLst>
                <a:ext uri="{FF2B5EF4-FFF2-40B4-BE49-F238E27FC236}">
                  <a16:creationId xmlns:a16="http://schemas.microsoft.com/office/drawing/2014/main" id="{1DE23157-A6D8-35C6-F0E1-75D209461044}"/>
                </a:ext>
              </a:extLst>
            </p:cNvPr>
            <p:cNvSpPr>
              <a:spLocks/>
            </p:cNvSpPr>
            <p:nvPr/>
          </p:nvSpPr>
          <p:spPr bwMode="auto">
            <a:xfrm>
              <a:off x="5521018" y="4414650"/>
              <a:ext cx="648058" cy="492114"/>
            </a:xfrm>
            <a:custGeom>
              <a:avLst/>
              <a:gdLst>
                <a:gd name="T0" fmla="*/ 24 w 526"/>
                <a:gd name="T1" fmla="*/ 50 h 390"/>
                <a:gd name="T2" fmla="*/ 98 w 526"/>
                <a:gd name="T3" fmla="*/ 14 h 390"/>
                <a:gd name="T4" fmla="*/ 238 w 526"/>
                <a:gd name="T5" fmla="*/ 0 h 390"/>
                <a:gd name="T6" fmla="*/ 296 w 526"/>
                <a:gd name="T7" fmla="*/ 36 h 390"/>
                <a:gd name="T8" fmla="*/ 388 w 526"/>
                <a:gd name="T9" fmla="*/ 23 h 390"/>
                <a:gd name="T10" fmla="*/ 526 w 526"/>
                <a:gd name="T11" fmla="*/ 120 h 390"/>
                <a:gd name="T12" fmla="*/ 465 w 526"/>
                <a:gd name="T13" fmla="*/ 194 h 390"/>
                <a:gd name="T14" fmla="*/ 469 w 526"/>
                <a:gd name="T15" fmla="*/ 227 h 390"/>
                <a:gd name="T16" fmla="*/ 364 w 526"/>
                <a:gd name="T17" fmla="*/ 322 h 390"/>
                <a:gd name="T18" fmla="*/ 346 w 526"/>
                <a:gd name="T19" fmla="*/ 326 h 390"/>
                <a:gd name="T20" fmla="*/ 339 w 526"/>
                <a:gd name="T21" fmla="*/ 354 h 390"/>
                <a:gd name="T22" fmla="*/ 316 w 526"/>
                <a:gd name="T23" fmla="*/ 338 h 390"/>
                <a:gd name="T24" fmla="*/ 335 w 526"/>
                <a:gd name="T25" fmla="*/ 365 h 390"/>
                <a:gd name="T26" fmla="*/ 316 w 526"/>
                <a:gd name="T27" fmla="*/ 390 h 390"/>
                <a:gd name="T28" fmla="*/ 298 w 526"/>
                <a:gd name="T29" fmla="*/ 387 h 390"/>
                <a:gd name="T30" fmla="*/ 225 w 526"/>
                <a:gd name="T31" fmla="*/ 275 h 390"/>
                <a:gd name="T32" fmla="*/ 69 w 526"/>
                <a:gd name="T33" fmla="*/ 135 h 390"/>
                <a:gd name="T34" fmla="*/ 0 w 526"/>
                <a:gd name="T35" fmla="*/ 91 h 390"/>
                <a:gd name="T36" fmla="*/ 24 w 526"/>
                <a:gd name="T37" fmla="*/ 50 h 390"/>
                <a:gd name="T38" fmla="*/ 24 w 526"/>
                <a:gd name="T39" fmla="*/ 5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6" h="390">
                  <a:moveTo>
                    <a:pt x="24" y="50"/>
                  </a:moveTo>
                  <a:lnTo>
                    <a:pt x="98" y="14"/>
                  </a:lnTo>
                  <a:lnTo>
                    <a:pt x="238" y="0"/>
                  </a:lnTo>
                  <a:lnTo>
                    <a:pt x="296" y="36"/>
                  </a:lnTo>
                  <a:lnTo>
                    <a:pt x="388" y="23"/>
                  </a:lnTo>
                  <a:lnTo>
                    <a:pt x="526" y="120"/>
                  </a:lnTo>
                  <a:lnTo>
                    <a:pt x="465" y="194"/>
                  </a:lnTo>
                  <a:lnTo>
                    <a:pt x="469" y="227"/>
                  </a:lnTo>
                  <a:lnTo>
                    <a:pt x="364" y="322"/>
                  </a:lnTo>
                  <a:lnTo>
                    <a:pt x="346" y="326"/>
                  </a:lnTo>
                  <a:lnTo>
                    <a:pt x="339" y="354"/>
                  </a:lnTo>
                  <a:lnTo>
                    <a:pt x="316" y="338"/>
                  </a:lnTo>
                  <a:lnTo>
                    <a:pt x="335" y="365"/>
                  </a:lnTo>
                  <a:lnTo>
                    <a:pt x="316" y="390"/>
                  </a:lnTo>
                  <a:lnTo>
                    <a:pt x="298" y="387"/>
                  </a:lnTo>
                  <a:lnTo>
                    <a:pt x="225" y="275"/>
                  </a:lnTo>
                  <a:lnTo>
                    <a:pt x="69" y="135"/>
                  </a:lnTo>
                  <a:lnTo>
                    <a:pt x="0" y="91"/>
                  </a:lnTo>
                  <a:lnTo>
                    <a:pt x="24" y="50"/>
                  </a:lnTo>
                  <a:lnTo>
                    <a:pt x="24" y="50"/>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22" name="Freeform 3">
              <a:extLst>
                <a:ext uri="{FF2B5EF4-FFF2-40B4-BE49-F238E27FC236}">
                  <a16:creationId xmlns:a16="http://schemas.microsoft.com/office/drawing/2014/main" id="{C873D047-E989-9183-066C-1F29C7903B53}"/>
                </a:ext>
              </a:extLst>
            </p:cNvPr>
            <p:cNvSpPr>
              <a:spLocks/>
            </p:cNvSpPr>
            <p:nvPr/>
          </p:nvSpPr>
          <p:spPr bwMode="auto">
            <a:xfrm>
              <a:off x="1575091" y="3242017"/>
              <a:ext cx="724673" cy="899570"/>
            </a:xfrm>
            <a:custGeom>
              <a:avLst/>
              <a:gdLst>
                <a:gd name="T0" fmla="*/ 128 w 586"/>
                <a:gd name="T1" fmla="*/ 0 h 714"/>
                <a:gd name="T2" fmla="*/ 411 w 586"/>
                <a:gd name="T3" fmla="*/ 52 h 714"/>
                <a:gd name="T4" fmla="*/ 389 w 586"/>
                <a:gd name="T5" fmla="*/ 177 h 714"/>
                <a:gd name="T6" fmla="*/ 586 w 586"/>
                <a:gd name="T7" fmla="*/ 207 h 714"/>
                <a:gd name="T8" fmla="*/ 510 w 586"/>
                <a:gd name="T9" fmla="*/ 714 h 714"/>
                <a:gd name="T10" fmla="*/ 0 w 586"/>
                <a:gd name="T11" fmla="*/ 629 h 714"/>
                <a:gd name="T12" fmla="*/ 128 w 586"/>
                <a:gd name="T13" fmla="*/ 0 h 714"/>
                <a:gd name="T14" fmla="*/ 128 w 586"/>
                <a:gd name="T15" fmla="*/ 0 h 7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6" h="714">
                  <a:moveTo>
                    <a:pt x="128" y="0"/>
                  </a:moveTo>
                  <a:lnTo>
                    <a:pt x="411" y="52"/>
                  </a:lnTo>
                  <a:lnTo>
                    <a:pt x="389" y="177"/>
                  </a:lnTo>
                  <a:lnTo>
                    <a:pt x="586" y="207"/>
                  </a:lnTo>
                  <a:lnTo>
                    <a:pt x="510" y="714"/>
                  </a:lnTo>
                  <a:lnTo>
                    <a:pt x="0" y="629"/>
                  </a:lnTo>
                  <a:lnTo>
                    <a:pt x="128" y="0"/>
                  </a:lnTo>
                  <a:lnTo>
                    <a:pt x="128" y="0"/>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panose="020B0604020202020204"/>
                <a:ea typeface="+mn-ea"/>
                <a:cs typeface="+mn-cs"/>
              </a:endParaRPr>
            </a:p>
          </p:txBody>
        </p:sp>
        <p:sp>
          <p:nvSpPr>
            <p:cNvPr id="23" name="Freeform 4">
              <a:extLst>
                <a:ext uri="{FF2B5EF4-FFF2-40B4-BE49-F238E27FC236}">
                  <a16:creationId xmlns:a16="http://schemas.microsoft.com/office/drawing/2014/main" id="{16BA624F-73B3-9FFC-6096-F1A6A15439DA}"/>
                </a:ext>
              </a:extLst>
            </p:cNvPr>
            <p:cNvSpPr>
              <a:spLocks/>
            </p:cNvSpPr>
            <p:nvPr/>
          </p:nvSpPr>
          <p:spPr bwMode="auto">
            <a:xfrm>
              <a:off x="560550" y="2305788"/>
              <a:ext cx="1020063" cy="861499"/>
            </a:xfrm>
            <a:custGeom>
              <a:avLst/>
              <a:gdLst>
                <a:gd name="T0" fmla="*/ 0 w 826"/>
                <a:gd name="T1" fmla="*/ 510 h 683"/>
                <a:gd name="T2" fmla="*/ 37 w 826"/>
                <a:gd name="T3" fmla="*/ 337 h 683"/>
                <a:gd name="T4" fmla="*/ 78 w 826"/>
                <a:gd name="T5" fmla="*/ 286 h 683"/>
                <a:gd name="T6" fmla="*/ 179 w 826"/>
                <a:gd name="T7" fmla="*/ 0 h 683"/>
                <a:gd name="T8" fmla="*/ 231 w 826"/>
                <a:gd name="T9" fmla="*/ 14 h 683"/>
                <a:gd name="T10" fmla="*/ 233 w 826"/>
                <a:gd name="T11" fmla="*/ 27 h 683"/>
                <a:gd name="T12" fmla="*/ 246 w 826"/>
                <a:gd name="T13" fmla="*/ 29 h 683"/>
                <a:gd name="T14" fmla="*/ 309 w 826"/>
                <a:gd name="T15" fmla="*/ 128 h 683"/>
                <a:gd name="T16" fmla="*/ 379 w 826"/>
                <a:gd name="T17" fmla="*/ 126 h 683"/>
                <a:gd name="T18" fmla="*/ 431 w 826"/>
                <a:gd name="T19" fmla="*/ 150 h 683"/>
                <a:gd name="T20" fmla="*/ 456 w 826"/>
                <a:gd name="T21" fmla="*/ 144 h 683"/>
                <a:gd name="T22" fmla="*/ 615 w 826"/>
                <a:gd name="T23" fmla="*/ 150 h 683"/>
                <a:gd name="T24" fmla="*/ 795 w 826"/>
                <a:gd name="T25" fmla="*/ 189 h 683"/>
                <a:gd name="T26" fmla="*/ 804 w 826"/>
                <a:gd name="T27" fmla="*/ 213 h 683"/>
                <a:gd name="T28" fmla="*/ 826 w 826"/>
                <a:gd name="T29" fmla="*/ 243 h 683"/>
                <a:gd name="T30" fmla="*/ 764 w 826"/>
                <a:gd name="T31" fmla="*/ 335 h 683"/>
                <a:gd name="T32" fmla="*/ 727 w 826"/>
                <a:gd name="T33" fmla="*/ 369 h 683"/>
                <a:gd name="T34" fmla="*/ 721 w 826"/>
                <a:gd name="T35" fmla="*/ 395 h 683"/>
                <a:gd name="T36" fmla="*/ 743 w 826"/>
                <a:gd name="T37" fmla="*/ 422 h 683"/>
                <a:gd name="T38" fmla="*/ 718 w 826"/>
                <a:gd name="T39" fmla="*/ 477 h 683"/>
                <a:gd name="T40" fmla="*/ 667 w 826"/>
                <a:gd name="T41" fmla="*/ 683 h 683"/>
                <a:gd name="T42" fmla="*/ 390 w 826"/>
                <a:gd name="T43" fmla="*/ 616 h 683"/>
                <a:gd name="T44" fmla="*/ 0 w 826"/>
                <a:gd name="T45" fmla="*/ 510 h 683"/>
                <a:gd name="T46" fmla="*/ 0 w 826"/>
                <a:gd name="T47" fmla="*/ 510 h 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26" h="683">
                  <a:moveTo>
                    <a:pt x="0" y="510"/>
                  </a:moveTo>
                  <a:lnTo>
                    <a:pt x="37" y="337"/>
                  </a:lnTo>
                  <a:lnTo>
                    <a:pt x="78" y="286"/>
                  </a:lnTo>
                  <a:lnTo>
                    <a:pt x="179" y="0"/>
                  </a:lnTo>
                  <a:lnTo>
                    <a:pt x="231" y="14"/>
                  </a:lnTo>
                  <a:lnTo>
                    <a:pt x="233" y="27"/>
                  </a:lnTo>
                  <a:lnTo>
                    <a:pt x="246" y="29"/>
                  </a:lnTo>
                  <a:lnTo>
                    <a:pt x="309" y="128"/>
                  </a:lnTo>
                  <a:lnTo>
                    <a:pt x="379" y="126"/>
                  </a:lnTo>
                  <a:lnTo>
                    <a:pt x="431" y="150"/>
                  </a:lnTo>
                  <a:lnTo>
                    <a:pt x="456" y="144"/>
                  </a:lnTo>
                  <a:lnTo>
                    <a:pt x="615" y="150"/>
                  </a:lnTo>
                  <a:lnTo>
                    <a:pt x="795" y="189"/>
                  </a:lnTo>
                  <a:lnTo>
                    <a:pt x="804" y="213"/>
                  </a:lnTo>
                  <a:lnTo>
                    <a:pt x="826" y="243"/>
                  </a:lnTo>
                  <a:lnTo>
                    <a:pt x="764" y="335"/>
                  </a:lnTo>
                  <a:lnTo>
                    <a:pt x="727" y="369"/>
                  </a:lnTo>
                  <a:lnTo>
                    <a:pt x="721" y="395"/>
                  </a:lnTo>
                  <a:lnTo>
                    <a:pt x="743" y="422"/>
                  </a:lnTo>
                  <a:lnTo>
                    <a:pt x="718" y="477"/>
                  </a:lnTo>
                  <a:lnTo>
                    <a:pt x="667" y="683"/>
                  </a:lnTo>
                  <a:lnTo>
                    <a:pt x="390" y="616"/>
                  </a:lnTo>
                  <a:lnTo>
                    <a:pt x="0" y="510"/>
                  </a:lnTo>
                  <a:lnTo>
                    <a:pt x="0" y="510"/>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24" name="Freeform 6">
              <a:extLst>
                <a:ext uri="{FF2B5EF4-FFF2-40B4-BE49-F238E27FC236}">
                  <a16:creationId xmlns:a16="http://schemas.microsoft.com/office/drawing/2014/main" id="{F5B8A993-1D91-A3DA-4A47-7F82B711C70C}"/>
                </a:ext>
              </a:extLst>
            </p:cNvPr>
            <p:cNvSpPr>
              <a:spLocks/>
            </p:cNvSpPr>
            <p:nvPr/>
          </p:nvSpPr>
          <p:spPr bwMode="auto">
            <a:xfrm>
              <a:off x="919435" y="3082687"/>
              <a:ext cx="814395" cy="1252066"/>
            </a:xfrm>
            <a:custGeom>
              <a:avLst/>
              <a:gdLst>
                <a:gd name="T0" fmla="*/ 0 w 659"/>
                <a:gd name="T1" fmla="*/ 364 h 993"/>
                <a:gd name="T2" fmla="*/ 419 w 659"/>
                <a:gd name="T3" fmla="*/ 993 h 993"/>
                <a:gd name="T4" fmla="*/ 434 w 659"/>
                <a:gd name="T5" fmla="*/ 858 h 993"/>
                <a:gd name="T6" fmla="*/ 457 w 659"/>
                <a:gd name="T7" fmla="*/ 850 h 993"/>
                <a:gd name="T8" fmla="*/ 497 w 659"/>
                <a:gd name="T9" fmla="*/ 874 h 993"/>
                <a:gd name="T10" fmla="*/ 531 w 659"/>
                <a:gd name="T11" fmla="*/ 755 h 993"/>
                <a:gd name="T12" fmla="*/ 659 w 659"/>
                <a:gd name="T13" fmla="*/ 126 h 993"/>
                <a:gd name="T14" fmla="*/ 376 w 659"/>
                <a:gd name="T15" fmla="*/ 67 h 993"/>
                <a:gd name="T16" fmla="*/ 99 w 659"/>
                <a:gd name="T17" fmla="*/ 0 h 993"/>
                <a:gd name="T18" fmla="*/ 0 w 659"/>
                <a:gd name="T19" fmla="*/ 364 h 993"/>
                <a:gd name="T20" fmla="*/ 0 w 659"/>
                <a:gd name="T21" fmla="*/ 36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9" h="993">
                  <a:moveTo>
                    <a:pt x="0" y="364"/>
                  </a:moveTo>
                  <a:lnTo>
                    <a:pt x="419" y="993"/>
                  </a:lnTo>
                  <a:lnTo>
                    <a:pt x="434" y="858"/>
                  </a:lnTo>
                  <a:lnTo>
                    <a:pt x="457" y="850"/>
                  </a:lnTo>
                  <a:lnTo>
                    <a:pt x="497" y="874"/>
                  </a:lnTo>
                  <a:lnTo>
                    <a:pt x="531" y="755"/>
                  </a:lnTo>
                  <a:lnTo>
                    <a:pt x="659" y="126"/>
                  </a:lnTo>
                  <a:lnTo>
                    <a:pt x="376" y="67"/>
                  </a:lnTo>
                  <a:lnTo>
                    <a:pt x="99" y="0"/>
                  </a:lnTo>
                  <a:lnTo>
                    <a:pt x="0" y="364"/>
                  </a:lnTo>
                  <a:lnTo>
                    <a:pt x="0" y="364"/>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25" name="Freeform 7">
              <a:extLst>
                <a:ext uri="{FF2B5EF4-FFF2-40B4-BE49-F238E27FC236}">
                  <a16:creationId xmlns:a16="http://schemas.microsoft.com/office/drawing/2014/main" id="{1815EB86-3DCC-0532-5E4C-ECF700CC1ECC}"/>
                </a:ext>
              </a:extLst>
            </p:cNvPr>
            <p:cNvSpPr>
              <a:spLocks/>
            </p:cNvSpPr>
            <p:nvPr/>
          </p:nvSpPr>
          <p:spPr bwMode="auto">
            <a:xfrm>
              <a:off x="1384604" y="2080190"/>
              <a:ext cx="764702" cy="1226686"/>
            </a:xfrm>
            <a:custGeom>
              <a:avLst/>
              <a:gdLst>
                <a:gd name="T0" fmla="*/ 0 w 620"/>
                <a:gd name="T1" fmla="*/ 861 h 972"/>
                <a:gd name="T2" fmla="*/ 51 w 620"/>
                <a:gd name="T3" fmla="*/ 655 h 972"/>
                <a:gd name="T4" fmla="*/ 76 w 620"/>
                <a:gd name="T5" fmla="*/ 600 h 972"/>
                <a:gd name="T6" fmla="*/ 54 w 620"/>
                <a:gd name="T7" fmla="*/ 573 h 972"/>
                <a:gd name="T8" fmla="*/ 60 w 620"/>
                <a:gd name="T9" fmla="*/ 547 h 972"/>
                <a:gd name="T10" fmla="*/ 97 w 620"/>
                <a:gd name="T11" fmla="*/ 513 h 972"/>
                <a:gd name="T12" fmla="*/ 159 w 620"/>
                <a:gd name="T13" fmla="*/ 421 h 972"/>
                <a:gd name="T14" fmla="*/ 137 w 620"/>
                <a:gd name="T15" fmla="*/ 391 h 972"/>
                <a:gd name="T16" fmla="*/ 128 w 620"/>
                <a:gd name="T17" fmla="*/ 367 h 972"/>
                <a:gd name="T18" fmla="*/ 132 w 620"/>
                <a:gd name="T19" fmla="*/ 315 h 972"/>
                <a:gd name="T20" fmla="*/ 207 w 620"/>
                <a:gd name="T21" fmla="*/ 0 h 972"/>
                <a:gd name="T22" fmla="*/ 288 w 620"/>
                <a:gd name="T23" fmla="*/ 18 h 972"/>
                <a:gd name="T24" fmla="*/ 261 w 620"/>
                <a:gd name="T25" fmla="*/ 140 h 972"/>
                <a:gd name="T26" fmla="*/ 279 w 620"/>
                <a:gd name="T27" fmla="*/ 183 h 972"/>
                <a:gd name="T28" fmla="*/ 281 w 620"/>
                <a:gd name="T29" fmla="*/ 210 h 972"/>
                <a:gd name="T30" fmla="*/ 272 w 620"/>
                <a:gd name="T31" fmla="*/ 216 h 972"/>
                <a:gd name="T32" fmla="*/ 303 w 620"/>
                <a:gd name="T33" fmla="*/ 245 h 972"/>
                <a:gd name="T34" fmla="*/ 335 w 620"/>
                <a:gd name="T35" fmla="*/ 324 h 972"/>
                <a:gd name="T36" fmla="*/ 346 w 620"/>
                <a:gd name="T37" fmla="*/ 394 h 972"/>
                <a:gd name="T38" fmla="*/ 351 w 620"/>
                <a:gd name="T39" fmla="*/ 432 h 972"/>
                <a:gd name="T40" fmla="*/ 328 w 620"/>
                <a:gd name="T41" fmla="*/ 468 h 972"/>
                <a:gd name="T42" fmla="*/ 344 w 620"/>
                <a:gd name="T43" fmla="*/ 484 h 972"/>
                <a:gd name="T44" fmla="*/ 388 w 620"/>
                <a:gd name="T45" fmla="*/ 461 h 972"/>
                <a:gd name="T46" fmla="*/ 416 w 620"/>
                <a:gd name="T47" fmla="*/ 585 h 972"/>
                <a:gd name="T48" fmla="*/ 436 w 620"/>
                <a:gd name="T49" fmla="*/ 592 h 972"/>
                <a:gd name="T50" fmla="*/ 440 w 620"/>
                <a:gd name="T51" fmla="*/ 628 h 972"/>
                <a:gd name="T52" fmla="*/ 496 w 620"/>
                <a:gd name="T53" fmla="*/ 643 h 972"/>
                <a:gd name="T54" fmla="*/ 584 w 620"/>
                <a:gd name="T55" fmla="*/ 643 h 972"/>
                <a:gd name="T56" fmla="*/ 620 w 620"/>
                <a:gd name="T57" fmla="*/ 659 h 972"/>
                <a:gd name="T58" fmla="*/ 568 w 620"/>
                <a:gd name="T59" fmla="*/ 972 h 972"/>
                <a:gd name="T60" fmla="*/ 283 w 620"/>
                <a:gd name="T61" fmla="*/ 920 h 972"/>
                <a:gd name="T62" fmla="*/ 0 w 620"/>
                <a:gd name="T63" fmla="*/ 861 h 972"/>
                <a:gd name="T64" fmla="*/ 0 w 620"/>
                <a:gd name="T65" fmla="*/ 861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20" h="972">
                  <a:moveTo>
                    <a:pt x="0" y="861"/>
                  </a:moveTo>
                  <a:lnTo>
                    <a:pt x="51" y="655"/>
                  </a:lnTo>
                  <a:lnTo>
                    <a:pt x="76" y="600"/>
                  </a:lnTo>
                  <a:lnTo>
                    <a:pt x="54" y="573"/>
                  </a:lnTo>
                  <a:lnTo>
                    <a:pt x="60" y="547"/>
                  </a:lnTo>
                  <a:lnTo>
                    <a:pt x="97" y="513"/>
                  </a:lnTo>
                  <a:lnTo>
                    <a:pt x="159" y="421"/>
                  </a:lnTo>
                  <a:lnTo>
                    <a:pt x="137" y="391"/>
                  </a:lnTo>
                  <a:lnTo>
                    <a:pt x="128" y="367"/>
                  </a:lnTo>
                  <a:lnTo>
                    <a:pt x="132" y="315"/>
                  </a:lnTo>
                  <a:lnTo>
                    <a:pt x="207" y="0"/>
                  </a:lnTo>
                  <a:lnTo>
                    <a:pt x="288" y="18"/>
                  </a:lnTo>
                  <a:lnTo>
                    <a:pt x="261" y="140"/>
                  </a:lnTo>
                  <a:lnTo>
                    <a:pt x="279" y="183"/>
                  </a:lnTo>
                  <a:lnTo>
                    <a:pt x="281" y="210"/>
                  </a:lnTo>
                  <a:lnTo>
                    <a:pt x="272" y="216"/>
                  </a:lnTo>
                  <a:lnTo>
                    <a:pt x="303" y="245"/>
                  </a:lnTo>
                  <a:lnTo>
                    <a:pt x="335" y="324"/>
                  </a:lnTo>
                  <a:lnTo>
                    <a:pt x="346" y="394"/>
                  </a:lnTo>
                  <a:lnTo>
                    <a:pt x="351" y="432"/>
                  </a:lnTo>
                  <a:lnTo>
                    <a:pt x="328" y="468"/>
                  </a:lnTo>
                  <a:lnTo>
                    <a:pt x="344" y="484"/>
                  </a:lnTo>
                  <a:lnTo>
                    <a:pt x="388" y="461"/>
                  </a:lnTo>
                  <a:lnTo>
                    <a:pt x="416" y="585"/>
                  </a:lnTo>
                  <a:lnTo>
                    <a:pt x="436" y="592"/>
                  </a:lnTo>
                  <a:lnTo>
                    <a:pt x="440" y="628"/>
                  </a:lnTo>
                  <a:lnTo>
                    <a:pt x="496" y="643"/>
                  </a:lnTo>
                  <a:lnTo>
                    <a:pt x="584" y="643"/>
                  </a:lnTo>
                  <a:lnTo>
                    <a:pt x="620" y="659"/>
                  </a:lnTo>
                  <a:lnTo>
                    <a:pt x="568" y="972"/>
                  </a:lnTo>
                  <a:lnTo>
                    <a:pt x="283" y="920"/>
                  </a:lnTo>
                  <a:lnTo>
                    <a:pt x="0" y="861"/>
                  </a:lnTo>
                  <a:lnTo>
                    <a:pt x="0" y="861"/>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26" name="Freeform 8">
              <a:extLst>
                <a:ext uri="{FF2B5EF4-FFF2-40B4-BE49-F238E27FC236}">
                  <a16:creationId xmlns:a16="http://schemas.microsoft.com/office/drawing/2014/main" id="{DA74D71F-31C9-0903-6554-BFFAD8E53687}"/>
                </a:ext>
              </a:extLst>
            </p:cNvPr>
            <p:cNvSpPr>
              <a:spLocks/>
            </p:cNvSpPr>
            <p:nvPr/>
          </p:nvSpPr>
          <p:spPr bwMode="auto">
            <a:xfrm>
              <a:off x="1706222" y="2104159"/>
              <a:ext cx="1309932" cy="826251"/>
            </a:xfrm>
            <a:custGeom>
              <a:avLst/>
              <a:gdLst>
                <a:gd name="T0" fmla="*/ 18 w 1060"/>
                <a:gd name="T1" fmla="*/ 165 h 655"/>
                <a:gd name="T2" fmla="*/ 20 w 1060"/>
                <a:gd name="T3" fmla="*/ 192 h 655"/>
                <a:gd name="T4" fmla="*/ 11 w 1060"/>
                <a:gd name="T5" fmla="*/ 198 h 655"/>
                <a:gd name="T6" fmla="*/ 42 w 1060"/>
                <a:gd name="T7" fmla="*/ 227 h 655"/>
                <a:gd name="T8" fmla="*/ 74 w 1060"/>
                <a:gd name="T9" fmla="*/ 306 h 655"/>
                <a:gd name="T10" fmla="*/ 85 w 1060"/>
                <a:gd name="T11" fmla="*/ 376 h 655"/>
                <a:gd name="T12" fmla="*/ 90 w 1060"/>
                <a:gd name="T13" fmla="*/ 414 h 655"/>
                <a:gd name="T14" fmla="*/ 67 w 1060"/>
                <a:gd name="T15" fmla="*/ 450 h 655"/>
                <a:gd name="T16" fmla="*/ 83 w 1060"/>
                <a:gd name="T17" fmla="*/ 466 h 655"/>
                <a:gd name="T18" fmla="*/ 127 w 1060"/>
                <a:gd name="T19" fmla="*/ 443 h 655"/>
                <a:gd name="T20" fmla="*/ 155 w 1060"/>
                <a:gd name="T21" fmla="*/ 567 h 655"/>
                <a:gd name="T22" fmla="*/ 175 w 1060"/>
                <a:gd name="T23" fmla="*/ 574 h 655"/>
                <a:gd name="T24" fmla="*/ 179 w 1060"/>
                <a:gd name="T25" fmla="*/ 610 h 655"/>
                <a:gd name="T26" fmla="*/ 195 w 1060"/>
                <a:gd name="T27" fmla="*/ 627 h 655"/>
                <a:gd name="T28" fmla="*/ 235 w 1060"/>
                <a:gd name="T29" fmla="*/ 625 h 655"/>
                <a:gd name="T30" fmla="*/ 323 w 1060"/>
                <a:gd name="T31" fmla="*/ 625 h 655"/>
                <a:gd name="T32" fmla="*/ 359 w 1060"/>
                <a:gd name="T33" fmla="*/ 641 h 655"/>
                <a:gd name="T34" fmla="*/ 370 w 1060"/>
                <a:gd name="T35" fmla="*/ 576 h 655"/>
                <a:gd name="T36" fmla="*/ 658 w 1060"/>
                <a:gd name="T37" fmla="*/ 619 h 655"/>
                <a:gd name="T38" fmla="*/ 1013 w 1060"/>
                <a:gd name="T39" fmla="*/ 655 h 655"/>
                <a:gd name="T40" fmla="*/ 1024 w 1060"/>
                <a:gd name="T41" fmla="*/ 537 h 655"/>
                <a:gd name="T42" fmla="*/ 1060 w 1060"/>
                <a:gd name="T43" fmla="*/ 153 h 655"/>
                <a:gd name="T44" fmla="*/ 590 w 1060"/>
                <a:gd name="T45" fmla="*/ 99 h 655"/>
                <a:gd name="T46" fmla="*/ 357 w 1060"/>
                <a:gd name="T47" fmla="*/ 63 h 655"/>
                <a:gd name="T48" fmla="*/ 27 w 1060"/>
                <a:gd name="T49" fmla="*/ 0 h 655"/>
                <a:gd name="T50" fmla="*/ 0 w 1060"/>
                <a:gd name="T51" fmla="*/ 122 h 655"/>
                <a:gd name="T52" fmla="*/ 18 w 1060"/>
                <a:gd name="T53" fmla="*/ 165 h 655"/>
                <a:gd name="T54" fmla="*/ 18 w 1060"/>
                <a:gd name="T55" fmla="*/ 165 h 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60" h="655">
                  <a:moveTo>
                    <a:pt x="18" y="165"/>
                  </a:moveTo>
                  <a:lnTo>
                    <a:pt x="20" y="192"/>
                  </a:lnTo>
                  <a:lnTo>
                    <a:pt x="11" y="198"/>
                  </a:lnTo>
                  <a:lnTo>
                    <a:pt x="42" y="227"/>
                  </a:lnTo>
                  <a:lnTo>
                    <a:pt x="74" y="306"/>
                  </a:lnTo>
                  <a:lnTo>
                    <a:pt x="85" y="376"/>
                  </a:lnTo>
                  <a:lnTo>
                    <a:pt x="90" y="414"/>
                  </a:lnTo>
                  <a:lnTo>
                    <a:pt x="67" y="450"/>
                  </a:lnTo>
                  <a:lnTo>
                    <a:pt x="83" y="466"/>
                  </a:lnTo>
                  <a:lnTo>
                    <a:pt x="127" y="443"/>
                  </a:lnTo>
                  <a:lnTo>
                    <a:pt x="155" y="567"/>
                  </a:lnTo>
                  <a:lnTo>
                    <a:pt x="175" y="574"/>
                  </a:lnTo>
                  <a:lnTo>
                    <a:pt x="179" y="610"/>
                  </a:lnTo>
                  <a:lnTo>
                    <a:pt x="195" y="627"/>
                  </a:lnTo>
                  <a:lnTo>
                    <a:pt x="235" y="625"/>
                  </a:lnTo>
                  <a:lnTo>
                    <a:pt x="323" y="625"/>
                  </a:lnTo>
                  <a:lnTo>
                    <a:pt x="359" y="641"/>
                  </a:lnTo>
                  <a:lnTo>
                    <a:pt x="370" y="576"/>
                  </a:lnTo>
                  <a:lnTo>
                    <a:pt x="658" y="619"/>
                  </a:lnTo>
                  <a:lnTo>
                    <a:pt x="1013" y="655"/>
                  </a:lnTo>
                  <a:lnTo>
                    <a:pt x="1024" y="537"/>
                  </a:lnTo>
                  <a:lnTo>
                    <a:pt x="1060" y="153"/>
                  </a:lnTo>
                  <a:lnTo>
                    <a:pt x="590" y="99"/>
                  </a:lnTo>
                  <a:lnTo>
                    <a:pt x="357" y="63"/>
                  </a:lnTo>
                  <a:lnTo>
                    <a:pt x="27" y="0"/>
                  </a:lnTo>
                  <a:lnTo>
                    <a:pt x="0" y="122"/>
                  </a:lnTo>
                  <a:lnTo>
                    <a:pt x="18" y="165"/>
                  </a:lnTo>
                  <a:lnTo>
                    <a:pt x="18" y="165"/>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27" name="Freeform 10">
              <a:extLst>
                <a:ext uri="{FF2B5EF4-FFF2-40B4-BE49-F238E27FC236}">
                  <a16:creationId xmlns:a16="http://schemas.microsoft.com/office/drawing/2014/main" id="{530FCF2B-A0A2-3C3D-E6B4-603FC82DEC9A}"/>
                </a:ext>
              </a:extLst>
            </p:cNvPr>
            <p:cNvSpPr>
              <a:spLocks/>
            </p:cNvSpPr>
            <p:nvPr/>
          </p:nvSpPr>
          <p:spPr bwMode="auto">
            <a:xfrm>
              <a:off x="2055446" y="2830301"/>
              <a:ext cx="902735" cy="740241"/>
            </a:xfrm>
            <a:custGeom>
              <a:avLst/>
              <a:gdLst>
                <a:gd name="T0" fmla="*/ 0 w 730"/>
                <a:gd name="T1" fmla="*/ 503 h 587"/>
                <a:gd name="T2" fmla="*/ 87 w 730"/>
                <a:gd name="T3" fmla="*/ 0 h 587"/>
                <a:gd name="T4" fmla="*/ 375 w 730"/>
                <a:gd name="T5" fmla="*/ 43 h 587"/>
                <a:gd name="T6" fmla="*/ 730 w 730"/>
                <a:gd name="T7" fmla="*/ 79 h 587"/>
                <a:gd name="T8" fmla="*/ 705 w 730"/>
                <a:gd name="T9" fmla="*/ 333 h 587"/>
                <a:gd name="T10" fmla="*/ 681 w 730"/>
                <a:gd name="T11" fmla="*/ 587 h 587"/>
                <a:gd name="T12" fmla="*/ 197 w 730"/>
                <a:gd name="T13" fmla="*/ 533 h 587"/>
                <a:gd name="T14" fmla="*/ 0 w 730"/>
                <a:gd name="T15" fmla="*/ 503 h 587"/>
                <a:gd name="T16" fmla="*/ 0 w 730"/>
                <a:gd name="T17" fmla="*/ 503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0" h="587">
                  <a:moveTo>
                    <a:pt x="0" y="503"/>
                  </a:moveTo>
                  <a:lnTo>
                    <a:pt x="87" y="0"/>
                  </a:lnTo>
                  <a:lnTo>
                    <a:pt x="375" y="43"/>
                  </a:lnTo>
                  <a:lnTo>
                    <a:pt x="730" y="79"/>
                  </a:lnTo>
                  <a:lnTo>
                    <a:pt x="705" y="333"/>
                  </a:lnTo>
                  <a:lnTo>
                    <a:pt x="681" y="587"/>
                  </a:lnTo>
                  <a:lnTo>
                    <a:pt x="197" y="533"/>
                  </a:lnTo>
                  <a:lnTo>
                    <a:pt x="0" y="503"/>
                  </a:lnTo>
                  <a:lnTo>
                    <a:pt x="0" y="503"/>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28" name="Freeform 13">
              <a:extLst>
                <a:ext uri="{FF2B5EF4-FFF2-40B4-BE49-F238E27FC236}">
                  <a16:creationId xmlns:a16="http://schemas.microsoft.com/office/drawing/2014/main" id="{4C576A7E-E112-D1C5-3E4D-ACCA92AE0F06}"/>
                </a:ext>
              </a:extLst>
            </p:cNvPr>
            <p:cNvSpPr>
              <a:spLocks/>
            </p:cNvSpPr>
            <p:nvPr/>
          </p:nvSpPr>
          <p:spPr bwMode="auto">
            <a:xfrm>
              <a:off x="2970041" y="2294235"/>
              <a:ext cx="841519" cy="525987"/>
            </a:xfrm>
            <a:custGeom>
              <a:avLst/>
              <a:gdLst>
                <a:gd name="T0" fmla="*/ 36 w 681"/>
                <a:gd name="T1" fmla="*/ 0 h 418"/>
                <a:gd name="T2" fmla="*/ 629 w 681"/>
                <a:gd name="T3" fmla="*/ 30 h 418"/>
                <a:gd name="T4" fmla="*/ 632 w 681"/>
                <a:gd name="T5" fmla="*/ 135 h 418"/>
                <a:gd name="T6" fmla="*/ 659 w 681"/>
                <a:gd name="T7" fmla="*/ 221 h 418"/>
                <a:gd name="T8" fmla="*/ 663 w 681"/>
                <a:gd name="T9" fmla="*/ 330 h 418"/>
                <a:gd name="T10" fmla="*/ 681 w 681"/>
                <a:gd name="T11" fmla="*/ 418 h 418"/>
                <a:gd name="T12" fmla="*/ 322 w 681"/>
                <a:gd name="T13" fmla="*/ 407 h 418"/>
                <a:gd name="T14" fmla="*/ 0 w 681"/>
                <a:gd name="T15" fmla="*/ 384 h 418"/>
                <a:gd name="T16" fmla="*/ 36 w 681"/>
                <a:gd name="T17" fmla="*/ 0 h 418"/>
                <a:gd name="T18" fmla="*/ 36 w 681"/>
                <a:gd name="T19" fmla="*/ 0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1" h="418">
                  <a:moveTo>
                    <a:pt x="36" y="0"/>
                  </a:moveTo>
                  <a:lnTo>
                    <a:pt x="629" y="30"/>
                  </a:lnTo>
                  <a:lnTo>
                    <a:pt x="632" y="135"/>
                  </a:lnTo>
                  <a:lnTo>
                    <a:pt x="659" y="221"/>
                  </a:lnTo>
                  <a:lnTo>
                    <a:pt x="663" y="330"/>
                  </a:lnTo>
                  <a:lnTo>
                    <a:pt x="681" y="418"/>
                  </a:lnTo>
                  <a:lnTo>
                    <a:pt x="322" y="407"/>
                  </a:lnTo>
                  <a:lnTo>
                    <a:pt x="0" y="384"/>
                  </a:lnTo>
                  <a:lnTo>
                    <a:pt x="36" y="0"/>
                  </a:lnTo>
                  <a:lnTo>
                    <a:pt x="36" y="0"/>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29" name="Freeform 14">
              <a:extLst>
                <a:ext uri="{FF2B5EF4-FFF2-40B4-BE49-F238E27FC236}">
                  <a16:creationId xmlns:a16="http://schemas.microsoft.com/office/drawing/2014/main" id="{5DD7632B-8CDE-1135-1ABB-65709D3B8944}"/>
                </a:ext>
              </a:extLst>
            </p:cNvPr>
            <p:cNvSpPr>
              <a:spLocks/>
            </p:cNvSpPr>
            <p:nvPr/>
          </p:nvSpPr>
          <p:spPr bwMode="auto">
            <a:xfrm>
              <a:off x="2924992" y="2778741"/>
              <a:ext cx="900984" cy="598995"/>
            </a:xfrm>
            <a:custGeom>
              <a:avLst/>
              <a:gdLst>
                <a:gd name="T0" fmla="*/ 36 w 728"/>
                <a:gd name="T1" fmla="*/ 0 h 475"/>
                <a:gd name="T2" fmla="*/ 358 w 728"/>
                <a:gd name="T3" fmla="*/ 23 h 475"/>
                <a:gd name="T4" fmla="*/ 717 w 728"/>
                <a:gd name="T5" fmla="*/ 34 h 475"/>
                <a:gd name="T6" fmla="*/ 693 w 728"/>
                <a:gd name="T7" fmla="*/ 79 h 475"/>
                <a:gd name="T8" fmla="*/ 728 w 728"/>
                <a:gd name="T9" fmla="*/ 111 h 475"/>
                <a:gd name="T10" fmla="*/ 726 w 728"/>
                <a:gd name="T11" fmla="*/ 345 h 475"/>
                <a:gd name="T12" fmla="*/ 711 w 728"/>
                <a:gd name="T13" fmla="*/ 344 h 475"/>
                <a:gd name="T14" fmla="*/ 713 w 728"/>
                <a:gd name="T15" fmla="*/ 374 h 475"/>
                <a:gd name="T16" fmla="*/ 724 w 728"/>
                <a:gd name="T17" fmla="*/ 398 h 475"/>
                <a:gd name="T18" fmla="*/ 717 w 728"/>
                <a:gd name="T19" fmla="*/ 419 h 475"/>
                <a:gd name="T20" fmla="*/ 724 w 728"/>
                <a:gd name="T21" fmla="*/ 475 h 475"/>
                <a:gd name="T22" fmla="*/ 708 w 728"/>
                <a:gd name="T23" fmla="*/ 470 h 475"/>
                <a:gd name="T24" fmla="*/ 690 w 728"/>
                <a:gd name="T25" fmla="*/ 448 h 475"/>
                <a:gd name="T26" fmla="*/ 625 w 728"/>
                <a:gd name="T27" fmla="*/ 426 h 475"/>
                <a:gd name="T28" fmla="*/ 562 w 728"/>
                <a:gd name="T29" fmla="*/ 430 h 475"/>
                <a:gd name="T30" fmla="*/ 526 w 728"/>
                <a:gd name="T31" fmla="*/ 403 h 475"/>
                <a:gd name="T32" fmla="*/ 0 w 728"/>
                <a:gd name="T33" fmla="*/ 372 h 475"/>
                <a:gd name="T34" fmla="*/ 36 w 728"/>
                <a:gd name="T35" fmla="*/ 0 h 475"/>
                <a:gd name="T36" fmla="*/ 36 w 728"/>
                <a:gd name="T37" fmla="*/ 0 h 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28" h="475">
                  <a:moveTo>
                    <a:pt x="36" y="0"/>
                  </a:moveTo>
                  <a:lnTo>
                    <a:pt x="358" y="23"/>
                  </a:lnTo>
                  <a:lnTo>
                    <a:pt x="717" y="34"/>
                  </a:lnTo>
                  <a:lnTo>
                    <a:pt x="693" y="79"/>
                  </a:lnTo>
                  <a:lnTo>
                    <a:pt x="728" y="111"/>
                  </a:lnTo>
                  <a:lnTo>
                    <a:pt x="726" y="345"/>
                  </a:lnTo>
                  <a:lnTo>
                    <a:pt x="711" y="344"/>
                  </a:lnTo>
                  <a:lnTo>
                    <a:pt x="713" y="374"/>
                  </a:lnTo>
                  <a:lnTo>
                    <a:pt x="724" y="398"/>
                  </a:lnTo>
                  <a:lnTo>
                    <a:pt x="717" y="419"/>
                  </a:lnTo>
                  <a:lnTo>
                    <a:pt x="724" y="475"/>
                  </a:lnTo>
                  <a:lnTo>
                    <a:pt x="708" y="470"/>
                  </a:lnTo>
                  <a:lnTo>
                    <a:pt x="690" y="448"/>
                  </a:lnTo>
                  <a:lnTo>
                    <a:pt x="625" y="426"/>
                  </a:lnTo>
                  <a:lnTo>
                    <a:pt x="562" y="430"/>
                  </a:lnTo>
                  <a:lnTo>
                    <a:pt x="526" y="403"/>
                  </a:lnTo>
                  <a:lnTo>
                    <a:pt x="0" y="372"/>
                  </a:lnTo>
                  <a:lnTo>
                    <a:pt x="36" y="0"/>
                  </a:lnTo>
                  <a:lnTo>
                    <a:pt x="36" y="0"/>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30" name="Freeform 15">
              <a:extLst>
                <a:ext uri="{FF2B5EF4-FFF2-40B4-BE49-F238E27FC236}">
                  <a16:creationId xmlns:a16="http://schemas.microsoft.com/office/drawing/2014/main" id="{F1A20DEA-5AFC-3B0A-ABD8-45873E0BA30C}"/>
                </a:ext>
              </a:extLst>
            </p:cNvPr>
            <p:cNvSpPr>
              <a:spLocks/>
            </p:cNvSpPr>
            <p:nvPr/>
          </p:nvSpPr>
          <p:spPr bwMode="auto">
            <a:xfrm>
              <a:off x="2896160" y="3248315"/>
              <a:ext cx="1055953" cy="525987"/>
            </a:xfrm>
            <a:custGeom>
              <a:avLst/>
              <a:gdLst>
                <a:gd name="T0" fmla="*/ 24 w 854"/>
                <a:gd name="T1" fmla="*/ 0 h 417"/>
                <a:gd name="T2" fmla="*/ 550 w 854"/>
                <a:gd name="T3" fmla="*/ 31 h 417"/>
                <a:gd name="T4" fmla="*/ 586 w 854"/>
                <a:gd name="T5" fmla="*/ 58 h 417"/>
                <a:gd name="T6" fmla="*/ 649 w 854"/>
                <a:gd name="T7" fmla="*/ 54 h 417"/>
                <a:gd name="T8" fmla="*/ 714 w 854"/>
                <a:gd name="T9" fmla="*/ 76 h 417"/>
                <a:gd name="T10" fmla="*/ 732 w 854"/>
                <a:gd name="T11" fmla="*/ 98 h 417"/>
                <a:gd name="T12" fmla="*/ 748 w 854"/>
                <a:gd name="T13" fmla="*/ 103 h 417"/>
                <a:gd name="T14" fmla="*/ 777 w 854"/>
                <a:gd name="T15" fmla="*/ 182 h 417"/>
                <a:gd name="T16" fmla="*/ 777 w 854"/>
                <a:gd name="T17" fmla="*/ 206 h 417"/>
                <a:gd name="T18" fmla="*/ 797 w 854"/>
                <a:gd name="T19" fmla="*/ 244 h 417"/>
                <a:gd name="T20" fmla="*/ 806 w 854"/>
                <a:gd name="T21" fmla="*/ 303 h 417"/>
                <a:gd name="T22" fmla="*/ 800 w 854"/>
                <a:gd name="T23" fmla="*/ 321 h 417"/>
                <a:gd name="T24" fmla="*/ 813 w 854"/>
                <a:gd name="T25" fmla="*/ 341 h 417"/>
                <a:gd name="T26" fmla="*/ 854 w 854"/>
                <a:gd name="T27" fmla="*/ 417 h 417"/>
                <a:gd name="T28" fmla="*/ 474 w 854"/>
                <a:gd name="T29" fmla="*/ 413 h 417"/>
                <a:gd name="T30" fmla="*/ 188 w 854"/>
                <a:gd name="T31" fmla="*/ 397 h 417"/>
                <a:gd name="T32" fmla="*/ 195 w 854"/>
                <a:gd name="T33" fmla="*/ 271 h 417"/>
                <a:gd name="T34" fmla="*/ 0 w 854"/>
                <a:gd name="T35" fmla="*/ 254 h 417"/>
                <a:gd name="T36" fmla="*/ 24 w 854"/>
                <a:gd name="T37" fmla="*/ 0 h 417"/>
                <a:gd name="T38" fmla="*/ 24 w 854"/>
                <a:gd name="T39"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4" h="417">
                  <a:moveTo>
                    <a:pt x="24" y="0"/>
                  </a:moveTo>
                  <a:lnTo>
                    <a:pt x="550" y="31"/>
                  </a:lnTo>
                  <a:lnTo>
                    <a:pt x="586" y="58"/>
                  </a:lnTo>
                  <a:lnTo>
                    <a:pt x="649" y="54"/>
                  </a:lnTo>
                  <a:lnTo>
                    <a:pt x="714" y="76"/>
                  </a:lnTo>
                  <a:lnTo>
                    <a:pt x="732" y="98"/>
                  </a:lnTo>
                  <a:lnTo>
                    <a:pt x="748" y="103"/>
                  </a:lnTo>
                  <a:lnTo>
                    <a:pt x="777" y="182"/>
                  </a:lnTo>
                  <a:lnTo>
                    <a:pt x="777" y="206"/>
                  </a:lnTo>
                  <a:lnTo>
                    <a:pt x="797" y="244"/>
                  </a:lnTo>
                  <a:lnTo>
                    <a:pt x="806" y="303"/>
                  </a:lnTo>
                  <a:lnTo>
                    <a:pt x="800" y="321"/>
                  </a:lnTo>
                  <a:lnTo>
                    <a:pt x="813" y="341"/>
                  </a:lnTo>
                  <a:lnTo>
                    <a:pt x="854" y="417"/>
                  </a:lnTo>
                  <a:lnTo>
                    <a:pt x="474" y="413"/>
                  </a:lnTo>
                  <a:lnTo>
                    <a:pt x="188" y="397"/>
                  </a:lnTo>
                  <a:lnTo>
                    <a:pt x="195" y="271"/>
                  </a:lnTo>
                  <a:lnTo>
                    <a:pt x="0" y="254"/>
                  </a:lnTo>
                  <a:lnTo>
                    <a:pt x="24" y="0"/>
                  </a:lnTo>
                  <a:lnTo>
                    <a:pt x="24" y="0"/>
                  </a:lnTo>
                  <a:close/>
                </a:path>
              </a:pathLst>
            </a:custGeom>
            <a:solidFill>
              <a:srgbClr val="005587"/>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31" name="Freeform 18">
              <a:extLst>
                <a:ext uri="{FF2B5EF4-FFF2-40B4-BE49-F238E27FC236}">
                  <a16:creationId xmlns:a16="http://schemas.microsoft.com/office/drawing/2014/main" id="{2A71EBE4-F42B-129A-DD53-7D5B39E82E72}"/>
                </a:ext>
              </a:extLst>
            </p:cNvPr>
            <p:cNvSpPr>
              <a:spLocks/>
            </p:cNvSpPr>
            <p:nvPr/>
          </p:nvSpPr>
          <p:spPr bwMode="auto">
            <a:xfrm>
              <a:off x="3746690" y="2289257"/>
              <a:ext cx="832509" cy="925871"/>
            </a:xfrm>
            <a:custGeom>
              <a:avLst/>
              <a:gdLst>
                <a:gd name="T0" fmla="*/ 3 w 673"/>
                <a:gd name="T1" fmla="*/ 139 h 733"/>
                <a:gd name="T2" fmla="*/ 30 w 673"/>
                <a:gd name="T3" fmla="*/ 225 h 733"/>
                <a:gd name="T4" fmla="*/ 34 w 673"/>
                <a:gd name="T5" fmla="*/ 334 h 733"/>
                <a:gd name="T6" fmla="*/ 52 w 673"/>
                <a:gd name="T7" fmla="*/ 422 h 733"/>
                <a:gd name="T8" fmla="*/ 28 w 673"/>
                <a:gd name="T9" fmla="*/ 467 h 733"/>
                <a:gd name="T10" fmla="*/ 63 w 673"/>
                <a:gd name="T11" fmla="*/ 499 h 733"/>
                <a:gd name="T12" fmla="*/ 61 w 673"/>
                <a:gd name="T13" fmla="*/ 733 h 733"/>
                <a:gd name="T14" fmla="*/ 553 w 673"/>
                <a:gd name="T15" fmla="*/ 724 h 733"/>
                <a:gd name="T16" fmla="*/ 546 w 673"/>
                <a:gd name="T17" fmla="*/ 678 h 733"/>
                <a:gd name="T18" fmla="*/ 492 w 673"/>
                <a:gd name="T19" fmla="*/ 638 h 733"/>
                <a:gd name="T20" fmla="*/ 466 w 673"/>
                <a:gd name="T21" fmla="*/ 609 h 733"/>
                <a:gd name="T22" fmla="*/ 400 w 673"/>
                <a:gd name="T23" fmla="*/ 568 h 733"/>
                <a:gd name="T24" fmla="*/ 401 w 673"/>
                <a:gd name="T25" fmla="*/ 501 h 733"/>
                <a:gd name="T26" fmla="*/ 387 w 673"/>
                <a:gd name="T27" fmla="*/ 456 h 733"/>
                <a:gd name="T28" fmla="*/ 441 w 673"/>
                <a:gd name="T29" fmla="*/ 391 h 733"/>
                <a:gd name="T30" fmla="*/ 437 w 673"/>
                <a:gd name="T31" fmla="*/ 326 h 733"/>
                <a:gd name="T32" fmla="*/ 528 w 673"/>
                <a:gd name="T33" fmla="*/ 260 h 733"/>
                <a:gd name="T34" fmla="*/ 549 w 673"/>
                <a:gd name="T35" fmla="*/ 222 h 733"/>
                <a:gd name="T36" fmla="*/ 673 w 673"/>
                <a:gd name="T37" fmla="*/ 157 h 733"/>
                <a:gd name="T38" fmla="*/ 618 w 673"/>
                <a:gd name="T39" fmla="*/ 134 h 733"/>
                <a:gd name="T40" fmla="*/ 569 w 673"/>
                <a:gd name="T41" fmla="*/ 139 h 733"/>
                <a:gd name="T42" fmla="*/ 558 w 673"/>
                <a:gd name="T43" fmla="*/ 121 h 733"/>
                <a:gd name="T44" fmla="*/ 468 w 673"/>
                <a:gd name="T45" fmla="*/ 119 h 733"/>
                <a:gd name="T46" fmla="*/ 409 w 673"/>
                <a:gd name="T47" fmla="*/ 101 h 733"/>
                <a:gd name="T48" fmla="*/ 284 w 673"/>
                <a:gd name="T49" fmla="*/ 89 h 733"/>
                <a:gd name="T50" fmla="*/ 266 w 673"/>
                <a:gd name="T51" fmla="*/ 67 h 733"/>
                <a:gd name="T52" fmla="*/ 216 w 673"/>
                <a:gd name="T53" fmla="*/ 47 h 733"/>
                <a:gd name="T54" fmla="*/ 207 w 673"/>
                <a:gd name="T55" fmla="*/ 0 h 733"/>
                <a:gd name="T56" fmla="*/ 176 w 673"/>
                <a:gd name="T57" fmla="*/ 0 h 733"/>
                <a:gd name="T58" fmla="*/ 176 w 673"/>
                <a:gd name="T59" fmla="*/ 34 h 733"/>
                <a:gd name="T60" fmla="*/ 0 w 673"/>
                <a:gd name="T61" fmla="*/ 34 h 733"/>
                <a:gd name="T62" fmla="*/ 3 w 673"/>
                <a:gd name="T63" fmla="*/ 139 h 733"/>
                <a:gd name="T64" fmla="*/ 3 w 673"/>
                <a:gd name="T65" fmla="*/ 139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73" h="733">
                  <a:moveTo>
                    <a:pt x="3" y="139"/>
                  </a:moveTo>
                  <a:lnTo>
                    <a:pt x="30" y="225"/>
                  </a:lnTo>
                  <a:lnTo>
                    <a:pt x="34" y="334"/>
                  </a:lnTo>
                  <a:lnTo>
                    <a:pt x="52" y="422"/>
                  </a:lnTo>
                  <a:lnTo>
                    <a:pt x="28" y="467"/>
                  </a:lnTo>
                  <a:lnTo>
                    <a:pt x="63" y="499"/>
                  </a:lnTo>
                  <a:lnTo>
                    <a:pt x="61" y="733"/>
                  </a:lnTo>
                  <a:lnTo>
                    <a:pt x="553" y="724"/>
                  </a:lnTo>
                  <a:lnTo>
                    <a:pt x="546" y="678"/>
                  </a:lnTo>
                  <a:lnTo>
                    <a:pt x="492" y="638"/>
                  </a:lnTo>
                  <a:lnTo>
                    <a:pt x="466" y="609"/>
                  </a:lnTo>
                  <a:lnTo>
                    <a:pt x="400" y="568"/>
                  </a:lnTo>
                  <a:lnTo>
                    <a:pt x="401" y="501"/>
                  </a:lnTo>
                  <a:lnTo>
                    <a:pt x="387" y="456"/>
                  </a:lnTo>
                  <a:lnTo>
                    <a:pt x="441" y="391"/>
                  </a:lnTo>
                  <a:lnTo>
                    <a:pt x="437" y="326"/>
                  </a:lnTo>
                  <a:lnTo>
                    <a:pt x="528" y="260"/>
                  </a:lnTo>
                  <a:lnTo>
                    <a:pt x="549" y="222"/>
                  </a:lnTo>
                  <a:lnTo>
                    <a:pt x="673" y="157"/>
                  </a:lnTo>
                  <a:lnTo>
                    <a:pt x="618" y="134"/>
                  </a:lnTo>
                  <a:lnTo>
                    <a:pt x="569" y="139"/>
                  </a:lnTo>
                  <a:lnTo>
                    <a:pt x="558" y="121"/>
                  </a:lnTo>
                  <a:lnTo>
                    <a:pt x="468" y="119"/>
                  </a:lnTo>
                  <a:lnTo>
                    <a:pt x="409" y="101"/>
                  </a:lnTo>
                  <a:lnTo>
                    <a:pt x="284" y="89"/>
                  </a:lnTo>
                  <a:lnTo>
                    <a:pt x="266" y="67"/>
                  </a:lnTo>
                  <a:lnTo>
                    <a:pt x="216" y="47"/>
                  </a:lnTo>
                  <a:lnTo>
                    <a:pt x="207" y="0"/>
                  </a:lnTo>
                  <a:lnTo>
                    <a:pt x="176" y="0"/>
                  </a:lnTo>
                  <a:lnTo>
                    <a:pt x="176" y="34"/>
                  </a:lnTo>
                  <a:lnTo>
                    <a:pt x="0" y="34"/>
                  </a:lnTo>
                  <a:lnTo>
                    <a:pt x="3" y="139"/>
                  </a:lnTo>
                  <a:lnTo>
                    <a:pt x="3" y="139"/>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32" name="Freeform 19">
              <a:extLst>
                <a:ext uri="{FF2B5EF4-FFF2-40B4-BE49-F238E27FC236}">
                  <a16:creationId xmlns:a16="http://schemas.microsoft.com/office/drawing/2014/main" id="{5C135EE0-DFBB-1165-F00A-42104B9B4AD3}"/>
                </a:ext>
              </a:extLst>
            </p:cNvPr>
            <p:cNvSpPr>
              <a:spLocks/>
            </p:cNvSpPr>
            <p:nvPr/>
          </p:nvSpPr>
          <p:spPr bwMode="auto">
            <a:xfrm>
              <a:off x="3804350" y="3203515"/>
              <a:ext cx="762232" cy="502758"/>
            </a:xfrm>
            <a:custGeom>
              <a:avLst/>
              <a:gdLst>
                <a:gd name="T0" fmla="*/ 2 w 618"/>
                <a:gd name="T1" fmla="*/ 38 h 399"/>
                <a:gd name="T2" fmla="*/ 13 w 618"/>
                <a:gd name="T3" fmla="*/ 62 h 399"/>
                <a:gd name="T4" fmla="*/ 6 w 618"/>
                <a:gd name="T5" fmla="*/ 83 h 399"/>
                <a:gd name="T6" fmla="*/ 13 w 618"/>
                <a:gd name="T7" fmla="*/ 139 h 399"/>
                <a:gd name="T8" fmla="*/ 42 w 618"/>
                <a:gd name="T9" fmla="*/ 218 h 399"/>
                <a:gd name="T10" fmla="*/ 42 w 618"/>
                <a:gd name="T11" fmla="*/ 242 h 399"/>
                <a:gd name="T12" fmla="*/ 62 w 618"/>
                <a:gd name="T13" fmla="*/ 280 h 399"/>
                <a:gd name="T14" fmla="*/ 71 w 618"/>
                <a:gd name="T15" fmla="*/ 339 h 399"/>
                <a:gd name="T16" fmla="*/ 65 w 618"/>
                <a:gd name="T17" fmla="*/ 357 h 399"/>
                <a:gd name="T18" fmla="*/ 78 w 618"/>
                <a:gd name="T19" fmla="*/ 377 h 399"/>
                <a:gd name="T20" fmla="*/ 478 w 618"/>
                <a:gd name="T21" fmla="*/ 368 h 399"/>
                <a:gd name="T22" fmla="*/ 507 w 618"/>
                <a:gd name="T23" fmla="*/ 399 h 399"/>
                <a:gd name="T24" fmla="*/ 548 w 618"/>
                <a:gd name="T25" fmla="*/ 308 h 399"/>
                <a:gd name="T26" fmla="*/ 536 w 618"/>
                <a:gd name="T27" fmla="*/ 274 h 399"/>
                <a:gd name="T28" fmla="*/ 606 w 618"/>
                <a:gd name="T29" fmla="*/ 220 h 399"/>
                <a:gd name="T30" fmla="*/ 618 w 618"/>
                <a:gd name="T31" fmla="*/ 181 h 399"/>
                <a:gd name="T32" fmla="*/ 568 w 618"/>
                <a:gd name="T33" fmla="*/ 123 h 399"/>
                <a:gd name="T34" fmla="*/ 518 w 618"/>
                <a:gd name="T35" fmla="*/ 63 h 399"/>
                <a:gd name="T36" fmla="*/ 507 w 618"/>
                <a:gd name="T37" fmla="*/ 0 h 399"/>
                <a:gd name="T38" fmla="*/ 15 w 618"/>
                <a:gd name="T39" fmla="*/ 9 h 399"/>
                <a:gd name="T40" fmla="*/ 0 w 618"/>
                <a:gd name="T41" fmla="*/ 8 h 399"/>
                <a:gd name="T42" fmla="*/ 2 w 618"/>
                <a:gd name="T43" fmla="*/ 38 h 399"/>
                <a:gd name="T44" fmla="*/ 2 w 618"/>
                <a:gd name="T45" fmla="*/ 38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8" h="399">
                  <a:moveTo>
                    <a:pt x="2" y="38"/>
                  </a:moveTo>
                  <a:lnTo>
                    <a:pt x="13" y="62"/>
                  </a:lnTo>
                  <a:lnTo>
                    <a:pt x="6" y="83"/>
                  </a:lnTo>
                  <a:lnTo>
                    <a:pt x="13" y="139"/>
                  </a:lnTo>
                  <a:lnTo>
                    <a:pt x="42" y="218"/>
                  </a:lnTo>
                  <a:lnTo>
                    <a:pt x="42" y="242"/>
                  </a:lnTo>
                  <a:lnTo>
                    <a:pt x="62" y="280"/>
                  </a:lnTo>
                  <a:lnTo>
                    <a:pt x="71" y="339"/>
                  </a:lnTo>
                  <a:lnTo>
                    <a:pt x="65" y="357"/>
                  </a:lnTo>
                  <a:lnTo>
                    <a:pt x="78" y="377"/>
                  </a:lnTo>
                  <a:lnTo>
                    <a:pt x="478" y="368"/>
                  </a:lnTo>
                  <a:lnTo>
                    <a:pt x="507" y="399"/>
                  </a:lnTo>
                  <a:lnTo>
                    <a:pt x="548" y="308"/>
                  </a:lnTo>
                  <a:lnTo>
                    <a:pt x="536" y="274"/>
                  </a:lnTo>
                  <a:lnTo>
                    <a:pt x="606" y="220"/>
                  </a:lnTo>
                  <a:lnTo>
                    <a:pt x="618" y="181"/>
                  </a:lnTo>
                  <a:lnTo>
                    <a:pt x="568" y="123"/>
                  </a:lnTo>
                  <a:lnTo>
                    <a:pt x="518" y="63"/>
                  </a:lnTo>
                  <a:lnTo>
                    <a:pt x="507" y="0"/>
                  </a:lnTo>
                  <a:lnTo>
                    <a:pt x="15" y="9"/>
                  </a:lnTo>
                  <a:lnTo>
                    <a:pt x="0" y="8"/>
                  </a:lnTo>
                  <a:lnTo>
                    <a:pt x="2" y="38"/>
                  </a:lnTo>
                  <a:lnTo>
                    <a:pt x="2" y="38"/>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33" name="Freeform 20">
              <a:extLst>
                <a:ext uri="{FF2B5EF4-FFF2-40B4-BE49-F238E27FC236}">
                  <a16:creationId xmlns:a16="http://schemas.microsoft.com/office/drawing/2014/main" id="{66F4D188-7764-2A5C-1DBF-26D243E232B9}"/>
                </a:ext>
              </a:extLst>
            </p:cNvPr>
            <p:cNvSpPr>
              <a:spLocks/>
            </p:cNvSpPr>
            <p:nvPr/>
          </p:nvSpPr>
          <p:spPr bwMode="auto">
            <a:xfrm>
              <a:off x="3899856" y="3668109"/>
              <a:ext cx="850528" cy="735054"/>
            </a:xfrm>
            <a:custGeom>
              <a:avLst/>
              <a:gdLst>
                <a:gd name="T0" fmla="*/ 41 w 688"/>
                <a:gd name="T1" fmla="*/ 85 h 584"/>
                <a:gd name="T2" fmla="*/ 63 w 688"/>
                <a:gd name="T3" fmla="*/ 103 h 584"/>
                <a:gd name="T4" fmla="*/ 74 w 688"/>
                <a:gd name="T5" fmla="*/ 99 h 584"/>
                <a:gd name="T6" fmla="*/ 88 w 688"/>
                <a:gd name="T7" fmla="*/ 119 h 584"/>
                <a:gd name="T8" fmla="*/ 76 w 688"/>
                <a:gd name="T9" fmla="*/ 119 h 584"/>
                <a:gd name="T10" fmla="*/ 63 w 688"/>
                <a:gd name="T11" fmla="*/ 146 h 584"/>
                <a:gd name="T12" fmla="*/ 94 w 688"/>
                <a:gd name="T13" fmla="*/ 189 h 584"/>
                <a:gd name="T14" fmla="*/ 117 w 688"/>
                <a:gd name="T15" fmla="*/ 194 h 584"/>
                <a:gd name="T16" fmla="*/ 113 w 688"/>
                <a:gd name="T17" fmla="*/ 466 h 584"/>
                <a:gd name="T18" fmla="*/ 117 w 688"/>
                <a:gd name="T19" fmla="*/ 533 h 584"/>
                <a:gd name="T20" fmla="*/ 575 w 688"/>
                <a:gd name="T21" fmla="*/ 519 h 584"/>
                <a:gd name="T22" fmla="*/ 580 w 688"/>
                <a:gd name="T23" fmla="*/ 558 h 584"/>
                <a:gd name="T24" fmla="*/ 560 w 688"/>
                <a:gd name="T25" fmla="*/ 584 h 584"/>
                <a:gd name="T26" fmla="*/ 631 w 688"/>
                <a:gd name="T27" fmla="*/ 580 h 584"/>
                <a:gd name="T28" fmla="*/ 643 w 688"/>
                <a:gd name="T29" fmla="*/ 558 h 584"/>
                <a:gd name="T30" fmla="*/ 643 w 688"/>
                <a:gd name="T31" fmla="*/ 533 h 584"/>
                <a:gd name="T32" fmla="*/ 661 w 688"/>
                <a:gd name="T33" fmla="*/ 515 h 584"/>
                <a:gd name="T34" fmla="*/ 665 w 688"/>
                <a:gd name="T35" fmla="*/ 495 h 584"/>
                <a:gd name="T36" fmla="*/ 683 w 688"/>
                <a:gd name="T37" fmla="*/ 493 h 584"/>
                <a:gd name="T38" fmla="*/ 688 w 688"/>
                <a:gd name="T39" fmla="*/ 454 h 584"/>
                <a:gd name="T40" fmla="*/ 663 w 688"/>
                <a:gd name="T41" fmla="*/ 448 h 584"/>
                <a:gd name="T42" fmla="*/ 647 w 688"/>
                <a:gd name="T43" fmla="*/ 420 h 584"/>
                <a:gd name="T44" fmla="*/ 622 w 688"/>
                <a:gd name="T45" fmla="*/ 349 h 584"/>
                <a:gd name="T46" fmla="*/ 593 w 688"/>
                <a:gd name="T47" fmla="*/ 340 h 584"/>
                <a:gd name="T48" fmla="*/ 560 w 688"/>
                <a:gd name="T49" fmla="*/ 313 h 584"/>
                <a:gd name="T50" fmla="*/ 548 w 688"/>
                <a:gd name="T51" fmla="*/ 277 h 584"/>
                <a:gd name="T52" fmla="*/ 568 w 688"/>
                <a:gd name="T53" fmla="*/ 221 h 584"/>
                <a:gd name="T54" fmla="*/ 551 w 688"/>
                <a:gd name="T55" fmla="*/ 211 h 584"/>
                <a:gd name="T56" fmla="*/ 512 w 688"/>
                <a:gd name="T57" fmla="*/ 211 h 584"/>
                <a:gd name="T58" fmla="*/ 503 w 688"/>
                <a:gd name="T59" fmla="*/ 176 h 584"/>
                <a:gd name="T60" fmla="*/ 438 w 688"/>
                <a:gd name="T61" fmla="*/ 108 h 584"/>
                <a:gd name="T62" fmla="*/ 422 w 688"/>
                <a:gd name="T63" fmla="*/ 52 h 584"/>
                <a:gd name="T64" fmla="*/ 429 w 688"/>
                <a:gd name="T65" fmla="*/ 31 h 584"/>
                <a:gd name="T66" fmla="*/ 400 w 688"/>
                <a:gd name="T67" fmla="*/ 0 h 584"/>
                <a:gd name="T68" fmla="*/ 0 w 688"/>
                <a:gd name="T69" fmla="*/ 9 h 584"/>
                <a:gd name="T70" fmla="*/ 41 w 688"/>
                <a:gd name="T71" fmla="*/ 85 h 584"/>
                <a:gd name="T72" fmla="*/ 41 w 688"/>
                <a:gd name="T73" fmla="*/ 85 h 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88" h="584">
                  <a:moveTo>
                    <a:pt x="41" y="85"/>
                  </a:moveTo>
                  <a:lnTo>
                    <a:pt x="63" y="103"/>
                  </a:lnTo>
                  <a:lnTo>
                    <a:pt x="74" y="99"/>
                  </a:lnTo>
                  <a:lnTo>
                    <a:pt x="88" y="119"/>
                  </a:lnTo>
                  <a:lnTo>
                    <a:pt x="76" y="119"/>
                  </a:lnTo>
                  <a:lnTo>
                    <a:pt x="63" y="146"/>
                  </a:lnTo>
                  <a:lnTo>
                    <a:pt x="94" y="189"/>
                  </a:lnTo>
                  <a:lnTo>
                    <a:pt x="117" y="194"/>
                  </a:lnTo>
                  <a:lnTo>
                    <a:pt x="113" y="466"/>
                  </a:lnTo>
                  <a:lnTo>
                    <a:pt x="117" y="533"/>
                  </a:lnTo>
                  <a:lnTo>
                    <a:pt x="575" y="519"/>
                  </a:lnTo>
                  <a:lnTo>
                    <a:pt x="580" y="558"/>
                  </a:lnTo>
                  <a:lnTo>
                    <a:pt x="560" y="584"/>
                  </a:lnTo>
                  <a:lnTo>
                    <a:pt x="631" y="580"/>
                  </a:lnTo>
                  <a:lnTo>
                    <a:pt x="643" y="558"/>
                  </a:lnTo>
                  <a:lnTo>
                    <a:pt x="643" y="533"/>
                  </a:lnTo>
                  <a:lnTo>
                    <a:pt x="661" y="515"/>
                  </a:lnTo>
                  <a:lnTo>
                    <a:pt x="665" y="495"/>
                  </a:lnTo>
                  <a:lnTo>
                    <a:pt x="683" y="493"/>
                  </a:lnTo>
                  <a:lnTo>
                    <a:pt x="688" y="454"/>
                  </a:lnTo>
                  <a:lnTo>
                    <a:pt x="663" y="448"/>
                  </a:lnTo>
                  <a:lnTo>
                    <a:pt x="647" y="420"/>
                  </a:lnTo>
                  <a:lnTo>
                    <a:pt x="622" y="349"/>
                  </a:lnTo>
                  <a:lnTo>
                    <a:pt x="593" y="340"/>
                  </a:lnTo>
                  <a:lnTo>
                    <a:pt x="560" y="313"/>
                  </a:lnTo>
                  <a:lnTo>
                    <a:pt x="548" y="277"/>
                  </a:lnTo>
                  <a:lnTo>
                    <a:pt x="568" y="221"/>
                  </a:lnTo>
                  <a:lnTo>
                    <a:pt x="551" y="211"/>
                  </a:lnTo>
                  <a:lnTo>
                    <a:pt x="512" y="211"/>
                  </a:lnTo>
                  <a:lnTo>
                    <a:pt x="503" y="176"/>
                  </a:lnTo>
                  <a:lnTo>
                    <a:pt x="438" y="108"/>
                  </a:lnTo>
                  <a:lnTo>
                    <a:pt x="422" y="52"/>
                  </a:lnTo>
                  <a:lnTo>
                    <a:pt x="429" y="31"/>
                  </a:lnTo>
                  <a:lnTo>
                    <a:pt x="400" y="0"/>
                  </a:lnTo>
                  <a:lnTo>
                    <a:pt x="0" y="9"/>
                  </a:lnTo>
                  <a:lnTo>
                    <a:pt x="41" y="85"/>
                  </a:lnTo>
                  <a:lnTo>
                    <a:pt x="41" y="85"/>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34" name="Freeform 22">
              <a:extLst>
                <a:ext uri="{FF2B5EF4-FFF2-40B4-BE49-F238E27FC236}">
                  <a16:creationId xmlns:a16="http://schemas.microsoft.com/office/drawing/2014/main" id="{E43727AA-6BD9-4952-5377-C829EBAD2C03}"/>
                </a:ext>
              </a:extLst>
            </p:cNvPr>
            <p:cNvSpPr>
              <a:spLocks/>
            </p:cNvSpPr>
            <p:nvPr/>
          </p:nvSpPr>
          <p:spPr bwMode="auto">
            <a:xfrm>
              <a:off x="4224211" y="2650979"/>
              <a:ext cx="679343" cy="706847"/>
            </a:xfrm>
            <a:custGeom>
              <a:avLst/>
              <a:gdLst>
                <a:gd name="T0" fmla="*/ 14 w 548"/>
                <a:gd name="T1" fmla="*/ 214 h 560"/>
                <a:gd name="T2" fmla="*/ 13 w 548"/>
                <a:gd name="T3" fmla="*/ 281 h 560"/>
                <a:gd name="T4" fmla="*/ 79 w 548"/>
                <a:gd name="T5" fmla="*/ 322 h 560"/>
                <a:gd name="T6" fmla="*/ 105 w 548"/>
                <a:gd name="T7" fmla="*/ 351 h 560"/>
                <a:gd name="T8" fmla="*/ 159 w 548"/>
                <a:gd name="T9" fmla="*/ 391 h 560"/>
                <a:gd name="T10" fmla="*/ 166 w 548"/>
                <a:gd name="T11" fmla="*/ 437 h 560"/>
                <a:gd name="T12" fmla="*/ 177 w 548"/>
                <a:gd name="T13" fmla="*/ 500 h 560"/>
                <a:gd name="T14" fmla="*/ 227 w 548"/>
                <a:gd name="T15" fmla="*/ 560 h 560"/>
                <a:gd name="T16" fmla="*/ 499 w 548"/>
                <a:gd name="T17" fmla="*/ 544 h 560"/>
                <a:gd name="T18" fmla="*/ 485 w 548"/>
                <a:gd name="T19" fmla="*/ 457 h 560"/>
                <a:gd name="T20" fmla="*/ 508 w 548"/>
                <a:gd name="T21" fmla="*/ 326 h 560"/>
                <a:gd name="T22" fmla="*/ 508 w 548"/>
                <a:gd name="T23" fmla="*/ 290 h 560"/>
                <a:gd name="T24" fmla="*/ 548 w 548"/>
                <a:gd name="T25" fmla="*/ 187 h 560"/>
                <a:gd name="T26" fmla="*/ 537 w 548"/>
                <a:gd name="T27" fmla="*/ 183 h 560"/>
                <a:gd name="T28" fmla="*/ 512 w 548"/>
                <a:gd name="T29" fmla="*/ 243 h 560"/>
                <a:gd name="T30" fmla="*/ 490 w 548"/>
                <a:gd name="T31" fmla="*/ 246 h 560"/>
                <a:gd name="T32" fmla="*/ 481 w 548"/>
                <a:gd name="T33" fmla="*/ 272 h 560"/>
                <a:gd name="T34" fmla="*/ 458 w 548"/>
                <a:gd name="T35" fmla="*/ 288 h 560"/>
                <a:gd name="T36" fmla="*/ 474 w 548"/>
                <a:gd name="T37" fmla="*/ 234 h 560"/>
                <a:gd name="T38" fmla="*/ 490 w 548"/>
                <a:gd name="T39" fmla="*/ 212 h 560"/>
                <a:gd name="T40" fmla="*/ 461 w 548"/>
                <a:gd name="T41" fmla="*/ 135 h 560"/>
                <a:gd name="T42" fmla="*/ 441 w 548"/>
                <a:gd name="T43" fmla="*/ 129 h 560"/>
                <a:gd name="T44" fmla="*/ 434 w 548"/>
                <a:gd name="T45" fmla="*/ 111 h 560"/>
                <a:gd name="T46" fmla="*/ 222 w 548"/>
                <a:gd name="T47" fmla="*/ 45 h 560"/>
                <a:gd name="T48" fmla="*/ 195 w 548"/>
                <a:gd name="T49" fmla="*/ 32 h 560"/>
                <a:gd name="T50" fmla="*/ 180 w 548"/>
                <a:gd name="T51" fmla="*/ 45 h 560"/>
                <a:gd name="T52" fmla="*/ 175 w 548"/>
                <a:gd name="T53" fmla="*/ 41 h 560"/>
                <a:gd name="T54" fmla="*/ 182 w 548"/>
                <a:gd name="T55" fmla="*/ 18 h 560"/>
                <a:gd name="T56" fmla="*/ 187 w 548"/>
                <a:gd name="T57" fmla="*/ 3 h 560"/>
                <a:gd name="T58" fmla="*/ 180 w 548"/>
                <a:gd name="T59" fmla="*/ 0 h 560"/>
                <a:gd name="T60" fmla="*/ 94 w 548"/>
                <a:gd name="T61" fmla="*/ 36 h 560"/>
                <a:gd name="T62" fmla="*/ 85 w 548"/>
                <a:gd name="T63" fmla="*/ 37 h 560"/>
                <a:gd name="T64" fmla="*/ 67 w 548"/>
                <a:gd name="T65" fmla="*/ 28 h 560"/>
                <a:gd name="T66" fmla="*/ 50 w 548"/>
                <a:gd name="T67" fmla="*/ 39 h 560"/>
                <a:gd name="T68" fmla="*/ 54 w 548"/>
                <a:gd name="T69" fmla="*/ 104 h 560"/>
                <a:gd name="T70" fmla="*/ 0 w 548"/>
                <a:gd name="T71" fmla="*/ 169 h 560"/>
                <a:gd name="T72" fmla="*/ 14 w 548"/>
                <a:gd name="T73" fmla="*/ 214 h 560"/>
                <a:gd name="T74" fmla="*/ 14 w 548"/>
                <a:gd name="T75" fmla="*/ 214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48" h="560">
                  <a:moveTo>
                    <a:pt x="14" y="214"/>
                  </a:moveTo>
                  <a:lnTo>
                    <a:pt x="13" y="281"/>
                  </a:lnTo>
                  <a:lnTo>
                    <a:pt x="79" y="322"/>
                  </a:lnTo>
                  <a:lnTo>
                    <a:pt x="105" y="351"/>
                  </a:lnTo>
                  <a:lnTo>
                    <a:pt x="159" y="391"/>
                  </a:lnTo>
                  <a:lnTo>
                    <a:pt x="166" y="437"/>
                  </a:lnTo>
                  <a:lnTo>
                    <a:pt x="177" y="500"/>
                  </a:lnTo>
                  <a:lnTo>
                    <a:pt x="227" y="560"/>
                  </a:lnTo>
                  <a:lnTo>
                    <a:pt x="499" y="544"/>
                  </a:lnTo>
                  <a:lnTo>
                    <a:pt x="485" y="457"/>
                  </a:lnTo>
                  <a:lnTo>
                    <a:pt x="508" y="326"/>
                  </a:lnTo>
                  <a:lnTo>
                    <a:pt x="508" y="290"/>
                  </a:lnTo>
                  <a:lnTo>
                    <a:pt x="548" y="187"/>
                  </a:lnTo>
                  <a:lnTo>
                    <a:pt x="537" y="183"/>
                  </a:lnTo>
                  <a:lnTo>
                    <a:pt x="512" y="243"/>
                  </a:lnTo>
                  <a:lnTo>
                    <a:pt x="490" y="246"/>
                  </a:lnTo>
                  <a:lnTo>
                    <a:pt x="481" y="272"/>
                  </a:lnTo>
                  <a:lnTo>
                    <a:pt x="458" y="288"/>
                  </a:lnTo>
                  <a:lnTo>
                    <a:pt x="474" y="234"/>
                  </a:lnTo>
                  <a:lnTo>
                    <a:pt x="490" y="212"/>
                  </a:lnTo>
                  <a:lnTo>
                    <a:pt x="461" y="135"/>
                  </a:lnTo>
                  <a:lnTo>
                    <a:pt x="441" y="129"/>
                  </a:lnTo>
                  <a:lnTo>
                    <a:pt x="434" y="111"/>
                  </a:lnTo>
                  <a:lnTo>
                    <a:pt x="222" y="45"/>
                  </a:lnTo>
                  <a:lnTo>
                    <a:pt x="195" y="32"/>
                  </a:lnTo>
                  <a:lnTo>
                    <a:pt x="180" y="45"/>
                  </a:lnTo>
                  <a:lnTo>
                    <a:pt x="175" y="41"/>
                  </a:lnTo>
                  <a:lnTo>
                    <a:pt x="182" y="18"/>
                  </a:lnTo>
                  <a:lnTo>
                    <a:pt x="187" y="3"/>
                  </a:lnTo>
                  <a:lnTo>
                    <a:pt x="180" y="0"/>
                  </a:lnTo>
                  <a:lnTo>
                    <a:pt x="94" y="36"/>
                  </a:lnTo>
                  <a:lnTo>
                    <a:pt x="85" y="37"/>
                  </a:lnTo>
                  <a:lnTo>
                    <a:pt x="67" y="28"/>
                  </a:lnTo>
                  <a:lnTo>
                    <a:pt x="50" y="39"/>
                  </a:lnTo>
                  <a:lnTo>
                    <a:pt x="54" y="104"/>
                  </a:lnTo>
                  <a:lnTo>
                    <a:pt x="0" y="169"/>
                  </a:lnTo>
                  <a:lnTo>
                    <a:pt x="14" y="214"/>
                  </a:lnTo>
                  <a:lnTo>
                    <a:pt x="14" y="214"/>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35" name="Freeform 24">
              <a:extLst>
                <a:ext uri="{FF2B5EF4-FFF2-40B4-BE49-F238E27FC236}">
                  <a16:creationId xmlns:a16="http://schemas.microsoft.com/office/drawing/2014/main" id="{3226DE32-87A5-D6EA-9DD3-EAB8C12E1CA7}"/>
                </a:ext>
              </a:extLst>
            </p:cNvPr>
            <p:cNvSpPr>
              <a:spLocks/>
            </p:cNvSpPr>
            <p:nvPr/>
          </p:nvSpPr>
          <p:spPr bwMode="auto">
            <a:xfrm>
              <a:off x="4863908" y="3420878"/>
              <a:ext cx="396433" cy="675322"/>
            </a:xfrm>
            <a:custGeom>
              <a:avLst/>
              <a:gdLst>
                <a:gd name="T0" fmla="*/ 11 w 321"/>
                <a:gd name="T1" fmla="*/ 536 h 536"/>
                <a:gd name="T2" fmla="*/ 20 w 321"/>
                <a:gd name="T3" fmla="*/ 520 h 536"/>
                <a:gd name="T4" fmla="*/ 81 w 321"/>
                <a:gd name="T5" fmla="*/ 517 h 536"/>
                <a:gd name="T6" fmla="*/ 132 w 321"/>
                <a:gd name="T7" fmla="*/ 500 h 536"/>
                <a:gd name="T8" fmla="*/ 182 w 321"/>
                <a:gd name="T9" fmla="*/ 470 h 536"/>
                <a:gd name="T10" fmla="*/ 224 w 321"/>
                <a:gd name="T11" fmla="*/ 468 h 536"/>
                <a:gd name="T12" fmla="*/ 270 w 321"/>
                <a:gd name="T13" fmla="*/ 390 h 536"/>
                <a:gd name="T14" fmla="*/ 285 w 321"/>
                <a:gd name="T15" fmla="*/ 396 h 536"/>
                <a:gd name="T16" fmla="*/ 321 w 321"/>
                <a:gd name="T17" fmla="*/ 369 h 536"/>
                <a:gd name="T18" fmla="*/ 312 w 321"/>
                <a:gd name="T19" fmla="*/ 349 h 536"/>
                <a:gd name="T20" fmla="*/ 315 w 321"/>
                <a:gd name="T21" fmla="*/ 338 h 536"/>
                <a:gd name="T22" fmla="*/ 279 w 321"/>
                <a:gd name="T23" fmla="*/ 7 h 536"/>
                <a:gd name="T24" fmla="*/ 276 w 321"/>
                <a:gd name="T25" fmla="*/ 0 h 536"/>
                <a:gd name="T26" fmla="*/ 85 w 321"/>
                <a:gd name="T27" fmla="*/ 21 h 536"/>
                <a:gd name="T28" fmla="*/ 49 w 321"/>
                <a:gd name="T29" fmla="*/ 39 h 536"/>
                <a:gd name="T30" fmla="*/ 16 w 321"/>
                <a:gd name="T31" fmla="*/ 30 h 536"/>
                <a:gd name="T32" fmla="*/ 40 w 321"/>
                <a:gd name="T33" fmla="*/ 302 h 536"/>
                <a:gd name="T34" fmla="*/ 34 w 321"/>
                <a:gd name="T35" fmla="*/ 358 h 536"/>
                <a:gd name="T36" fmla="*/ 49 w 321"/>
                <a:gd name="T37" fmla="*/ 390 h 536"/>
                <a:gd name="T38" fmla="*/ 33 w 321"/>
                <a:gd name="T39" fmla="*/ 452 h 536"/>
                <a:gd name="T40" fmla="*/ 11 w 321"/>
                <a:gd name="T41" fmla="*/ 479 h 536"/>
                <a:gd name="T42" fmla="*/ 0 w 321"/>
                <a:gd name="T43" fmla="*/ 524 h 536"/>
                <a:gd name="T44" fmla="*/ 11 w 321"/>
                <a:gd name="T45" fmla="*/ 536 h 536"/>
                <a:gd name="T46" fmla="*/ 11 w 321"/>
                <a:gd name="T47" fmla="*/ 536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21" h="536">
                  <a:moveTo>
                    <a:pt x="11" y="536"/>
                  </a:moveTo>
                  <a:lnTo>
                    <a:pt x="20" y="520"/>
                  </a:lnTo>
                  <a:lnTo>
                    <a:pt x="81" y="517"/>
                  </a:lnTo>
                  <a:lnTo>
                    <a:pt x="132" y="500"/>
                  </a:lnTo>
                  <a:lnTo>
                    <a:pt x="182" y="470"/>
                  </a:lnTo>
                  <a:lnTo>
                    <a:pt x="224" y="468"/>
                  </a:lnTo>
                  <a:lnTo>
                    <a:pt x="270" y="390"/>
                  </a:lnTo>
                  <a:lnTo>
                    <a:pt x="285" y="396"/>
                  </a:lnTo>
                  <a:lnTo>
                    <a:pt x="321" y="369"/>
                  </a:lnTo>
                  <a:lnTo>
                    <a:pt x="312" y="349"/>
                  </a:lnTo>
                  <a:lnTo>
                    <a:pt x="315" y="338"/>
                  </a:lnTo>
                  <a:lnTo>
                    <a:pt x="279" y="7"/>
                  </a:lnTo>
                  <a:lnTo>
                    <a:pt x="276" y="0"/>
                  </a:lnTo>
                  <a:lnTo>
                    <a:pt x="85" y="21"/>
                  </a:lnTo>
                  <a:lnTo>
                    <a:pt x="49" y="39"/>
                  </a:lnTo>
                  <a:lnTo>
                    <a:pt x="16" y="30"/>
                  </a:lnTo>
                  <a:lnTo>
                    <a:pt x="40" y="302"/>
                  </a:lnTo>
                  <a:lnTo>
                    <a:pt x="34" y="358"/>
                  </a:lnTo>
                  <a:lnTo>
                    <a:pt x="49" y="390"/>
                  </a:lnTo>
                  <a:lnTo>
                    <a:pt x="33" y="452"/>
                  </a:lnTo>
                  <a:lnTo>
                    <a:pt x="11" y="479"/>
                  </a:lnTo>
                  <a:lnTo>
                    <a:pt x="0" y="524"/>
                  </a:lnTo>
                  <a:lnTo>
                    <a:pt x="11" y="536"/>
                  </a:lnTo>
                  <a:lnTo>
                    <a:pt x="11" y="536"/>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36" name="Freeform 26">
              <a:extLst>
                <a:ext uri="{FF2B5EF4-FFF2-40B4-BE49-F238E27FC236}">
                  <a16:creationId xmlns:a16="http://schemas.microsoft.com/office/drawing/2014/main" id="{26654A05-4B30-E308-3418-2B1E6DCFCC3F}"/>
                </a:ext>
              </a:extLst>
            </p:cNvPr>
            <p:cNvSpPr>
              <a:spLocks/>
            </p:cNvSpPr>
            <p:nvPr/>
          </p:nvSpPr>
          <p:spPr bwMode="auto">
            <a:xfrm>
              <a:off x="4613434" y="4197415"/>
              <a:ext cx="1091991" cy="366699"/>
            </a:xfrm>
            <a:custGeom>
              <a:avLst/>
              <a:gdLst>
                <a:gd name="T0" fmla="*/ 17 w 883"/>
                <a:gd name="T1" fmla="*/ 239 h 291"/>
                <a:gd name="T2" fmla="*/ 11 w 883"/>
                <a:gd name="T3" fmla="*/ 236 h 291"/>
                <a:gd name="T4" fmla="*/ 36 w 883"/>
                <a:gd name="T5" fmla="*/ 216 h 291"/>
                <a:gd name="T6" fmla="*/ 62 w 883"/>
                <a:gd name="T7" fmla="*/ 171 h 291"/>
                <a:gd name="T8" fmla="*/ 53 w 883"/>
                <a:gd name="T9" fmla="*/ 160 h 291"/>
                <a:gd name="T10" fmla="*/ 65 w 883"/>
                <a:gd name="T11" fmla="*/ 138 h 291"/>
                <a:gd name="T12" fmla="*/ 65 w 883"/>
                <a:gd name="T13" fmla="*/ 113 h 291"/>
                <a:gd name="T14" fmla="*/ 83 w 883"/>
                <a:gd name="T15" fmla="*/ 95 h 291"/>
                <a:gd name="T16" fmla="*/ 220 w 883"/>
                <a:gd name="T17" fmla="*/ 84 h 291"/>
                <a:gd name="T18" fmla="*/ 218 w 883"/>
                <a:gd name="T19" fmla="*/ 63 h 291"/>
                <a:gd name="T20" fmla="*/ 263 w 883"/>
                <a:gd name="T21" fmla="*/ 66 h 291"/>
                <a:gd name="T22" fmla="*/ 678 w 883"/>
                <a:gd name="T23" fmla="*/ 27 h 291"/>
                <a:gd name="T24" fmla="*/ 883 w 883"/>
                <a:gd name="T25" fmla="*/ 0 h 291"/>
                <a:gd name="T26" fmla="*/ 847 w 883"/>
                <a:gd name="T27" fmla="*/ 70 h 291"/>
                <a:gd name="T28" fmla="*/ 791 w 883"/>
                <a:gd name="T29" fmla="*/ 82 h 291"/>
                <a:gd name="T30" fmla="*/ 764 w 883"/>
                <a:gd name="T31" fmla="*/ 118 h 291"/>
                <a:gd name="T32" fmla="*/ 663 w 883"/>
                <a:gd name="T33" fmla="*/ 176 h 291"/>
                <a:gd name="T34" fmla="*/ 658 w 883"/>
                <a:gd name="T35" fmla="*/ 198 h 291"/>
                <a:gd name="T36" fmla="*/ 633 w 883"/>
                <a:gd name="T37" fmla="*/ 210 h 291"/>
                <a:gd name="T38" fmla="*/ 633 w 883"/>
                <a:gd name="T39" fmla="*/ 239 h 291"/>
                <a:gd name="T40" fmla="*/ 496 w 883"/>
                <a:gd name="T41" fmla="*/ 255 h 291"/>
                <a:gd name="T42" fmla="*/ 222 w 883"/>
                <a:gd name="T43" fmla="*/ 279 h 291"/>
                <a:gd name="T44" fmla="*/ 0 w 883"/>
                <a:gd name="T45" fmla="*/ 291 h 291"/>
                <a:gd name="T46" fmla="*/ 17 w 883"/>
                <a:gd name="T47" fmla="*/ 239 h 291"/>
                <a:gd name="T48" fmla="*/ 17 w 883"/>
                <a:gd name="T49" fmla="*/ 239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83" h="291">
                  <a:moveTo>
                    <a:pt x="17" y="239"/>
                  </a:moveTo>
                  <a:lnTo>
                    <a:pt x="11" y="236"/>
                  </a:lnTo>
                  <a:lnTo>
                    <a:pt x="36" y="216"/>
                  </a:lnTo>
                  <a:lnTo>
                    <a:pt x="62" y="171"/>
                  </a:lnTo>
                  <a:lnTo>
                    <a:pt x="53" y="160"/>
                  </a:lnTo>
                  <a:lnTo>
                    <a:pt x="65" y="138"/>
                  </a:lnTo>
                  <a:lnTo>
                    <a:pt x="65" y="113"/>
                  </a:lnTo>
                  <a:lnTo>
                    <a:pt x="83" y="95"/>
                  </a:lnTo>
                  <a:lnTo>
                    <a:pt x="220" y="84"/>
                  </a:lnTo>
                  <a:lnTo>
                    <a:pt x="218" y="63"/>
                  </a:lnTo>
                  <a:lnTo>
                    <a:pt x="263" y="66"/>
                  </a:lnTo>
                  <a:lnTo>
                    <a:pt x="678" y="27"/>
                  </a:lnTo>
                  <a:lnTo>
                    <a:pt x="883" y="0"/>
                  </a:lnTo>
                  <a:lnTo>
                    <a:pt x="847" y="70"/>
                  </a:lnTo>
                  <a:lnTo>
                    <a:pt x="791" y="82"/>
                  </a:lnTo>
                  <a:lnTo>
                    <a:pt x="764" y="118"/>
                  </a:lnTo>
                  <a:lnTo>
                    <a:pt x="663" y="176"/>
                  </a:lnTo>
                  <a:lnTo>
                    <a:pt x="658" y="198"/>
                  </a:lnTo>
                  <a:lnTo>
                    <a:pt x="633" y="210"/>
                  </a:lnTo>
                  <a:lnTo>
                    <a:pt x="633" y="239"/>
                  </a:lnTo>
                  <a:lnTo>
                    <a:pt x="496" y="255"/>
                  </a:lnTo>
                  <a:lnTo>
                    <a:pt x="222" y="279"/>
                  </a:lnTo>
                  <a:lnTo>
                    <a:pt x="0" y="291"/>
                  </a:lnTo>
                  <a:lnTo>
                    <a:pt x="17" y="239"/>
                  </a:lnTo>
                  <a:lnTo>
                    <a:pt x="17" y="239"/>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37" name="Freeform 49">
              <a:extLst>
                <a:ext uri="{FF2B5EF4-FFF2-40B4-BE49-F238E27FC236}">
                  <a16:creationId xmlns:a16="http://schemas.microsoft.com/office/drawing/2014/main" id="{F447556A-0AA4-8614-BA7C-867B71EE28EA}"/>
                </a:ext>
              </a:extLst>
            </p:cNvPr>
            <p:cNvSpPr>
              <a:spLocks/>
            </p:cNvSpPr>
            <p:nvPr/>
          </p:nvSpPr>
          <p:spPr bwMode="auto">
            <a:xfrm>
              <a:off x="6395483" y="3828121"/>
              <a:ext cx="53946" cy="139519"/>
            </a:xfrm>
            <a:custGeom>
              <a:avLst/>
              <a:gdLst>
                <a:gd name="T0" fmla="*/ 0 w 43"/>
                <a:gd name="T1" fmla="*/ 110 h 110"/>
                <a:gd name="T2" fmla="*/ 14 w 43"/>
                <a:gd name="T3" fmla="*/ 79 h 110"/>
                <a:gd name="T4" fmla="*/ 30 w 43"/>
                <a:gd name="T5" fmla="*/ 61 h 110"/>
                <a:gd name="T6" fmla="*/ 43 w 43"/>
                <a:gd name="T7" fmla="*/ 0 h 110"/>
                <a:gd name="T8" fmla="*/ 18 w 43"/>
                <a:gd name="T9" fmla="*/ 14 h 110"/>
                <a:gd name="T10" fmla="*/ 0 w 43"/>
                <a:gd name="T11" fmla="*/ 72 h 110"/>
                <a:gd name="T12" fmla="*/ 0 w 43"/>
                <a:gd name="T13" fmla="*/ 110 h 110"/>
                <a:gd name="T14" fmla="*/ 0 w 43"/>
                <a:gd name="T15" fmla="*/ 110 h 1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110">
                  <a:moveTo>
                    <a:pt x="0" y="110"/>
                  </a:moveTo>
                  <a:lnTo>
                    <a:pt x="14" y="79"/>
                  </a:lnTo>
                  <a:lnTo>
                    <a:pt x="30" y="61"/>
                  </a:lnTo>
                  <a:lnTo>
                    <a:pt x="43" y="0"/>
                  </a:lnTo>
                  <a:lnTo>
                    <a:pt x="18" y="14"/>
                  </a:lnTo>
                  <a:lnTo>
                    <a:pt x="0" y="72"/>
                  </a:lnTo>
                  <a:lnTo>
                    <a:pt x="0" y="110"/>
                  </a:lnTo>
                  <a:lnTo>
                    <a:pt x="0" y="110"/>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38" name="Freeform 50">
              <a:extLst>
                <a:ext uri="{FF2B5EF4-FFF2-40B4-BE49-F238E27FC236}">
                  <a16:creationId xmlns:a16="http://schemas.microsoft.com/office/drawing/2014/main" id="{7FCD763A-1CF6-051D-F0D2-DECA28018BEB}"/>
                </a:ext>
              </a:extLst>
            </p:cNvPr>
            <p:cNvSpPr>
              <a:spLocks/>
            </p:cNvSpPr>
            <p:nvPr/>
          </p:nvSpPr>
          <p:spPr bwMode="auto">
            <a:xfrm>
              <a:off x="6337388" y="3551898"/>
              <a:ext cx="136940" cy="219849"/>
            </a:xfrm>
            <a:custGeom>
              <a:avLst/>
              <a:gdLst>
                <a:gd name="T0" fmla="*/ 0 w 110"/>
                <a:gd name="T1" fmla="*/ 16 h 175"/>
                <a:gd name="T2" fmla="*/ 16 w 110"/>
                <a:gd name="T3" fmla="*/ 0 h 175"/>
                <a:gd name="T4" fmla="*/ 36 w 110"/>
                <a:gd name="T5" fmla="*/ 0 h 175"/>
                <a:gd name="T6" fmla="*/ 29 w 110"/>
                <a:gd name="T7" fmla="*/ 18 h 175"/>
                <a:gd name="T8" fmla="*/ 23 w 110"/>
                <a:gd name="T9" fmla="*/ 23 h 175"/>
                <a:gd name="T10" fmla="*/ 29 w 110"/>
                <a:gd name="T11" fmla="*/ 43 h 175"/>
                <a:gd name="T12" fmla="*/ 54 w 110"/>
                <a:gd name="T13" fmla="*/ 70 h 175"/>
                <a:gd name="T14" fmla="*/ 59 w 110"/>
                <a:gd name="T15" fmla="*/ 92 h 175"/>
                <a:gd name="T16" fmla="*/ 81 w 110"/>
                <a:gd name="T17" fmla="*/ 115 h 175"/>
                <a:gd name="T18" fmla="*/ 97 w 110"/>
                <a:gd name="T19" fmla="*/ 121 h 175"/>
                <a:gd name="T20" fmla="*/ 104 w 110"/>
                <a:gd name="T21" fmla="*/ 137 h 175"/>
                <a:gd name="T22" fmla="*/ 90 w 110"/>
                <a:gd name="T23" fmla="*/ 150 h 175"/>
                <a:gd name="T24" fmla="*/ 106 w 110"/>
                <a:gd name="T25" fmla="*/ 148 h 175"/>
                <a:gd name="T26" fmla="*/ 110 w 110"/>
                <a:gd name="T27" fmla="*/ 160 h 175"/>
                <a:gd name="T28" fmla="*/ 43 w 110"/>
                <a:gd name="T29" fmla="*/ 175 h 175"/>
                <a:gd name="T30" fmla="*/ 0 w 110"/>
                <a:gd name="T31" fmla="*/ 16 h 175"/>
                <a:gd name="T32" fmla="*/ 0 w 110"/>
                <a:gd name="T33" fmla="*/ 16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0" h="175">
                  <a:moveTo>
                    <a:pt x="0" y="16"/>
                  </a:moveTo>
                  <a:lnTo>
                    <a:pt x="16" y="0"/>
                  </a:lnTo>
                  <a:lnTo>
                    <a:pt x="36" y="0"/>
                  </a:lnTo>
                  <a:lnTo>
                    <a:pt x="29" y="18"/>
                  </a:lnTo>
                  <a:lnTo>
                    <a:pt x="23" y="23"/>
                  </a:lnTo>
                  <a:lnTo>
                    <a:pt x="29" y="43"/>
                  </a:lnTo>
                  <a:lnTo>
                    <a:pt x="54" y="70"/>
                  </a:lnTo>
                  <a:lnTo>
                    <a:pt x="59" y="92"/>
                  </a:lnTo>
                  <a:lnTo>
                    <a:pt x="81" y="115"/>
                  </a:lnTo>
                  <a:lnTo>
                    <a:pt x="97" y="121"/>
                  </a:lnTo>
                  <a:lnTo>
                    <a:pt x="104" y="137"/>
                  </a:lnTo>
                  <a:lnTo>
                    <a:pt x="90" y="150"/>
                  </a:lnTo>
                  <a:lnTo>
                    <a:pt x="106" y="148"/>
                  </a:lnTo>
                  <a:lnTo>
                    <a:pt x="110" y="160"/>
                  </a:lnTo>
                  <a:lnTo>
                    <a:pt x="43" y="175"/>
                  </a:lnTo>
                  <a:lnTo>
                    <a:pt x="0" y="16"/>
                  </a:lnTo>
                  <a:lnTo>
                    <a:pt x="0" y="16"/>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39" name="Freeform 54">
              <a:extLst>
                <a:ext uri="{FF2B5EF4-FFF2-40B4-BE49-F238E27FC236}">
                  <a16:creationId xmlns:a16="http://schemas.microsoft.com/office/drawing/2014/main" id="{75660718-8176-91A4-D914-80F6439BBEAB}"/>
                </a:ext>
              </a:extLst>
            </p:cNvPr>
            <p:cNvSpPr>
              <a:spLocks/>
            </p:cNvSpPr>
            <p:nvPr/>
          </p:nvSpPr>
          <p:spPr bwMode="auto">
            <a:xfrm>
              <a:off x="6496462" y="3381373"/>
              <a:ext cx="19365" cy="31004"/>
            </a:xfrm>
            <a:custGeom>
              <a:avLst/>
              <a:gdLst>
                <a:gd name="T0" fmla="*/ 0 w 16"/>
                <a:gd name="T1" fmla="*/ 25 h 25"/>
                <a:gd name="T2" fmla="*/ 1 w 16"/>
                <a:gd name="T3" fmla="*/ 7 h 25"/>
                <a:gd name="T4" fmla="*/ 10 w 16"/>
                <a:gd name="T5" fmla="*/ 0 h 25"/>
                <a:gd name="T6" fmla="*/ 16 w 16"/>
                <a:gd name="T7" fmla="*/ 5 h 25"/>
                <a:gd name="T8" fmla="*/ 0 w 16"/>
                <a:gd name="T9" fmla="*/ 25 h 25"/>
                <a:gd name="T10" fmla="*/ 0 w 16"/>
                <a:gd name="T11" fmla="*/ 25 h 25"/>
                <a:gd name="T12" fmla="*/ 0 w 16"/>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16" h="25">
                  <a:moveTo>
                    <a:pt x="0" y="25"/>
                  </a:moveTo>
                  <a:lnTo>
                    <a:pt x="1" y="7"/>
                  </a:lnTo>
                  <a:lnTo>
                    <a:pt x="10" y="0"/>
                  </a:lnTo>
                  <a:lnTo>
                    <a:pt x="16" y="5"/>
                  </a:lnTo>
                  <a:lnTo>
                    <a:pt x="0" y="25"/>
                  </a:lnTo>
                  <a:lnTo>
                    <a:pt x="0" y="25"/>
                  </a:lnTo>
                  <a:lnTo>
                    <a:pt x="0" y="25"/>
                  </a:lnTo>
                  <a:close/>
                </a:path>
              </a:pathLst>
            </a:custGeom>
            <a:solidFill>
              <a:schemeClr val="tx2"/>
            </a:solidFill>
            <a:ln w="12700" cap="rnd"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40" name="Freeform 57">
              <a:extLst>
                <a:ext uri="{FF2B5EF4-FFF2-40B4-BE49-F238E27FC236}">
                  <a16:creationId xmlns:a16="http://schemas.microsoft.com/office/drawing/2014/main" id="{6CFB4BAE-8BB3-1F7D-3390-8EABFDF80929}"/>
                </a:ext>
              </a:extLst>
            </p:cNvPr>
            <p:cNvSpPr>
              <a:spLocks/>
            </p:cNvSpPr>
            <p:nvPr/>
          </p:nvSpPr>
          <p:spPr bwMode="auto">
            <a:xfrm>
              <a:off x="6727461" y="3092470"/>
              <a:ext cx="100976" cy="118381"/>
            </a:xfrm>
            <a:custGeom>
              <a:avLst/>
              <a:gdLst>
                <a:gd name="T0" fmla="*/ 18 w 81"/>
                <a:gd name="T1" fmla="*/ 94 h 94"/>
                <a:gd name="T2" fmla="*/ 52 w 81"/>
                <a:gd name="T3" fmla="*/ 81 h 94"/>
                <a:gd name="T4" fmla="*/ 52 w 81"/>
                <a:gd name="T5" fmla="*/ 43 h 94"/>
                <a:gd name="T6" fmla="*/ 61 w 81"/>
                <a:gd name="T7" fmla="*/ 52 h 94"/>
                <a:gd name="T8" fmla="*/ 63 w 81"/>
                <a:gd name="T9" fmla="*/ 70 h 94"/>
                <a:gd name="T10" fmla="*/ 70 w 81"/>
                <a:gd name="T11" fmla="*/ 70 h 94"/>
                <a:gd name="T12" fmla="*/ 81 w 81"/>
                <a:gd name="T13" fmla="*/ 52 h 94"/>
                <a:gd name="T14" fmla="*/ 70 w 81"/>
                <a:gd name="T15" fmla="*/ 33 h 94"/>
                <a:gd name="T16" fmla="*/ 52 w 81"/>
                <a:gd name="T17" fmla="*/ 29 h 94"/>
                <a:gd name="T18" fmla="*/ 40 w 81"/>
                <a:gd name="T19" fmla="*/ 4 h 94"/>
                <a:gd name="T20" fmla="*/ 29 w 81"/>
                <a:gd name="T21" fmla="*/ 0 h 94"/>
                <a:gd name="T22" fmla="*/ 0 w 81"/>
                <a:gd name="T23" fmla="*/ 9 h 94"/>
                <a:gd name="T24" fmla="*/ 18 w 81"/>
                <a:gd name="T25" fmla="*/ 94 h 94"/>
                <a:gd name="T26" fmla="*/ 18 w 81"/>
                <a:gd name="T27" fmla="*/ 9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1" h="94">
                  <a:moveTo>
                    <a:pt x="18" y="94"/>
                  </a:moveTo>
                  <a:lnTo>
                    <a:pt x="52" y="81"/>
                  </a:lnTo>
                  <a:lnTo>
                    <a:pt x="52" y="43"/>
                  </a:lnTo>
                  <a:lnTo>
                    <a:pt x="61" y="52"/>
                  </a:lnTo>
                  <a:lnTo>
                    <a:pt x="63" y="70"/>
                  </a:lnTo>
                  <a:lnTo>
                    <a:pt x="70" y="70"/>
                  </a:lnTo>
                  <a:lnTo>
                    <a:pt x="81" y="52"/>
                  </a:lnTo>
                  <a:lnTo>
                    <a:pt x="70" y="33"/>
                  </a:lnTo>
                  <a:lnTo>
                    <a:pt x="52" y="29"/>
                  </a:lnTo>
                  <a:lnTo>
                    <a:pt x="40" y="4"/>
                  </a:lnTo>
                  <a:lnTo>
                    <a:pt x="29" y="0"/>
                  </a:lnTo>
                  <a:lnTo>
                    <a:pt x="0" y="9"/>
                  </a:lnTo>
                  <a:lnTo>
                    <a:pt x="18" y="94"/>
                  </a:lnTo>
                  <a:lnTo>
                    <a:pt x="18" y="94"/>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41" name="Freeform 59">
              <a:extLst>
                <a:ext uri="{FF2B5EF4-FFF2-40B4-BE49-F238E27FC236}">
                  <a16:creationId xmlns:a16="http://schemas.microsoft.com/office/drawing/2014/main" id="{2288BA06-C80E-93C3-B66A-1816FFEC2D03}"/>
                </a:ext>
              </a:extLst>
            </p:cNvPr>
            <p:cNvSpPr>
              <a:spLocks/>
            </p:cNvSpPr>
            <p:nvPr/>
          </p:nvSpPr>
          <p:spPr bwMode="auto">
            <a:xfrm>
              <a:off x="6432832" y="2630220"/>
              <a:ext cx="207484" cy="403058"/>
            </a:xfrm>
            <a:custGeom>
              <a:avLst/>
              <a:gdLst>
                <a:gd name="T0" fmla="*/ 27 w 168"/>
                <a:gd name="T1" fmla="*/ 131 h 320"/>
                <a:gd name="T2" fmla="*/ 34 w 168"/>
                <a:gd name="T3" fmla="*/ 189 h 320"/>
                <a:gd name="T4" fmla="*/ 78 w 168"/>
                <a:gd name="T5" fmla="*/ 320 h 320"/>
                <a:gd name="T6" fmla="*/ 152 w 168"/>
                <a:gd name="T7" fmla="*/ 304 h 320"/>
                <a:gd name="T8" fmla="*/ 146 w 168"/>
                <a:gd name="T9" fmla="*/ 117 h 320"/>
                <a:gd name="T10" fmla="*/ 166 w 168"/>
                <a:gd name="T11" fmla="*/ 81 h 320"/>
                <a:gd name="T12" fmla="*/ 168 w 168"/>
                <a:gd name="T13" fmla="*/ 0 h 320"/>
                <a:gd name="T14" fmla="*/ 0 w 168"/>
                <a:gd name="T15" fmla="*/ 39 h 320"/>
                <a:gd name="T16" fmla="*/ 27 w 168"/>
                <a:gd name="T17" fmla="*/ 131 h 320"/>
                <a:gd name="T18" fmla="*/ 27 w 168"/>
                <a:gd name="T19" fmla="*/ 131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8" h="320">
                  <a:moveTo>
                    <a:pt x="27" y="131"/>
                  </a:moveTo>
                  <a:lnTo>
                    <a:pt x="34" y="189"/>
                  </a:lnTo>
                  <a:lnTo>
                    <a:pt x="78" y="320"/>
                  </a:lnTo>
                  <a:lnTo>
                    <a:pt x="152" y="304"/>
                  </a:lnTo>
                  <a:lnTo>
                    <a:pt x="146" y="117"/>
                  </a:lnTo>
                  <a:lnTo>
                    <a:pt x="166" y="81"/>
                  </a:lnTo>
                  <a:lnTo>
                    <a:pt x="168" y="0"/>
                  </a:lnTo>
                  <a:lnTo>
                    <a:pt x="0" y="39"/>
                  </a:lnTo>
                  <a:lnTo>
                    <a:pt x="27" y="131"/>
                  </a:lnTo>
                  <a:lnTo>
                    <a:pt x="27" y="131"/>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42" name="Freeform 29">
              <a:extLst>
                <a:ext uri="{FF2B5EF4-FFF2-40B4-BE49-F238E27FC236}">
                  <a16:creationId xmlns:a16="http://schemas.microsoft.com/office/drawing/2014/main" id="{9B7E6E2F-9606-7A4E-C203-6BE8148E41A9}"/>
                </a:ext>
              </a:extLst>
            </p:cNvPr>
            <p:cNvSpPr>
              <a:spLocks/>
            </p:cNvSpPr>
            <p:nvPr/>
          </p:nvSpPr>
          <p:spPr bwMode="auto">
            <a:xfrm>
              <a:off x="2413095" y="4307484"/>
              <a:ext cx="1785608" cy="1721695"/>
            </a:xfrm>
            <a:custGeom>
              <a:avLst/>
              <a:gdLst>
                <a:gd name="T0" fmla="*/ 0 w 1447"/>
                <a:gd name="T1" fmla="*/ 533 h 1364"/>
                <a:gd name="T2" fmla="*/ 393 w 1447"/>
                <a:gd name="T3" fmla="*/ 569 h 1364"/>
                <a:gd name="T4" fmla="*/ 447 w 1447"/>
                <a:gd name="T5" fmla="*/ 0 h 1364"/>
                <a:gd name="T6" fmla="*/ 761 w 1447"/>
                <a:gd name="T7" fmla="*/ 18 h 1364"/>
                <a:gd name="T8" fmla="*/ 750 w 1447"/>
                <a:gd name="T9" fmla="*/ 263 h 1364"/>
                <a:gd name="T10" fmla="*/ 781 w 1447"/>
                <a:gd name="T11" fmla="*/ 288 h 1364"/>
                <a:gd name="T12" fmla="*/ 809 w 1447"/>
                <a:gd name="T13" fmla="*/ 288 h 1364"/>
                <a:gd name="T14" fmla="*/ 833 w 1447"/>
                <a:gd name="T15" fmla="*/ 312 h 1364"/>
                <a:gd name="T16" fmla="*/ 880 w 1447"/>
                <a:gd name="T17" fmla="*/ 322 h 1364"/>
                <a:gd name="T18" fmla="*/ 975 w 1447"/>
                <a:gd name="T19" fmla="*/ 364 h 1364"/>
                <a:gd name="T20" fmla="*/ 991 w 1447"/>
                <a:gd name="T21" fmla="*/ 346 h 1364"/>
                <a:gd name="T22" fmla="*/ 1053 w 1447"/>
                <a:gd name="T23" fmla="*/ 382 h 1364"/>
                <a:gd name="T24" fmla="*/ 1134 w 1447"/>
                <a:gd name="T25" fmla="*/ 380 h 1364"/>
                <a:gd name="T26" fmla="*/ 1190 w 1447"/>
                <a:gd name="T27" fmla="*/ 364 h 1364"/>
                <a:gd name="T28" fmla="*/ 1267 w 1447"/>
                <a:gd name="T29" fmla="*/ 349 h 1364"/>
                <a:gd name="T30" fmla="*/ 1337 w 1447"/>
                <a:gd name="T31" fmla="*/ 387 h 1364"/>
                <a:gd name="T32" fmla="*/ 1348 w 1447"/>
                <a:gd name="T33" fmla="*/ 400 h 1364"/>
                <a:gd name="T34" fmla="*/ 1386 w 1447"/>
                <a:gd name="T35" fmla="*/ 400 h 1364"/>
                <a:gd name="T36" fmla="*/ 1393 w 1447"/>
                <a:gd name="T37" fmla="*/ 602 h 1364"/>
                <a:gd name="T38" fmla="*/ 1447 w 1447"/>
                <a:gd name="T39" fmla="*/ 701 h 1364"/>
                <a:gd name="T40" fmla="*/ 1427 w 1447"/>
                <a:gd name="T41" fmla="*/ 778 h 1364"/>
                <a:gd name="T42" fmla="*/ 1431 w 1447"/>
                <a:gd name="T43" fmla="*/ 843 h 1364"/>
                <a:gd name="T44" fmla="*/ 1408 w 1447"/>
                <a:gd name="T45" fmla="*/ 875 h 1364"/>
                <a:gd name="T46" fmla="*/ 1417 w 1447"/>
                <a:gd name="T47" fmla="*/ 886 h 1364"/>
                <a:gd name="T48" fmla="*/ 1357 w 1447"/>
                <a:gd name="T49" fmla="*/ 904 h 1364"/>
                <a:gd name="T50" fmla="*/ 1310 w 1447"/>
                <a:gd name="T51" fmla="*/ 910 h 1364"/>
                <a:gd name="T52" fmla="*/ 1319 w 1447"/>
                <a:gd name="T53" fmla="*/ 875 h 1364"/>
                <a:gd name="T54" fmla="*/ 1294 w 1447"/>
                <a:gd name="T55" fmla="*/ 895 h 1364"/>
                <a:gd name="T56" fmla="*/ 1296 w 1447"/>
                <a:gd name="T57" fmla="*/ 935 h 1364"/>
                <a:gd name="T58" fmla="*/ 1263 w 1447"/>
                <a:gd name="T59" fmla="*/ 976 h 1364"/>
                <a:gd name="T60" fmla="*/ 1092 w 1447"/>
                <a:gd name="T61" fmla="*/ 1063 h 1364"/>
                <a:gd name="T62" fmla="*/ 1038 w 1447"/>
                <a:gd name="T63" fmla="*/ 1119 h 1364"/>
                <a:gd name="T64" fmla="*/ 988 w 1447"/>
                <a:gd name="T65" fmla="*/ 1239 h 1364"/>
                <a:gd name="T66" fmla="*/ 1029 w 1447"/>
                <a:gd name="T67" fmla="*/ 1364 h 1364"/>
                <a:gd name="T68" fmla="*/ 990 w 1447"/>
                <a:gd name="T69" fmla="*/ 1364 h 1364"/>
                <a:gd name="T70" fmla="*/ 804 w 1447"/>
                <a:gd name="T71" fmla="*/ 1299 h 1364"/>
                <a:gd name="T72" fmla="*/ 784 w 1447"/>
                <a:gd name="T73" fmla="*/ 1245 h 1364"/>
                <a:gd name="T74" fmla="*/ 764 w 1447"/>
                <a:gd name="T75" fmla="*/ 1221 h 1364"/>
                <a:gd name="T76" fmla="*/ 759 w 1447"/>
                <a:gd name="T77" fmla="*/ 1149 h 1364"/>
                <a:gd name="T78" fmla="*/ 723 w 1447"/>
                <a:gd name="T79" fmla="*/ 1124 h 1364"/>
                <a:gd name="T80" fmla="*/ 624 w 1447"/>
                <a:gd name="T81" fmla="*/ 933 h 1364"/>
                <a:gd name="T82" fmla="*/ 575 w 1447"/>
                <a:gd name="T83" fmla="*/ 897 h 1364"/>
                <a:gd name="T84" fmla="*/ 561 w 1447"/>
                <a:gd name="T85" fmla="*/ 866 h 1364"/>
                <a:gd name="T86" fmla="*/ 415 w 1447"/>
                <a:gd name="T87" fmla="*/ 859 h 1364"/>
                <a:gd name="T88" fmla="*/ 337 w 1447"/>
                <a:gd name="T89" fmla="*/ 949 h 1364"/>
                <a:gd name="T90" fmla="*/ 206 w 1447"/>
                <a:gd name="T91" fmla="*/ 856 h 1364"/>
                <a:gd name="T92" fmla="*/ 166 w 1447"/>
                <a:gd name="T93" fmla="*/ 726 h 1364"/>
                <a:gd name="T94" fmla="*/ 40 w 1447"/>
                <a:gd name="T95" fmla="*/ 605 h 1364"/>
                <a:gd name="T96" fmla="*/ 26 w 1447"/>
                <a:gd name="T97" fmla="*/ 565 h 1364"/>
                <a:gd name="T98" fmla="*/ 8 w 1447"/>
                <a:gd name="T99" fmla="*/ 560 h 1364"/>
                <a:gd name="T100" fmla="*/ 0 w 1447"/>
                <a:gd name="T101" fmla="*/ 533 h 1364"/>
                <a:gd name="T102" fmla="*/ 0 w 1447"/>
                <a:gd name="T103" fmla="*/ 533 h 1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47" h="1364">
                  <a:moveTo>
                    <a:pt x="0" y="533"/>
                  </a:moveTo>
                  <a:lnTo>
                    <a:pt x="393" y="569"/>
                  </a:lnTo>
                  <a:lnTo>
                    <a:pt x="447" y="0"/>
                  </a:lnTo>
                  <a:lnTo>
                    <a:pt x="761" y="18"/>
                  </a:lnTo>
                  <a:lnTo>
                    <a:pt x="750" y="263"/>
                  </a:lnTo>
                  <a:lnTo>
                    <a:pt x="781" y="288"/>
                  </a:lnTo>
                  <a:lnTo>
                    <a:pt x="809" y="288"/>
                  </a:lnTo>
                  <a:lnTo>
                    <a:pt x="833" y="312"/>
                  </a:lnTo>
                  <a:lnTo>
                    <a:pt x="880" y="322"/>
                  </a:lnTo>
                  <a:lnTo>
                    <a:pt x="975" y="364"/>
                  </a:lnTo>
                  <a:lnTo>
                    <a:pt x="991" y="346"/>
                  </a:lnTo>
                  <a:lnTo>
                    <a:pt x="1053" y="382"/>
                  </a:lnTo>
                  <a:lnTo>
                    <a:pt x="1134" y="380"/>
                  </a:lnTo>
                  <a:lnTo>
                    <a:pt x="1190" y="364"/>
                  </a:lnTo>
                  <a:lnTo>
                    <a:pt x="1267" y="349"/>
                  </a:lnTo>
                  <a:lnTo>
                    <a:pt x="1337" y="387"/>
                  </a:lnTo>
                  <a:lnTo>
                    <a:pt x="1348" y="400"/>
                  </a:lnTo>
                  <a:lnTo>
                    <a:pt x="1386" y="400"/>
                  </a:lnTo>
                  <a:lnTo>
                    <a:pt x="1393" y="602"/>
                  </a:lnTo>
                  <a:lnTo>
                    <a:pt x="1447" y="701"/>
                  </a:lnTo>
                  <a:lnTo>
                    <a:pt x="1427" y="778"/>
                  </a:lnTo>
                  <a:lnTo>
                    <a:pt x="1431" y="843"/>
                  </a:lnTo>
                  <a:lnTo>
                    <a:pt x="1408" y="875"/>
                  </a:lnTo>
                  <a:lnTo>
                    <a:pt x="1417" y="886"/>
                  </a:lnTo>
                  <a:lnTo>
                    <a:pt x="1357" y="904"/>
                  </a:lnTo>
                  <a:lnTo>
                    <a:pt x="1310" y="910"/>
                  </a:lnTo>
                  <a:lnTo>
                    <a:pt x="1319" y="875"/>
                  </a:lnTo>
                  <a:lnTo>
                    <a:pt x="1294" y="895"/>
                  </a:lnTo>
                  <a:lnTo>
                    <a:pt x="1296" y="935"/>
                  </a:lnTo>
                  <a:lnTo>
                    <a:pt x="1263" y="976"/>
                  </a:lnTo>
                  <a:lnTo>
                    <a:pt x="1092" y="1063"/>
                  </a:lnTo>
                  <a:lnTo>
                    <a:pt x="1038" y="1119"/>
                  </a:lnTo>
                  <a:lnTo>
                    <a:pt x="988" y="1239"/>
                  </a:lnTo>
                  <a:lnTo>
                    <a:pt x="1029" y="1364"/>
                  </a:lnTo>
                  <a:lnTo>
                    <a:pt x="990" y="1364"/>
                  </a:lnTo>
                  <a:lnTo>
                    <a:pt x="804" y="1299"/>
                  </a:lnTo>
                  <a:lnTo>
                    <a:pt x="784" y="1245"/>
                  </a:lnTo>
                  <a:lnTo>
                    <a:pt x="764" y="1221"/>
                  </a:lnTo>
                  <a:lnTo>
                    <a:pt x="759" y="1149"/>
                  </a:lnTo>
                  <a:lnTo>
                    <a:pt x="723" y="1124"/>
                  </a:lnTo>
                  <a:lnTo>
                    <a:pt x="624" y="933"/>
                  </a:lnTo>
                  <a:lnTo>
                    <a:pt x="575" y="897"/>
                  </a:lnTo>
                  <a:lnTo>
                    <a:pt x="561" y="866"/>
                  </a:lnTo>
                  <a:lnTo>
                    <a:pt x="415" y="859"/>
                  </a:lnTo>
                  <a:lnTo>
                    <a:pt x="337" y="949"/>
                  </a:lnTo>
                  <a:lnTo>
                    <a:pt x="206" y="856"/>
                  </a:lnTo>
                  <a:lnTo>
                    <a:pt x="166" y="726"/>
                  </a:lnTo>
                  <a:lnTo>
                    <a:pt x="40" y="605"/>
                  </a:lnTo>
                  <a:lnTo>
                    <a:pt x="26" y="565"/>
                  </a:lnTo>
                  <a:lnTo>
                    <a:pt x="8" y="560"/>
                  </a:lnTo>
                  <a:lnTo>
                    <a:pt x="0" y="533"/>
                  </a:lnTo>
                  <a:lnTo>
                    <a:pt x="0" y="533"/>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43" name="Freeform 33">
              <a:extLst>
                <a:ext uri="{FF2B5EF4-FFF2-40B4-BE49-F238E27FC236}">
                  <a16:creationId xmlns:a16="http://schemas.microsoft.com/office/drawing/2014/main" id="{7118C510-3CA6-8E17-8B1D-613DD18E9869}"/>
                </a:ext>
              </a:extLst>
            </p:cNvPr>
            <p:cNvSpPr>
              <a:spLocks/>
            </p:cNvSpPr>
            <p:nvPr/>
          </p:nvSpPr>
          <p:spPr bwMode="auto">
            <a:xfrm>
              <a:off x="4463441" y="4548606"/>
              <a:ext cx="452261" cy="781178"/>
            </a:xfrm>
            <a:custGeom>
              <a:avLst/>
              <a:gdLst>
                <a:gd name="T0" fmla="*/ 25 w 367"/>
                <a:gd name="T1" fmla="*/ 432 h 619"/>
                <a:gd name="T2" fmla="*/ 61 w 367"/>
                <a:gd name="T3" fmla="*/ 385 h 619"/>
                <a:gd name="T4" fmla="*/ 50 w 367"/>
                <a:gd name="T5" fmla="*/ 373 h 619"/>
                <a:gd name="T6" fmla="*/ 36 w 367"/>
                <a:gd name="T7" fmla="*/ 272 h 619"/>
                <a:gd name="T8" fmla="*/ 30 w 367"/>
                <a:gd name="T9" fmla="*/ 203 h 619"/>
                <a:gd name="T10" fmla="*/ 55 w 367"/>
                <a:gd name="T11" fmla="*/ 128 h 619"/>
                <a:gd name="T12" fmla="*/ 95 w 367"/>
                <a:gd name="T13" fmla="*/ 75 h 619"/>
                <a:gd name="T14" fmla="*/ 91 w 367"/>
                <a:gd name="T15" fmla="*/ 61 h 619"/>
                <a:gd name="T16" fmla="*/ 120 w 367"/>
                <a:gd name="T17" fmla="*/ 12 h 619"/>
                <a:gd name="T18" fmla="*/ 342 w 367"/>
                <a:gd name="T19" fmla="*/ 0 h 619"/>
                <a:gd name="T20" fmla="*/ 353 w 367"/>
                <a:gd name="T21" fmla="*/ 11 h 619"/>
                <a:gd name="T22" fmla="*/ 342 w 367"/>
                <a:gd name="T23" fmla="*/ 396 h 619"/>
                <a:gd name="T24" fmla="*/ 367 w 367"/>
                <a:gd name="T25" fmla="*/ 582 h 619"/>
                <a:gd name="T26" fmla="*/ 358 w 367"/>
                <a:gd name="T27" fmla="*/ 591 h 619"/>
                <a:gd name="T28" fmla="*/ 311 w 367"/>
                <a:gd name="T29" fmla="*/ 580 h 619"/>
                <a:gd name="T30" fmla="*/ 239 w 367"/>
                <a:gd name="T31" fmla="*/ 619 h 619"/>
                <a:gd name="T32" fmla="*/ 203 w 367"/>
                <a:gd name="T33" fmla="*/ 560 h 619"/>
                <a:gd name="T34" fmla="*/ 209 w 367"/>
                <a:gd name="T35" fmla="*/ 517 h 619"/>
                <a:gd name="T36" fmla="*/ 0 w 367"/>
                <a:gd name="T37" fmla="*/ 526 h 619"/>
                <a:gd name="T38" fmla="*/ 25 w 367"/>
                <a:gd name="T39" fmla="*/ 432 h 619"/>
                <a:gd name="T40" fmla="*/ 25 w 367"/>
                <a:gd name="T41" fmla="*/ 43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67" h="619">
                  <a:moveTo>
                    <a:pt x="25" y="432"/>
                  </a:moveTo>
                  <a:lnTo>
                    <a:pt x="61" y="385"/>
                  </a:lnTo>
                  <a:lnTo>
                    <a:pt x="50" y="373"/>
                  </a:lnTo>
                  <a:lnTo>
                    <a:pt x="36" y="272"/>
                  </a:lnTo>
                  <a:lnTo>
                    <a:pt x="30" y="203"/>
                  </a:lnTo>
                  <a:lnTo>
                    <a:pt x="55" y="128"/>
                  </a:lnTo>
                  <a:lnTo>
                    <a:pt x="95" y="75"/>
                  </a:lnTo>
                  <a:lnTo>
                    <a:pt x="91" y="61"/>
                  </a:lnTo>
                  <a:lnTo>
                    <a:pt x="120" y="12"/>
                  </a:lnTo>
                  <a:lnTo>
                    <a:pt x="342" y="0"/>
                  </a:lnTo>
                  <a:lnTo>
                    <a:pt x="353" y="11"/>
                  </a:lnTo>
                  <a:lnTo>
                    <a:pt x="342" y="396"/>
                  </a:lnTo>
                  <a:lnTo>
                    <a:pt x="367" y="582"/>
                  </a:lnTo>
                  <a:lnTo>
                    <a:pt x="358" y="591"/>
                  </a:lnTo>
                  <a:lnTo>
                    <a:pt x="311" y="580"/>
                  </a:lnTo>
                  <a:lnTo>
                    <a:pt x="239" y="619"/>
                  </a:lnTo>
                  <a:lnTo>
                    <a:pt x="203" y="560"/>
                  </a:lnTo>
                  <a:lnTo>
                    <a:pt x="209" y="517"/>
                  </a:lnTo>
                  <a:lnTo>
                    <a:pt x="0" y="526"/>
                  </a:lnTo>
                  <a:lnTo>
                    <a:pt x="25" y="432"/>
                  </a:lnTo>
                  <a:lnTo>
                    <a:pt x="25" y="432"/>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44" name="Freeform 36">
              <a:extLst>
                <a:ext uri="{FF2B5EF4-FFF2-40B4-BE49-F238E27FC236}">
                  <a16:creationId xmlns:a16="http://schemas.microsoft.com/office/drawing/2014/main" id="{5ED90BAD-6A38-0885-520B-6D986E14E360}"/>
                </a:ext>
              </a:extLst>
            </p:cNvPr>
            <p:cNvSpPr>
              <a:spLocks/>
            </p:cNvSpPr>
            <p:nvPr/>
          </p:nvSpPr>
          <p:spPr bwMode="auto">
            <a:xfrm>
              <a:off x="5016359" y="5122505"/>
              <a:ext cx="1158232" cy="874242"/>
            </a:xfrm>
            <a:custGeom>
              <a:avLst/>
              <a:gdLst>
                <a:gd name="T0" fmla="*/ 0 w 939"/>
                <a:gd name="T1" fmla="*/ 66 h 693"/>
                <a:gd name="T2" fmla="*/ 25 w 939"/>
                <a:gd name="T3" fmla="*/ 90 h 693"/>
                <a:gd name="T4" fmla="*/ 22 w 939"/>
                <a:gd name="T5" fmla="*/ 106 h 693"/>
                <a:gd name="T6" fmla="*/ 29 w 939"/>
                <a:gd name="T7" fmla="*/ 117 h 693"/>
                <a:gd name="T8" fmla="*/ 18 w 939"/>
                <a:gd name="T9" fmla="*/ 133 h 693"/>
                <a:gd name="T10" fmla="*/ 128 w 939"/>
                <a:gd name="T11" fmla="*/ 95 h 693"/>
                <a:gd name="T12" fmla="*/ 269 w 939"/>
                <a:gd name="T13" fmla="*/ 183 h 693"/>
                <a:gd name="T14" fmla="*/ 384 w 939"/>
                <a:gd name="T15" fmla="*/ 122 h 693"/>
                <a:gd name="T16" fmla="*/ 451 w 939"/>
                <a:gd name="T17" fmla="*/ 137 h 693"/>
                <a:gd name="T18" fmla="*/ 535 w 939"/>
                <a:gd name="T19" fmla="*/ 220 h 693"/>
                <a:gd name="T20" fmla="*/ 566 w 939"/>
                <a:gd name="T21" fmla="*/ 220 h 693"/>
                <a:gd name="T22" fmla="*/ 593 w 939"/>
                <a:gd name="T23" fmla="*/ 277 h 693"/>
                <a:gd name="T24" fmla="*/ 586 w 939"/>
                <a:gd name="T25" fmla="*/ 387 h 693"/>
                <a:gd name="T26" fmla="*/ 606 w 939"/>
                <a:gd name="T27" fmla="*/ 400 h 693"/>
                <a:gd name="T28" fmla="*/ 609 w 939"/>
                <a:gd name="T29" fmla="*/ 380 h 693"/>
                <a:gd name="T30" fmla="*/ 636 w 939"/>
                <a:gd name="T31" fmla="*/ 380 h 693"/>
                <a:gd name="T32" fmla="*/ 609 w 939"/>
                <a:gd name="T33" fmla="*/ 432 h 693"/>
                <a:gd name="T34" fmla="*/ 681 w 939"/>
                <a:gd name="T35" fmla="*/ 504 h 693"/>
                <a:gd name="T36" fmla="*/ 692 w 939"/>
                <a:gd name="T37" fmla="*/ 484 h 693"/>
                <a:gd name="T38" fmla="*/ 698 w 939"/>
                <a:gd name="T39" fmla="*/ 535 h 693"/>
                <a:gd name="T40" fmla="*/ 721 w 939"/>
                <a:gd name="T41" fmla="*/ 546 h 693"/>
                <a:gd name="T42" fmla="*/ 746 w 939"/>
                <a:gd name="T43" fmla="*/ 607 h 693"/>
                <a:gd name="T44" fmla="*/ 771 w 939"/>
                <a:gd name="T45" fmla="*/ 607 h 693"/>
                <a:gd name="T46" fmla="*/ 825 w 939"/>
                <a:gd name="T47" fmla="*/ 664 h 693"/>
                <a:gd name="T48" fmla="*/ 856 w 939"/>
                <a:gd name="T49" fmla="*/ 668 h 693"/>
                <a:gd name="T50" fmla="*/ 856 w 939"/>
                <a:gd name="T51" fmla="*/ 677 h 693"/>
                <a:gd name="T52" fmla="*/ 834 w 939"/>
                <a:gd name="T53" fmla="*/ 693 h 693"/>
                <a:gd name="T54" fmla="*/ 883 w 939"/>
                <a:gd name="T55" fmla="*/ 686 h 693"/>
                <a:gd name="T56" fmla="*/ 914 w 939"/>
                <a:gd name="T57" fmla="*/ 673 h 693"/>
                <a:gd name="T58" fmla="*/ 930 w 939"/>
                <a:gd name="T59" fmla="*/ 592 h 693"/>
                <a:gd name="T60" fmla="*/ 939 w 939"/>
                <a:gd name="T61" fmla="*/ 596 h 693"/>
                <a:gd name="T62" fmla="*/ 932 w 939"/>
                <a:gd name="T63" fmla="*/ 484 h 693"/>
                <a:gd name="T64" fmla="*/ 919 w 939"/>
                <a:gd name="T65" fmla="*/ 452 h 693"/>
                <a:gd name="T66" fmla="*/ 818 w 939"/>
                <a:gd name="T67" fmla="*/ 290 h 693"/>
                <a:gd name="T68" fmla="*/ 739 w 939"/>
                <a:gd name="T69" fmla="*/ 137 h 693"/>
                <a:gd name="T70" fmla="*/ 690 w 939"/>
                <a:gd name="T71" fmla="*/ 11 h 693"/>
                <a:gd name="T72" fmla="*/ 678 w 939"/>
                <a:gd name="T73" fmla="*/ 9 h 693"/>
                <a:gd name="T74" fmla="*/ 634 w 939"/>
                <a:gd name="T75" fmla="*/ 0 h 693"/>
                <a:gd name="T76" fmla="*/ 622 w 939"/>
                <a:gd name="T77" fmla="*/ 12 h 693"/>
                <a:gd name="T78" fmla="*/ 629 w 939"/>
                <a:gd name="T79" fmla="*/ 61 h 693"/>
                <a:gd name="T80" fmla="*/ 611 w 939"/>
                <a:gd name="T81" fmla="*/ 57 h 693"/>
                <a:gd name="T82" fmla="*/ 607 w 939"/>
                <a:gd name="T83" fmla="*/ 38 h 693"/>
                <a:gd name="T84" fmla="*/ 310 w 939"/>
                <a:gd name="T85" fmla="*/ 54 h 693"/>
                <a:gd name="T86" fmla="*/ 289 w 939"/>
                <a:gd name="T87" fmla="*/ 21 h 693"/>
                <a:gd name="T88" fmla="*/ 0 w 939"/>
                <a:gd name="T89" fmla="*/ 47 h 693"/>
                <a:gd name="T90" fmla="*/ 0 w 939"/>
                <a:gd name="T91" fmla="*/ 66 h 693"/>
                <a:gd name="T92" fmla="*/ 0 w 939"/>
                <a:gd name="T93" fmla="*/ 66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39" h="693">
                  <a:moveTo>
                    <a:pt x="0" y="66"/>
                  </a:moveTo>
                  <a:lnTo>
                    <a:pt x="25" y="90"/>
                  </a:lnTo>
                  <a:lnTo>
                    <a:pt x="22" y="106"/>
                  </a:lnTo>
                  <a:lnTo>
                    <a:pt x="29" y="117"/>
                  </a:lnTo>
                  <a:lnTo>
                    <a:pt x="18" y="133"/>
                  </a:lnTo>
                  <a:lnTo>
                    <a:pt x="128" y="95"/>
                  </a:lnTo>
                  <a:lnTo>
                    <a:pt x="269" y="183"/>
                  </a:lnTo>
                  <a:lnTo>
                    <a:pt x="384" y="122"/>
                  </a:lnTo>
                  <a:lnTo>
                    <a:pt x="451" y="137"/>
                  </a:lnTo>
                  <a:lnTo>
                    <a:pt x="535" y="220"/>
                  </a:lnTo>
                  <a:lnTo>
                    <a:pt x="566" y="220"/>
                  </a:lnTo>
                  <a:lnTo>
                    <a:pt x="593" y="277"/>
                  </a:lnTo>
                  <a:lnTo>
                    <a:pt x="586" y="387"/>
                  </a:lnTo>
                  <a:lnTo>
                    <a:pt x="606" y="400"/>
                  </a:lnTo>
                  <a:lnTo>
                    <a:pt x="609" y="380"/>
                  </a:lnTo>
                  <a:lnTo>
                    <a:pt x="636" y="380"/>
                  </a:lnTo>
                  <a:lnTo>
                    <a:pt x="609" y="432"/>
                  </a:lnTo>
                  <a:lnTo>
                    <a:pt x="681" y="504"/>
                  </a:lnTo>
                  <a:lnTo>
                    <a:pt x="692" y="484"/>
                  </a:lnTo>
                  <a:lnTo>
                    <a:pt x="698" y="535"/>
                  </a:lnTo>
                  <a:lnTo>
                    <a:pt x="721" y="546"/>
                  </a:lnTo>
                  <a:lnTo>
                    <a:pt x="746" y="607"/>
                  </a:lnTo>
                  <a:lnTo>
                    <a:pt x="771" y="607"/>
                  </a:lnTo>
                  <a:lnTo>
                    <a:pt x="825" y="664"/>
                  </a:lnTo>
                  <a:lnTo>
                    <a:pt x="856" y="668"/>
                  </a:lnTo>
                  <a:lnTo>
                    <a:pt x="856" y="677"/>
                  </a:lnTo>
                  <a:lnTo>
                    <a:pt x="834" y="693"/>
                  </a:lnTo>
                  <a:lnTo>
                    <a:pt x="883" y="686"/>
                  </a:lnTo>
                  <a:lnTo>
                    <a:pt x="914" y="673"/>
                  </a:lnTo>
                  <a:lnTo>
                    <a:pt x="930" y="592"/>
                  </a:lnTo>
                  <a:lnTo>
                    <a:pt x="939" y="596"/>
                  </a:lnTo>
                  <a:lnTo>
                    <a:pt x="932" y="484"/>
                  </a:lnTo>
                  <a:lnTo>
                    <a:pt x="919" y="452"/>
                  </a:lnTo>
                  <a:lnTo>
                    <a:pt x="818" y="290"/>
                  </a:lnTo>
                  <a:lnTo>
                    <a:pt x="739" y="137"/>
                  </a:lnTo>
                  <a:lnTo>
                    <a:pt x="690" y="11"/>
                  </a:lnTo>
                  <a:lnTo>
                    <a:pt x="678" y="9"/>
                  </a:lnTo>
                  <a:lnTo>
                    <a:pt x="634" y="0"/>
                  </a:lnTo>
                  <a:lnTo>
                    <a:pt x="622" y="12"/>
                  </a:lnTo>
                  <a:lnTo>
                    <a:pt x="629" y="61"/>
                  </a:lnTo>
                  <a:lnTo>
                    <a:pt x="611" y="57"/>
                  </a:lnTo>
                  <a:lnTo>
                    <a:pt x="607" y="38"/>
                  </a:lnTo>
                  <a:lnTo>
                    <a:pt x="310" y="54"/>
                  </a:lnTo>
                  <a:lnTo>
                    <a:pt x="289" y="21"/>
                  </a:lnTo>
                  <a:lnTo>
                    <a:pt x="0" y="47"/>
                  </a:lnTo>
                  <a:lnTo>
                    <a:pt x="0" y="66"/>
                  </a:lnTo>
                  <a:lnTo>
                    <a:pt x="0" y="66"/>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45" name="Freeform 44">
              <a:extLst>
                <a:ext uri="{FF2B5EF4-FFF2-40B4-BE49-F238E27FC236}">
                  <a16:creationId xmlns:a16="http://schemas.microsoft.com/office/drawing/2014/main" id="{2DE8E9F5-4CEE-0D8B-B5FC-359314E1E46E}"/>
                </a:ext>
              </a:extLst>
            </p:cNvPr>
            <p:cNvSpPr>
              <a:spLocks/>
            </p:cNvSpPr>
            <p:nvPr/>
          </p:nvSpPr>
          <p:spPr bwMode="auto">
            <a:xfrm>
              <a:off x="5205262" y="3319025"/>
              <a:ext cx="536371" cy="603509"/>
            </a:xfrm>
            <a:custGeom>
              <a:avLst/>
              <a:gdLst>
                <a:gd name="T0" fmla="*/ 0 w 435"/>
                <a:gd name="T1" fmla="*/ 87 h 478"/>
                <a:gd name="T2" fmla="*/ 36 w 435"/>
                <a:gd name="T3" fmla="*/ 418 h 478"/>
                <a:gd name="T4" fmla="*/ 90 w 435"/>
                <a:gd name="T5" fmla="*/ 424 h 478"/>
                <a:gd name="T6" fmla="*/ 155 w 435"/>
                <a:gd name="T7" fmla="*/ 461 h 478"/>
                <a:gd name="T8" fmla="*/ 202 w 435"/>
                <a:gd name="T9" fmla="*/ 460 h 478"/>
                <a:gd name="T10" fmla="*/ 224 w 435"/>
                <a:gd name="T11" fmla="*/ 445 h 478"/>
                <a:gd name="T12" fmla="*/ 276 w 435"/>
                <a:gd name="T13" fmla="*/ 478 h 478"/>
                <a:gd name="T14" fmla="*/ 307 w 435"/>
                <a:gd name="T15" fmla="*/ 451 h 478"/>
                <a:gd name="T16" fmla="*/ 314 w 435"/>
                <a:gd name="T17" fmla="*/ 398 h 478"/>
                <a:gd name="T18" fmla="*/ 334 w 435"/>
                <a:gd name="T19" fmla="*/ 409 h 478"/>
                <a:gd name="T20" fmla="*/ 345 w 435"/>
                <a:gd name="T21" fmla="*/ 366 h 478"/>
                <a:gd name="T22" fmla="*/ 417 w 435"/>
                <a:gd name="T23" fmla="*/ 303 h 478"/>
                <a:gd name="T24" fmla="*/ 429 w 435"/>
                <a:gd name="T25" fmla="*/ 200 h 478"/>
                <a:gd name="T26" fmla="*/ 420 w 435"/>
                <a:gd name="T27" fmla="*/ 179 h 478"/>
                <a:gd name="T28" fmla="*/ 435 w 435"/>
                <a:gd name="T29" fmla="*/ 168 h 478"/>
                <a:gd name="T30" fmla="*/ 408 w 435"/>
                <a:gd name="T31" fmla="*/ 0 h 478"/>
                <a:gd name="T32" fmla="*/ 334 w 435"/>
                <a:gd name="T33" fmla="*/ 38 h 478"/>
                <a:gd name="T34" fmla="*/ 296 w 435"/>
                <a:gd name="T35" fmla="*/ 78 h 478"/>
                <a:gd name="T36" fmla="*/ 269 w 435"/>
                <a:gd name="T37" fmla="*/ 80 h 478"/>
                <a:gd name="T38" fmla="*/ 227 w 435"/>
                <a:gd name="T39" fmla="*/ 101 h 478"/>
                <a:gd name="T40" fmla="*/ 132 w 435"/>
                <a:gd name="T41" fmla="*/ 69 h 478"/>
                <a:gd name="T42" fmla="*/ 0 w 435"/>
                <a:gd name="T43" fmla="*/ 87 h 478"/>
                <a:gd name="T44" fmla="*/ 0 w 435"/>
                <a:gd name="T45" fmla="*/ 87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35" h="478">
                  <a:moveTo>
                    <a:pt x="0" y="87"/>
                  </a:moveTo>
                  <a:lnTo>
                    <a:pt x="36" y="418"/>
                  </a:lnTo>
                  <a:lnTo>
                    <a:pt x="90" y="424"/>
                  </a:lnTo>
                  <a:lnTo>
                    <a:pt x="155" y="461"/>
                  </a:lnTo>
                  <a:lnTo>
                    <a:pt x="202" y="460"/>
                  </a:lnTo>
                  <a:lnTo>
                    <a:pt x="224" y="445"/>
                  </a:lnTo>
                  <a:lnTo>
                    <a:pt x="276" y="478"/>
                  </a:lnTo>
                  <a:lnTo>
                    <a:pt x="307" y="451"/>
                  </a:lnTo>
                  <a:lnTo>
                    <a:pt x="314" y="398"/>
                  </a:lnTo>
                  <a:lnTo>
                    <a:pt x="334" y="409"/>
                  </a:lnTo>
                  <a:lnTo>
                    <a:pt x="345" y="366"/>
                  </a:lnTo>
                  <a:lnTo>
                    <a:pt x="417" y="303"/>
                  </a:lnTo>
                  <a:lnTo>
                    <a:pt x="429" y="200"/>
                  </a:lnTo>
                  <a:lnTo>
                    <a:pt x="420" y="179"/>
                  </a:lnTo>
                  <a:lnTo>
                    <a:pt x="435" y="168"/>
                  </a:lnTo>
                  <a:lnTo>
                    <a:pt x="408" y="0"/>
                  </a:lnTo>
                  <a:lnTo>
                    <a:pt x="334" y="38"/>
                  </a:lnTo>
                  <a:lnTo>
                    <a:pt x="296" y="78"/>
                  </a:lnTo>
                  <a:lnTo>
                    <a:pt x="269" y="80"/>
                  </a:lnTo>
                  <a:lnTo>
                    <a:pt x="227" y="101"/>
                  </a:lnTo>
                  <a:lnTo>
                    <a:pt x="132" y="69"/>
                  </a:lnTo>
                  <a:lnTo>
                    <a:pt x="0" y="87"/>
                  </a:lnTo>
                  <a:lnTo>
                    <a:pt x="0" y="87"/>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46" name="Freeform 43">
              <a:extLst>
                <a:ext uri="{FF2B5EF4-FFF2-40B4-BE49-F238E27FC236}">
                  <a16:creationId xmlns:a16="http://schemas.microsoft.com/office/drawing/2014/main" id="{9AB807B7-E35A-69CB-55F1-15BCF30139A5}"/>
                </a:ext>
              </a:extLst>
            </p:cNvPr>
            <p:cNvSpPr>
              <a:spLocks/>
            </p:cNvSpPr>
            <p:nvPr/>
          </p:nvSpPr>
          <p:spPr bwMode="auto">
            <a:xfrm>
              <a:off x="5708540" y="3203399"/>
              <a:ext cx="740441" cy="475195"/>
            </a:xfrm>
            <a:custGeom>
              <a:avLst/>
              <a:gdLst>
                <a:gd name="T0" fmla="*/ 46 w 601"/>
                <a:gd name="T1" fmla="*/ 377 h 377"/>
                <a:gd name="T2" fmla="*/ 147 w 601"/>
                <a:gd name="T3" fmla="*/ 361 h 377"/>
                <a:gd name="T4" fmla="*/ 508 w 601"/>
                <a:gd name="T5" fmla="*/ 292 h 377"/>
                <a:gd name="T6" fmla="*/ 524 w 601"/>
                <a:gd name="T7" fmla="*/ 276 h 377"/>
                <a:gd name="T8" fmla="*/ 544 w 601"/>
                <a:gd name="T9" fmla="*/ 276 h 377"/>
                <a:gd name="T10" fmla="*/ 567 w 601"/>
                <a:gd name="T11" fmla="*/ 260 h 377"/>
                <a:gd name="T12" fmla="*/ 601 w 601"/>
                <a:gd name="T13" fmla="*/ 217 h 377"/>
                <a:gd name="T14" fmla="*/ 542 w 601"/>
                <a:gd name="T15" fmla="*/ 170 h 377"/>
                <a:gd name="T16" fmla="*/ 540 w 601"/>
                <a:gd name="T17" fmla="*/ 126 h 377"/>
                <a:gd name="T18" fmla="*/ 567 w 601"/>
                <a:gd name="T19" fmla="*/ 65 h 377"/>
                <a:gd name="T20" fmla="*/ 528 w 601"/>
                <a:gd name="T21" fmla="*/ 45 h 377"/>
                <a:gd name="T22" fmla="*/ 484 w 601"/>
                <a:gd name="T23" fmla="*/ 0 h 377"/>
                <a:gd name="T24" fmla="*/ 84 w 601"/>
                <a:gd name="T25" fmla="*/ 74 h 377"/>
                <a:gd name="T26" fmla="*/ 64 w 601"/>
                <a:gd name="T27" fmla="*/ 45 h 377"/>
                <a:gd name="T28" fmla="*/ 0 w 601"/>
                <a:gd name="T29" fmla="*/ 92 h 377"/>
                <a:gd name="T30" fmla="*/ 46 w 601"/>
                <a:gd name="T31" fmla="*/ 377 h 377"/>
                <a:gd name="T32" fmla="*/ 46 w 601"/>
                <a:gd name="T33" fmla="*/ 377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1" h="377">
                  <a:moveTo>
                    <a:pt x="46" y="377"/>
                  </a:moveTo>
                  <a:lnTo>
                    <a:pt x="147" y="361"/>
                  </a:lnTo>
                  <a:lnTo>
                    <a:pt x="508" y="292"/>
                  </a:lnTo>
                  <a:lnTo>
                    <a:pt x="524" y="276"/>
                  </a:lnTo>
                  <a:lnTo>
                    <a:pt x="544" y="276"/>
                  </a:lnTo>
                  <a:lnTo>
                    <a:pt x="567" y="260"/>
                  </a:lnTo>
                  <a:lnTo>
                    <a:pt x="601" y="217"/>
                  </a:lnTo>
                  <a:lnTo>
                    <a:pt x="542" y="170"/>
                  </a:lnTo>
                  <a:lnTo>
                    <a:pt x="540" y="126"/>
                  </a:lnTo>
                  <a:lnTo>
                    <a:pt x="567" y="65"/>
                  </a:lnTo>
                  <a:lnTo>
                    <a:pt x="528" y="45"/>
                  </a:lnTo>
                  <a:lnTo>
                    <a:pt x="484" y="0"/>
                  </a:lnTo>
                  <a:lnTo>
                    <a:pt x="84" y="74"/>
                  </a:lnTo>
                  <a:lnTo>
                    <a:pt x="64" y="45"/>
                  </a:lnTo>
                  <a:lnTo>
                    <a:pt x="0" y="92"/>
                  </a:lnTo>
                  <a:lnTo>
                    <a:pt x="46" y="377"/>
                  </a:lnTo>
                  <a:lnTo>
                    <a:pt x="46" y="377"/>
                  </a:lnTo>
                  <a:close/>
                </a:path>
              </a:pathLst>
            </a:custGeom>
            <a:solidFill>
              <a:srgbClr val="005587"/>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47" name="Freeform 5">
              <a:extLst>
                <a:ext uri="{FF2B5EF4-FFF2-40B4-BE49-F238E27FC236}">
                  <a16:creationId xmlns:a16="http://schemas.microsoft.com/office/drawing/2014/main" id="{FDC89B4C-5108-5FF5-4642-D3C81E4E9542}"/>
                </a:ext>
              </a:extLst>
            </p:cNvPr>
            <p:cNvSpPr>
              <a:spLocks/>
            </p:cNvSpPr>
            <p:nvPr/>
          </p:nvSpPr>
          <p:spPr bwMode="auto">
            <a:xfrm>
              <a:off x="465306" y="2948741"/>
              <a:ext cx="1013162" cy="1724409"/>
            </a:xfrm>
            <a:custGeom>
              <a:avLst/>
              <a:gdLst>
                <a:gd name="T0" fmla="*/ 27 w 820"/>
                <a:gd name="T1" fmla="*/ 277 h 1367"/>
                <a:gd name="T2" fmla="*/ 4 w 820"/>
                <a:gd name="T3" fmla="*/ 384 h 1367"/>
                <a:gd name="T4" fmla="*/ 83 w 820"/>
                <a:gd name="T5" fmla="*/ 555 h 1367"/>
                <a:gd name="T6" fmla="*/ 97 w 820"/>
                <a:gd name="T7" fmla="*/ 544 h 1367"/>
                <a:gd name="T8" fmla="*/ 123 w 820"/>
                <a:gd name="T9" fmla="*/ 616 h 1367"/>
                <a:gd name="T10" fmla="*/ 83 w 820"/>
                <a:gd name="T11" fmla="*/ 565 h 1367"/>
                <a:gd name="T12" fmla="*/ 74 w 820"/>
                <a:gd name="T13" fmla="*/ 645 h 1367"/>
                <a:gd name="T14" fmla="*/ 119 w 820"/>
                <a:gd name="T15" fmla="*/ 693 h 1367"/>
                <a:gd name="T16" fmla="*/ 88 w 820"/>
                <a:gd name="T17" fmla="*/ 760 h 1367"/>
                <a:gd name="T18" fmla="*/ 175 w 820"/>
                <a:gd name="T19" fmla="*/ 942 h 1367"/>
                <a:gd name="T20" fmla="*/ 155 w 820"/>
                <a:gd name="T21" fmla="*/ 1009 h 1367"/>
                <a:gd name="T22" fmla="*/ 268 w 820"/>
                <a:gd name="T23" fmla="*/ 1061 h 1367"/>
                <a:gd name="T24" fmla="*/ 310 w 820"/>
                <a:gd name="T25" fmla="*/ 1115 h 1367"/>
                <a:gd name="T26" fmla="*/ 359 w 820"/>
                <a:gd name="T27" fmla="*/ 1133 h 1367"/>
                <a:gd name="T28" fmla="*/ 359 w 820"/>
                <a:gd name="T29" fmla="*/ 1165 h 1367"/>
                <a:gd name="T30" fmla="*/ 389 w 820"/>
                <a:gd name="T31" fmla="*/ 1173 h 1367"/>
                <a:gd name="T32" fmla="*/ 456 w 820"/>
                <a:gd name="T33" fmla="*/ 1277 h 1367"/>
                <a:gd name="T34" fmla="*/ 456 w 820"/>
                <a:gd name="T35" fmla="*/ 1351 h 1367"/>
                <a:gd name="T36" fmla="*/ 748 w 820"/>
                <a:gd name="T37" fmla="*/ 1367 h 1367"/>
                <a:gd name="T38" fmla="*/ 730 w 820"/>
                <a:gd name="T39" fmla="*/ 1338 h 1367"/>
                <a:gd name="T40" fmla="*/ 739 w 820"/>
                <a:gd name="T41" fmla="*/ 1293 h 1367"/>
                <a:gd name="T42" fmla="*/ 786 w 820"/>
                <a:gd name="T43" fmla="*/ 1219 h 1367"/>
                <a:gd name="T44" fmla="*/ 820 w 820"/>
                <a:gd name="T45" fmla="*/ 1198 h 1367"/>
                <a:gd name="T46" fmla="*/ 800 w 820"/>
                <a:gd name="T47" fmla="*/ 1171 h 1367"/>
                <a:gd name="T48" fmla="*/ 787 w 820"/>
                <a:gd name="T49" fmla="*/ 1099 h 1367"/>
                <a:gd name="T50" fmla="*/ 368 w 820"/>
                <a:gd name="T51" fmla="*/ 470 h 1367"/>
                <a:gd name="T52" fmla="*/ 467 w 820"/>
                <a:gd name="T53" fmla="*/ 106 h 1367"/>
                <a:gd name="T54" fmla="*/ 77 w 820"/>
                <a:gd name="T55" fmla="*/ 0 h 1367"/>
                <a:gd name="T56" fmla="*/ 67 w 820"/>
                <a:gd name="T57" fmla="*/ 21 h 1367"/>
                <a:gd name="T58" fmla="*/ 0 w 820"/>
                <a:gd name="T59" fmla="*/ 182 h 1367"/>
                <a:gd name="T60" fmla="*/ 27 w 820"/>
                <a:gd name="T61" fmla="*/ 277 h 1367"/>
                <a:gd name="T62" fmla="*/ 27 w 820"/>
                <a:gd name="T63" fmla="*/ 277 h 1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20" h="1367">
                  <a:moveTo>
                    <a:pt x="27" y="277"/>
                  </a:moveTo>
                  <a:lnTo>
                    <a:pt x="4" y="384"/>
                  </a:lnTo>
                  <a:lnTo>
                    <a:pt x="83" y="555"/>
                  </a:lnTo>
                  <a:lnTo>
                    <a:pt x="97" y="544"/>
                  </a:lnTo>
                  <a:lnTo>
                    <a:pt x="123" y="616"/>
                  </a:lnTo>
                  <a:lnTo>
                    <a:pt x="83" y="565"/>
                  </a:lnTo>
                  <a:lnTo>
                    <a:pt x="74" y="645"/>
                  </a:lnTo>
                  <a:lnTo>
                    <a:pt x="119" y="693"/>
                  </a:lnTo>
                  <a:lnTo>
                    <a:pt x="88" y="760"/>
                  </a:lnTo>
                  <a:lnTo>
                    <a:pt x="175" y="942"/>
                  </a:lnTo>
                  <a:lnTo>
                    <a:pt x="155" y="1009"/>
                  </a:lnTo>
                  <a:lnTo>
                    <a:pt x="268" y="1061"/>
                  </a:lnTo>
                  <a:lnTo>
                    <a:pt x="310" y="1115"/>
                  </a:lnTo>
                  <a:lnTo>
                    <a:pt x="359" y="1133"/>
                  </a:lnTo>
                  <a:lnTo>
                    <a:pt x="359" y="1165"/>
                  </a:lnTo>
                  <a:lnTo>
                    <a:pt x="389" y="1173"/>
                  </a:lnTo>
                  <a:lnTo>
                    <a:pt x="456" y="1277"/>
                  </a:lnTo>
                  <a:lnTo>
                    <a:pt x="456" y="1351"/>
                  </a:lnTo>
                  <a:lnTo>
                    <a:pt x="748" y="1367"/>
                  </a:lnTo>
                  <a:lnTo>
                    <a:pt x="730" y="1338"/>
                  </a:lnTo>
                  <a:lnTo>
                    <a:pt x="739" y="1293"/>
                  </a:lnTo>
                  <a:lnTo>
                    <a:pt x="786" y="1219"/>
                  </a:lnTo>
                  <a:lnTo>
                    <a:pt x="820" y="1198"/>
                  </a:lnTo>
                  <a:lnTo>
                    <a:pt x="800" y="1171"/>
                  </a:lnTo>
                  <a:lnTo>
                    <a:pt x="787" y="1099"/>
                  </a:lnTo>
                  <a:lnTo>
                    <a:pt x="368" y="470"/>
                  </a:lnTo>
                  <a:lnTo>
                    <a:pt x="467" y="106"/>
                  </a:lnTo>
                  <a:lnTo>
                    <a:pt x="77" y="0"/>
                  </a:lnTo>
                  <a:lnTo>
                    <a:pt x="67" y="21"/>
                  </a:lnTo>
                  <a:lnTo>
                    <a:pt x="0" y="182"/>
                  </a:lnTo>
                  <a:lnTo>
                    <a:pt x="27" y="277"/>
                  </a:lnTo>
                  <a:lnTo>
                    <a:pt x="27" y="277"/>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48" name="Freeform 9">
              <a:extLst>
                <a:ext uri="{FF2B5EF4-FFF2-40B4-BE49-F238E27FC236}">
                  <a16:creationId xmlns:a16="http://schemas.microsoft.com/office/drawing/2014/main" id="{EF541024-809B-1FC2-0B85-EE729A71182F}"/>
                </a:ext>
              </a:extLst>
            </p:cNvPr>
            <p:cNvSpPr>
              <a:spLocks/>
            </p:cNvSpPr>
            <p:nvPr/>
          </p:nvSpPr>
          <p:spPr bwMode="auto">
            <a:xfrm>
              <a:off x="1333533" y="4034428"/>
              <a:ext cx="872369" cy="1005319"/>
            </a:xfrm>
            <a:custGeom>
              <a:avLst/>
              <a:gdLst>
                <a:gd name="T0" fmla="*/ 45 w 706"/>
                <a:gd name="T1" fmla="*/ 506 h 796"/>
                <a:gd name="T2" fmla="*/ 27 w 706"/>
                <a:gd name="T3" fmla="*/ 477 h 796"/>
                <a:gd name="T4" fmla="*/ 36 w 706"/>
                <a:gd name="T5" fmla="*/ 432 h 796"/>
                <a:gd name="T6" fmla="*/ 83 w 706"/>
                <a:gd name="T7" fmla="*/ 358 h 796"/>
                <a:gd name="T8" fmla="*/ 117 w 706"/>
                <a:gd name="T9" fmla="*/ 337 h 796"/>
                <a:gd name="T10" fmla="*/ 97 w 706"/>
                <a:gd name="T11" fmla="*/ 310 h 796"/>
                <a:gd name="T12" fmla="*/ 84 w 706"/>
                <a:gd name="T13" fmla="*/ 238 h 796"/>
                <a:gd name="T14" fmla="*/ 99 w 706"/>
                <a:gd name="T15" fmla="*/ 103 h 796"/>
                <a:gd name="T16" fmla="*/ 122 w 706"/>
                <a:gd name="T17" fmla="*/ 95 h 796"/>
                <a:gd name="T18" fmla="*/ 162 w 706"/>
                <a:gd name="T19" fmla="*/ 119 h 796"/>
                <a:gd name="T20" fmla="*/ 196 w 706"/>
                <a:gd name="T21" fmla="*/ 0 h 796"/>
                <a:gd name="T22" fmla="*/ 706 w 706"/>
                <a:gd name="T23" fmla="*/ 85 h 796"/>
                <a:gd name="T24" fmla="*/ 600 w 706"/>
                <a:gd name="T25" fmla="*/ 796 h 796"/>
                <a:gd name="T26" fmla="*/ 443 w 706"/>
                <a:gd name="T27" fmla="*/ 774 h 796"/>
                <a:gd name="T28" fmla="*/ 346 w 706"/>
                <a:gd name="T29" fmla="*/ 747 h 796"/>
                <a:gd name="T30" fmla="*/ 146 w 706"/>
                <a:gd name="T31" fmla="*/ 668 h 796"/>
                <a:gd name="T32" fmla="*/ 0 w 706"/>
                <a:gd name="T33" fmla="*/ 546 h 796"/>
                <a:gd name="T34" fmla="*/ 45 w 706"/>
                <a:gd name="T35" fmla="*/ 506 h 796"/>
                <a:gd name="T36" fmla="*/ 45 w 706"/>
                <a:gd name="T37" fmla="*/ 506 h 7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06" h="796">
                  <a:moveTo>
                    <a:pt x="45" y="506"/>
                  </a:moveTo>
                  <a:lnTo>
                    <a:pt x="27" y="477"/>
                  </a:lnTo>
                  <a:lnTo>
                    <a:pt x="36" y="432"/>
                  </a:lnTo>
                  <a:lnTo>
                    <a:pt x="83" y="358"/>
                  </a:lnTo>
                  <a:lnTo>
                    <a:pt x="117" y="337"/>
                  </a:lnTo>
                  <a:lnTo>
                    <a:pt x="97" y="310"/>
                  </a:lnTo>
                  <a:lnTo>
                    <a:pt x="84" y="238"/>
                  </a:lnTo>
                  <a:lnTo>
                    <a:pt x="99" y="103"/>
                  </a:lnTo>
                  <a:lnTo>
                    <a:pt x="122" y="95"/>
                  </a:lnTo>
                  <a:lnTo>
                    <a:pt x="162" y="119"/>
                  </a:lnTo>
                  <a:lnTo>
                    <a:pt x="196" y="0"/>
                  </a:lnTo>
                  <a:lnTo>
                    <a:pt x="706" y="85"/>
                  </a:lnTo>
                  <a:lnTo>
                    <a:pt x="600" y="796"/>
                  </a:lnTo>
                  <a:lnTo>
                    <a:pt x="443" y="774"/>
                  </a:lnTo>
                  <a:lnTo>
                    <a:pt x="346" y="747"/>
                  </a:lnTo>
                  <a:lnTo>
                    <a:pt x="146" y="668"/>
                  </a:lnTo>
                  <a:lnTo>
                    <a:pt x="0" y="546"/>
                  </a:lnTo>
                  <a:lnTo>
                    <a:pt x="45" y="506"/>
                  </a:lnTo>
                  <a:lnTo>
                    <a:pt x="45" y="506"/>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49" name="Freeform 11">
              <a:extLst>
                <a:ext uri="{FF2B5EF4-FFF2-40B4-BE49-F238E27FC236}">
                  <a16:creationId xmlns:a16="http://schemas.microsoft.com/office/drawing/2014/main" id="{54ECA0D1-A3C6-0256-5355-E46FF29DF710}"/>
                </a:ext>
              </a:extLst>
            </p:cNvPr>
            <p:cNvSpPr>
              <a:spLocks/>
            </p:cNvSpPr>
            <p:nvPr/>
          </p:nvSpPr>
          <p:spPr bwMode="auto">
            <a:xfrm>
              <a:off x="2205900" y="3502864"/>
              <a:ext cx="931722" cy="731782"/>
            </a:xfrm>
            <a:custGeom>
              <a:avLst/>
              <a:gdLst>
                <a:gd name="T0" fmla="*/ 76 w 755"/>
                <a:gd name="T1" fmla="*/ 0 h 580"/>
                <a:gd name="T2" fmla="*/ 560 w 755"/>
                <a:gd name="T3" fmla="*/ 54 h 580"/>
                <a:gd name="T4" fmla="*/ 755 w 755"/>
                <a:gd name="T5" fmla="*/ 71 h 580"/>
                <a:gd name="T6" fmla="*/ 748 w 755"/>
                <a:gd name="T7" fmla="*/ 197 h 580"/>
                <a:gd name="T8" fmla="*/ 721 w 755"/>
                <a:gd name="T9" fmla="*/ 580 h 580"/>
                <a:gd name="T10" fmla="*/ 622 w 755"/>
                <a:gd name="T11" fmla="*/ 573 h 580"/>
                <a:gd name="T12" fmla="*/ 313 w 755"/>
                <a:gd name="T13" fmla="*/ 546 h 580"/>
                <a:gd name="T14" fmla="*/ 0 w 755"/>
                <a:gd name="T15" fmla="*/ 507 h 580"/>
                <a:gd name="T16" fmla="*/ 76 w 755"/>
                <a:gd name="T17" fmla="*/ 0 h 580"/>
                <a:gd name="T18" fmla="*/ 76 w 755"/>
                <a:gd name="T19" fmla="*/ 0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5" h="580">
                  <a:moveTo>
                    <a:pt x="76" y="0"/>
                  </a:moveTo>
                  <a:lnTo>
                    <a:pt x="560" y="54"/>
                  </a:lnTo>
                  <a:lnTo>
                    <a:pt x="755" y="71"/>
                  </a:lnTo>
                  <a:lnTo>
                    <a:pt x="748" y="197"/>
                  </a:lnTo>
                  <a:lnTo>
                    <a:pt x="721" y="580"/>
                  </a:lnTo>
                  <a:lnTo>
                    <a:pt x="622" y="573"/>
                  </a:lnTo>
                  <a:lnTo>
                    <a:pt x="313" y="546"/>
                  </a:lnTo>
                  <a:lnTo>
                    <a:pt x="0" y="507"/>
                  </a:lnTo>
                  <a:lnTo>
                    <a:pt x="76" y="0"/>
                  </a:lnTo>
                  <a:lnTo>
                    <a:pt x="76" y="0"/>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50" name="Freeform 12">
              <a:extLst>
                <a:ext uri="{FF2B5EF4-FFF2-40B4-BE49-F238E27FC236}">
                  <a16:creationId xmlns:a16="http://schemas.microsoft.com/office/drawing/2014/main" id="{C38C1CAA-081C-553A-5483-94F271A873A3}"/>
                </a:ext>
              </a:extLst>
            </p:cNvPr>
            <p:cNvSpPr>
              <a:spLocks/>
            </p:cNvSpPr>
            <p:nvPr/>
          </p:nvSpPr>
          <p:spPr bwMode="auto">
            <a:xfrm>
              <a:off x="2074771" y="4141586"/>
              <a:ext cx="898595" cy="913670"/>
            </a:xfrm>
            <a:custGeom>
              <a:avLst/>
              <a:gdLst>
                <a:gd name="T0" fmla="*/ 92 w 728"/>
                <a:gd name="T1" fmla="*/ 724 h 724"/>
                <a:gd name="T2" fmla="*/ 101 w 728"/>
                <a:gd name="T3" fmla="*/ 670 h 724"/>
                <a:gd name="T4" fmla="*/ 283 w 728"/>
                <a:gd name="T5" fmla="*/ 693 h 724"/>
                <a:gd name="T6" fmla="*/ 275 w 728"/>
                <a:gd name="T7" fmla="*/ 666 h 724"/>
                <a:gd name="T8" fmla="*/ 668 w 728"/>
                <a:gd name="T9" fmla="*/ 702 h 724"/>
                <a:gd name="T10" fmla="*/ 728 w 728"/>
                <a:gd name="T11" fmla="*/ 66 h 724"/>
                <a:gd name="T12" fmla="*/ 419 w 728"/>
                <a:gd name="T13" fmla="*/ 39 h 724"/>
                <a:gd name="T14" fmla="*/ 106 w 728"/>
                <a:gd name="T15" fmla="*/ 0 h 724"/>
                <a:gd name="T16" fmla="*/ 0 w 728"/>
                <a:gd name="T17" fmla="*/ 711 h 724"/>
                <a:gd name="T18" fmla="*/ 92 w 728"/>
                <a:gd name="T19" fmla="*/ 724 h 724"/>
                <a:gd name="T20" fmla="*/ 92 w 728"/>
                <a:gd name="T21" fmla="*/ 724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28" h="724">
                  <a:moveTo>
                    <a:pt x="92" y="724"/>
                  </a:moveTo>
                  <a:lnTo>
                    <a:pt x="101" y="670"/>
                  </a:lnTo>
                  <a:lnTo>
                    <a:pt x="283" y="693"/>
                  </a:lnTo>
                  <a:lnTo>
                    <a:pt x="275" y="666"/>
                  </a:lnTo>
                  <a:lnTo>
                    <a:pt x="668" y="702"/>
                  </a:lnTo>
                  <a:lnTo>
                    <a:pt x="728" y="66"/>
                  </a:lnTo>
                  <a:lnTo>
                    <a:pt x="419" y="39"/>
                  </a:lnTo>
                  <a:lnTo>
                    <a:pt x="106" y="0"/>
                  </a:lnTo>
                  <a:lnTo>
                    <a:pt x="0" y="711"/>
                  </a:lnTo>
                  <a:lnTo>
                    <a:pt x="92" y="724"/>
                  </a:lnTo>
                  <a:lnTo>
                    <a:pt x="92" y="724"/>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51" name="Freeform 16">
              <a:extLst>
                <a:ext uri="{FF2B5EF4-FFF2-40B4-BE49-F238E27FC236}">
                  <a16:creationId xmlns:a16="http://schemas.microsoft.com/office/drawing/2014/main" id="{3D227D1E-10DC-C9D6-A87B-BA99C807BCAC}"/>
                </a:ext>
              </a:extLst>
            </p:cNvPr>
            <p:cNvSpPr>
              <a:spLocks/>
            </p:cNvSpPr>
            <p:nvPr/>
          </p:nvSpPr>
          <p:spPr bwMode="auto">
            <a:xfrm>
              <a:off x="3094377" y="3749413"/>
              <a:ext cx="951438" cy="509394"/>
            </a:xfrm>
            <a:custGeom>
              <a:avLst/>
              <a:gdLst>
                <a:gd name="T0" fmla="*/ 27 w 769"/>
                <a:gd name="T1" fmla="*/ 0 h 403"/>
                <a:gd name="T2" fmla="*/ 313 w 769"/>
                <a:gd name="T3" fmla="*/ 16 h 403"/>
                <a:gd name="T4" fmla="*/ 693 w 769"/>
                <a:gd name="T5" fmla="*/ 20 h 403"/>
                <a:gd name="T6" fmla="*/ 715 w 769"/>
                <a:gd name="T7" fmla="*/ 38 h 403"/>
                <a:gd name="T8" fmla="*/ 726 w 769"/>
                <a:gd name="T9" fmla="*/ 34 h 403"/>
                <a:gd name="T10" fmla="*/ 740 w 769"/>
                <a:gd name="T11" fmla="*/ 54 h 403"/>
                <a:gd name="T12" fmla="*/ 728 w 769"/>
                <a:gd name="T13" fmla="*/ 54 h 403"/>
                <a:gd name="T14" fmla="*/ 715 w 769"/>
                <a:gd name="T15" fmla="*/ 81 h 403"/>
                <a:gd name="T16" fmla="*/ 746 w 769"/>
                <a:gd name="T17" fmla="*/ 124 h 403"/>
                <a:gd name="T18" fmla="*/ 769 w 769"/>
                <a:gd name="T19" fmla="*/ 129 h 403"/>
                <a:gd name="T20" fmla="*/ 765 w 769"/>
                <a:gd name="T21" fmla="*/ 401 h 403"/>
                <a:gd name="T22" fmla="*/ 439 w 769"/>
                <a:gd name="T23" fmla="*/ 403 h 403"/>
                <a:gd name="T24" fmla="*/ 0 w 769"/>
                <a:gd name="T25" fmla="*/ 383 h 403"/>
                <a:gd name="T26" fmla="*/ 27 w 769"/>
                <a:gd name="T27" fmla="*/ 0 h 403"/>
                <a:gd name="T28" fmla="*/ 27 w 769"/>
                <a:gd name="T29" fmla="*/ 0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9" h="403">
                  <a:moveTo>
                    <a:pt x="27" y="0"/>
                  </a:moveTo>
                  <a:lnTo>
                    <a:pt x="313" y="16"/>
                  </a:lnTo>
                  <a:lnTo>
                    <a:pt x="693" y="20"/>
                  </a:lnTo>
                  <a:lnTo>
                    <a:pt x="715" y="38"/>
                  </a:lnTo>
                  <a:lnTo>
                    <a:pt x="726" y="34"/>
                  </a:lnTo>
                  <a:lnTo>
                    <a:pt x="740" y="54"/>
                  </a:lnTo>
                  <a:lnTo>
                    <a:pt x="728" y="54"/>
                  </a:lnTo>
                  <a:lnTo>
                    <a:pt x="715" y="81"/>
                  </a:lnTo>
                  <a:lnTo>
                    <a:pt x="746" y="124"/>
                  </a:lnTo>
                  <a:lnTo>
                    <a:pt x="769" y="129"/>
                  </a:lnTo>
                  <a:lnTo>
                    <a:pt x="765" y="401"/>
                  </a:lnTo>
                  <a:lnTo>
                    <a:pt x="439" y="403"/>
                  </a:lnTo>
                  <a:lnTo>
                    <a:pt x="0" y="383"/>
                  </a:lnTo>
                  <a:lnTo>
                    <a:pt x="27" y="0"/>
                  </a:lnTo>
                  <a:lnTo>
                    <a:pt x="27" y="0"/>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52" name="Freeform 17">
              <a:extLst>
                <a:ext uri="{FF2B5EF4-FFF2-40B4-BE49-F238E27FC236}">
                  <a16:creationId xmlns:a16="http://schemas.microsoft.com/office/drawing/2014/main" id="{B0D75BCA-4BE5-05EA-62C5-A5BA9EACE04B}"/>
                </a:ext>
              </a:extLst>
            </p:cNvPr>
            <p:cNvSpPr>
              <a:spLocks/>
            </p:cNvSpPr>
            <p:nvPr/>
          </p:nvSpPr>
          <p:spPr bwMode="auto">
            <a:xfrm>
              <a:off x="2964635" y="4222305"/>
              <a:ext cx="1104607" cy="574106"/>
            </a:xfrm>
            <a:custGeom>
              <a:avLst/>
              <a:gdLst>
                <a:gd name="T0" fmla="*/ 6 w 894"/>
                <a:gd name="T1" fmla="*/ 0 h 454"/>
                <a:gd name="T2" fmla="*/ 105 w 894"/>
                <a:gd name="T3" fmla="*/ 7 h 454"/>
                <a:gd name="T4" fmla="*/ 544 w 894"/>
                <a:gd name="T5" fmla="*/ 27 h 454"/>
                <a:gd name="T6" fmla="*/ 870 w 894"/>
                <a:gd name="T7" fmla="*/ 25 h 454"/>
                <a:gd name="T8" fmla="*/ 874 w 894"/>
                <a:gd name="T9" fmla="*/ 92 h 454"/>
                <a:gd name="T10" fmla="*/ 894 w 894"/>
                <a:gd name="T11" fmla="*/ 234 h 454"/>
                <a:gd name="T12" fmla="*/ 890 w 894"/>
                <a:gd name="T13" fmla="*/ 454 h 454"/>
                <a:gd name="T14" fmla="*/ 820 w 894"/>
                <a:gd name="T15" fmla="*/ 416 h 454"/>
                <a:gd name="T16" fmla="*/ 743 w 894"/>
                <a:gd name="T17" fmla="*/ 431 h 454"/>
                <a:gd name="T18" fmla="*/ 687 w 894"/>
                <a:gd name="T19" fmla="*/ 447 h 454"/>
                <a:gd name="T20" fmla="*/ 606 w 894"/>
                <a:gd name="T21" fmla="*/ 449 h 454"/>
                <a:gd name="T22" fmla="*/ 544 w 894"/>
                <a:gd name="T23" fmla="*/ 413 h 454"/>
                <a:gd name="T24" fmla="*/ 528 w 894"/>
                <a:gd name="T25" fmla="*/ 431 h 454"/>
                <a:gd name="T26" fmla="*/ 433 w 894"/>
                <a:gd name="T27" fmla="*/ 389 h 454"/>
                <a:gd name="T28" fmla="*/ 386 w 894"/>
                <a:gd name="T29" fmla="*/ 379 h 454"/>
                <a:gd name="T30" fmla="*/ 362 w 894"/>
                <a:gd name="T31" fmla="*/ 357 h 454"/>
                <a:gd name="T32" fmla="*/ 334 w 894"/>
                <a:gd name="T33" fmla="*/ 355 h 454"/>
                <a:gd name="T34" fmla="*/ 303 w 894"/>
                <a:gd name="T35" fmla="*/ 330 h 454"/>
                <a:gd name="T36" fmla="*/ 314 w 894"/>
                <a:gd name="T37" fmla="*/ 85 h 454"/>
                <a:gd name="T38" fmla="*/ 0 w 894"/>
                <a:gd name="T39" fmla="*/ 67 h 454"/>
                <a:gd name="T40" fmla="*/ 6 w 894"/>
                <a:gd name="T41" fmla="*/ 0 h 454"/>
                <a:gd name="T42" fmla="*/ 6 w 894"/>
                <a:gd name="T43"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4" h="454">
                  <a:moveTo>
                    <a:pt x="6" y="0"/>
                  </a:moveTo>
                  <a:lnTo>
                    <a:pt x="105" y="7"/>
                  </a:lnTo>
                  <a:lnTo>
                    <a:pt x="544" y="27"/>
                  </a:lnTo>
                  <a:lnTo>
                    <a:pt x="870" y="25"/>
                  </a:lnTo>
                  <a:lnTo>
                    <a:pt x="874" y="92"/>
                  </a:lnTo>
                  <a:lnTo>
                    <a:pt x="894" y="234"/>
                  </a:lnTo>
                  <a:lnTo>
                    <a:pt x="890" y="454"/>
                  </a:lnTo>
                  <a:lnTo>
                    <a:pt x="820" y="416"/>
                  </a:lnTo>
                  <a:lnTo>
                    <a:pt x="743" y="431"/>
                  </a:lnTo>
                  <a:lnTo>
                    <a:pt x="687" y="447"/>
                  </a:lnTo>
                  <a:lnTo>
                    <a:pt x="606" y="449"/>
                  </a:lnTo>
                  <a:lnTo>
                    <a:pt x="544" y="413"/>
                  </a:lnTo>
                  <a:lnTo>
                    <a:pt x="528" y="431"/>
                  </a:lnTo>
                  <a:lnTo>
                    <a:pt x="433" y="389"/>
                  </a:lnTo>
                  <a:lnTo>
                    <a:pt x="386" y="379"/>
                  </a:lnTo>
                  <a:lnTo>
                    <a:pt x="362" y="357"/>
                  </a:lnTo>
                  <a:lnTo>
                    <a:pt x="334" y="355"/>
                  </a:lnTo>
                  <a:lnTo>
                    <a:pt x="303" y="330"/>
                  </a:lnTo>
                  <a:lnTo>
                    <a:pt x="314" y="85"/>
                  </a:lnTo>
                  <a:lnTo>
                    <a:pt x="0" y="67"/>
                  </a:lnTo>
                  <a:lnTo>
                    <a:pt x="6" y="0"/>
                  </a:lnTo>
                  <a:lnTo>
                    <a:pt x="6" y="0"/>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53" name="Freeform 21">
              <a:extLst>
                <a:ext uri="{FF2B5EF4-FFF2-40B4-BE49-F238E27FC236}">
                  <a16:creationId xmlns:a16="http://schemas.microsoft.com/office/drawing/2014/main" id="{3A125EEA-8320-BD1D-C3A1-03886091750A}"/>
                </a:ext>
              </a:extLst>
            </p:cNvPr>
            <p:cNvSpPr>
              <a:spLocks/>
            </p:cNvSpPr>
            <p:nvPr/>
          </p:nvSpPr>
          <p:spPr bwMode="auto">
            <a:xfrm>
              <a:off x="4045814" y="4321859"/>
              <a:ext cx="645104" cy="574106"/>
            </a:xfrm>
            <a:custGeom>
              <a:avLst/>
              <a:gdLst>
                <a:gd name="T0" fmla="*/ 20 w 523"/>
                <a:gd name="T1" fmla="*/ 156 h 455"/>
                <a:gd name="T2" fmla="*/ 16 w 523"/>
                <a:gd name="T3" fmla="*/ 376 h 455"/>
                <a:gd name="T4" fmla="*/ 27 w 523"/>
                <a:gd name="T5" fmla="*/ 389 h 455"/>
                <a:gd name="T6" fmla="*/ 65 w 523"/>
                <a:gd name="T7" fmla="*/ 389 h 455"/>
                <a:gd name="T8" fmla="*/ 67 w 523"/>
                <a:gd name="T9" fmla="*/ 455 h 455"/>
                <a:gd name="T10" fmla="*/ 377 w 523"/>
                <a:gd name="T11" fmla="*/ 452 h 455"/>
                <a:gd name="T12" fmla="*/ 371 w 523"/>
                <a:gd name="T13" fmla="*/ 383 h 455"/>
                <a:gd name="T14" fmla="*/ 396 w 523"/>
                <a:gd name="T15" fmla="*/ 308 h 455"/>
                <a:gd name="T16" fmla="*/ 436 w 523"/>
                <a:gd name="T17" fmla="*/ 255 h 455"/>
                <a:gd name="T18" fmla="*/ 432 w 523"/>
                <a:gd name="T19" fmla="*/ 241 h 455"/>
                <a:gd name="T20" fmla="*/ 461 w 523"/>
                <a:gd name="T21" fmla="*/ 192 h 455"/>
                <a:gd name="T22" fmla="*/ 478 w 523"/>
                <a:gd name="T23" fmla="*/ 140 h 455"/>
                <a:gd name="T24" fmla="*/ 472 w 523"/>
                <a:gd name="T25" fmla="*/ 137 h 455"/>
                <a:gd name="T26" fmla="*/ 497 w 523"/>
                <a:gd name="T27" fmla="*/ 117 h 455"/>
                <a:gd name="T28" fmla="*/ 523 w 523"/>
                <a:gd name="T29" fmla="*/ 72 h 455"/>
                <a:gd name="T30" fmla="*/ 514 w 523"/>
                <a:gd name="T31" fmla="*/ 61 h 455"/>
                <a:gd name="T32" fmla="*/ 443 w 523"/>
                <a:gd name="T33" fmla="*/ 65 h 455"/>
                <a:gd name="T34" fmla="*/ 463 w 523"/>
                <a:gd name="T35" fmla="*/ 39 h 455"/>
                <a:gd name="T36" fmla="*/ 458 w 523"/>
                <a:gd name="T37" fmla="*/ 0 h 455"/>
                <a:gd name="T38" fmla="*/ 0 w 523"/>
                <a:gd name="T39" fmla="*/ 14 h 455"/>
                <a:gd name="T40" fmla="*/ 20 w 523"/>
                <a:gd name="T41" fmla="*/ 156 h 455"/>
                <a:gd name="T42" fmla="*/ 20 w 523"/>
                <a:gd name="T43" fmla="*/ 156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23" h="455">
                  <a:moveTo>
                    <a:pt x="20" y="156"/>
                  </a:moveTo>
                  <a:lnTo>
                    <a:pt x="16" y="376"/>
                  </a:lnTo>
                  <a:lnTo>
                    <a:pt x="27" y="389"/>
                  </a:lnTo>
                  <a:lnTo>
                    <a:pt x="65" y="389"/>
                  </a:lnTo>
                  <a:lnTo>
                    <a:pt x="67" y="455"/>
                  </a:lnTo>
                  <a:lnTo>
                    <a:pt x="377" y="452"/>
                  </a:lnTo>
                  <a:lnTo>
                    <a:pt x="371" y="383"/>
                  </a:lnTo>
                  <a:lnTo>
                    <a:pt x="396" y="308"/>
                  </a:lnTo>
                  <a:lnTo>
                    <a:pt x="436" y="255"/>
                  </a:lnTo>
                  <a:lnTo>
                    <a:pt x="432" y="241"/>
                  </a:lnTo>
                  <a:lnTo>
                    <a:pt x="461" y="192"/>
                  </a:lnTo>
                  <a:lnTo>
                    <a:pt x="478" y="140"/>
                  </a:lnTo>
                  <a:lnTo>
                    <a:pt x="472" y="137"/>
                  </a:lnTo>
                  <a:lnTo>
                    <a:pt x="497" y="117"/>
                  </a:lnTo>
                  <a:lnTo>
                    <a:pt x="523" y="72"/>
                  </a:lnTo>
                  <a:lnTo>
                    <a:pt x="514" y="61"/>
                  </a:lnTo>
                  <a:lnTo>
                    <a:pt x="443" y="65"/>
                  </a:lnTo>
                  <a:lnTo>
                    <a:pt x="463" y="39"/>
                  </a:lnTo>
                  <a:lnTo>
                    <a:pt x="458" y="0"/>
                  </a:lnTo>
                  <a:lnTo>
                    <a:pt x="0" y="14"/>
                  </a:lnTo>
                  <a:lnTo>
                    <a:pt x="20" y="156"/>
                  </a:lnTo>
                  <a:lnTo>
                    <a:pt x="20" y="156"/>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1E1E1E"/>
                  </a:solidFill>
                  <a:effectLst/>
                  <a:uLnTx/>
                  <a:uFillTx/>
                  <a:latin typeface="Arial" panose="020B0604020202020204"/>
                  <a:ea typeface="+mn-ea"/>
                  <a:cs typeface="+mn-cs"/>
                </a:rPr>
                <a:t> </a:t>
              </a:r>
            </a:p>
          </p:txBody>
        </p:sp>
        <p:sp>
          <p:nvSpPr>
            <p:cNvPr id="54" name="Freeform 23">
              <a:extLst>
                <a:ext uri="{FF2B5EF4-FFF2-40B4-BE49-F238E27FC236}">
                  <a16:creationId xmlns:a16="http://schemas.microsoft.com/office/drawing/2014/main" id="{E2EAC9A5-94FF-E1A6-67A2-CCB3DB60147B}"/>
                </a:ext>
              </a:extLst>
            </p:cNvPr>
            <p:cNvSpPr>
              <a:spLocks/>
            </p:cNvSpPr>
            <p:nvPr/>
          </p:nvSpPr>
          <p:spPr bwMode="auto">
            <a:xfrm>
              <a:off x="4422425" y="3337914"/>
              <a:ext cx="502749" cy="899323"/>
            </a:xfrm>
            <a:custGeom>
              <a:avLst/>
              <a:gdLst>
                <a:gd name="T0" fmla="*/ 7 w 407"/>
                <a:gd name="T1" fmla="*/ 292 h 713"/>
                <a:gd name="T2" fmla="*/ 48 w 407"/>
                <a:gd name="T3" fmla="*/ 201 h 713"/>
                <a:gd name="T4" fmla="*/ 36 w 407"/>
                <a:gd name="T5" fmla="*/ 167 h 713"/>
                <a:gd name="T6" fmla="*/ 106 w 407"/>
                <a:gd name="T7" fmla="*/ 113 h 713"/>
                <a:gd name="T8" fmla="*/ 118 w 407"/>
                <a:gd name="T9" fmla="*/ 74 h 713"/>
                <a:gd name="T10" fmla="*/ 68 w 407"/>
                <a:gd name="T11" fmla="*/ 16 h 713"/>
                <a:gd name="T12" fmla="*/ 340 w 407"/>
                <a:gd name="T13" fmla="*/ 0 h 713"/>
                <a:gd name="T14" fmla="*/ 347 w 407"/>
                <a:gd name="T15" fmla="*/ 41 h 713"/>
                <a:gd name="T16" fmla="*/ 374 w 407"/>
                <a:gd name="T17" fmla="*/ 95 h 713"/>
                <a:gd name="T18" fmla="*/ 398 w 407"/>
                <a:gd name="T19" fmla="*/ 367 h 713"/>
                <a:gd name="T20" fmla="*/ 392 w 407"/>
                <a:gd name="T21" fmla="*/ 423 h 713"/>
                <a:gd name="T22" fmla="*/ 407 w 407"/>
                <a:gd name="T23" fmla="*/ 455 h 713"/>
                <a:gd name="T24" fmla="*/ 391 w 407"/>
                <a:gd name="T25" fmla="*/ 517 h 713"/>
                <a:gd name="T26" fmla="*/ 369 w 407"/>
                <a:gd name="T27" fmla="*/ 544 h 713"/>
                <a:gd name="T28" fmla="*/ 358 w 407"/>
                <a:gd name="T29" fmla="*/ 589 h 713"/>
                <a:gd name="T30" fmla="*/ 371 w 407"/>
                <a:gd name="T31" fmla="*/ 603 h 713"/>
                <a:gd name="T32" fmla="*/ 360 w 407"/>
                <a:gd name="T33" fmla="*/ 628 h 713"/>
                <a:gd name="T34" fmla="*/ 365 w 407"/>
                <a:gd name="T35" fmla="*/ 637 h 713"/>
                <a:gd name="T36" fmla="*/ 333 w 407"/>
                <a:gd name="T37" fmla="*/ 650 h 713"/>
                <a:gd name="T38" fmla="*/ 326 w 407"/>
                <a:gd name="T39" fmla="*/ 695 h 713"/>
                <a:gd name="T40" fmla="*/ 279 w 407"/>
                <a:gd name="T41" fmla="*/ 681 h 713"/>
                <a:gd name="T42" fmla="*/ 255 w 407"/>
                <a:gd name="T43" fmla="*/ 713 h 713"/>
                <a:gd name="T44" fmla="*/ 241 w 407"/>
                <a:gd name="T45" fmla="*/ 709 h 713"/>
                <a:gd name="T46" fmla="*/ 225 w 407"/>
                <a:gd name="T47" fmla="*/ 681 h 713"/>
                <a:gd name="T48" fmla="*/ 200 w 407"/>
                <a:gd name="T49" fmla="*/ 610 h 713"/>
                <a:gd name="T50" fmla="*/ 138 w 407"/>
                <a:gd name="T51" fmla="*/ 574 h 713"/>
                <a:gd name="T52" fmla="*/ 126 w 407"/>
                <a:gd name="T53" fmla="*/ 538 h 713"/>
                <a:gd name="T54" fmla="*/ 146 w 407"/>
                <a:gd name="T55" fmla="*/ 482 h 713"/>
                <a:gd name="T56" fmla="*/ 129 w 407"/>
                <a:gd name="T57" fmla="*/ 472 h 713"/>
                <a:gd name="T58" fmla="*/ 90 w 407"/>
                <a:gd name="T59" fmla="*/ 472 h 713"/>
                <a:gd name="T60" fmla="*/ 81 w 407"/>
                <a:gd name="T61" fmla="*/ 437 h 713"/>
                <a:gd name="T62" fmla="*/ 16 w 407"/>
                <a:gd name="T63" fmla="*/ 369 h 713"/>
                <a:gd name="T64" fmla="*/ 0 w 407"/>
                <a:gd name="T65" fmla="*/ 313 h 713"/>
                <a:gd name="T66" fmla="*/ 7 w 407"/>
                <a:gd name="T67" fmla="*/ 292 h 713"/>
                <a:gd name="T68" fmla="*/ 7 w 407"/>
                <a:gd name="T69" fmla="*/ 292 h 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7" h="713">
                  <a:moveTo>
                    <a:pt x="7" y="292"/>
                  </a:moveTo>
                  <a:lnTo>
                    <a:pt x="48" y="201"/>
                  </a:lnTo>
                  <a:lnTo>
                    <a:pt x="36" y="167"/>
                  </a:lnTo>
                  <a:lnTo>
                    <a:pt x="106" y="113"/>
                  </a:lnTo>
                  <a:lnTo>
                    <a:pt x="118" y="74"/>
                  </a:lnTo>
                  <a:lnTo>
                    <a:pt x="68" y="16"/>
                  </a:lnTo>
                  <a:lnTo>
                    <a:pt x="340" y="0"/>
                  </a:lnTo>
                  <a:lnTo>
                    <a:pt x="347" y="41"/>
                  </a:lnTo>
                  <a:lnTo>
                    <a:pt x="374" y="95"/>
                  </a:lnTo>
                  <a:lnTo>
                    <a:pt x="398" y="367"/>
                  </a:lnTo>
                  <a:lnTo>
                    <a:pt x="392" y="423"/>
                  </a:lnTo>
                  <a:lnTo>
                    <a:pt x="407" y="455"/>
                  </a:lnTo>
                  <a:lnTo>
                    <a:pt x="391" y="517"/>
                  </a:lnTo>
                  <a:lnTo>
                    <a:pt x="369" y="544"/>
                  </a:lnTo>
                  <a:lnTo>
                    <a:pt x="358" y="589"/>
                  </a:lnTo>
                  <a:lnTo>
                    <a:pt x="371" y="603"/>
                  </a:lnTo>
                  <a:lnTo>
                    <a:pt x="360" y="628"/>
                  </a:lnTo>
                  <a:lnTo>
                    <a:pt x="365" y="637"/>
                  </a:lnTo>
                  <a:lnTo>
                    <a:pt x="333" y="650"/>
                  </a:lnTo>
                  <a:lnTo>
                    <a:pt x="326" y="695"/>
                  </a:lnTo>
                  <a:lnTo>
                    <a:pt x="279" y="681"/>
                  </a:lnTo>
                  <a:lnTo>
                    <a:pt x="255" y="713"/>
                  </a:lnTo>
                  <a:lnTo>
                    <a:pt x="241" y="709"/>
                  </a:lnTo>
                  <a:lnTo>
                    <a:pt x="225" y="681"/>
                  </a:lnTo>
                  <a:lnTo>
                    <a:pt x="200" y="610"/>
                  </a:lnTo>
                  <a:lnTo>
                    <a:pt x="138" y="574"/>
                  </a:lnTo>
                  <a:lnTo>
                    <a:pt x="126" y="538"/>
                  </a:lnTo>
                  <a:lnTo>
                    <a:pt x="146" y="482"/>
                  </a:lnTo>
                  <a:lnTo>
                    <a:pt x="129" y="472"/>
                  </a:lnTo>
                  <a:lnTo>
                    <a:pt x="90" y="472"/>
                  </a:lnTo>
                  <a:lnTo>
                    <a:pt x="81" y="437"/>
                  </a:lnTo>
                  <a:lnTo>
                    <a:pt x="16" y="369"/>
                  </a:lnTo>
                  <a:lnTo>
                    <a:pt x="0" y="313"/>
                  </a:lnTo>
                  <a:lnTo>
                    <a:pt x="7" y="292"/>
                  </a:lnTo>
                  <a:lnTo>
                    <a:pt x="7" y="292"/>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55" name="Freeform 25">
              <a:extLst>
                <a:ext uri="{FF2B5EF4-FFF2-40B4-BE49-F238E27FC236}">
                  <a16:creationId xmlns:a16="http://schemas.microsoft.com/office/drawing/2014/main" id="{83B23780-1392-5839-2189-A17F0C6C068D}"/>
                </a:ext>
              </a:extLst>
            </p:cNvPr>
            <p:cNvSpPr>
              <a:spLocks/>
            </p:cNvSpPr>
            <p:nvPr/>
          </p:nvSpPr>
          <p:spPr bwMode="auto">
            <a:xfrm>
              <a:off x="4717949" y="3843991"/>
              <a:ext cx="926212" cy="472891"/>
            </a:xfrm>
            <a:custGeom>
              <a:avLst/>
              <a:gdLst>
                <a:gd name="T0" fmla="*/ 4 w 750"/>
                <a:gd name="T1" fmla="*/ 355 h 375"/>
                <a:gd name="T2" fmla="*/ 22 w 750"/>
                <a:gd name="T3" fmla="*/ 353 h 375"/>
                <a:gd name="T4" fmla="*/ 27 w 750"/>
                <a:gd name="T5" fmla="*/ 314 h 375"/>
                <a:gd name="T6" fmla="*/ 16 w 750"/>
                <a:gd name="T7" fmla="*/ 312 h 375"/>
                <a:gd name="T8" fmla="*/ 40 w 750"/>
                <a:gd name="T9" fmla="*/ 280 h 375"/>
                <a:gd name="T10" fmla="*/ 87 w 750"/>
                <a:gd name="T11" fmla="*/ 294 h 375"/>
                <a:gd name="T12" fmla="*/ 94 w 750"/>
                <a:gd name="T13" fmla="*/ 249 h 375"/>
                <a:gd name="T14" fmla="*/ 126 w 750"/>
                <a:gd name="T15" fmla="*/ 236 h 375"/>
                <a:gd name="T16" fmla="*/ 121 w 750"/>
                <a:gd name="T17" fmla="*/ 227 h 375"/>
                <a:gd name="T18" fmla="*/ 139 w 750"/>
                <a:gd name="T19" fmla="*/ 184 h 375"/>
                <a:gd name="T20" fmla="*/ 200 w 750"/>
                <a:gd name="T21" fmla="*/ 181 h 375"/>
                <a:gd name="T22" fmla="*/ 251 w 750"/>
                <a:gd name="T23" fmla="*/ 164 h 375"/>
                <a:gd name="T24" fmla="*/ 283 w 750"/>
                <a:gd name="T25" fmla="*/ 143 h 375"/>
                <a:gd name="T26" fmla="*/ 301 w 750"/>
                <a:gd name="T27" fmla="*/ 134 h 375"/>
                <a:gd name="T28" fmla="*/ 343 w 750"/>
                <a:gd name="T29" fmla="*/ 132 h 375"/>
                <a:gd name="T30" fmla="*/ 389 w 750"/>
                <a:gd name="T31" fmla="*/ 54 h 375"/>
                <a:gd name="T32" fmla="*/ 404 w 750"/>
                <a:gd name="T33" fmla="*/ 60 h 375"/>
                <a:gd name="T34" fmla="*/ 440 w 750"/>
                <a:gd name="T35" fmla="*/ 33 h 375"/>
                <a:gd name="T36" fmla="*/ 431 w 750"/>
                <a:gd name="T37" fmla="*/ 13 h 375"/>
                <a:gd name="T38" fmla="*/ 434 w 750"/>
                <a:gd name="T39" fmla="*/ 2 h 375"/>
                <a:gd name="T40" fmla="*/ 467 w 750"/>
                <a:gd name="T41" fmla="*/ 0 h 375"/>
                <a:gd name="T42" fmla="*/ 488 w 750"/>
                <a:gd name="T43" fmla="*/ 8 h 375"/>
                <a:gd name="T44" fmla="*/ 553 w 750"/>
                <a:gd name="T45" fmla="*/ 45 h 375"/>
                <a:gd name="T46" fmla="*/ 600 w 750"/>
                <a:gd name="T47" fmla="*/ 44 h 375"/>
                <a:gd name="T48" fmla="*/ 622 w 750"/>
                <a:gd name="T49" fmla="*/ 29 h 375"/>
                <a:gd name="T50" fmla="*/ 674 w 750"/>
                <a:gd name="T51" fmla="*/ 62 h 375"/>
                <a:gd name="T52" fmla="*/ 690 w 750"/>
                <a:gd name="T53" fmla="*/ 123 h 375"/>
                <a:gd name="T54" fmla="*/ 750 w 750"/>
                <a:gd name="T55" fmla="*/ 166 h 375"/>
                <a:gd name="T56" fmla="*/ 721 w 750"/>
                <a:gd name="T57" fmla="*/ 200 h 375"/>
                <a:gd name="T58" fmla="*/ 670 w 750"/>
                <a:gd name="T59" fmla="*/ 249 h 375"/>
                <a:gd name="T60" fmla="*/ 669 w 750"/>
                <a:gd name="T61" fmla="*/ 260 h 375"/>
                <a:gd name="T62" fmla="*/ 595 w 750"/>
                <a:gd name="T63" fmla="*/ 307 h 375"/>
                <a:gd name="T64" fmla="*/ 180 w 750"/>
                <a:gd name="T65" fmla="*/ 346 h 375"/>
                <a:gd name="T66" fmla="*/ 135 w 750"/>
                <a:gd name="T67" fmla="*/ 343 h 375"/>
                <a:gd name="T68" fmla="*/ 137 w 750"/>
                <a:gd name="T69" fmla="*/ 364 h 375"/>
                <a:gd name="T70" fmla="*/ 0 w 750"/>
                <a:gd name="T71" fmla="*/ 375 h 375"/>
                <a:gd name="T72" fmla="*/ 4 w 750"/>
                <a:gd name="T73" fmla="*/ 355 h 375"/>
                <a:gd name="T74" fmla="*/ 4 w 750"/>
                <a:gd name="T75" fmla="*/ 355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50" h="375">
                  <a:moveTo>
                    <a:pt x="4" y="355"/>
                  </a:moveTo>
                  <a:lnTo>
                    <a:pt x="22" y="353"/>
                  </a:lnTo>
                  <a:lnTo>
                    <a:pt x="27" y="314"/>
                  </a:lnTo>
                  <a:lnTo>
                    <a:pt x="16" y="312"/>
                  </a:lnTo>
                  <a:lnTo>
                    <a:pt x="40" y="280"/>
                  </a:lnTo>
                  <a:lnTo>
                    <a:pt x="87" y="294"/>
                  </a:lnTo>
                  <a:lnTo>
                    <a:pt x="94" y="249"/>
                  </a:lnTo>
                  <a:lnTo>
                    <a:pt x="126" y="236"/>
                  </a:lnTo>
                  <a:lnTo>
                    <a:pt x="121" y="227"/>
                  </a:lnTo>
                  <a:lnTo>
                    <a:pt x="139" y="184"/>
                  </a:lnTo>
                  <a:lnTo>
                    <a:pt x="200" y="181"/>
                  </a:lnTo>
                  <a:lnTo>
                    <a:pt x="251" y="164"/>
                  </a:lnTo>
                  <a:lnTo>
                    <a:pt x="283" y="143"/>
                  </a:lnTo>
                  <a:lnTo>
                    <a:pt x="301" y="134"/>
                  </a:lnTo>
                  <a:lnTo>
                    <a:pt x="343" y="132"/>
                  </a:lnTo>
                  <a:lnTo>
                    <a:pt x="389" y="54"/>
                  </a:lnTo>
                  <a:lnTo>
                    <a:pt x="404" y="60"/>
                  </a:lnTo>
                  <a:lnTo>
                    <a:pt x="440" y="33"/>
                  </a:lnTo>
                  <a:lnTo>
                    <a:pt x="431" y="13"/>
                  </a:lnTo>
                  <a:lnTo>
                    <a:pt x="434" y="2"/>
                  </a:lnTo>
                  <a:lnTo>
                    <a:pt x="467" y="0"/>
                  </a:lnTo>
                  <a:lnTo>
                    <a:pt x="488" y="8"/>
                  </a:lnTo>
                  <a:lnTo>
                    <a:pt x="553" y="45"/>
                  </a:lnTo>
                  <a:lnTo>
                    <a:pt x="600" y="44"/>
                  </a:lnTo>
                  <a:lnTo>
                    <a:pt x="622" y="29"/>
                  </a:lnTo>
                  <a:lnTo>
                    <a:pt x="674" y="62"/>
                  </a:lnTo>
                  <a:lnTo>
                    <a:pt x="690" y="123"/>
                  </a:lnTo>
                  <a:lnTo>
                    <a:pt x="750" y="166"/>
                  </a:lnTo>
                  <a:lnTo>
                    <a:pt x="721" y="200"/>
                  </a:lnTo>
                  <a:lnTo>
                    <a:pt x="670" y="249"/>
                  </a:lnTo>
                  <a:lnTo>
                    <a:pt x="669" y="260"/>
                  </a:lnTo>
                  <a:lnTo>
                    <a:pt x="595" y="307"/>
                  </a:lnTo>
                  <a:lnTo>
                    <a:pt x="180" y="346"/>
                  </a:lnTo>
                  <a:lnTo>
                    <a:pt x="135" y="343"/>
                  </a:lnTo>
                  <a:lnTo>
                    <a:pt x="137" y="364"/>
                  </a:lnTo>
                  <a:lnTo>
                    <a:pt x="0" y="375"/>
                  </a:lnTo>
                  <a:lnTo>
                    <a:pt x="4" y="355"/>
                  </a:lnTo>
                  <a:lnTo>
                    <a:pt x="4" y="355"/>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56" name="Freeform 45">
              <a:extLst>
                <a:ext uri="{FF2B5EF4-FFF2-40B4-BE49-F238E27FC236}">
                  <a16:creationId xmlns:a16="http://schemas.microsoft.com/office/drawing/2014/main" id="{2A264FA3-475D-9788-3C6E-B333A0729A3E}"/>
                </a:ext>
              </a:extLst>
            </p:cNvPr>
            <p:cNvSpPr>
              <a:spLocks/>
            </p:cNvSpPr>
            <p:nvPr/>
          </p:nvSpPr>
          <p:spPr bwMode="auto">
            <a:xfrm>
              <a:off x="5222500" y="4477804"/>
              <a:ext cx="688851" cy="720149"/>
            </a:xfrm>
            <a:custGeom>
              <a:avLst/>
              <a:gdLst>
                <a:gd name="T0" fmla="*/ 75 w 557"/>
                <a:gd name="T1" fmla="*/ 295 h 571"/>
                <a:gd name="T2" fmla="*/ 112 w 557"/>
                <a:gd name="T3" fmla="*/ 373 h 571"/>
                <a:gd name="T4" fmla="*/ 97 w 557"/>
                <a:gd name="T5" fmla="*/ 432 h 571"/>
                <a:gd name="T6" fmla="*/ 121 w 557"/>
                <a:gd name="T7" fmla="*/ 531 h 571"/>
                <a:gd name="T8" fmla="*/ 142 w 557"/>
                <a:gd name="T9" fmla="*/ 564 h 571"/>
                <a:gd name="T10" fmla="*/ 439 w 557"/>
                <a:gd name="T11" fmla="*/ 548 h 571"/>
                <a:gd name="T12" fmla="*/ 443 w 557"/>
                <a:gd name="T13" fmla="*/ 567 h 571"/>
                <a:gd name="T14" fmla="*/ 461 w 557"/>
                <a:gd name="T15" fmla="*/ 571 h 571"/>
                <a:gd name="T16" fmla="*/ 454 w 557"/>
                <a:gd name="T17" fmla="*/ 522 h 571"/>
                <a:gd name="T18" fmla="*/ 466 w 557"/>
                <a:gd name="T19" fmla="*/ 510 h 571"/>
                <a:gd name="T20" fmla="*/ 510 w 557"/>
                <a:gd name="T21" fmla="*/ 519 h 571"/>
                <a:gd name="T22" fmla="*/ 517 w 557"/>
                <a:gd name="T23" fmla="*/ 485 h 571"/>
                <a:gd name="T24" fmla="*/ 512 w 557"/>
                <a:gd name="T25" fmla="*/ 440 h 571"/>
                <a:gd name="T26" fmla="*/ 530 w 557"/>
                <a:gd name="T27" fmla="*/ 427 h 571"/>
                <a:gd name="T28" fmla="*/ 557 w 557"/>
                <a:gd name="T29" fmla="*/ 340 h 571"/>
                <a:gd name="T30" fmla="*/ 539 w 557"/>
                <a:gd name="T31" fmla="*/ 337 h 571"/>
                <a:gd name="T32" fmla="*/ 466 w 557"/>
                <a:gd name="T33" fmla="*/ 225 h 571"/>
                <a:gd name="T34" fmla="*/ 310 w 557"/>
                <a:gd name="T35" fmla="*/ 85 h 571"/>
                <a:gd name="T36" fmla="*/ 241 w 557"/>
                <a:gd name="T37" fmla="*/ 41 h 571"/>
                <a:gd name="T38" fmla="*/ 265 w 557"/>
                <a:gd name="T39" fmla="*/ 0 h 571"/>
                <a:gd name="T40" fmla="*/ 137 w 557"/>
                <a:gd name="T41" fmla="*/ 16 h 571"/>
                <a:gd name="T42" fmla="*/ 0 w 557"/>
                <a:gd name="T43" fmla="*/ 32 h 571"/>
                <a:gd name="T44" fmla="*/ 75 w 557"/>
                <a:gd name="T45" fmla="*/ 295 h 571"/>
                <a:gd name="T46" fmla="*/ 75 w 557"/>
                <a:gd name="T47" fmla="*/ 295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57" h="571">
                  <a:moveTo>
                    <a:pt x="75" y="295"/>
                  </a:moveTo>
                  <a:lnTo>
                    <a:pt x="112" y="373"/>
                  </a:lnTo>
                  <a:lnTo>
                    <a:pt x="97" y="432"/>
                  </a:lnTo>
                  <a:lnTo>
                    <a:pt x="121" y="531"/>
                  </a:lnTo>
                  <a:lnTo>
                    <a:pt x="142" y="564"/>
                  </a:lnTo>
                  <a:lnTo>
                    <a:pt x="439" y="548"/>
                  </a:lnTo>
                  <a:lnTo>
                    <a:pt x="443" y="567"/>
                  </a:lnTo>
                  <a:lnTo>
                    <a:pt x="461" y="571"/>
                  </a:lnTo>
                  <a:lnTo>
                    <a:pt x="454" y="522"/>
                  </a:lnTo>
                  <a:lnTo>
                    <a:pt x="466" y="510"/>
                  </a:lnTo>
                  <a:lnTo>
                    <a:pt x="510" y="519"/>
                  </a:lnTo>
                  <a:lnTo>
                    <a:pt x="517" y="485"/>
                  </a:lnTo>
                  <a:lnTo>
                    <a:pt x="512" y="440"/>
                  </a:lnTo>
                  <a:lnTo>
                    <a:pt x="530" y="427"/>
                  </a:lnTo>
                  <a:lnTo>
                    <a:pt x="557" y="340"/>
                  </a:lnTo>
                  <a:lnTo>
                    <a:pt x="539" y="337"/>
                  </a:lnTo>
                  <a:lnTo>
                    <a:pt x="466" y="225"/>
                  </a:lnTo>
                  <a:lnTo>
                    <a:pt x="310" y="85"/>
                  </a:lnTo>
                  <a:lnTo>
                    <a:pt x="241" y="41"/>
                  </a:lnTo>
                  <a:lnTo>
                    <a:pt x="265" y="0"/>
                  </a:lnTo>
                  <a:lnTo>
                    <a:pt x="137" y="16"/>
                  </a:lnTo>
                  <a:lnTo>
                    <a:pt x="0" y="32"/>
                  </a:lnTo>
                  <a:lnTo>
                    <a:pt x="75" y="295"/>
                  </a:lnTo>
                  <a:lnTo>
                    <a:pt x="75" y="295"/>
                  </a:lnTo>
                  <a:close/>
                </a:path>
              </a:pathLst>
            </a:custGeom>
            <a:solidFill>
              <a:srgbClr val="005587"/>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57" name="Freeform 46">
              <a:extLst>
                <a:ext uri="{FF2B5EF4-FFF2-40B4-BE49-F238E27FC236}">
                  <a16:creationId xmlns:a16="http://schemas.microsoft.com/office/drawing/2014/main" id="{43DCC77C-98C5-C5B3-9C87-28E598D18016}"/>
                </a:ext>
              </a:extLst>
            </p:cNvPr>
            <p:cNvSpPr>
              <a:spLocks/>
            </p:cNvSpPr>
            <p:nvPr/>
          </p:nvSpPr>
          <p:spPr bwMode="auto">
            <a:xfrm>
              <a:off x="5447966" y="3675914"/>
              <a:ext cx="990396" cy="555262"/>
            </a:xfrm>
            <a:custGeom>
              <a:avLst/>
              <a:gdLst>
                <a:gd name="T0" fmla="*/ 74 w 800"/>
                <a:gd name="T1" fmla="*/ 393 h 440"/>
                <a:gd name="T2" fmla="*/ 75 w 800"/>
                <a:gd name="T3" fmla="*/ 382 h 440"/>
                <a:gd name="T4" fmla="*/ 126 w 800"/>
                <a:gd name="T5" fmla="*/ 333 h 440"/>
                <a:gd name="T6" fmla="*/ 155 w 800"/>
                <a:gd name="T7" fmla="*/ 299 h 440"/>
                <a:gd name="T8" fmla="*/ 184 w 800"/>
                <a:gd name="T9" fmla="*/ 333 h 440"/>
                <a:gd name="T10" fmla="*/ 272 w 800"/>
                <a:gd name="T11" fmla="*/ 297 h 440"/>
                <a:gd name="T12" fmla="*/ 311 w 800"/>
                <a:gd name="T13" fmla="*/ 292 h 440"/>
                <a:gd name="T14" fmla="*/ 333 w 800"/>
                <a:gd name="T15" fmla="*/ 265 h 440"/>
                <a:gd name="T16" fmla="*/ 367 w 800"/>
                <a:gd name="T17" fmla="*/ 130 h 440"/>
                <a:gd name="T18" fmla="*/ 405 w 800"/>
                <a:gd name="T19" fmla="*/ 146 h 440"/>
                <a:gd name="T20" fmla="*/ 477 w 800"/>
                <a:gd name="T21" fmla="*/ 0 h 440"/>
                <a:gd name="T22" fmla="*/ 533 w 800"/>
                <a:gd name="T23" fmla="*/ 31 h 440"/>
                <a:gd name="T24" fmla="*/ 542 w 800"/>
                <a:gd name="T25" fmla="*/ 5 h 440"/>
                <a:gd name="T26" fmla="*/ 569 w 800"/>
                <a:gd name="T27" fmla="*/ 13 h 440"/>
                <a:gd name="T28" fmla="*/ 620 w 800"/>
                <a:gd name="T29" fmla="*/ 58 h 440"/>
                <a:gd name="T30" fmla="*/ 602 w 800"/>
                <a:gd name="T31" fmla="*/ 101 h 440"/>
                <a:gd name="T32" fmla="*/ 609 w 800"/>
                <a:gd name="T33" fmla="*/ 121 h 440"/>
                <a:gd name="T34" fmla="*/ 630 w 800"/>
                <a:gd name="T35" fmla="*/ 112 h 440"/>
                <a:gd name="T36" fmla="*/ 647 w 800"/>
                <a:gd name="T37" fmla="*/ 132 h 440"/>
                <a:gd name="T38" fmla="*/ 724 w 800"/>
                <a:gd name="T39" fmla="*/ 157 h 440"/>
                <a:gd name="T40" fmla="*/ 652 w 800"/>
                <a:gd name="T41" fmla="*/ 153 h 440"/>
                <a:gd name="T42" fmla="*/ 728 w 800"/>
                <a:gd name="T43" fmla="*/ 220 h 440"/>
                <a:gd name="T44" fmla="*/ 681 w 800"/>
                <a:gd name="T45" fmla="*/ 213 h 440"/>
                <a:gd name="T46" fmla="*/ 776 w 800"/>
                <a:gd name="T47" fmla="*/ 274 h 440"/>
                <a:gd name="T48" fmla="*/ 800 w 800"/>
                <a:gd name="T49" fmla="*/ 315 h 440"/>
                <a:gd name="T50" fmla="*/ 784 w 800"/>
                <a:gd name="T51" fmla="*/ 310 h 440"/>
                <a:gd name="T52" fmla="*/ 780 w 800"/>
                <a:gd name="T53" fmla="*/ 321 h 440"/>
                <a:gd name="T54" fmla="*/ 466 w 800"/>
                <a:gd name="T55" fmla="*/ 380 h 440"/>
                <a:gd name="T56" fmla="*/ 205 w 800"/>
                <a:gd name="T57" fmla="*/ 413 h 440"/>
                <a:gd name="T58" fmla="*/ 0 w 800"/>
                <a:gd name="T59" fmla="*/ 440 h 440"/>
                <a:gd name="T60" fmla="*/ 74 w 800"/>
                <a:gd name="T61" fmla="*/ 393 h 440"/>
                <a:gd name="T62" fmla="*/ 74 w 800"/>
                <a:gd name="T63" fmla="*/ 393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00" h="440">
                  <a:moveTo>
                    <a:pt x="74" y="393"/>
                  </a:moveTo>
                  <a:lnTo>
                    <a:pt x="75" y="382"/>
                  </a:lnTo>
                  <a:lnTo>
                    <a:pt x="126" y="333"/>
                  </a:lnTo>
                  <a:lnTo>
                    <a:pt x="155" y="299"/>
                  </a:lnTo>
                  <a:lnTo>
                    <a:pt x="184" y="333"/>
                  </a:lnTo>
                  <a:lnTo>
                    <a:pt x="272" y="297"/>
                  </a:lnTo>
                  <a:lnTo>
                    <a:pt x="311" y="292"/>
                  </a:lnTo>
                  <a:lnTo>
                    <a:pt x="333" y="265"/>
                  </a:lnTo>
                  <a:lnTo>
                    <a:pt x="367" y="130"/>
                  </a:lnTo>
                  <a:lnTo>
                    <a:pt x="405" y="146"/>
                  </a:lnTo>
                  <a:lnTo>
                    <a:pt x="477" y="0"/>
                  </a:lnTo>
                  <a:lnTo>
                    <a:pt x="533" y="31"/>
                  </a:lnTo>
                  <a:lnTo>
                    <a:pt x="542" y="5"/>
                  </a:lnTo>
                  <a:lnTo>
                    <a:pt x="569" y="13"/>
                  </a:lnTo>
                  <a:lnTo>
                    <a:pt x="620" y="58"/>
                  </a:lnTo>
                  <a:lnTo>
                    <a:pt x="602" y="101"/>
                  </a:lnTo>
                  <a:lnTo>
                    <a:pt x="609" y="121"/>
                  </a:lnTo>
                  <a:lnTo>
                    <a:pt x="630" y="112"/>
                  </a:lnTo>
                  <a:lnTo>
                    <a:pt x="647" y="132"/>
                  </a:lnTo>
                  <a:lnTo>
                    <a:pt x="724" y="157"/>
                  </a:lnTo>
                  <a:lnTo>
                    <a:pt x="652" y="153"/>
                  </a:lnTo>
                  <a:lnTo>
                    <a:pt x="728" y="220"/>
                  </a:lnTo>
                  <a:lnTo>
                    <a:pt x="681" y="213"/>
                  </a:lnTo>
                  <a:lnTo>
                    <a:pt x="776" y="274"/>
                  </a:lnTo>
                  <a:lnTo>
                    <a:pt x="800" y="315"/>
                  </a:lnTo>
                  <a:lnTo>
                    <a:pt x="784" y="310"/>
                  </a:lnTo>
                  <a:lnTo>
                    <a:pt x="780" y="321"/>
                  </a:lnTo>
                  <a:lnTo>
                    <a:pt x="466" y="380"/>
                  </a:lnTo>
                  <a:lnTo>
                    <a:pt x="205" y="413"/>
                  </a:lnTo>
                  <a:lnTo>
                    <a:pt x="0" y="440"/>
                  </a:lnTo>
                  <a:lnTo>
                    <a:pt x="74" y="393"/>
                  </a:lnTo>
                  <a:lnTo>
                    <a:pt x="74" y="393"/>
                  </a:lnTo>
                  <a:close/>
                </a:path>
              </a:pathLst>
            </a:custGeom>
            <a:solidFill>
              <a:srgbClr val="005587"/>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58" name="Freeform 48">
              <a:extLst>
                <a:ext uri="{FF2B5EF4-FFF2-40B4-BE49-F238E27FC236}">
                  <a16:creationId xmlns:a16="http://schemas.microsoft.com/office/drawing/2014/main" id="{C92D9D63-8944-FAC8-DD71-BAF16FA7DAD6}"/>
                </a:ext>
              </a:extLst>
            </p:cNvPr>
            <p:cNvSpPr>
              <a:spLocks/>
            </p:cNvSpPr>
            <p:nvPr/>
          </p:nvSpPr>
          <p:spPr bwMode="auto">
            <a:xfrm>
              <a:off x="5890601" y="3570150"/>
              <a:ext cx="473018" cy="264875"/>
            </a:xfrm>
            <a:custGeom>
              <a:avLst/>
              <a:gdLst>
                <a:gd name="T0" fmla="*/ 0 w 471"/>
                <a:gd name="T1" fmla="*/ 69 h 227"/>
                <a:gd name="T2" fmla="*/ 11 w 471"/>
                <a:gd name="T3" fmla="*/ 132 h 227"/>
                <a:gd name="T4" fmla="*/ 47 w 471"/>
                <a:gd name="T5" fmla="*/ 92 h 227"/>
                <a:gd name="T6" fmla="*/ 103 w 471"/>
                <a:gd name="T7" fmla="*/ 76 h 227"/>
                <a:gd name="T8" fmla="*/ 114 w 471"/>
                <a:gd name="T9" fmla="*/ 60 h 227"/>
                <a:gd name="T10" fmla="*/ 144 w 471"/>
                <a:gd name="T11" fmla="*/ 56 h 227"/>
                <a:gd name="T12" fmla="*/ 184 w 471"/>
                <a:gd name="T13" fmla="*/ 88 h 227"/>
                <a:gd name="T14" fmla="*/ 211 w 471"/>
                <a:gd name="T15" fmla="*/ 96 h 227"/>
                <a:gd name="T16" fmla="*/ 262 w 471"/>
                <a:gd name="T17" fmla="*/ 141 h 227"/>
                <a:gd name="T18" fmla="*/ 244 w 471"/>
                <a:gd name="T19" fmla="*/ 184 h 227"/>
                <a:gd name="T20" fmla="*/ 251 w 471"/>
                <a:gd name="T21" fmla="*/ 204 h 227"/>
                <a:gd name="T22" fmla="*/ 272 w 471"/>
                <a:gd name="T23" fmla="*/ 195 h 227"/>
                <a:gd name="T24" fmla="*/ 292 w 471"/>
                <a:gd name="T25" fmla="*/ 195 h 227"/>
                <a:gd name="T26" fmla="*/ 303 w 471"/>
                <a:gd name="T27" fmla="*/ 209 h 227"/>
                <a:gd name="T28" fmla="*/ 326 w 471"/>
                <a:gd name="T29" fmla="*/ 209 h 227"/>
                <a:gd name="T30" fmla="*/ 335 w 471"/>
                <a:gd name="T31" fmla="*/ 204 h 227"/>
                <a:gd name="T32" fmla="*/ 321 w 471"/>
                <a:gd name="T33" fmla="*/ 164 h 227"/>
                <a:gd name="T34" fmla="*/ 317 w 471"/>
                <a:gd name="T35" fmla="*/ 92 h 227"/>
                <a:gd name="T36" fmla="*/ 299 w 471"/>
                <a:gd name="T37" fmla="*/ 81 h 227"/>
                <a:gd name="T38" fmla="*/ 335 w 471"/>
                <a:gd name="T39" fmla="*/ 49 h 227"/>
                <a:gd name="T40" fmla="*/ 337 w 471"/>
                <a:gd name="T41" fmla="*/ 27 h 227"/>
                <a:gd name="T42" fmla="*/ 361 w 471"/>
                <a:gd name="T43" fmla="*/ 29 h 227"/>
                <a:gd name="T44" fmla="*/ 332 w 471"/>
                <a:gd name="T45" fmla="*/ 74 h 227"/>
                <a:gd name="T46" fmla="*/ 348 w 471"/>
                <a:gd name="T47" fmla="*/ 128 h 227"/>
                <a:gd name="T48" fmla="*/ 355 w 471"/>
                <a:gd name="T49" fmla="*/ 143 h 227"/>
                <a:gd name="T50" fmla="*/ 366 w 471"/>
                <a:gd name="T51" fmla="*/ 150 h 227"/>
                <a:gd name="T52" fmla="*/ 344 w 471"/>
                <a:gd name="T53" fmla="*/ 148 h 227"/>
                <a:gd name="T54" fmla="*/ 352 w 471"/>
                <a:gd name="T55" fmla="*/ 182 h 227"/>
                <a:gd name="T56" fmla="*/ 390 w 471"/>
                <a:gd name="T57" fmla="*/ 204 h 227"/>
                <a:gd name="T58" fmla="*/ 399 w 471"/>
                <a:gd name="T59" fmla="*/ 209 h 227"/>
                <a:gd name="T60" fmla="*/ 409 w 471"/>
                <a:gd name="T61" fmla="*/ 209 h 227"/>
                <a:gd name="T62" fmla="*/ 404 w 471"/>
                <a:gd name="T63" fmla="*/ 227 h 227"/>
                <a:gd name="T64" fmla="*/ 451 w 471"/>
                <a:gd name="T65" fmla="*/ 204 h 227"/>
                <a:gd name="T66" fmla="*/ 460 w 471"/>
                <a:gd name="T67" fmla="*/ 175 h 227"/>
                <a:gd name="T68" fmla="*/ 471 w 471"/>
                <a:gd name="T69" fmla="*/ 144 h 227"/>
                <a:gd name="T70" fmla="*/ 404 w 471"/>
                <a:gd name="T71" fmla="*/ 159 h 227"/>
                <a:gd name="T72" fmla="*/ 361 w 471"/>
                <a:gd name="T73" fmla="*/ 0 h 227"/>
                <a:gd name="T74" fmla="*/ 0 w 471"/>
                <a:gd name="T75" fmla="*/ 69 h 227"/>
                <a:gd name="T76" fmla="*/ 0 w 471"/>
                <a:gd name="T77" fmla="*/ 69 h 227"/>
                <a:gd name="T78" fmla="*/ 0 w 471"/>
                <a:gd name="T79" fmla="*/ 69 h 227"/>
                <a:gd name="connsiteX0" fmla="*/ 0 w 14060"/>
                <a:gd name="connsiteY0" fmla="*/ 4554 h 11514"/>
                <a:gd name="connsiteX1" fmla="*/ 234 w 14060"/>
                <a:gd name="connsiteY1" fmla="*/ 7329 h 11514"/>
                <a:gd name="connsiteX2" fmla="*/ 998 w 14060"/>
                <a:gd name="connsiteY2" fmla="*/ 5567 h 11514"/>
                <a:gd name="connsiteX3" fmla="*/ 2187 w 14060"/>
                <a:gd name="connsiteY3" fmla="*/ 4862 h 11514"/>
                <a:gd name="connsiteX4" fmla="*/ 2420 w 14060"/>
                <a:gd name="connsiteY4" fmla="*/ 4157 h 11514"/>
                <a:gd name="connsiteX5" fmla="*/ 3057 w 14060"/>
                <a:gd name="connsiteY5" fmla="*/ 3981 h 11514"/>
                <a:gd name="connsiteX6" fmla="*/ 3907 w 14060"/>
                <a:gd name="connsiteY6" fmla="*/ 5391 h 11514"/>
                <a:gd name="connsiteX7" fmla="*/ 4480 w 14060"/>
                <a:gd name="connsiteY7" fmla="*/ 5743 h 11514"/>
                <a:gd name="connsiteX8" fmla="*/ 5563 w 14060"/>
                <a:gd name="connsiteY8" fmla="*/ 7725 h 11514"/>
                <a:gd name="connsiteX9" fmla="*/ 5180 w 14060"/>
                <a:gd name="connsiteY9" fmla="*/ 9620 h 11514"/>
                <a:gd name="connsiteX10" fmla="*/ 5329 w 14060"/>
                <a:gd name="connsiteY10" fmla="*/ 10501 h 11514"/>
                <a:gd name="connsiteX11" fmla="*/ 5775 w 14060"/>
                <a:gd name="connsiteY11" fmla="*/ 10104 h 11514"/>
                <a:gd name="connsiteX12" fmla="*/ 6200 w 14060"/>
                <a:gd name="connsiteY12" fmla="*/ 10104 h 11514"/>
                <a:gd name="connsiteX13" fmla="*/ 6433 w 14060"/>
                <a:gd name="connsiteY13" fmla="*/ 10721 h 11514"/>
                <a:gd name="connsiteX14" fmla="*/ 6921 w 14060"/>
                <a:gd name="connsiteY14" fmla="*/ 10721 h 11514"/>
                <a:gd name="connsiteX15" fmla="*/ 7113 w 14060"/>
                <a:gd name="connsiteY15" fmla="*/ 10501 h 11514"/>
                <a:gd name="connsiteX16" fmla="*/ 6815 w 14060"/>
                <a:gd name="connsiteY16" fmla="*/ 8739 h 11514"/>
                <a:gd name="connsiteX17" fmla="*/ 6730 w 14060"/>
                <a:gd name="connsiteY17" fmla="*/ 5567 h 11514"/>
                <a:gd name="connsiteX18" fmla="*/ 6348 w 14060"/>
                <a:gd name="connsiteY18" fmla="*/ 5082 h 11514"/>
                <a:gd name="connsiteX19" fmla="*/ 7113 w 14060"/>
                <a:gd name="connsiteY19" fmla="*/ 3673 h 11514"/>
                <a:gd name="connsiteX20" fmla="*/ 7155 w 14060"/>
                <a:gd name="connsiteY20" fmla="*/ 2703 h 11514"/>
                <a:gd name="connsiteX21" fmla="*/ 7665 w 14060"/>
                <a:gd name="connsiteY21" fmla="*/ 2792 h 11514"/>
                <a:gd name="connsiteX22" fmla="*/ 7049 w 14060"/>
                <a:gd name="connsiteY22" fmla="*/ 4774 h 11514"/>
                <a:gd name="connsiteX23" fmla="*/ 7389 w 14060"/>
                <a:gd name="connsiteY23" fmla="*/ 7153 h 11514"/>
                <a:gd name="connsiteX24" fmla="*/ 7537 w 14060"/>
                <a:gd name="connsiteY24" fmla="*/ 7814 h 11514"/>
                <a:gd name="connsiteX25" fmla="*/ 7771 w 14060"/>
                <a:gd name="connsiteY25" fmla="*/ 8122 h 11514"/>
                <a:gd name="connsiteX26" fmla="*/ 7304 w 14060"/>
                <a:gd name="connsiteY26" fmla="*/ 8034 h 11514"/>
                <a:gd name="connsiteX27" fmla="*/ 7473 w 14060"/>
                <a:gd name="connsiteY27" fmla="*/ 9532 h 11514"/>
                <a:gd name="connsiteX28" fmla="*/ 8280 w 14060"/>
                <a:gd name="connsiteY28" fmla="*/ 10501 h 11514"/>
                <a:gd name="connsiteX29" fmla="*/ 8471 w 14060"/>
                <a:gd name="connsiteY29" fmla="*/ 10721 h 11514"/>
                <a:gd name="connsiteX30" fmla="*/ 8684 w 14060"/>
                <a:gd name="connsiteY30" fmla="*/ 10721 h 11514"/>
                <a:gd name="connsiteX31" fmla="*/ 8577 w 14060"/>
                <a:gd name="connsiteY31" fmla="*/ 11514 h 11514"/>
                <a:gd name="connsiteX32" fmla="*/ 9575 w 14060"/>
                <a:gd name="connsiteY32" fmla="*/ 10501 h 11514"/>
                <a:gd name="connsiteX33" fmla="*/ 9766 w 14060"/>
                <a:gd name="connsiteY33" fmla="*/ 9223 h 11514"/>
                <a:gd name="connsiteX34" fmla="*/ 10000 w 14060"/>
                <a:gd name="connsiteY34" fmla="*/ 7858 h 11514"/>
                <a:gd name="connsiteX35" fmla="*/ 14060 w 14060"/>
                <a:gd name="connsiteY35" fmla="*/ 0 h 11514"/>
                <a:gd name="connsiteX36" fmla="*/ 7665 w 14060"/>
                <a:gd name="connsiteY36" fmla="*/ 1514 h 11514"/>
                <a:gd name="connsiteX37" fmla="*/ 0 w 14060"/>
                <a:gd name="connsiteY37" fmla="*/ 4554 h 11514"/>
                <a:gd name="connsiteX38" fmla="*/ 0 w 14060"/>
                <a:gd name="connsiteY38" fmla="*/ 4554 h 11514"/>
                <a:gd name="connsiteX39" fmla="*/ 0 w 14060"/>
                <a:gd name="connsiteY39" fmla="*/ 4554 h 11514"/>
                <a:gd name="connsiteX0" fmla="*/ 0 w 10000"/>
                <a:gd name="connsiteY0" fmla="*/ 3040 h 10000"/>
                <a:gd name="connsiteX1" fmla="*/ 234 w 10000"/>
                <a:gd name="connsiteY1" fmla="*/ 5815 h 10000"/>
                <a:gd name="connsiteX2" fmla="*/ 998 w 10000"/>
                <a:gd name="connsiteY2" fmla="*/ 4053 h 10000"/>
                <a:gd name="connsiteX3" fmla="*/ 2187 w 10000"/>
                <a:gd name="connsiteY3" fmla="*/ 3348 h 10000"/>
                <a:gd name="connsiteX4" fmla="*/ 2420 w 10000"/>
                <a:gd name="connsiteY4" fmla="*/ 2643 h 10000"/>
                <a:gd name="connsiteX5" fmla="*/ 3057 w 10000"/>
                <a:gd name="connsiteY5" fmla="*/ 2467 h 10000"/>
                <a:gd name="connsiteX6" fmla="*/ 3907 w 10000"/>
                <a:gd name="connsiteY6" fmla="*/ 3877 h 10000"/>
                <a:gd name="connsiteX7" fmla="*/ 4480 w 10000"/>
                <a:gd name="connsiteY7" fmla="*/ 4229 h 10000"/>
                <a:gd name="connsiteX8" fmla="*/ 5563 w 10000"/>
                <a:gd name="connsiteY8" fmla="*/ 6211 h 10000"/>
                <a:gd name="connsiteX9" fmla="*/ 5180 w 10000"/>
                <a:gd name="connsiteY9" fmla="*/ 8106 h 10000"/>
                <a:gd name="connsiteX10" fmla="*/ 5329 w 10000"/>
                <a:gd name="connsiteY10" fmla="*/ 8987 h 10000"/>
                <a:gd name="connsiteX11" fmla="*/ 5775 w 10000"/>
                <a:gd name="connsiteY11" fmla="*/ 8590 h 10000"/>
                <a:gd name="connsiteX12" fmla="*/ 6200 w 10000"/>
                <a:gd name="connsiteY12" fmla="*/ 8590 h 10000"/>
                <a:gd name="connsiteX13" fmla="*/ 6433 w 10000"/>
                <a:gd name="connsiteY13" fmla="*/ 9207 h 10000"/>
                <a:gd name="connsiteX14" fmla="*/ 6921 w 10000"/>
                <a:gd name="connsiteY14" fmla="*/ 9207 h 10000"/>
                <a:gd name="connsiteX15" fmla="*/ 7113 w 10000"/>
                <a:gd name="connsiteY15" fmla="*/ 8987 h 10000"/>
                <a:gd name="connsiteX16" fmla="*/ 6815 w 10000"/>
                <a:gd name="connsiteY16" fmla="*/ 7225 h 10000"/>
                <a:gd name="connsiteX17" fmla="*/ 6730 w 10000"/>
                <a:gd name="connsiteY17" fmla="*/ 4053 h 10000"/>
                <a:gd name="connsiteX18" fmla="*/ 6348 w 10000"/>
                <a:gd name="connsiteY18" fmla="*/ 3568 h 10000"/>
                <a:gd name="connsiteX19" fmla="*/ 7113 w 10000"/>
                <a:gd name="connsiteY19" fmla="*/ 2159 h 10000"/>
                <a:gd name="connsiteX20" fmla="*/ 7155 w 10000"/>
                <a:gd name="connsiteY20" fmla="*/ 1189 h 10000"/>
                <a:gd name="connsiteX21" fmla="*/ 7665 w 10000"/>
                <a:gd name="connsiteY21" fmla="*/ 1278 h 10000"/>
                <a:gd name="connsiteX22" fmla="*/ 7049 w 10000"/>
                <a:gd name="connsiteY22" fmla="*/ 3260 h 10000"/>
                <a:gd name="connsiteX23" fmla="*/ 7389 w 10000"/>
                <a:gd name="connsiteY23" fmla="*/ 5639 h 10000"/>
                <a:gd name="connsiteX24" fmla="*/ 7537 w 10000"/>
                <a:gd name="connsiteY24" fmla="*/ 6300 h 10000"/>
                <a:gd name="connsiteX25" fmla="*/ 7771 w 10000"/>
                <a:gd name="connsiteY25" fmla="*/ 6608 h 10000"/>
                <a:gd name="connsiteX26" fmla="*/ 7304 w 10000"/>
                <a:gd name="connsiteY26" fmla="*/ 6520 h 10000"/>
                <a:gd name="connsiteX27" fmla="*/ 7473 w 10000"/>
                <a:gd name="connsiteY27" fmla="*/ 8018 h 10000"/>
                <a:gd name="connsiteX28" fmla="*/ 8280 w 10000"/>
                <a:gd name="connsiteY28" fmla="*/ 8987 h 10000"/>
                <a:gd name="connsiteX29" fmla="*/ 8471 w 10000"/>
                <a:gd name="connsiteY29" fmla="*/ 9207 h 10000"/>
                <a:gd name="connsiteX30" fmla="*/ 8684 w 10000"/>
                <a:gd name="connsiteY30" fmla="*/ 9207 h 10000"/>
                <a:gd name="connsiteX31" fmla="*/ 8577 w 10000"/>
                <a:gd name="connsiteY31" fmla="*/ 10000 h 10000"/>
                <a:gd name="connsiteX32" fmla="*/ 9575 w 10000"/>
                <a:gd name="connsiteY32" fmla="*/ 8987 h 10000"/>
                <a:gd name="connsiteX33" fmla="*/ 9766 w 10000"/>
                <a:gd name="connsiteY33" fmla="*/ 7709 h 10000"/>
                <a:gd name="connsiteX34" fmla="*/ 10000 w 10000"/>
                <a:gd name="connsiteY34" fmla="*/ 6344 h 10000"/>
                <a:gd name="connsiteX35" fmla="*/ 7665 w 10000"/>
                <a:gd name="connsiteY35" fmla="*/ 0 h 10000"/>
                <a:gd name="connsiteX36" fmla="*/ 0 w 10000"/>
                <a:gd name="connsiteY36" fmla="*/ 3040 h 10000"/>
                <a:gd name="connsiteX37" fmla="*/ 0 w 10000"/>
                <a:gd name="connsiteY37" fmla="*/ 3040 h 10000"/>
                <a:gd name="connsiteX38" fmla="*/ 0 w 10000"/>
                <a:gd name="connsiteY38" fmla="*/ 3040 h 10000"/>
                <a:gd name="connsiteX0" fmla="*/ 0 w 9766"/>
                <a:gd name="connsiteY0" fmla="*/ 3040 h 10000"/>
                <a:gd name="connsiteX1" fmla="*/ 234 w 9766"/>
                <a:gd name="connsiteY1" fmla="*/ 5815 h 10000"/>
                <a:gd name="connsiteX2" fmla="*/ 998 w 9766"/>
                <a:gd name="connsiteY2" fmla="*/ 4053 h 10000"/>
                <a:gd name="connsiteX3" fmla="*/ 2187 w 9766"/>
                <a:gd name="connsiteY3" fmla="*/ 3348 h 10000"/>
                <a:gd name="connsiteX4" fmla="*/ 2420 w 9766"/>
                <a:gd name="connsiteY4" fmla="*/ 2643 h 10000"/>
                <a:gd name="connsiteX5" fmla="*/ 3057 w 9766"/>
                <a:gd name="connsiteY5" fmla="*/ 2467 h 10000"/>
                <a:gd name="connsiteX6" fmla="*/ 3907 w 9766"/>
                <a:gd name="connsiteY6" fmla="*/ 3877 h 10000"/>
                <a:gd name="connsiteX7" fmla="*/ 4480 w 9766"/>
                <a:gd name="connsiteY7" fmla="*/ 4229 h 10000"/>
                <a:gd name="connsiteX8" fmla="*/ 5563 w 9766"/>
                <a:gd name="connsiteY8" fmla="*/ 6211 h 10000"/>
                <a:gd name="connsiteX9" fmla="*/ 5180 w 9766"/>
                <a:gd name="connsiteY9" fmla="*/ 8106 h 10000"/>
                <a:gd name="connsiteX10" fmla="*/ 5329 w 9766"/>
                <a:gd name="connsiteY10" fmla="*/ 8987 h 10000"/>
                <a:gd name="connsiteX11" fmla="*/ 5775 w 9766"/>
                <a:gd name="connsiteY11" fmla="*/ 8590 h 10000"/>
                <a:gd name="connsiteX12" fmla="*/ 6200 w 9766"/>
                <a:gd name="connsiteY12" fmla="*/ 8590 h 10000"/>
                <a:gd name="connsiteX13" fmla="*/ 6433 w 9766"/>
                <a:gd name="connsiteY13" fmla="*/ 9207 h 10000"/>
                <a:gd name="connsiteX14" fmla="*/ 6921 w 9766"/>
                <a:gd name="connsiteY14" fmla="*/ 9207 h 10000"/>
                <a:gd name="connsiteX15" fmla="*/ 7113 w 9766"/>
                <a:gd name="connsiteY15" fmla="*/ 8987 h 10000"/>
                <a:gd name="connsiteX16" fmla="*/ 6815 w 9766"/>
                <a:gd name="connsiteY16" fmla="*/ 7225 h 10000"/>
                <a:gd name="connsiteX17" fmla="*/ 6730 w 9766"/>
                <a:gd name="connsiteY17" fmla="*/ 4053 h 10000"/>
                <a:gd name="connsiteX18" fmla="*/ 6348 w 9766"/>
                <a:gd name="connsiteY18" fmla="*/ 3568 h 10000"/>
                <a:gd name="connsiteX19" fmla="*/ 7113 w 9766"/>
                <a:gd name="connsiteY19" fmla="*/ 2159 h 10000"/>
                <a:gd name="connsiteX20" fmla="*/ 7155 w 9766"/>
                <a:gd name="connsiteY20" fmla="*/ 1189 h 10000"/>
                <a:gd name="connsiteX21" fmla="*/ 7665 w 9766"/>
                <a:gd name="connsiteY21" fmla="*/ 1278 h 10000"/>
                <a:gd name="connsiteX22" fmla="*/ 7049 w 9766"/>
                <a:gd name="connsiteY22" fmla="*/ 3260 h 10000"/>
                <a:gd name="connsiteX23" fmla="*/ 7389 w 9766"/>
                <a:gd name="connsiteY23" fmla="*/ 5639 h 10000"/>
                <a:gd name="connsiteX24" fmla="*/ 7537 w 9766"/>
                <a:gd name="connsiteY24" fmla="*/ 6300 h 10000"/>
                <a:gd name="connsiteX25" fmla="*/ 7771 w 9766"/>
                <a:gd name="connsiteY25" fmla="*/ 6608 h 10000"/>
                <a:gd name="connsiteX26" fmla="*/ 7304 w 9766"/>
                <a:gd name="connsiteY26" fmla="*/ 6520 h 10000"/>
                <a:gd name="connsiteX27" fmla="*/ 7473 w 9766"/>
                <a:gd name="connsiteY27" fmla="*/ 8018 h 10000"/>
                <a:gd name="connsiteX28" fmla="*/ 8280 w 9766"/>
                <a:gd name="connsiteY28" fmla="*/ 8987 h 10000"/>
                <a:gd name="connsiteX29" fmla="*/ 8471 w 9766"/>
                <a:gd name="connsiteY29" fmla="*/ 9207 h 10000"/>
                <a:gd name="connsiteX30" fmla="*/ 8684 w 9766"/>
                <a:gd name="connsiteY30" fmla="*/ 9207 h 10000"/>
                <a:gd name="connsiteX31" fmla="*/ 8577 w 9766"/>
                <a:gd name="connsiteY31" fmla="*/ 10000 h 10000"/>
                <a:gd name="connsiteX32" fmla="*/ 9575 w 9766"/>
                <a:gd name="connsiteY32" fmla="*/ 8987 h 10000"/>
                <a:gd name="connsiteX33" fmla="*/ 9766 w 9766"/>
                <a:gd name="connsiteY33" fmla="*/ 7709 h 10000"/>
                <a:gd name="connsiteX34" fmla="*/ 7665 w 9766"/>
                <a:gd name="connsiteY34" fmla="*/ 0 h 10000"/>
                <a:gd name="connsiteX35" fmla="*/ 0 w 9766"/>
                <a:gd name="connsiteY35" fmla="*/ 3040 h 10000"/>
                <a:gd name="connsiteX36" fmla="*/ 0 w 9766"/>
                <a:gd name="connsiteY36" fmla="*/ 3040 h 10000"/>
                <a:gd name="connsiteX37" fmla="*/ 0 w 9766"/>
                <a:gd name="connsiteY37" fmla="*/ 3040 h 10000"/>
                <a:gd name="connsiteX0" fmla="*/ 0 w 10000"/>
                <a:gd name="connsiteY0" fmla="*/ 3040 h 10000"/>
                <a:gd name="connsiteX1" fmla="*/ 240 w 10000"/>
                <a:gd name="connsiteY1" fmla="*/ 5815 h 10000"/>
                <a:gd name="connsiteX2" fmla="*/ 1022 w 10000"/>
                <a:gd name="connsiteY2" fmla="*/ 4053 h 10000"/>
                <a:gd name="connsiteX3" fmla="*/ 2239 w 10000"/>
                <a:gd name="connsiteY3" fmla="*/ 3348 h 10000"/>
                <a:gd name="connsiteX4" fmla="*/ 2478 w 10000"/>
                <a:gd name="connsiteY4" fmla="*/ 2643 h 10000"/>
                <a:gd name="connsiteX5" fmla="*/ 3130 w 10000"/>
                <a:gd name="connsiteY5" fmla="*/ 2467 h 10000"/>
                <a:gd name="connsiteX6" fmla="*/ 4001 w 10000"/>
                <a:gd name="connsiteY6" fmla="*/ 3877 h 10000"/>
                <a:gd name="connsiteX7" fmla="*/ 4587 w 10000"/>
                <a:gd name="connsiteY7" fmla="*/ 4229 h 10000"/>
                <a:gd name="connsiteX8" fmla="*/ 5696 w 10000"/>
                <a:gd name="connsiteY8" fmla="*/ 6211 h 10000"/>
                <a:gd name="connsiteX9" fmla="*/ 5304 w 10000"/>
                <a:gd name="connsiteY9" fmla="*/ 8106 h 10000"/>
                <a:gd name="connsiteX10" fmla="*/ 5457 w 10000"/>
                <a:gd name="connsiteY10" fmla="*/ 8987 h 10000"/>
                <a:gd name="connsiteX11" fmla="*/ 5913 w 10000"/>
                <a:gd name="connsiteY11" fmla="*/ 8590 h 10000"/>
                <a:gd name="connsiteX12" fmla="*/ 6349 w 10000"/>
                <a:gd name="connsiteY12" fmla="*/ 8590 h 10000"/>
                <a:gd name="connsiteX13" fmla="*/ 6587 w 10000"/>
                <a:gd name="connsiteY13" fmla="*/ 9207 h 10000"/>
                <a:gd name="connsiteX14" fmla="*/ 7087 w 10000"/>
                <a:gd name="connsiteY14" fmla="*/ 9207 h 10000"/>
                <a:gd name="connsiteX15" fmla="*/ 7283 w 10000"/>
                <a:gd name="connsiteY15" fmla="*/ 8987 h 10000"/>
                <a:gd name="connsiteX16" fmla="*/ 6978 w 10000"/>
                <a:gd name="connsiteY16" fmla="*/ 7225 h 10000"/>
                <a:gd name="connsiteX17" fmla="*/ 6891 w 10000"/>
                <a:gd name="connsiteY17" fmla="*/ 4053 h 10000"/>
                <a:gd name="connsiteX18" fmla="*/ 6500 w 10000"/>
                <a:gd name="connsiteY18" fmla="*/ 3568 h 10000"/>
                <a:gd name="connsiteX19" fmla="*/ 7283 w 10000"/>
                <a:gd name="connsiteY19" fmla="*/ 2159 h 10000"/>
                <a:gd name="connsiteX20" fmla="*/ 7326 w 10000"/>
                <a:gd name="connsiteY20" fmla="*/ 1189 h 10000"/>
                <a:gd name="connsiteX21" fmla="*/ 7849 w 10000"/>
                <a:gd name="connsiteY21" fmla="*/ 1278 h 10000"/>
                <a:gd name="connsiteX22" fmla="*/ 7218 w 10000"/>
                <a:gd name="connsiteY22" fmla="*/ 3260 h 10000"/>
                <a:gd name="connsiteX23" fmla="*/ 7566 w 10000"/>
                <a:gd name="connsiteY23" fmla="*/ 5639 h 10000"/>
                <a:gd name="connsiteX24" fmla="*/ 7718 w 10000"/>
                <a:gd name="connsiteY24" fmla="*/ 6300 h 10000"/>
                <a:gd name="connsiteX25" fmla="*/ 7957 w 10000"/>
                <a:gd name="connsiteY25" fmla="*/ 6608 h 10000"/>
                <a:gd name="connsiteX26" fmla="*/ 7479 w 10000"/>
                <a:gd name="connsiteY26" fmla="*/ 6520 h 10000"/>
                <a:gd name="connsiteX27" fmla="*/ 7652 w 10000"/>
                <a:gd name="connsiteY27" fmla="*/ 8018 h 10000"/>
                <a:gd name="connsiteX28" fmla="*/ 8478 w 10000"/>
                <a:gd name="connsiteY28" fmla="*/ 8987 h 10000"/>
                <a:gd name="connsiteX29" fmla="*/ 8674 w 10000"/>
                <a:gd name="connsiteY29" fmla="*/ 9207 h 10000"/>
                <a:gd name="connsiteX30" fmla="*/ 8892 w 10000"/>
                <a:gd name="connsiteY30" fmla="*/ 9207 h 10000"/>
                <a:gd name="connsiteX31" fmla="*/ 8783 w 10000"/>
                <a:gd name="connsiteY31" fmla="*/ 10000 h 10000"/>
                <a:gd name="connsiteX32" fmla="*/ 10000 w 10000"/>
                <a:gd name="connsiteY32" fmla="*/ 7709 h 10000"/>
                <a:gd name="connsiteX33" fmla="*/ 7849 w 10000"/>
                <a:gd name="connsiteY33" fmla="*/ 0 h 10000"/>
                <a:gd name="connsiteX34" fmla="*/ 0 w 10000"/>
                <a:gd name="connsiteY34" fmla="*/ 3040 h 10000"/>
                <a:gd name="connsiteX35" fmla="*/ 0 w 10000"/>
                <a:gd name="connsiteY35" fmla="*/ 3040 h 10000"/>
                <a:gd name="connsiteX36" fmla="*/ 0 w 10000"/>
                <a:gd name="connsiteY36" fmla="*/ 3040 h 10000"/>
                <a:gd name="connsiteX0" fmla="*/ 0 w 10000"/>
                <a:gd name="connsiteY0" fmla="*/ 3040 h 10000"/>
                <a:gd name="connsiteX1" fmla="*/ 240 w 10000"/>
                <a:gd name="connsiteY1" fmla="*/ 5815 h 10000"/>
                <a:gd name="connsiteX2" fmla="*/ 1022 w 10000"/>
                <a:gd name="connsiteY2" fmla="*/ 4053 h 10000"/>
                <a:gd name="connsiteX3" fmla="*/ 2239 w 10000"/>
                <a:gd name="connsiteY3" fmla="*/ 3348 h 10000"/>
                <a:gd name="connsiteX4" fmla="*/ 2478 w 10000"/>
                <a:gd name="connsiteY4" fmla="*/ 2643 h 10000"/>
                <a:gd name="connsiteX5" fmla="*/ 3130 w 10000"/>
                <a:gd name="connsiteY5" fmla="*/ 2467 h 10000"/>
                <a:gd name="connsiteX6" fmla="*/ 4001 w 10000"/>
                <a:gd name="connsiteY6" fmla="*/ 3877 h 10000"/>
                <a:gd name="connsiteX7" fmla="*/ 4587 w 10000"/>
                <a:gd name="connsiteY7" fmla="*/ 4229 h 10000"/>
                <a:gd name="connsiteX8" fmla="*/ 5696 w 10000"/>
                <a:gd name="connsiteY8" fmla="*/ 6211 h 10000"/>
                <a:gd name="connsiteX9" fmla="*/ 5304 w 10000"/>
                <a:gd name="connsiteY9" fmla="*/ 8106 h 10000"/>
                <a:gd name="connsiteX10" fmla="*/ 5457 w 10000"/>
                <a:gd name="connsiteY10" fmla="*/ 8987 h 10000"/>
                <a:gd name="connsiteX11" fmla="*/ 5913 w 10000"/>
                <a:gd name="connsiteY11" fmla="*/ 8590 h 10000"/>
                <a:gd name="connsiteX12" fmla="*/ 6349 w 10000"/>
                <a:gd name="connsiteY12" fmla="*/ 8590 h 10000"/>
                <a:gd name="connsiteX13" fmla="*/ 6587 w 10000"/>
                <a:gd name="connsiteY13" fmla="*/ 9207 h 10000"/>
                <a:gd name="connsiteX14" fmla="*/ 7087 w 10000"/>
                <a:gd name="connsiteY14" fmla="*/ 9207 h 10000"/>
                <a:gd name="connsiteX15" fmla="*/ 7283 w 10000"/>
                <a:gd name="connsiteY15" fmla="*/ 8987 h 10000"/>
                <a:gd name="connsiteX16" fmla="*/ 6978 w 10000"/>
                <a:gd name="connsiteY16" fmla="*/ 7225 h 10000"/>
                <a:gd name="connsiteX17" fmla="*/ 6891 w 10000"/>
                <a:gd name="connsiteY17" fmla="*/ 4053 h 10000"/>
                <a:gd name="connsiteX18" fmla="*/ 6500 w 10000"/>
                <a:gd name="connsiteY18" fmla="*/ 3568 h 10000"/>
                <a:gd name="connsiteX19" fmla="*/ 7283 w 10000"/>
                <a:gd name="connsiteY19" fmla="*/ 2159 h 10000"/>
                <a:gd name="connsiteX20" fmla="*/ 7326 w 10000"/>
                <a:gd name="connsiteY20" fmla="*/ 1189 h 10000"/>
                <a:gd name="connsiteX21" fmla="*/ 7849 w 10000"/>
                <a:gd name="connsiteY21" fmla="*/ 1278 h 10000"/>
                <a:gd name="connsiteX22" fmla="*/ 7218 w 10000"/>
                <a:gd name="connsiteY22" fmla="*/ 3260 h 10000"/>
                <a:gd name="connsiteX23" fmla="*/ 7566 w 10000"/>
                <a:gd name="connsiteY23" fmla="*/ 5639 h 10000"/>
                <a:gd name="connsiteX24" fmla="*/ 7718 w 10000"/>
                <a:gd name="connsiteY24" fmla="*/ 6300 h 10000"/>
                <a:gd name="connsiteX25" fmla="*/ 7957 w 10000"/>
                <a:gd name="connsiteY25" fmla="*/ 6608 h 10000"/>
                <a:gd name="connsiteX26" fmla="*/ 7479 w 10000"/>
                <a:gd name="connsiteY26" fmla="*/ 6520 h 10000"/>
                <a:gd name="connsiteX27" fmla="*/ 7652 w 10000"/>
                <a:gd name="connsiteY27" fmla="*/ 8018 h 10000"/>
                <a:gd name="connsiteX28" fmla="*/ 8478 w 10000"/>
                <a:gd name="connsiteY28" fmla="*/ 8987 h 10000"/>
                <a:gd name="connsiteX29" fmla="*/ 8674 w 10000"/>
                <a:gd name="connsiteY29" fmla="*/ 9207 h 10000"/>
                <a:gd name="connsiteX30" fmla="*/ 8783 w 10000"/>
                <a:gd name="connsiteY30" fmla="*/ 10000 h 10000"/>
                <a:gd name="connsiteX31" fmla="*/ 10000 w 10000"/>
                <a:gd name="connsiteY31" fmla="*/ 7709 h 10000"/>
                <a:gd name="connsiteX32" fmla="*/ 7849 w 10000"/>
                <a:gd name="connsiteY32" fmla="*/ 0 h 10000"/>
                <a:gd name="connsiteX33" fmla="*/ 0 w 10000"/>
                <a:gd name="connsiteY33" fmla="*/ 3040 h 10000"/>
                <a:gd name="connsiteX34" fmla="*/ 0 w 10000"/>
                <a:gd name="connsiteY34" fmla="*/ 3040 h 10000"/>
                <a:gd name="connsiteX35" fmla="*/ 0 w 10000"/>
                <a:gd name="connsiteY35" fmla="*/ 3040 h 10000"/>
                <a:gd name="connsiteX0" fmla="*/ 0 w 8783"/>
                <a:gd name="connsiteY0" fmla="*/ 3040 h 10000"/>
                <a:gd name="connsiteX1" fmla="*/ 240 w 8783"/>
                <a:gd name="connsiteY1" fmla="*/ 5815 h 10000"/>
                <a:gd name="connsiteX2" fmla="*/ 1022 w 8783"/>
                <a:gd name="connsiteY2" fmla="*/ 4053 h 10000"/>
                <a:gd name="connsiteX3" fmla="*/ 2239 w 8783"/>
                <a:gd name="connsiteY3" fmla="*/ 3348 h 10000"/>
                <a:gd name="connsiteX4" fmla="*/ 2478 w 8783"/>
                <a:gd name="connsiteY4" fmla="*/ 2643 h 10000"/>
                <a:gd name="connsiteX5" fmla="*/ 3130 w 8783"/>
                <a:gd name="connsiteY5" fmla="*/ 2467 h 10000"/>
                <a:gd name="connsiteX6" fmla="*/ 4001 w 8783"/>
                <a:gd name="connsiteY6" fmla="*/ 3877 h 10000"/>
                <a:gd name="connsiteX7" fmla="*/ 4587 w 8783"/>
                <a:gd name="connsiteY7" fmla="*/ 4229 h 10000"/>
                <a:gd name="connsiteX8" fmla="*/ 5696 w 8783"/>
                <a:gd name="connsiteY8" fmla="*/ 6211 h 10000"/>
                <a:gd name="connsiteX9" fmla="*/ 5304 w 8783"/>
                <a:gd name="connsiteY9" fmla="*/ 8106 h 10000"/>
                <a:gd name="connsiteX10" fmla="*/ 5457 w 8783"/>
                <a:gd name="connsiteY10" fmla="*/ 8987 h 10000"/>
                <a:gd name="connsiteX11" fmla="*/ 5913 w 8783"/>
                <a:gd name="connsiteY11" fmla="*/ 8590 h 10000"/>
                <a:gd name="connsiteX12" fmla="*/ 6349 w 8783"/>
                <a:gd name="connsiteY12" fmla="*/ 8590 h 10000"/>
                <a:gd name="connsiteX13" fmla="*/ 6587 w 8783"/>
                <a:gd name="connsiteY13" fmla="*/ 9207 h 10000"/>
                <a:gd name="connsiteX14" fmla="*/ 7087 w 8783"/>
                <a:gd name="connsiteY14" fmla="*/ 9207 h 10000"/>
                <a:gd name="connsiteX15" fmla="*/ 7283 w 8783"/>
                <a:gd name="connsiteY15" fmla="*/ 8987 h 10000"/>
                <a:gd name="connsiteX16" fmla="*/ 6978 w 8783"/>
                <a:gd name="connsiteY16" fmla="*/ 7225 h 10000"/>
                <a:gd name="connsiteX17" fmla="*/ 6891 w 8783"/>
                <a:gd name="connsiteY17" fmla="*/ 4053 h 10000"/>
                <a:gd name="connsiteX18" fmla="*/ 6500 w 8783"/>
                <a:gd name="connsiteY18" fmla="*/ 3568 h 10000"/>
                <a:gd name="connsiteX19" fmla="*/ 7283 w 8783"/>
                <a:gd name="connsiteY19" fmla="*/ 2159 h 10000"/>
                <a:gd name="connsiteX20" fmla="*/ 7326 w 8783"/>
                <a:gd name="connsiteY20" fmla="*/ 1189 h 10000"/>
                <a:gd name="connsiteX21" fmla="*/ 7849 w 8783"/>
                <a:gd name="connsiteY21" fmla="*/ 1278 h 10000"/>
                <a:gd name="connsiteX22" fmla="*/ 7218 w 8783"/>
                <a:gd name="connsiteY22" fmla="*/ 3260 h 10000"/>
                <a:gd name="connsiteX23" fmla="*/ 7566 w 8783"/>
                <a:gd name="connsiteY23" fmla="*/ 5639 h 10000"/>
                <a:gd name="connsiteX24" fmla="*/ 7718 w 8783"/>
                <a:gd name="connsiteY24" fmla="*/ 6300 h 10000"/>
                <a:gd name="connsiteX25" fmla="*/ 7957 w 8783"/>
                <a:gd name="connsiteY25" fmla="*/ 6608 h 10000"/>
                <a:gd name="connsiteX26" fmla="*/ 7479 w 8783"/>
                <a:gd name="connsiteY26" fmla="*/ 6520 h 10000"/>
                <a:gd name="connsiteX27" fmla="*/ 7652 w 8783"/>
                <a:gd name="connsiteY27" fmla="*/ 8018 h 10000"/>
                <a:gd name="connsiteX28" fmla="*/ 8478 w 8783"/>
                <a:gd name="connsiteY28" fmla="*/ 8987 h 10000"/>
                <a:gd name="connsiteX29" fmla="*/ 8674 w 8783"/>
                <a:gd name="connsiteY29" fmla="*/ 9207 h 10000"/>
                <a:gd name="connsiteX30" fmla="*/ 8783 w 8783"/>
                <a:gd name="connsiteY30" fmla="*/ 10000 h 10000"/>
                <a:gd name="connsiteX31" fmla="*/ 7849 w 8783"/>
                <a:gd name="connsiteY31" fmla="*/ 0 h 10000"/>
                <a:gd name="connsiteX32" fmla="*/ 0 w 8783"/>
                <a:gd name="connsiteY32" fmla="*/ 3040 h 10000"/>
                <a:gd name="connsiteX33" fmla="*/ 0 w 8783"/>
                <a:gd name="connsiteY33" fmla="*/ 3040 h 10000"/>
                <a:gd name="connsiteX34" fmla="*/ 0 w 8783"/>
                <a:gd name="connsiteY34" fmla="*/ 3040 h 10000"/>
                <a:gd name="connsiteX0" fmla="*/ 0 w 9979"/>
                <a:gd name="connsiteY0" fmla="*/ 3040 h 9207"/>
                <a:gd name="connsiteX1" fmla="*/ 273 w 9979"/>
                <a:gd name="connsiteY1" fmla="*/ 5815 h 9207"/>
                <a:gd name="connsiteX2" fmla="*/ 1164 w 9979"/>
                <a:gd name="connsiteY2" fmla="*/ 4053 h 9207"/>
                <a:gd name="connsiteX3" fmla="*/ 2549 w 9979"/>
                <a:gd name="connsiteY3" fmla="*/ 3348 h 9207"/>
                <a:gd name="connsiteX4" fmla="*/ 2821 w 9979"/>
                <a:gd name="connsiteY4" fmla="*/ 2643 h 9207"/>
                <a:gd name="connsiteX5" fmla="*/ 3564 w 9979"/>
                <a:gd name="connsiteY5" fmla="*/ 2467 h 9207"/>
                <a:gd name="connsiteX6" fmla="*/ 4555 w 9979"/>
                <a:gd name="connsiteY6" fmla="*/ 3877 h 9207"/>
                <a:gd name="connsiteX7" fmla="*/ 5223 w 9979"/>
                <a:gd name="connsiteY7" fmla="*/ 4229 h 9207"/>
                <a:gd name="connsiteX8" fmla="*/ 6485 w 9979"/>
                <a:gd name="connsiteY8" fmla="*/ 6211 h 9207"/>
                <a:gd name="connsiteX9" fmla="*/ 6039 w 9979"/>
                <a:gd name="connsiteY9" fmla="*/ 8106 h 9207"/>
                <a:gd name="connsiteX10" fmla="*/ 6213 w 9979"/>
                <a:gd name="connsiteY10" fmla="*/ 8987 h 9207"/>
                <a:gd name="connsiteX11" fmla="*/ 6732 w 9979"/>
                <a:gd name="connsiteY11" fmla="*/ 8590 h 9207"/>
                <a:gd name="connsiteX12" fmla="*/ 7229 w 9979"/>
                <a:gd name="connsiteY12" fmla="*/ 8590 h 9207"/>
                <a:gd name="connsiteX13" fmla="*/ 7500 w 9979"/>
                <a:gd name="connsiteY13" fmla="*/ 9207 h 9207"/>
                <a:gd name="connsiteX14" fmla="*/ 8069 w 9979"/>
                <a:gd name="connsiteY14" fmla="*/ 9207 h 9207"/>
                <a:gd name="connsiteX15" fmla="*/ 8292 w 9979"/>
                <a:gd name="connsiteY15" fmla="*/ 8987 h 9207"/>
                <a:gd name="connsiteX16" fmla="*/ 7945 w 9979"/>
                <a:gd name="connsiteY16" fmla="*/ 7225 h 9207"/>
                <a:gd name="connsiteX17" fmla="*/ 7846 w 9979"/>
                <a:gd name="connsiteY17" fmla="*/ 4053 h 9207"/>
                <a:gd name="connsiteX18" fmla="*/ 7401 w 9979"/>
                <a:gd name="connsiteY18" fmla="*/ 3568 h 9207"/>
                <a:gd name="connsiteX19" fmla="*/ 8292 w 9979"/>
                <a:gd name="connsiteY19" fmla="*/ 2159 h 9207"/>
                <a:gd name="connsiteX20" fmla="*/ 8341 w 9979"/>
                <a:gd name="connsiteY20" fmla="*/ 1189 h 9207"/>
                <a:gd name="connsiteX21" fmla="*/ 8937 w 9979"/>
                <a:gd name="connsiteY21" fmla="*/ 1278 h 9207"/>
                <a:gd name="connsiteX22" fmla="*/ 8218 w 9979"/>
                <a:gd name="connsiteY22" fmla="*/ 3260 h 9207"/>
                <a:gd name="connsiteX23" fmla="*/ 8614 w 9979"/>
                <a:gd name="connsiteY23" fmla="*/ 5639 h 9207"/>
                <a:gd name="connsiteX24" fmla="*/ 8787 w 9979"/>
                <a:gd name="connsiteY24" fmla="*/ 6300 h 9207"/>
                <a:gd name="connsiteX25" fmla="*/ 9060 w 9979"/>
                <a:gd name="connsiteY25" fmla="*/ 6608 h 9207"/>
                <a:gd name="connsiteX26" fmla="*/ 8515 w 9979"/>
                <a:gd name="connsiteY26" fmla="*/ 6520 h 9207"/>
                <a:gd name="connsiteX27" fmla="*/ 8712 w 9979"/>
                <a:gd name="connsiteY27" fmla="*/ 8018 h 9207"/>
                <a:gd name="connsiteX28" fmla="*/ 9653 w 9979"/>
                <a:gd name="connsiteY28" fmla="*/ 8987 h 9207"/>
                <a:gd name="connsiteX29" fmla="*/ 9876 w 9979"/>
                <a:gd name="connsiteY29" fmla="*/ 9207 h 9207"/>
                <a:gd name="connsiteX30" fmla="*/ 8937 w 9979"/>
                <a:gd name="connsiteY30" fmla="*/ 0 h 9207"/>
                <a:gd name="connsiteX31" fmla="*/ 0 w 9979"/>
                <a:gd name="connsiteY31" fmla="*/ 3040 h 9207"/>
                <a:gd name="connsiteX32" fmla="*/ 0 w 9979"/>
                <a:gd name="connsiteY32" fmla="*/ 3040 h 9207"/>
                <a:gd name="connsiteX33" fmla="*/ 0 w 9979"/>
                <a:gd name="connsiteY33" fmla="*/ 3040 h 9207"/>
                <a:gd name="connsiteX0" fmla="*/ 0 w 9934"/>
                <a:gd name="connsiteY0" fmla="*/ 3302 h 10000"/>
                <a:gd name="connsiteX1" fmla="*/ 274 w 9934"/>
                <a:gd name="connsiteY1" fmla="*/ 6316 h 10000"/>
                <a:gd name="connsiteX2" fmla="*/ 1166 w 9934"/>
                <a:gd name="connsiteY2" fmla="*/ 4402 h 10000"/>
                <a:gd name="connsiteX3" fmla="*/ 2554 w 9934"/>
                <a:gd name="connsiteY3" fmla="*/ 3636 h 10000"/>
                <a:gd name="connsiteX4" fmla="*/ 2827 w 9934"/>
                <a:gd name="connsiteY4" fmla="*/ 2871 h 10000"/>
                <a:gd name="connsiteX5" fmla="*/ 3572 w 9934"/>
                <a:gd name="connsiteY5" fmla="*/ 2679 h 10000"/>
                <a:gd name="connsiteX6" fmla="*/ 4565 w 9934"/>
                <a:gd name="connsiteY6" fmla="*/ 4211 h 10000"/>
                <a:gd name="connsiteX7" fmla="*/ 5234 w 9934"/>
                <a:gd name="connsiteY7" fmla="*/ 4593 h 10000"/>
                <a:gd name="connsiteX8" fmla="*/ 6499 w 9934"/>
                <a:gd name="connsiteY8" fmla="*/ 6746 h 10000"/>
                <a:gd name="connsiteX9" fmla="*/ 6052 w 9934"/>
                <a:gd name="connsiteY9" fmla="*/ 8804 h 10000"/>
                <a:gd name="connsiteX10" fmla="*/ 6226 w 9934"/>
                <a:gd name="connsiteY10" fmla="*/ 9761 h 10000"/>
                <a:gd name="connsiteX11" fmla="*/ 6746 w 9934"/>
                <a:gd name="connsiteY11" fmla="*/ 9330 h 10000"/>
                <a:gd name="connsiteX12" fmla="*/ 7244 w 9934"/>
                <a:gd name="connsiteY12" fmla="*/ 9330 h 10000"/>
                <a:gd name="connsiteX13" fmla="*/ 7516 w 9934"/>
                <a:gd name="connsiteY13" fmla="*/ 10000 h 10000"/>
                <a:gd name="connsiteX14" fmla="*/ 8086 w 9934"/>
                <a:gd name="connsiteY14" fmla="*/ 10000 h 10000"/>
                <a:gd name="connsiteX15" fmla="*/ 8309 w 9934"/>
                <a:gd name="connsiteY15" fmla="*/ 9761 h 10000"/>
                <a:gd name="connsiteX16" fmla="*/ 7962 w 9934"/>
                <a:gd name="connsiteY16" fmla="*/ 7847 h 10000"/>
                <a:gd name="connsiteX17" fmla="*/ 7863 w 9934"/>
                <a:gd name="connsiteY17" fmla="*/ 4402 h 10000"/>
                <a:gd name="connsiteX18" fmla="*/ 7417 w 9934"/>
                <a:gd name="connsiteY18" fmla="*/ 3875 h 10000"/>
                <a:gd name="connsiteX19" fmla="*/ 8309 w 9934"/>
                <a:gd name="connsiteY19" fmla="*/ 2345 h 10000"/>
                <a:gd name="connsiteX20" fmla="*/ 8359 w 9934"/>
                <a:gd name="connsiteY20" fmla="*/ 1291 h 10000"/>
                <a:gd name="connsiteX21" fmla="*/ 8956 w 9934"/>
                <a:gd name="connsiteY21" fmla="*/ 1388 h 10000"/>
                <a:gd name="connsiteX22" fmla="*/ 8235 w 9934"/>
                <a:gd name="connsiteY22" fmla="*/ 3541 h 10000"/>
                <a:gd name="connsiteX23" fmla="*/ 8632 w 9934"/>
                <a:gd name="connsiteY23" fmla="*/ 6125 h 10000"/>
                <a:gd name="connsiteX24" fmla="*/ 8805 w 9934"/>
                <a:gd name="connsiteY24" fmla="*/ 6843 h 10000"/>
                <a:gd name="connsiteX25" fmla="*/ 9079 w 9934"/>
                <a:gd name="connsiteY25" fmla="*/ 7177 h 10000"/>
                <a:gd name="connsiteX26" fmla="*/ 8533 w 9934"/>
                <a:gd name="connsiteY26" fmla="*/ 7082 h 10000"/>
                <a:gd name="connsiteX27" fmla="*/ 8730 w 9934"/>
                <a:gd name="connsiteY27" fmla="*/ 8709 h 10000"/>
                <a:gd name="connsiteX28" fmla="*/ 9673 w 9934"/>
                <a:gd name="connsiteY28" fmla="*/ 9761 h 10000"/>
                <a:gd name="connsiteX29" fmla="*/ 8956 w 9934"/>
                <a:gd name="connsiteY29" fmla="*/ 0 h 10000"/>
                <a:gd name="connsiteX30" fmla="*/ 0 w 9934"/>
                <a:gd name="connsiteY30" fmla="*/ 3302 h 10000"/>
                <a:gd name="connsiteX31" fmla="*/ 0 w 9934"/>
                <a:gd name="connsiteY31" fmla="*/ 3302 h 10000"/>
                <a:gd name="connsiteX32" fmla="*/ 0 w 9934"/>
                <a:gd name="connsiteY32" fmla="*/ 3302 h 10000"/>
                <a:gd name="connsiteX0" fmla="*/ 0 w 9139"/>
                <a:gd name="connsiteY0" fmla="*/ 3302 h 10000"/>
                <a:gd name="connsiteX1" fmla="*/ 276 w 9139"/>
                <a:gd name="connsiteY1" fmla="*/ 6316 h 10000"/>
                <a:gd name="connsiteX2" fmla="*/ 1174 w 9139"/>
                <a:gd name="connsiteY2" fmla="*/ 4402 h 10000"/>
                <a:gd name="connsiteX3" fmla="*/ 2571 w 9139"/>
                <a:gd name="connsiteY3" fmla="*/ 3636 h 10000"/>
                <a:gd name="connsiteX4" fmla="*/ 2846 w 9139"/>
                <a:gd name="connsiteY4" fmla="*/ 2871 h 10000"/>
                <a:gd name="connsiteX5" fmla="*/ 3596 w 9139"/>
                <a:gd name="connsiteY5" fmla="*/ 2679 h 10000"/>
                <a:gd name="connsiteX6" fmla="*/ 4595 w 9139"/>
                <a:gd name="connsiteY6" fmla="*/ 4211 h 10000"/>
                <a:gd name="connsiteX7" fmla="*/ 5269 w 9139"/>
                <a:gd name="connsiteY7" fmla="*/ 4593 h 10000"/>
                <a:gd name="connsiteX8" fmla="*/ 6542 w 9139"/>
                <a:gd name="connsiteY8" fmla="*/ 6746 h 10000"/>
                <a:gd name="connsiteX9" fmla="*/ 6092 w 9139"/>
                <a:gd name="connsiteY9" fmla="*/ 8804 h 10000"/>
                <a:gd name="connsiteX10" fmla="*/ 6267 w 9139"/>
                <a:gd name="connsiteY10" fmla="*/ 9761 h 10000"/>
                <a:gd name="connsiteX11" fmla="*/ 6791 w 9139"/>
                <a:gd name="connsiteY11" fmla="*/ 9330 h 10000"/>
                <a:gd name="connsiteX12" fmla="*/ 7292 w 9139"/>
                <a:gd name="connsiteY12" fmla="*/ 9330 h 10000"/>
                <a:gd name="connsiteX13" fmla="*/ 7566 w 9139"/>
                <a:gd name="connsiteY13" fmla="*/ 10000 h 10000"/>
                <a:gd name="connsiteX14" fmla="*/ 8140 w 9139"/>
                <a:gd name="connsiteY14" fmla="*/ 10000 h 10000"/>
                <a:gd name="connsiteX15" fmla="*/ 8364 w 9139"/>
                <a:gd name="connsiteY15" fmla="*/ 9761 h 10000"/>
                <a:gd name="connsiteX16" fmla="*/ 8015 w 9139"/>
                <a:gd name="connsiteY16" fmla="*/ 7847 h 10000"/>
                <a:gd name="connsiteX17" fmla="*/ 7915 w 9139"/>
                <a:gd name="connsiteY17" fmla="*/ 4402 h 10000"/>
                <a:gd name="connsiteX18" fmla="*/ 7466 w 9139"/>
                <a:gd name="connsiteY18" fmla="*/ 3875 h 10000"/>
                <a:gd name="connsiteX19" fmla="*/ 8364 w 9139"/>
                <a:gd name="connsiteY19" fmla="*/ 2345 h 10000"/>
                <a:gd name="connsiteX20" fmla="*/ 8415 w 9139"/>
                <a:gd name="connsiteY20" fmla="*/ 1291 h 10000"/>
                <a:gd name="connsiteX21" fmla="*/ 9016 w 9139"/>
                <a:gd name="connsiteY21" fmla="*/ 1388 h 10000"/>
                <a:gd name="connsiteX22" fmla="*/ 8290 w 9139"/>
                <a:gd name="connsiteY22" fmla="*/ 3541 h 10000"/>
                <a:gd name="connsiteX23" fmla="*/ 8689 w 9139"/>
                <a:gd name="connsiteY23" fmla="*/ 6125 h 10000"/>
                <a:gd name="connsiteX24" fmla="*/ 8863 w 9139"/>
                <a:gd name="connsiteY24" fmla="*/ 6843 h 10000"/>
                <a:gd name="connsiteX25" fmla="*/ 9139 w 9139"/>
                <a:gd name="connsiteY25" fmla="*/ 7177 h 10000"/>
                <a:gd name="connsiteX26" fmla="*/ 8590 w 9139"/>
                <a:gd name="connsiteY26" fmla="*/ 7082 h 10000"/>
                <a:gd name="connsiteX27" fmla="*/ 8788 w 9139"/>
                <a:gd name="connsiteY27" fmla="*/ 8709 h 10000"/>
                <a:gd name="connsiteX28" fmla="*/ 9016 w 9139"/>
                <a:gd name="connsiteY28" fmla="*/ 0 h 10000"/>
                <a:gd name="connsiteX29" fmla="*/ 0 w 9139"/>
                <a:gd name="connsiteY29" fmla="*/ 3302 h 10000"/>
                <a:gd name="connsiteX30" fmla="*/ 0 w 9139"/>
                <a:gd name="connsiteY30" fmla="*/ 3302 h 10000"/>
                <a:gd name="connsiteX31" fmla="*/ 0 w 9139"/>
                <a:gd name="connsiteY31" fmla="*/ 3302 h 10000"/>
                <a:gd name="connsiteX0" fmla="*/ 0 w 10454"/>
                <a:gd name="connsiteY0" fmla="*/ 3302 h 10000"/>
                <a:gd name="connsiteX1" fmla="*/ 302 w 10454"/>
                <a:gd name="connsiteY1" fmla="*/ 6316 h 10000"/>
                <a:gd name="connsiteX2" fmla="*/ 1285 w 10454"/>
                <a:gd name="connsiteY2" fmla="*/ 4402 h 10000"/>
                <a:gd name="connsiteX3" fmla="*/ 2813 w 10454"/>
                <a:gd name="connsiteY3" fmla="*/ 3636 h 10000"/>
                <a:gd name="connsiteX4" fmla="*/ 3114 w 10454"/>
                <a:gd name="connsiteY4" fmla="*/ 2871 h 10000"/>
                <a:gd name="connsiteX5" fmla="*/ 3935 w 10454"/>
                <a:gd name="connsiteY5" fmla="*/ 2679 h 10000"/>
                <a:gd name="connsiteX6" fmla="*/ 5028 w 10454"/>
                <a:gd name="connsiteY6" fmla="*/ 4211 h 10000"/>
                <a:gd name="connsiteX7" fmla="*/ 5765 w 10454"/>
                <a:gd name="connsiteY7" fmla="*/ 4593 h 10000"/>
                <a:gd name="connsiteX8" fmla="*/ 7158 w 10454"/>
                <a:gd name="connsiteY8" fmla="*/ 6746 h 10000"/>
                <a:gd name="connsiteX9" fmla="*/ 6666 w 10454"/>
                <a:gd name="connsiteY9" fmla="*/ 8804 h 10000"/>
                <a:gd name="connsiteX10" fmla="*/ 6857 w 10454"/>
                <a:gd name="connsiteY10" fmla="*/ 9761 h 10000"/>
                <a:gd name="connsiteX11" fmla="*/ 7431 w 10454"/>
                <a:gd name="connsiteY11" fmla="*/ 9330 h 10000"/>
                <a:gd name="connsiteX12" fmla="*/ 7979 w 10454"/>
                <a:gd name="connsiteY12" fmla="*/ 9330 h 10000"/>
                <a:gd name="connsiteX13" fmla="*/ 8279 w 10454"/>
                <a:gd name="connsiteY13" fmla="*/ 10000 h 10000"/>
                <a:gd name="connsiteX14" fmla="*/ 8907 w 10454"/>
                <a:gd name="connsiteY14" fmla="*/ 10000 h 10000"/>
                <a:gd name="connsiteX15" fmla="*/ 9152 w 10454"/>
                <a:gd name="connsiteY15" fmla="*/ 9761 h 10000"/>
                <a:gd name="connsiteX16" fmla="*/ 8770 w 10454"/>
                <a:gd name="connsiteY16" fmla="*/ 7847 h 10000"/>
                <a:gd name="connsiteX17" fmla="*/ 8661 w 10454"/>
                <a:gd name="connsiteY17" fmla="*/ 4402 h 10000"/>
                <a:gd name="connsiteX18" fmla="*/ 8169 w 10454"/>
                <a:gd name="connsiteY18" fmla="*/ 3875 h 10000"/>
                <a:gd name="connsiteX19" fmla="*/ 9152 w 10454"/>
                <a:gd name="connsiteY19" fmla="*/ 2345 h 10000"/>
                <a:gd name="connsiteX20" fmla="*/ 9208 w 10454"/>
                <a:gd name="connsiteY20" fmla="*/ 1291 h 10000"/>
                <a:gd name="connsiteX21" fmla="*/ 9865 w 10454"/>
                <a:gd name="connsiteY21" fmla="*/ 1388 h 10000"/>
                <a:gd name="connsiteX22" fmla="*/ 9071 w 10454"/>
                <a:gd name="connsiteY22" fmla="*/ 3541 h 10000"/>
                <a:gd name="connsiteX23" fmla="*/ 9508 w 10454"/>
                <a:gd name="connsiteY23" fmla="*/ 6125 h 10000"/>
                <a:gd name="connsiteX24" fmla="*/ 9698 w 10454"/>
                <a:gd name="connsiteY24" fmla="*/ 6843 h 10000"/>
                <a:gd name="connsiteX25" fmla="*/ 10000 w 10454"/>
                <a:gd name="connsiteY25" fmla="*/ 7177 h 10000"/>
                <a:gd name="connsiteX26" fmla="*/ 9399 w 10454"/>
                <a:gd name="connsiteY26" fmla="*/ 7082 h 10000"/>
                <a:gd name="connsiteX27" fmla="*/ 9865 w 10454"/>
                <a:gd name="connsiteY27" fmla="*/ 0 h 10000"/>
                <a:gd name="connsiteX28" fmla="*/ 0 w 10454"/>
                <a:gd name="connsiteY28" fmla="*/ 3302 h 10000"/>
                <a:gd name="connsiteX29" fmla="*/ 0 w 10454"/>
                <a:gd name="connsiteY29" fmla="*/ 3302 h 10000"/>
                <a:gd name="connsiteX30" fmla="*/ 0 w 10454"/>
                <a:gd name="connsiteY30" fmla="*/ 3302 h 10000"/>
                <a:gd name="connsiteX0" fmla="*/ 0 w 10454"/>
                <a:gd name="connsiteY0" fmla="*/ 3302 h 10000"/>
                <a:gd name="connsiteX1" fmla="*/ 302 w 10454"/>
                <a:gd name="connsiteY1" fmla="*/ 6316 h 10000"/>
                <a:gd name="connsiteX2" fmla="*/ 1285 w 10454"/>
                <a:gd name="connsiteY2" fmla="*/ 4402 h 10000"/>
                <a:gd name="connsiteX3" fmla="*/ 2813 w 10454"/>
                <a:gd name="connsiteY3" fmla="*/ 3636 h 10000"/>
                <a:gd name="connsiteX4" fmla="*/ 3114 w 10454"/>
                <a:gd name="connsiteY4" fmla="*/ 2871 h 10000"/>
                <a:gd name="connsiteX5" fmla="*/ 3935 w 10454"/>
                <a:gd name="connsiteY5" fmla="*/ 2679 h 10000"/>
                <a:gd name="connsiteX6" fmla="*/ 5028 w 10454"/>
                <a:gd name="connsiteY6" fmla="*/ 4211 h 10000"/>
                <a:gd name="connsiteX7" fmla="*/ 5765 w 10454"/>
                <a:gd name="connsiteY7" fmla="*/ 4593 h 10000"/>
                <a:gd name="connsiteX8" fmla="*/ 7158 w 10454"/>
                <a:gd name="connsiteY8" fmla="*/ 6746 h 10000"/>
                <a:gd name="connsiteX9" fmla="*/ 6666 w 10454"/>
                <a:gd name="connsiteY9" fmla="*/ 8804 h 10000"/>
                <a:gd name="connsiteX10" fmla="*/ 6857 w 10454"/>
                <a:gd name="connsiteY10" fmla="*/ 9761 h 10000"/>
                <a:gd name="connsiteX11" fmla="*/ 7431 w 10454"/>
                <a:gd name="connsiteY11" fmla="*/ 9330 h 10000"/>
                <a:gd name="connsiteX12" fmla="*/ 7979 w 10454"/>
                <a:gd name="connsiteY12" fmla="*/ 9330 h 10000"/>
                <a:gd name="connsiteX13" fmla="*/ 8279 w 10454"/>
                <a:gd name="connsiteY13" fmla="*/ 10000 h 10000"/>
                <a:gd name="connsiteX14" fmla="*/ 8907 w 10454"/>
                <a:gd name="connsiteY14" fmla="*/ 10000 h 10000"/>
                <a:gd name="connsiteX15" fmla="*/ 9152 w 10454"/>
                <a:gd name="connsiteY15" fmla="*/ 9761 h 10000"/>
                <a:gd name="connsiteX16" fmla="*/ 8770 w 10454"/>
                <a:gd name="connsiteY16" fmla="*/ 7847 h 10000"/>
                <a:gd name="connsiteX17" fmla="*/ 8661 w 10454"/>
                <a:gd name="connsiteY17" fmla="*/ 4402 h 10000"/>
                <a:gd name="connsiteX18" fmla="*/ 8169 w 10454"/>
                <a:gd name="connsiteY18" fmla="*/ 3875 h 10000"/>
                <a:gd name="connsiteX19" fmla="*/ 9152 w 10454"/>
                <a:gd name="connsiteY19" fmla="*/ 2345 h 10000"/>
                <a:gd name="connsiteX20" fmla="*/ 9208 w 10454"/>
                <a:gd name="connsiteY20" fmla="*/ 1291 h 10000"/>
                <a:gd name="connsiteX21" fmla="*/ 9865 w 10454"/>
                <a:gd name="connsiteY21" fmla="*/ 1388 h 10000"/>
                <a:gd name="connsiteX22" fmla="*/ 9071 w 10454"/>
                <a:gd name="connsiteY22" fmla="*/ 3541 h 10000"/>
                <a:gd name="connsiteX23" fmla="*/ 9508 w 10454"/>
                <a:gd name="connsiteY23" fmla="*/ 6125 h 10000"/>
                <a:gd name="connsiteX24" fmla="*/ 9698 w 10454"/>
                <a:gd name="connsiteY24" fmla="*/ 6843 h 10000"/>
                <a:gd name="connsiteX25" fmla="*/ 9399 w 10454"/>
                <a:gd name="connsiteY25" fmla="*/ 7082 h 10000"/>
                <a:gd name="connsiteX26" fmla="*/ 9865 w 10454"/>
                <a:gd name="connsiteY26" fmla="*/ 0 h 10000"/>
                <a:gd name="connsiteX27" fmla="*/ 0 w 10454"/>
                <a:gd name="connsiteY27" fmla="*/ 3302 h 10000"/>
                <a:gd name="connsiteX28" fmla="*/ 0 w 10454"/>
                <a:gd name="connsiteY28" fmla="*/ 3302 h 10000"/>
                <a:gd name="connsiteX29" fmla="*/ 0 w 10454"/>
                <a:gd name="connsiteY29" fmla="*/ 3302 h 10000"/>
                <a:gd name="connsiteX0" fmla="*/ 0 w 10454"/>
                <a:gd name="connsiteY0" fmla="*/ 3302 h 10000"/>
                <a:gd name="connsiteX1" fmla="*/ 302 w 10454"/>
                <a:gd name="connsiteY1" fmla="*/ 6316 h 10000"/>
                <a:gd name="connsiteX2" fmla="*/ 1285 w 10454"/>
                <a:gd name="connsiteY2" fmla="*/ 4402 h 10000"/>
                <a:gd name="connsiteX3" fmla="*/ 2813 w 10454"/>
                <a:gd name="connsiteY3" fmla="*/ 3636 h 10000"/>
                <a:gd name="connsiteX4" fmla="*/ 3114 w 10454"/>
                <a:gd name="connsiteY4" fmla="*/ 2871 h 10000"/>
                <a:gd name="connsiteX5" fmla="*/ 3935 w 10454"/>
                <a:gd name="connsiteY5" fmla="*/ 2679 h 10000"/>
                <a:gd name="connsiteX6" fmla="*/ 5028 w 10454"/>
                <a:gd name="connsiteY6" fmla="*/ 4211 h 10000"/>
                <a:gd name="connsiteX7" fmla="*/ 5765 w 10454"/>
                <a:gd name="connsiteY7" fmla="*/ 4593 h 10000"/>
                <a:gd name="connsiteX8" fmla="*/ 7158 w 10454"/>
                <a:gd name="connsiteY8" fmla="*/ 6746 h 10000"/>
                <a:gd name="connsiteX9" fmla="*/ 6666 w 10454"/>
                <a:gd name="connsiteY9" fmla="*/ 8804 h 10000"/>
                <a:gd name="connsiteX10" fmla="*/ 6857 w 10454"/>
                <a:gd name="connsiteY10" fmla="*/ 9761 h 10000"/>
                <a:gd name="connsiteX11" fmla="*/ 7431 w 10454"/>
                <a:gd name="connsiteY11" fmla="*/ 9330 h 10000"/>
                <a:gd name="connsiteX12" fmla="*/ 7979 w 10454"/>
                <a:gd name="connsiteY12" fmla="*/ 9330 h 10000"/>
                <a:gd name="connsiteX13" fmla="*/ 8279 w 10454"/>
                <a:gd name="connsiteY13" fmla="*/ 10000 h 10000"/>
                <a:gd name="connsiteX14" fmla="*/ 8907 w 10454"/>
                <a:gd name="connsiteY14" fmla="*/ 10000 h 10000"/>
                <a:gd name="connsiteX15" fmla="*/ 9152 w 10454"/>
                <a:gd name="connsiteY15" fmla="*/ 9761 h 10000"/>
                <a:gd name="connsiteX16" fmla="*/ 8770 w 10454"/>
                <a:gd name="connsiteY16" fmla="*/ 7847 h 10000"/>
                <a:gd name="connsiteX17" fmla="*/ 8661 w 10454"/>
                <a:gd name="connsiteY17" fmla="*/ 4402 h 10000"/>
                <a:gd name="connsiteX18" fmla="*/ 8169 w 10454"/>
                <a:gd name="connsiteY18" fmla="*/ 3875 h 10000"/>
                <a:gd name="connsiteX19" fmla="*/ 9152 w 10454"/>
                <a:gd name="connsiteY19" fmla="*/ 2345 h 10000"/>
                <a:gd name="connsiteX20" fmla="*/ 9208 w 10454"/>
                <a:gd name="connsiteY20" fmla="*/ 1291 h 10000"/>
                <a:gd name="connsiteX21" fmla="*/ 9865 w 10454"/>
                <a:gd name="connsiteY21" fmla="*/ 1388 h 10000"/>
                <a:gd name="connsiteX22" fmla="*/ 9071 w 10454"/>
                <a:gd name="connsiteY22" fmla="*/ 3541 h 10000"/>
                <a:gd name="connsiteX23" fmla="*/ 9508 w 10454"/>
                <a:gd name="connsiteY23" fmla="*/ 6125 h 10000"/>
                <a:gd name="connsiteX24" fmla="*/ 9399 w 10454"/>
                <a:gd name="connsiteY24" fmla="*/ 7082 h 10000"/>
                <a:gd name="connsiteX25" fmla="*/ 9865 w 10454"/>
                <a:gd name="connsiteY25" fmla="*/ 0 h 10000"/>
                <a:gd name="connsiteX26" fmla="*/ 0 w 10454"/>
                <a:gd name="connsiteY26" fmla="*/ 3302 h 10000"/>
                <a:gd name="connsiteX27" fmla="*/ 0 w 10454"/>
                <a:gd name="connsiteY27" fmla="*/ 3302 h 10000"/>
                <a:gd name="connsiteX28" fmla="*/ 0 w 10454"/>
                <a:gd name="connsiteY28" fmla="*/ 3302 h 10000"/>
                <a:gd name="connsiteX0" fmla="*/ 0 w 10454"/>
                <a:gd name="connsiteY0" fmla="*/ 3302 h 10000"/>
                <a:gd name="connsiteX1" fmla="*/ 302 w 10454"/>
                <a:gd name="connsiteY1" fmla="*/ 6316 h 10000"/>
                <a:gd name="connsiteX2" fmla="*/ 1285 w 10454"/>
                <a:gd name="connsiteY2" fmla="*/ 4402 h 10000"/>
                <a:gd name="connsiteX3" fmla="*/ 2813 w 10454"/>
                <a:gd name="connsiteY3" fmla="*/ 3636 h 10000"/>
                <a:gd name="connsiteX4" fmla="*/ 3114 w 10454"/>
                <a:gd name="connsiteY4" fmla="*/ 2871 h 10000"/>
                <a:gd name="connsiteX5" fmla="*/ 3935 w 10454"/>
                <a:gd name="connsiteY5" fmla="*/ 2679 h 10000"/>
                <a:gd name="connsiteX6" fmla="*/ 5028 w 10454"/>
                <a:gd name="connsiteY6" fmla="*/ 4211 h 10000"/>
                <a:gd name="connsiteX7" fmla="*/ 5765 w 10454"/>
                <a:gd name="connsiteY7" fmla="*/ 4593 h 10000"/>
                <a:gd name="connsiteX8" fmla="*/ 7158 w 10454"/>
                <a:gd name="connsiteY8" fmla="*/ 6746 h 10000"/>
                <a:gd name="connsiteX9" fmla="*/ 6666 w 10454"/>
                <a:gd name="connsiteY9" fmla="*/ 8804 h 10000"/>
                <a:gd name="connsiteX10" fmla="*/ 6857 w 10454"/>
                <a:gd name="connsiteY10" fmla="*/ 9761 h 10000"/>
                <a:gd name="connsiteX11" fmla="*/ 7431 w 10454"/>
                <a:gd name="connsiteY11" fmla="*/ 9330 h 10000"/>
                <a:gd name="connsiteX12" fmla="*/ 7979 w 10454"/>
                <a:gd name="connsiteY12" fmla="*/ 9330 h 10000"/>
                <a:gd name="connsiteX13" fmla="*/ 8279 w 10454"/>
                <a:gd name="connsiteY13" fmla="*/ 10000 h 10000"/>
                <a:gd name="connsiteX14" fmla="*/ 8907 w 10454"/>
                <a:gd name="connsiteY14" fmla="*/ 10000 h 10000"/>
                <a:gd name="connsiteX15" fmla="*/ 9152 w 10454"/>
                <a:gd name="connsiteY15" fmla="*/ 9761 h 10000"/>
                <a:gd name="connsiteX16" fmla="*/ 8770 w 10454"/>
                <a:gd name="connsiteY16" fmla="*/ 7847 h 10000"/>
                <a:gd name="connsiteX17" fmla="*/ 8661 w 10454"/>
                <a:gd name="connsiteY17" fmla="*/ 4402 h 10000"/>
                <a:gd name="connsiteX18" fmla="*/ 8169 w 10454"/>
                <a:gd name="connsiteY18" fmla="*/ 3875 h 10000"/>
                <a:gd name="connsiteX19" fmla="*/ 9152 w 10454"/>
                <a:gd name="connsiteY19" fmla="*/ 2345 h 10000"/>
                <a:gd name="connsiteX20" fmla="*/ 9208 w 10454"/>
                <a:gd name="connsiteY20" fmla="*/ 1291 h 10000"/>
                <a:gd name="connsiteX21" fmla="*/ 9865 w 10454"/>
                <a:gd name="connsiteY21" fmla="*/ 1388 h 10000"/>
                <a:gd name="connsiteX22" fmla="*/ 9071 w 10454"/>
                <a:gd name="connsiteY22" fmla="*/ 3541 h 10000"/>
                <a:gd name="connsiteX23" fmla="*/ 9399 w 10454"/>
                <a:gd name="connsiteY23" fmla="*/ 7082 h 10000"/>
                <a:gd name="connsiteX24" fmla="*/ 9865 w 10454"/>
                <a:gd name="connsiteY24" fmla="*/ 0 h 10000"/>
                <a:gd name="connsiteX25" fmla="*/ 0 w 10454"/>
                <a:gd name="connsiteY25" fmla="*/ 3302 h 10000"/>
                <a:gd name="connsiteX26" fmla="*/ 0 w 10454"/>
                <a:gd name="connsiteY26" fmla="*/ 3302 h 10000"/>
                <a:gd name="connsiteX27" fmla="*/ 0 w 10454"/>
                <a:gd name="connsiteY27" fmla="*/ 3302 h 10000"/>
                <a:gd name="connsiteX0" fmla="*/ 0 w 10378"/>
                <a:gd name="connsiteY0" fmla="*/ 3302 h 10000"/>
                <a:gd name="connsiteX1" fmla="*/ 302 w 10378"/>
                <a:gd name="connsiteY1" fmla="*/ 6316 h 10000"/>
                <a:gd name="connsiteX2" fmla="*/ 1285 w 10378"/>
                <a:gd name="connsiteY2" fmla="*/ 4402 h 10000"/>
                <a:gd name="connsiteX3" fmla="*/ 2813 w 10378"/>
                <a:gd name="connsiteY3" fmla="*/ 3636 h 10000"/>
                <a:gd name="connsiteX4" fmla="*/ 3114 w 10378"/>
                <a:gd name="connsiteY4" fmla="*/ 2871 h 10000"/>
                <a:gd name="connsiteX5" fmla="*/ 3935 w 10378"/>
                <a:gd name="connsiteY5" fmla="*/ 2679 h 10000"/>
                <a:gd name="connsiteX6" fmla="*/ 5028 w 10378"/>
                <a:gd name="connsiteY6" fmla="*/ 4211 h 10000"/>
                <a:gd name="connsiteX7" fmla="*/ 5765 w 10378"/>
                <a:gd name="connsiteY7" fmla="*/ 4593 h 10000"/>
                <a:gd name="connsiteX8" fmla="*/ 7158 w 10378"/>
                <a:gd name="connsiteY8" fmla="*/ 6746 h 10000"/>
                <a:gd name="connsiteX9" fmla="*/ 6666 w 10378"/>
                <a:gd name="connsiteY9" fmla="*/ 8804 h 10000"/>
                <a:gd name="connsiteX10" fmla="*/ 6857 w 10378"/>
                <a:gd name="connsiteY10" fmla="*/ 9761 h 10000"/>
                <a:gd name="connsiteX11" fmla="*/ 7431 w 10378"/>
                <a:gd name="connsiteY11" fmla="*/ 9330 h 10000"/>
                <a:gd name="connsiteX12" fmla="*/ 7979 w 10378"/>
                <a:gd name="connsiteY12" fmla="*/ 9330 h 10000"/>
                <a:gd name="connsiteX13" fmla="*/ 8279 w 10378"/>
                <a:gd name="connsiteY13" fmla="*/ 10000 h 10000"/>
                <a:gd name="connsiteX14" fmla="*/ 8907 w 10378"/>
                <a:gd name="connsiteY14" fmla="*/ 10000 h 10000"/>
                <a:gd name="connsiteX15" fmla="*/ 9152 w 10378"/>
                <a:gd name="connsiteY15" fmla="*/ 9761 h 10000"/>
                <a:gd name="connsiteX16" fmla="*/ 8770 w 10378"/>
                <a:gd name="connsiteY16" fmla="*/ 7847 h 10000"/>
                <a:gd name="connsiteX17" fmla="*/ 8661 w 10378"/>
                <a:gd name="connsiteY17" fmla="*/ 4402 h 10000"/>
                <a:gd name="connsiteX18" fmla="*/ 8169 w 10378"/>
                <a:gd name="connsiteY18" fmla="*/ 3875 h 10000"/>
                <a:gd name="connsiteX19" fmla="*/ 9152 w 10378"/>
                <a:gd name="connsiteY19" fmla="*/ 2345 h 10000"/>
                <a:gd name="connsiteX20" fmla="*/ 9208 w 10378"/>
                <a:gd name="connsiteY20" fmla="*/ 1291 h 10000"/>
                <a:gd name="connsiteX21" fmla="*/ 9865 w 10378"/>
                <a:gd name="connsiteY21" fmla="*/ 1388 h 10000"/>
                <a:gd name="connsiteX22" fmla="*/ 9071 w 10378"/>
                <a:gd name="connsiteY22" fmla="*/ 3541 h 10000"/>
                <a:gd name="connsiteX23" fmla="*/ 9865 w 10378"/>
                <a:gd name="connsiteY23" fmla="*/ 0 h 10000"/>
                <a:gd name="connsiteX24" fmla="*/ 0 w 10378"/>
                <a:gd name="connsiteY24" fmla="*/ 3302 h 10000"/>
                <a:gd name="connsiteX25" fmla="*/ 0 w 10378"/>
                <a:gd name="connsiteY25" fmla="*/ 3302 h 10000"/>
                <a:gd name="connsiteX26" fmla="*/ 0 w 10378"/>
                <a:gd name="connsiteY26" fmla="*/ 3302 h 10000"/>
                <a:gd name="connsiteX0" fmla="*/ 0 w 10378"/>
                <a:gd name="connsiteY0" fmla="*/ 3302 h 10000"/>
                <a:gd name="connsiteX1" fmla="*/ 302 w 10378"/>
                <a:gd name="connsiteY1" fmla="*/ 6316 h 10000"/>
                <a:gd name="connsiteX2" fmla="*/ 1285 w 10378"/>
                <a:gd name="connsiteY2" fmla="*/ 4402 h 10000"/>
                <a:gd name="connsiteX3" fmla="*/ 2813 w 10378"/>
                <a:gd name="connsiteY3" fmla="*/ 3636 h 10000"/>
                <a:gd name="connsiteX4" fmla="*/ 3114 w 10378"/>
                <a:gd name="connsiteY4" fmla="*/ 2871 h 10000"/>
                <a:gd name="connsiteX5" fmla="*/ 3935 w 10378"/>
                <a:gd name="connsiteY5" fmla="*/ 2679 h 10000"/>
                <a:gd name="connsiteX6" fmla="*/ 5028 w 10378"/>
                <a:gd name="connsiteY6" fmla="*/ 4211 h 10000"/>
                <a:gd name="connsiteX7" fmla="*/ 5765 w 10378"/>
                <a:gd name="connsiteY7" fmla="*/ 4593 h 10000"/>
                <a:gd name="connsiteX8" fmla="*/ 7158 w 10378"/>
                <a:gd name="connsiteY8" fmla="*/ 6746 h 10000"/>
                <a:gd name="connsiteX9" fmla="*/ 6666 w 10378"/>
                <a:gd name="connsiteY9" fmla="*/ 8804 h 10000"/>
                <a:gd name="connsiteX10" fmla="*/ 6857 w 10378"/>
                <a:gd name="connsiteY10" fmla="*/ 9761 h 10000"/>
                <a:gd name="connsiteX11" fmla="*/ 7431 w 10378"/>
                <a:gd name="connsiteY11" fmla="*/ 9330 h 10000"/>
                <a:gd name="connsiteX12" fmla="*/ 7979 w 10378"/>
                <a:gd name="connsiteY12" fmla="*/ 9330 h 10000"/>
                <a:gd name="connsiteX13" fmla="*/ 8279 w 10378"/>
                <a:gd name="connsiteY13" fmla="*/ 10000 h 10000"/>
                <a:gd name="connsiteX14" fmla="*/ 8907 w 10378"/>
                <a:gd name="connsiteY14" fmla="*/ 10000 h 10000"/>
                <a:gd name="connsiteX15" fmla="*/ 9152 w 10378"/>
                <a:gd name="connsiteY15" fmla="*/ 9761 h 10000"/>
                <a:gd name="connsiteX16" fmla="*/ 8770 w 10378"/>
                <a:gd name="connsiteY16" fmla="*/ 7847 h 10000"/>
                <a:gd name="connsiteX17" fmla="*/ 8661 w 10378"/>
                <a:gd name="connsiteY17" fmla="*/ 4402 h 10000"/>
                <a:gd name="connsiteX18" fmla="*/ 8169 w 10378"/>
                <a:gd name="connsiteY18" fmla="*/ 3875 h 10000"/>
                <a:gd name="connsiteX19" fmla="*/ 9152 w 10378"/>
                <a:gd name="connsiteY19" fmla="*/ 2345 h 10000"/>
                <a:gd name="connsiteX20" fmla="*/ 9208 w 10378"/>
                <a:gd name="connsiteY20" fmla="*/ 1291 h 10000"/>
                <a:gd name="connsiteX21" fmla="*/ 9071 w 10378"/>
                <a:gd name="connsiteY21" fmla="*/ 3541 h 10000"/>
                <a:gd name="connsiteX22" fmla="*/ 9865 w 10378"/>
                <a:gd name="connsiteY22" fmla="*/ 0 h 10000"/>
                <a:gd name="connsiteX23" fmla="*/ 0 w 10378"/>
                <a:gd name="connsiteY23" fmla="*/ 3302 h 10000"/>
                <a:gd name="connsiteX24" fmla="*/ 0 w 10378"/>
                <a:gd name="connsiteY24" fmla="*/ 3302 h 10000"/>
                <a:gd name="connsiteX25" fmla="*/ 0 w 10378"/>
                <a:gd name="connsiteY25" fmla="*/ 3302 h 10000"/>
                <a:gd name="connsiteX0" fmla="*/ 0 w 10428"/>
                <a:gd name="connsiteY0" fmla="*/ 3358 h 10056"/>
                <a:gd name="connsiteX1" fmla="*/ 302 w 10428"/>
                <a:gd name="connsiteY1" fmla="*/ 6372 h 10056"/>
                <a:gd name="connsiteX2" fmla="*/ 1285 w 10428"/>
                <a:gd name="connsiteY2" fmla="*/ 4458 h 10056"/>
                <a:gd name="connsiteX3" fmla="*/ 2813 w 10428"/>
                <a:gd name="connsiteY3" fmla="*/ 3692 h 10056"/>
                <a:gd name="connsiteX4" fmla="*/ 3114 w 10428"/>
                <a:gd name="connsiteY4" fmla="*/ 2927 h 10056"/>
                <a:gd name="connsiteX5" fmla="*/ 3935 w 10428"/>
                <a:gd name="connsiteY5" fmla="*/ 2735 h 10056"/>
                <a:gd name="connsiteX6" fmla="*/ 5028 w 10428"/>
                <a:gd name="connsiteY6" fmla="*/ 4267 h 10056"/>
                <a:gd name="connsiteX7" fmla="*/ 5765 w 10428"/>
                <a:gd name="connsiteY7" fmla="*/ 4649 h 10056"/>
                <a:gd name="connsiteX8" fmla="*/ 7158 w 10428"/>
                <a:gd name="connsiteY8" fmla="*/ 6802 h 10056"/>
                <a:gd name="connsiteX9" fmla="*/ 6666 w 10428"/>
                <a:gd name="connsiteY9" fmla="*/ 8860 h 10056"/>
                <a:gd name="connsiteX10" fmla="*/ 6857 w 10428"/>
                <a:gd name="connsiteY10" fmla="*/ 9817 h 10056"/>
                <a:gd name="connsiteX11" fmla="*/ 7431 w 10428"/>
                <a:gd name="connsiteY11" fmla="*/ 9386 h 10056"/>
                <a:gd name="connsiteX12" fmla="*/ 7979 w 10428"/>
                <a:gd name="connsiteY12" fmla="*/ 9386 h 10056"/>
                <a:gd name="connsiteX13" fmla="*/ 8279 w 10428"/>
                <a:gd name="connsiteY13" fmla="*/ 10056 h 10056"/>
                <a:gd name="connsiteX14" fmla="*/ 8907 w 10428"/>
                <a:gd name="connsiteY14" fmla="*/ 10056 h 10056"/>
                <a:gd name="connsiteX15" fmla="*/ 9152 w 10428"/>
                <a:gd name="connsiteY15" fmla="*/ 9817 h 10056"/>
                <a:gd name="connsiteX16" fmla="*/ 8770 w 10428"/>
                <a:gd name="connsiteY16" fmla="*/ 7903 h 10056"/>
                <a:gd name="connsiteX17" fmla="*/ 8661 w 10428"/>
                <a:gd name="connsiteY17" fmla="*/ 4458 h 10056"/>
                <a:gd name="connsiteX18" fmla="*/ 8169 w 10428"/>
                <a:gd name="connsiteY18" fmla="*/ 3931 h 10056"/>
                <a:gd name="connsiteX19" fmla="*/ 9152 w 10428"/>
                <a:gd name="connsiteY19" fmla="*/ 2401 h 10056"/>
                <a:gd name="connsiteX20" fmla="*/ 9208 w 10428"/>
                <a:gd name="connsiteY20" fmla="*/ 1347 h 10056"/>
                <a:gd name="connsiteX21" fmla="*/ 9865 w 10428"/>
                <a:gd name="connsiteY21" fmla="*/ 56 h 10056"/>
                <a:gd name="connsiteX22" fmla="*/ 0 w 10428"/>
                <a:gd name="connsiteY22" fmla="*/ 3358 h 10056"/>
                <a:gd name="connsiteX23" fmla="*/ 0 w 10428"/>
                <a:gd name="connsiteY23" fmla="*/ 3358 h 10056"/>
                <a:gd name="connsiteX24" fmla="*/ 0 w 10428"/>
                <a:gd name="connsiteY24" fmla="*/ 3358 h 10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428" h="10056">
                  <a:moveTo>
                    <a:pt x="0" y="3358"/>
                  </a:moveTo>
                  <a:cubicBezTo>
                    <a:pt x="101" y="4363"/>
                    <a:pt x="201" y="5367"/>
                    <a:pt x="302" y="6372"/>
                  </a:cubicBezTo>
                  <a:lnTo>
                    <a:pt x="1285" y="4458"/>
                  </a:lnTo>
                  <a:lnTo>
                    <a:pt x="2813" y="3692"/>
                  </a:lnTo>
                  <a:cubicBezTo>
                    <a:pt x="2914" y="3437"/>
                    <a:pt x="3013" y="3182"/>
                    <a:pt x="3114" y="2927"/>
                  </a:cubicBezTo>
                  <a:lnTo>
                    <a:pt x="3935" y="2735"/>
                  </a:lnTo>
                  <a:lnTo>
                    <a:pt x="5028" y="4267"/>
                  </a:lnTo>
                  <a:lnTo>
                    <a:pt x="5765" y="4649"/>
                  </a:lnTo>
                  <a:lnTo>
                    <a:pt x="7158" y="6802"/>
                  </a:lnTo>
                  <a:lnTo>
                    <a:pt x="6666" y="8860"/>
                  </a:lnTo>
                  <a:cubicBezTo>
                    <a:pt x="6730" y="9179"/>
                    <a:pt x="6793" y="9498"/>
                    <a:pt x="6857" y="9817"/>
                  </a:cubicBezTo>
                  <a:lnTo>
                    <a:pt x="7431" y="9386"/>
                  </a:lnTo>
                  <a:lnTo>
                    <a:pt x="7979" y="9386"/>
                  </a:lnTo>
                  <a:lnTo>
                    <a:pt x="8279" y="10056"/>
                  </a:lnTo>
                  <a:lnTo>
                    <a:pt x="8907" y="10056"/>
                  </a:lnTo>
                  <a:lnTo>
                    <a:pt x="9152" y="9817"/>
                  </a:lnTo>
                  <a:cubicBezTo>
                    <a:pt x="9025" y="9179"/>
                    <a:pt x="8898" y="8541"/>
                    <a:pt x="8770" y="7903"/>
                  </a:cubicBezTo>
                  <a:cubicBezTo>
                    <a:pt x="8735" y="6755"/>
                    <a:pt x="8697" y="5606"/>
                    <a:pt x="8661" y="4458"/>
                  </a:cubicBezTo>
                  <a:lnTo>
                    <a:pt x="8169" y="3931"/>
                  </a:lnTo>
                  <a:lnTo>
                    <a:pt x="9152" y="2401"/>
                  </a:lnTo>
                  <a:cubicBezTo>
                    <a:pt x="9171" y="2050"/>
                    <a:pt x="9189" y="1698"/>
                    <a:pt x="9208" y="1347"/>
                  </a:cubicBezTo>
                  <a:cubicBezTo>
                    <a:pt x="9327" y="956"/>
                    <a:pt x="11400" y="-279"/>
                    <a:pt x="9865" y="56"/>
                  </a:cubicBezTo>
                  <a:lnTo>
                    <a:pt x="0" y="3358"/>
                  </a:lnTo>
                  <a:lnTo>
                    <a:pt x="0" y="3358"/>
                  </a:lnTo>
                  <a:lnTo>
                    <a:pt x="0" y="3358"/>
                  </a:lnTo>
                  <a:close/>
                </a:path>
              </a:pathLst>
            </a:custGeom>
            <a:solidFill>
              <a:srgbClr val="0E4C76"/>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59" name="Freeform 51">
              <a:extLst>
                <a:ext uri="{FF2B5EF4-FFF2-40B4-BE49-F238E27FC236}">
                  <a16:creationId xmlns:a16="http://schemas.microsoft.com/office/drawing/2014/main" id="{711C544C-AFD8-C020-B0D1-ED02CB8F770A}"/>
                </a:ext>
              </a:extLst>
            </p:cNvPr>
            <p:cNvSpPr>
              <a:spLocks/>
            </p:cNvSpPr>
            <p:nvPr/>
          </p:nvSpPr>
          <p:spPr bwMode="auto">
            <a:xfrm>
              <a:off x="6373354" y="3285542"/>
              <a:ext cx="160456" cy="387556"/>
            </a:xfrm>
            <a:custGeom>
              <a:avLst/>
              <a:gdLst>
                <a:gd name="T0" fmla="*/ 7 w 129"/>
                <a:gd name="T1" fmla="*/ 211 h 308"/>
                <a:gd name="T2" fmla="*/ 30 w 129"/>
                <a:gd name="T3" fmla="*/ 195 h 308"/>
                <a:gd name="T4" fmla="*/ 64 w 129"/>
                <a:gd name="T5" fmla="*/ 152 h 308"/>
                <a:gd name="T6" fmla="*/ 5 w 129"/>
                <a:gd name="T7" fmla="*/ 105 h 308"/>
                <a:gd name="T8" fmla="*/ 3 w 129"/>
                <a:gd name="T9" fmla="*/ 61 h 308"/>
                <a:gd name="T10" fmla="*/ 30 w 129"/>
                <a:gd name="T11" fmla="*/ 0 h 308"/>
                <a:gd name="T12" fmla="*/ 118 w 129"/>
                <a:gd name="T13" fmla="*/ 31 h 308"/>
                <a:gd name="T14" fmla="*/ 120 w 129"/>
                <a:gd name="T15" fmla="*/ 42 h 308"/>
                <a:gd name="T16" fmla="*/ 109 w 129"/>
                <a:gd name="T17" fmla="*/ 76 h 308"/>
                <a:gd name="T18" fmla="*/ 100 w 129"/>
                <a:gd name="T19" fmla="*/ 83 h 308"/>
                <a:gd name="T20" fmla="*/ 99 w 129"/>
                <a:gd name="T21" fmla="*/ 101 h 308"/>
                <a:gd name="T22" fmla="*/ 108 w 129"/>
                <a:gd name="T23" fmla="*/ 107 h 308"/>
                <a:gd name="T24" fmla="*/ 129 w 129"/>
                <a:gd name="T25" fmla="*/ 101 h 308"/>
                <a:gd name="T26" fmla="*/ 129 w 129"/>
                <a:gd name="T27" fmla="*/ 153 h 308"/>
                <a:gd name="T28" fmla="*/ 129 w 129"/>
                <a:gd name="T29" fmla="*/ 186 h 308"/>
                <a:gd name="T30" fmla="*/ 129 w 129"/>
                <a:gd name="T31" fmla="*/ 204 h 308"/>
                <a:gd name="T32" fmla="*/ 122 w 129"/>
                <a:gd name="T33" fmla="*/ 220 h 308"/>
                <a:gd name="T34" fmla="*/ 113 w 129"/>
                <a:gd name="T35" fmla="*/ 222 h 308"/>
                <a:gd name="T36" fmla="*/ 117 w 129"/>
                <a:gd name="T37" fmla="*/ 236 h 308"/>
                <a:gd name="T38" fmla="*/ 84 w 129"/>
                <a:gd name="T39" fmla="*/ 308 h 308"/>
                <a:gd name="T40" fmla="*/ 77 w 129"/>
                <a:gd name="T41" fmla="*/ 308 h 308"/>
                <a:gd name="T42" fmla="*/ 73 w 129"/>
                <a:gd name="T43" fmla="*/ 281 h 308"/>
                <a:gd name="T44" fmla="*/ 52 w 129"/>
                <a:gd name="T45" fmla="*/ 281 h 308"/>
                <a:gd name="T46" fmla="*/ 7 w 129"/>
                <a:gd name="T47" fmla="*/ 252 h 308"/>
                <a:gd name="T48" fmla="*/ 0 w 129"/>
                <a:gd name="T49" fmla="*/ 229 h 308"/>
                <a:gd name="T50" fmla="*/ 7 w 129"/>
                <a:gd name="T51" fmla="*/ 211 h 308"/>
                <a:gd name="T52" fmla="*/ 7 w 129"/>
                <a:gd name="T53" fmla="*/ 211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9" h="308">
                  <a:moveTo>
                    <a:pt x="7" y="211"/>
                  </a:moveTo>
                  <a:lnTo>
                    <a:pt x="30" y="195"/>
                  </a:lnTo>
                  <a:lnTo>
                    <a:pt x="64" y="152"/>
                  </a:lnTo>
                  <a:lnTo>
                    <a:pt x="5" y="105"/>
                  </a:lnTo>
                  <a:lnTo>
                    <a:pt x="3" y="61"/>
                  </a:lnTo>
                  <a:lnTo>
                    <a:pt x="30" y="0"/>
                  </a:lnTo>
                  <a:lnTo>
                    <a:pt x="118" y="31"/>
                  </a:lnTo>
                  <a:lnTo>
                    <a:pt x="120" y="42"/>
                  </a:lnTo>
                  <a:lnTo>
                    <a:pt x="109" y="76"/>
                  </a:lnTo>
                  <a:lnTo>
                    <a:pt x="100" y="83"/>
                  </a:lnTo>
                  <a:lnTo>
                    <a:pt x="99" y="101"/>
                  </a:lnTo>
                  <a:lnTo>
                    <a:pt x="108" y="107"/>
                  </a:lnTo>
                  <a:lnTo>
                    <a:pt x="129" y="101"/>
                  </a:lnTo>
                  <a:lnTo>
                    <a:pt x="129" y="153"/>
                  </a:lnTo>
                  <a:lnTo>
                    <a:pt x="129" y="186"/>
                  </a:lnTo>
                  <a:lnTo>
                    <a:pt x="129" y="204"/>
                  </a:lnTo>
                  <a:lnTo>
                    <a:pt x="122" y="220"/>
                  </a:lnTo>
                  <a:lnTo>
                    <a:pt x="113" y="222"/>
                  </a:lnTo>
                  <a:lnTo>
                    <a:pt x="117" y="236"/>
                  </a:lnTo>
                  <a:lnTo>
                    <a:pt x="84" y="308"/>
                  </a:lnTo>
                  <a:lnTo>
                    <a:pt x="77" y="308"/>
                  </a:lnTo>
                  <a:lnTo>
                    <a:pt x="73" y="281"/>
                  </a:lnTo>
                  <a:lnTo>
                    <a:pt x="52" y="281"/>
                  </a:lnTo>
                  <a:lnTo>
                    <a:pt x="7" y="252"/>
                  </a:lnTo>
                  <a:lnTo>
                    <a:pt x="0" y="229"/>
                  </a:lnTo>
                  <a:lnTo>
                    <a:pt x="7" y="211"/>
                  </a:lnTo>
                  <a:lnTo>
                    <a:pt x="7" y="211"/>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60" name="Freeform 59">
              <a:extLst>
                <a:ext uri="{FF2B5EF4-FFF2-40B4-BE49-F238E27FC236}">
                  <a16:creationId xmlns:a16="http://schemas.microsoft.com/office/drawing/2014/main" id="{35B22829-B449-9735-2F6D-BE8543B6ADBA}"/>
                </a:ext>
              </a:extLst>
            </p:cNvPr>
            <p:cNvSpPr>
              <a:spLocks/>
            </p:cNvSpPr>
            <p:nvPr/>
          </p:nvSpPr>
          <p:spPr bwMode="auto">
            <a:xfrm>
              <a:off x="5788245" y="2678136"/>
              <a:ext cx="760780" cy="675051"/>
            </a:xfrm>
            <a:custGeom>
              <a:avLst/>
              <a:gdLst>
                <a:gd name="T0" fmla="*/ 20 w 615"/>
                <a:gd name="T1" fmla="*/ 490 h 535"/>
                <a:gd name="T2" fmla="*/ 420 w 615"/>
                <a:gd name="T3" fmla="*/ 416 h 535"/>
                <a:gd name="T4" fmla="*/ 464 w 615"/>
                <a:gd name="T5" fmla="*/ 461 h 535"/>
                <a:gd name="T6" fmla="*/ 503 w 615"/>
                <a:gd name="T7" fmla="*/ 481 h 535"/>
                <a:gd name="T8" fmla="*/ 591 w 615"/>
                <a:gd name="T9" fmla="*/ 512 h 535"/>
                <a:gd name="T10" fmla="*/ 599 w 615"/>
                <a:gd name="T11" fmla="*/ 535 h 535"/>
                <a:gd name="T12" fmla="*/ 613 w 615"/>
                <a:gd name="T13" fmla="*/ 503 h 535"/>
                <a:gd name="T14" fmla="*/ 615 w 615"/>
                <a:gd name="T15" fmla="*/ 458 h 535"/>
                <a:gd name="T16" fmla="*/ 599 w 615"/>
                <a:gd name="T17" fmla="*/ 371 h 535"/>
                <a:gd name="T18" fmla="*/ 599 w 615"/>
                <a:gd name="T19" fmla="*/ 281 h 535"/>
                <a:gd name="T20" fmla="*/ 555 w 615"/>
                <a:gd name="T21" fmla="*/ 150 h 535"/>
                <a:gd name="T22" fmla="*/ 548 w 615"/>
                <a:gd name="T23" fmla="*/ 92 h 535"/>
                <a:gd name="T24" fmla="*/ 521 w 615"/>
                <a:gd name="T25" fmla="*/ 0 h 535"/>
                <a:gd name="T26" fmla="*/ 391 w 615"/>
                <a:gd name="T27" fmla="*/ 31 h 535"/>
                <a:gd name="T28" fmla="*/ 319 w 615"/>
                <a:gd name="T29" fmla="*/ 107 h 535"/>
                <a:gd name="T30" fmla="*/ 316 w 615"/>
                <a:gd name="T31" fmla="*/ 126 h 535"/>
                <a:gd name="T32" fmla="*/ 274 w 615"/>
                <a:gd name="T33" fmla="*/ 171 h 535"/>
                <a:gd name="T34" fmla="*/ 285 w 615"/>
                <a:gd name="T35" fmla="*/ 188 h 535"/>
                <a:gd name="T36" fmla="*/ 294 w 615"/>
                <a:gd name="T37" fmla="*/ 200 h 535"/>
                <a:gd name="T38" fmla="*/ 287 w 615"/>
                <a:gd name="T39" fmla="*/ 204 h 535"/>
                <a:gd name="T40" fmla="*/ 300 w 615"/>
                <a:gd name="T41" fmla="*/ 222 h 535"/>
                <a:gd name="T42" fmla="*/ 301 w 615"/>
                <a:gd name="T43" fmla="*/ 238 h 535"/>
                <a:gd name="T44" fmla="*/ 262 w 615"/>
                <a:gd name="T45" fmla="*/ 276 h 535"/>
                <a:gd name="T46" fmla="*/ 202 w 615"/>
                <a:gd name="T47" fmla="*/ 292 h 535"/>
                <a:gd name="T48" fmla="*/ 188 w 615"/>
                <a:gd name="T49" fmla="*/ 303 h 535"/>
                <a:gd name="T50" fmla="*/ 166 w 615"/>
                <a:gd name="T51" fmla="*/ 294 h 535"/>
                <a:gd name="T52" fmla="*/ 100 w 615"/>
                <a:gd name="T53" fmla="*/ 301 h 535"/>
                <a:gd name="T54" fmla="*/ 51 w 615"/>
                <a:gd name="T55" fmla="*/ 321 h 535"/>
                <a:gd name="T56" fmla="*/ 51 w 615"/>
                <a:gd name="T57" fmla="*/ 346 h 535"/>
                <a:gd name="T58" fmla="*/ 60 w 615"/>
                <a:gd name="T59" fmla="*/ 362 h 535"/>
                <a:gd name="T60" fmla="*/ 67 w 615"/>
                <a:gd name="T61" fmla="*/ 362 h 535"/>
                <a:gd name="T62" fmla="*/ 74 w 615"/>
                <a:gd name="T63" fmla="*/ 382 h 535"/>
                <a:gd name="T64" fmla="*/ 62 w 615"/>
                <a:gd name="T65" fmla="*/ 393 h 535"/>
                <a:gd name="T66" fmla="*/ 56 w 615"/>
                <a:gd name="T67" fmla="*/ 411 h 535"/>
                <a:gd name="T68" fmla="*/ 0 w 615"/>
                <a:gd name="T69" fmla="*/ 461 h 535"/>
                <a:gd name="T70" fmla="*/ 20 w 615"/>
                <a:gd name="T71" fmla="*/ 490 h 535"/>
                <a:gd name="T72" fmla="*/ 20 w 615"/>
                <a:gd name="T73" fmla="*/ 490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15" h="535">
                  <a:moveTo>
                    <a:pt x="20" y="490"/>
                  </a:moveTo>
                  <a:lnTo>
                    <a:pt x="420" y="416"/>
                  </a:lnTo>
                  <a:lnTo>
                    <a:pt x="464" y="461"/>
                  </a:lnTo>
                  <a:lnTo>
                    <a:pt x="503" y="481"/>
                  </a:lnTo>
                  <a:lnTo>
                    <a:pt x="591" y="512"/>
                  </a:lnTo>
                  <a:lnTo>
                    <a:pt x="599" y="535"/>
                  </a:lnTo>
                  <a:lnTo>
                    <a:pt x="613" y="503"/>
                  </a:lnTo>
                  <a:lnTo>
                    <a:pt x="615" y="458"/>
                  </a:lnTo>
                  <a:lnTo>
                    <a:pt x="599" y="371"/>
                  </a:lnTo>
                  <a:lnTo>
                    <a:pt x="599" y="281"/>
                  </a:lnTo>
                  <a:lnTo>
                    <a:pt x="555" y="150"/>
                  </a:lnTo>
                  <a:lnTo>
                    <a:pt x="548" y="92"/>
                  </a:lnTo>
                  <a:lnTo>
                    <a:pt x="521" y="0"/>
                  </a:lnTo>
                  <a:lnTo>
                    <a:pt x="391" y="31"/>
                  </a:lnTo>
                  <a:lnTo>
                    <a:pt x="319" y="107"/>
                  </a:lnTo>
                  <a:lnTo>
                    <a:pt x="316" y="126"/>
                  </a:lnTo>
                  <a:lnTo>
                    <a:pt x="274" y="171"/>
                  </a:lnTo>
                  <a:lnTo>
                    <a:pt x="285" y="188"/>
                  </a:lnTo>
                  <a:lnTo>
                    <a:pt x="294" y="200"/>
                  </a:lnTo>
                  <a:lnTo>
                    <a:pt x="287" y="204"/>
                  </a:lnTo>
                  <a:lnTo>
                    <a:pt x="300" y="222"/>
                  </a:lnTo>
                  <a:lnTo>
                    <a:pt x="301" y="238"/>
                  </a:lnTo>
                  <a:lnTo>
                    <a:pt x="262" y="276"/>
                  </a:lnTo>
                  <a:lnTo>
                    <a:pt x="202" y="292"/>
                  </a:lnTo>
                  <a:lnTo>
                    <a:pt x="188" y="303"/>
                  </a:lnTo>
                  <a:lnTo>
                    <a:pt x="166" y="294"/>
                  </a:lnTo>
                  <a:lnTo>
                    <a:pt x="100" y="301"/>
                  </a:lnTo>
                  <a:lnTo>
                    <a:pt x="51" y="321"/>
                  </a:lnTo>
                  <a:lnTo>
                    <a:pt x="51" y="346"/>
                  </a:lnTo>
                  <a:lnTo>
                    <a:pt x="60" y="362"/>
                  </a:lnTo>
                  <a:lnTo>
                    <a:pt x="67" y="362"/>
                  </a:lnTo>
                  <a:lnTo>
                    <a:pt x="74" y="382"/>
                  </a:lnTo>
                  <a:lnTo>
                    <a:pt x="62" y="393"/>
                  </a:lnTo>
                  <a:lnTo>
                    <a:pt x="56" y="411"/>
                  </a:lnTo>
                  <a:lnTo>
                    <a:pt x="0" y="461"/>
                  </a:lnTo>
                  <a:lnTo>
                    <a:pt x="20" y="490"/>
                  </a:lnTo>
                  <a:lnTo>
                    <a:pt x="20" y="490"/>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61" name="Freeform 60">
              <a:extLst>
                <a:ext uri="{FF2B5EF4-FFF2-40B4-BE49-F238E27FC236}">
                  <a16:creationId xmlns:a16="http://schemas.microsoft.com/office/drawing/2014/main" id="{F426A464-90D2-BC89-E153-F330E615D5FD}"/>
                </a:ext>
              </a:extLst>
            </p:cNvPr>
            <p:cNvSpPr>
              <a:spLocks/>
            </p:cNvSpPr>
            <p:nvPr/>
          </p:nvSpPr>
          <p:spPr bwMode="auto">
            <a:xfrm>
              <a:off x="6518594" y="3253127"/>
              <a:ext cx="236533" cy="139519"/>
            </a:xfrm>
            <a:custGeom>
              <a:avLst/>
              <a:gdLst>
                <a:gd name="T0" fmla="*/ 14 w 191"/>
                <a:gd name="T1" fmla="*/ 110 h 110"/>
                <a:gd name="T2" fmla="*/ 81 w 191"/>
                <a:gd name="T3" fmla="*/ 72 h 110"/>
                <a:gd name="T4" fmla="*/ 128 w 191"/>
                <a:gd name="T5" fmla="*/ 50 h 110"/>
                <a:gd name="T6" fmla="*/ 79 w 191"/>
                <a:gd name="T7" fmla="*/ 85 h 110"/>
                <a:gd name="T8" fmla="*/ 83 w 191"/>
                <a:gd name="T9" fmla="*/ 86 h 110"/>
                <a:gd name="T10" fmla="*/ 155 w 191"/>
                <a:gd name="T11" fmla="*/ 38 h 110"/>
                <a:gd name="T12" fmla="*/ 191 w 191"/>
                <a:gd name="T13" fmla="*/ 5 h 110"/>
                <a:gd name="T14" fmla="*/ 187 w 191"/>
                <a:gd name="T15" fmla="*/ 0 h 110"/>
                <a:gd name="T16" fmla="*/ 155 w 191"/>
                <a:gd name="T17" fmla="*/ 18 h 110"/>
                <a:gd name="T18" fmla="*/ 151 w 191"/>
                <a:gd name="T19" fmla="*/ 16 h 110"/>
                <a:gd name="T20" fmla="*/ 135 w 191"/>
                <a:gd name="T21" fmla="*/ 38 h 110"/>
                <a:gd name="T22" fmla="*/ 126 w 191"/>
                <a:gd name="T23" fmla="*/ 38 h 110"/>
                <a:gd name="T24" fmla="*/ 149 w 191"/>
                <a:gd name="T25" fmla="*/ 0 h 110"/>
                <a:gd name="T26" fmla="*/ 124 w 191"/>
                <a:gd name="T27" fmla="*/ 29 h 110"/>
                <a:gd name="T28" fmla="*/ 37 w 191"/>
                <a:gd name="T29" fmla="*/ 58 h 110"/>
                <a:gd name="T30" fmla="*/ 21 w 191"/>
                <a:gd name="T31" fmla="*/ 79 h 110"/>
                <a:gd name="T32" fmla="*/ 9 w 191"/>
                <a:gd name="T33" fmla="*/ 83 h 110"/>
                <a:gd name="T34" fmla="*/ 0 w 191"/>
                <a:gd name="T35" fmla="*/ 99 h 110"/>
                <a:gd name="T36" fmla="*/ 14 w 191"/>
                <a:gd name="T37" fmla="*/ 110 h 110"/>
                <a:gd name="T38" fmla="*/ 14 w 191"/>
                <a:gd name="T39"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1" h="110">
                  <a:moveTo>
                    <a:pt x="14" y="110"/>
                  </a:moveTo>
                  <a:lnTo>
                    <a:pt x="81" y="72"/>
                  </a:lnTo>
                  <a:lnTo>
                    <a:pt x="128" y="50"/>
                  </a:lnTo>
                  <a:lnTo>
                    <a:pt x="79" y="85"/>
                  </a:lnTo>
                  <a:lnTo>
                    <a:pt x="83" y="86"/>
                  </a:lnTo>
                  <a:lnTo>
                    <a:pt x="155" y="38"/>
                  </a:lnTo>
                  <a:lnTo>
                    <a:pt x="191" y="5"/>
                  </a:lnTo>
                  <a:lnTo>
                    <a:pt x="187" y="0"/>
                  </a:lnTo>
                  <a:lnTo>
                    <a:pt x="155" y="18"/>
                  </a:lnTo>
                  <a:lnTo>
                    <a:pt x="151" y="16"/>
                  </a:lnTo>
                  <a:lnTo>
                    <a:pt x="135" y="38"/>
                  </a:lnTo>
                  <a:lnTo>
                    <a:pt x="126" y="38"/>
                  </a:lnTo>
                  <a:lnTo>
                    <a:pt x="149" y="0"/>
                  </a:lnTo>
                  <a:lnTo>
                    <a:pt x="124" y="29"/>
                  </a:lnTo>
                  <a:lnTo>
                    <a:pt x="37" y="58"/>
                  </a:lnTo>
                  <a:lnTo>
                    <a:pt x="21" y="79"/>
                  </a:lnTo>
                  <a:lnTo>
                    <a:pt x="9" y="83"/>
                  </a:lnTo>
                  <a:lnTo>
                    <a:pt x="0" y="99"/>
                  </a:lnTo>
                  <a:lnTo>
                    <a:pt x="14" y="110"/>
                  </a:lnTo>
                  <a:lnTo>
                    <a:pt x="14" y="110"/>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62" name="Freeform 61">
              <a:extLst>
                <a:ext uri="{FF2B5EF4-FFF2-40B4-BE49-F238E27FC236}">
                  <a16:creationId xmlns:a16="http://schemas.microsoft.com/office/drawing/2014/main" id="{6349ACE7-8A0B-584D-649A-CFEBB0969ABB}"/>
                </a:ext>
              </a:extLst>
            </p:cNvPr>
            <p:cNvSpPr>
              <a:spLocks/>
            </p:cNvSpPr>
            <p:nvPr/>
          </p:nvSpPr>
          <p:spPr bwMode="auto">
            <a:xfrm>
              <a:off x="6529658" y="3103742"/>
              <a:ext cx="219933" cy="209983"/>
            </a:xfrm>
            <a:custGeom>
              <a:avLst/>
              <a:gdLst>
                <a:gd name="T0" fmla="*/ 16 w 178"/>
                <a:gd name="T1" fmla="*/ 121 h 166"/>
                <a:gd name="T2" fmla="*/ 14 w 178"/>
                <a:gd name="T3" fmla="*/ 166 h 166"/>
                <a:gd name="T4" fmla="*/ 28 w 178"/>
                <a:gd name="T5" fmla="*/ 162 h 166"/>
                <a:gd name="T6" fmla="*/ 63 w 178"/>
                <a:gd name="T7" fmla="*/ 137 h 166"/>
                <a:gd name="T8" fmla="*/ 74 w 178"/>
                <a:gd name="T9" fmla="*/ 115 h 166"/>
                <a:gd name="T10" fmla="*/ 81 w 178"/>
                <a:gd name="T11" fmla="*/ 121 h 166"/>
                <a:gd name="T12" fmla="*/ 128 w 178"/>
                <a:gd name="T13" fmla="*/ 108 h 166"/>
                <a:gd name="T14" fmla="*/ 129 w 178"/>
                <a:gd name="T15" fmla="*/ 99 h 166"/>
                <a:gd name="T16" fmla="*/ 137 w 178"/>
                <a:gd name="T17" fmla="*/ 103 h 166"/>
                <a:gd name="T18" fmla="*/ 146 w 178"/>
                <a:gd name="T19" fmla="*/ 96 h 166"/>
                <a:gd name="T20" fmla="*/ 160 w 178"/>
                <a:gd name="T21" fmla="*/ 94 h 166"/>
                <a:gd name="T22" fmla="*/ 178 w 178"/>
                <a:gd name="T23" fmla="*/ 85 h 166"/>
                <a:gd name="T24" fmla="*/ 160 w 178"/>
                <a:gd name="T25" fmla="*/ 0 h 166"/>
                <a:gd name="T26" fmla="*/ 0 w 178"/>
                <a:gd name="T27" fmla="*/ 34 h 166"/>
                <a:gd name="T28" fmla="*/ 16 w 178"/>
                <a:gd name="T29" fmla="*/ 121 h 166"/>
                <a:gd name="T30" fmla="*/ 16 w 178"/>
                <a:gd name="T31" fmla="*/ 121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8" h="166">
                  <a:moveTo>
                    <a:pt x="16" y="121"/>
                  </a:moveTo>
                  <a:lnTo>
                    <a:pt x="14" y="166"/>
                  </a:lnTo>
                  <a:lnTo>
                    <a:pt x="28" y="162"/>
                  </a:lnTo>
                  <a:lnTo>
                    <a:pt x="63" y="137"/>
                  </a:lnTo>
                  <a:lnTo>
                    <a:pt x="74" y="115"/>
                  </a:lnTo>
                  <a:lnTo>
                    <a:pt x="81" y="121"/>
                  </a:lnTo>
                  <a:lnTo>
                    <a:pt x="128" y="108"/>
                  </a:lnTo>
                  <a:lnTo>
                    <a:pt x="129" y="99"/>
                  </a:lnTo>
                  <a:lnTo>
                    <a:pt x="137" y="103"/>
                  </a:lnTo>
                  <a:lnTo>
                    <a:pt x="146" y="96"/>
                  </a:lnTo>
                  <a:lnTo>
                    <a:pt x="160" y="94"/>
                  </a:lnTo>
                  <a:lnTo>
                    <a:pt x="178" y="85"/>
                  </a:lnTo>
                  <a:lnTo>
                    <a:pt x="160" y="0"/>
                  </a:lnTo>
                  <a:lnTo>
                    <a:pt x="0" y="34"/>
                  </a:lnTo>
                  <a:lnTo>
                    <a:pt x="16" y="121"/>
                  </a:lnTo>
                  <a:lnTo>
                    <a:pt x="16" y="121"/>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63" name="Freeform 62">
              <a:extLst>
                <a:ext uri="{FF2B5EF4-FFF2-40B4-BE49-F238E27FC236}">
                  <a16:creationId xmlns:a16="http://schemas.microsoft.com/office/drawing/2014/main" id="{F7C1EBC5-7873-1AAA-AFD9-DB1CDCBED0CE}"/>
                </a:ext>
              </a:extLst>
            </p:cNvPr>
            <p:cNvSpPr>
              <a:spLocks/>
            </p:cNvSpPr>
            <p:nvPr/>
          </p:nvSpPr>
          <p:spPr bwMode="auto">
            <a:xfrm>
              <a:off x="6529658" y="2944492"/>
              <a:ext cx="428803" cy="215621"/>
            </a:xfrm>
            <a:custGeom>
              <a:avLst/>
              <a:gdLst>
                <a:gd name="T0" fmla="*/ 0 w 346"/>
                <a:gd name="T1" fmla="*/ 160 h 171"/>
                <a:gd name="T2" fmla="*/ 160 w 346"/>
                <a:gd name="T3" fmla="*/ 126 h 171"/>
                <a:gd name="T4" fmla="*/ 189 w 346"/>
                <a:gd name="T5" fmla="*/ 117 h 171"/>
                <a:gd name="T6" fmla="*/ 200 w 346"/>
                <a:gd name="T7" fmla="*/ 121 h 171"/>
                <a:gd name="T8" fmla="*/ 212 w 346"/>
                <a:gd name="T9" fmla="*/ 146 h 171"/>
                <a:gd name="T10" fmla="*/ 230 w 346"/>
                <a:gd name="T11" fmla="*/ 150 h 171"/>
                <a:gd name="T12" fmla="*/ 241 w 346"/>
                <a:gd name="T13" fmla="*/ 169 h 171"/>
                <a:gd name="T14" fmla="*/ 252 w 346"/>
                <a:gd name="T15" fmla="*/ 171 h 171"/>
                <a:gd name="T16" fmla="*/ 265 w 346"/>
                <a:gd name="T17" fmla="*/ 151 h 171"/>
                <a:gd name="T18" fmla="*/ 270 w 346"/>
                <a:gd name="T19" fmla="*/ 135 h 171"/>
                <a:gd name="T20" fmla="*/ 283 w 346"/>
                <a:gd name="T21" fmla="*/ 157 h 171"/>
                <a:gd name="T22" fmla="*/ 346 w 346"/>
                <a:gd name="T23" fmla="*/ 137 h 171"/>
                <a:gd name="T24" fmla="*/ 342 w 346"/>
                <a:gd name="T25" fmla="*/ 114 h 171"/>
                <a:gd name="T26" fmla="*/ 324 w 346"/>
                <a:gd name="T27" fmla="*/ 83 h 171"/>
                <a:gd name="T28" fmla="*/ 315 w 346"/>
                <a:gd name="T29" fmla="*/ 79 h 171"/>
                <a:gd name="T30" fmla="*/ 304 w 346"/>
                <a:gd name="T31" fmla="*/ 81 h 171"/>
                <a:gd name="T32" fmla="*/ 306 w 346"/>
                <a:gd name="T33" fmla="*/ 87 h 171"/>
                <a:gd name="T34" fmla="*/ 320 w 346"/>
                <a:gd name="T35" fmla="*/ 88 h 171"/>
                <a:gd name="T36" fmla="*/ 326 w 346"/>
                <a:gd name="T37" fmla="*/ 117 h 171"/>
                <a:gd name="T38" fmla="*/ 301 w 346"/>
                <a:gd name="T39" fmla="*/ 128 h 171"/>
                <a:gd name="T40" fmla="*/ 265 w 346"/>
                <a:gd name="T41" fmla="*/ 105 h 171"/>
                <a:gd name="T42" fmla="*/ 252 w 346"/>
                <a:gd name="T43" fmla="*/ 79 h 171"/>
                <a:gd name="T44" fmla="*/ 236 w 346"/>
                <a:gd name="T45" fmla="*/ 72 h 171"/>
                <a:gd name="T46" fmla="*/ 236 w 346"/>
                <a:gd name="T47" fmla="*/ 79 h 171"/>
                <a:gd name="T48" fmla="*/ 219 w 346"/>
                <a:gd name="T49" fmla="*/ 65 h 171"/>
                <a:gd name="T50" fmla="*/ 232 w 346"/>
                <a:gd name="T51" fmla="*/ 47 h 171"/>
                <a:gd name="T52" fmla="*/ 243 w 346"/>
                <a:gd name="T53" fmla="*/ 31 h 171"/>
                <a:gd name="T54" fmla="*/ 223 w 346"/>
                <a:gd name="T55" fmla="*/ 0 h 171"/>
                <a:gd name="T56" fmla="*/ 189 w 346"/>
                <a:gd name="T57" fmla="*/ 25 h 171"/>
                <a:gd name="T58" fmla="*/ 74 w 346"/>
                <a:gd name="T59" fmla="*/ 54 h 171"/>
                <a:gd name="T60" fmla="*/ 0 w 346"/>
                <a:gd name="T61" fmla="*/ 70 h 171"/>
                <a:gd name="T62" fmla="*/ 0 w 346"/>
                <a:gd name="T63" fmla="*/ 160 h 171"/>
                <a:gd name="T64" fmla="*/ 0 w 346"/>
                <a:gd name="T65" fmla="*/ 16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46" h="171">
                  <a:moveTo>
                    <a:pt x="0" y="160"/>
                  </a:moveTo>
                  <a:lnTo>
                    <a:pt x="160" y="126"/>
                  </a:lnTo>
                  <a:lnTo>
                    <a:pt x="189" y="117"/>
                  </a:lnTo>
                  <a:lnTo>
                    <a:pt x="200" y="121"/>
                  </a:lnTo>
                  <a:lnTo>
                    <a:pt x="212" y="146"/>
                  </a:lnTo>
                  <a:lnTo>
                    <a:pt x="230" y="150"/>
                  </a:lnTo>
                  <a:lnTo>
                    <a:pt x="241" y="169"/>
                  </a:lnTo>
                  <a:lnTo>
                    <a:pt x="252" y="171"/>
                  </a:lnTo>
                  <a:lnTo>
                    <a:pt x="265" y="151"/>
                  </a:lnTo>
                  <a:lnTo>
                    <a:pt x="270" y="135"/>
                  </a:lnTo>
                  <a:lnTo>
                    <a:pt x="283" y="157"/>
                  </a:lnTo>
                  <a:lnTo>
                    <a:pt x="346" y="137"/>
                  </a:lnTo>
                  <a:lnTo>
                    <a:pt x="342" y="114"/>
                  </a:lnTo>
                  <a:lnTo>
                    <a:pt x="324" y="83"/>
                  </a:lnTo>
                  <a:lnTo>
                    <a:pt x="315" y="79"/>
                  </a:lnTo>
                  <a:lnTo>
                    <a:pt x="304" y="81"/>
                  </a:lnTo>
                  <a:lnTo>
                    <a:pt x="306" y="87"/>
                  </a:lnTo>
                  <a:lnTo>
                    <a:pt x="320" y="88"/>
                  </a:lnTo>
                  <a:lnTo>
                    <a:pt x="326" y="117"/>
                  </a:lnTo>
                  <a:lnTo>
                    <a:pt x="301" y="128"/>
                  </a:lnTo>
                  <a:lnTo>
                    <a:pt x="265" y="105"/>
                  </a:lnTo>
                  <a:lnTo>
                    <a:pt x="252" y="79"/>
                  </a:lnTo>
                  <a:lnTo>
                    <a:pt x="236" y="72"/>
                  </a:lnTo>
                  <a:lnTo>
                    <a:pt x="236" y="79"/>
                  </a:lnTo>
                  <a:lnTo>
                    <a:pt x="219" y="65"/>
                  </a:lnTo>
                  <a:lnTo>
                    <a:pt x="232" y="47"/>
                  </a:lnTo>
                  <a:lnTo>
                    <a:pt x="243" y="31"/>
                  </a:lnTo>
                  <a:lnTo>
                    <a:pt x="223" y="0"/>
                  </a:lnTo>
                  <a:lnTo>
                    <a:pt x="189" y="25"/>
                  </a:lnTo>
                  <a:lnTo>
                    <a:pt x="74" y="54"/>
                  </a:lnTo>
                  <a:lnTo>
                    <a:pt x="0" y="70"/>
                  </a:lnTo>
                  <a:lnTo>
                    <a:pt x="0" y="160"/>
                  </a:lnTo>
                  <a:lnTo>
                    <a:pt x="0" y="160"/>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128" name="Freeform 60">
              <a:extLst>
                <a:ext uri="{FF2B5EF4-FFF2-40B4-BE49-F238E27FC236}">
                  <a16:creationId xmlns:a16="http://schemas.microsoft.com/office/drawing/2014/main" id="{6117D868-09C6-56F5-E8AE-7205972BA08E}"/>
                </a:ext>
              </a:extLst>
            </p:cNvPr>
            <p:cNvSpPr>
              <a:spLocks/>
            </p:cNvSpPr>
            <p:nvPr/>
          </p:nvSpPr>
          <p:spPr bwMode="auto">
            <a:xfrm>
              <a:off x="6614036" y="2571029"/>
              <a:ext cx="190886" cy="442519"/>
            </a:xfrm>
            <a:custGeom>
              <a:avLst/>
              <a:gdLst>
                <a:gd name="T0" fmla="*/ 0 w 155"/>
                <a:gd name="T1" fmla="*/ 164 h 351"/>
                <a:gd name="T2" fmla="*/ 20 w 155"/>
                <a:gd name="T3" fmla="*/ 128 h 351"/>
                <a:gd name="T4" fmla="*/ 22 w 155"/>
                <a:gd name="T5" fmla="*/ 47 h 351"/>
                <a:gd name="T6" fmla="*/ 20 w 155"/>
                <a:gd name="T7" fmla="*/ 16 h 351"/>
                <a:gd name="T8" fmla="*/ 51 w 155"/>
                <a:gd name="T9" fmla="*/ 0 h 351"/>
                <a:gd name="T10" fmla="*/ 121 w 155"/>
                <a:gd name="T11" fmla="*/ 220 h 351"/>
                <a:gd name="T12" fmla="*/ 155 w 155"/>
                <a:gd name="T13" fmla="*/ 266 h 351"/>
                <a:gd name="T14" fmla="*/ 155 w 155"/>
                <a:gd name="T15" fmla="*/ 297 h 351"/>
                <a:gd name="T16" fmla="*/ 121 w 155"/>
                <a:gd name="T17" fmla="*/ 322 h 351"/>
                <a:gd name="T18" fmla="*/ 6 w 155"/>
                <a:gd name="T19" fmla="*/ 351 h 351"/>
                <a:gd name="T20" fmla="*/ 0 w 155"/>
                <a:gd name="T21" fmla="*/ 164 h 351"/>
                <a:gd name="T22" fmla="*/ 0 w 155"/>
                <a:gd name="T23" fmla="*/ 164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5" h="351">
                  <a:moveTo>
                    <a:pt x="0" y="164"/>
                  </a:moveTo>
                  <a:lnTo>
                    <a:pt x="20" y="128"/>
                  </a:lnTo>
                  <a:lnTo>
                    <a:pt x="22" y="47"/>
                  </a:lnTo>
                  <a:lnTo>
                    <a:pt x="20" y="16"/>
                  </a:lnTo>
                  <a:lnTo>
                    <a:pt x="51" y="0"/>
                  </a:lnTo>
                  <a:lnTo>
                    <a:pt x="121" y="220"/>
                  </a:lnTo>
                  <a:lnTo>
                    <a:pt x="155" y="266"/>
                  </a:lnTo>
                  <a:lnTo>
                    <a:pt x="155" y="297"/>
                  </a:lnTo>
                  <a:lnTo>
                    <a:pt x="121" y="322"/>
                  </a:lnTo>
                  <a:lnTo>
                    <a:pt x="6" y="351"/>
                  </a:lnTo>
                  <a:lnTo>
                    <a:pt x="0" y="164"/>
                  </a:lnTo>
                  <a:lnTo>
                    <a:pt x="0" y="164"/>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129" name="Freeform 61">
              <a:extLst>
                <a:ext uri="{FF2B5EF4-FFF2-40B4-BE49-F238E27FC236}">
                  <a16:creationId xmlns:a16="http://schemas.microsoft.com/office/drawing/2014/main" id="{1DAE4F10-32AE-6E5F-E251-62FAFB4AEB28}"/>
                </a:ext>
              </a:extLst>
            </p:cNvPr>
            <p:cNvSpPr>
              <a:spLocks/>
            </p:cNvSpPr>
            <p:nvPr/>
          </p:nvSpPr>
          <p:spPr bwMode="auto">
            <a:xfrm>
              <a:off x="6676282" y="2176427"/>
              <a:ext cx="468918" cy="730014"/>
            </a:xfrm>
            <a:custGeom>
              <a:avLst/>
              <a:gdLst>
                <a:gd name="T0" fmla="*/ 0 w 378"/>
                <a:gd name="T1" fmla="*/ 312 h 578"/>
                <a:gd name="T2" fmla="*/ 21 w 378"/>
                <a:gd name="T3" fmla="*/ 314 h 578"/>
                <a:gd name="T4" fmla="*/ 23 w 378"/>
                <a:gd name="T5" fmla="*/ 276 h 578"/>
                <a:gd name="T6" fmla="*/ 50 w 378"/>
                <a:gd name="T7" fmla="*/ 224 h 578"/>
                <a:gd name="T8" fmla="*/ 37 w 378"/>
                <a:gd name="T9" fmla="*/ 186 h 578"/>
                <a:gd name="T10" fmla="*/ 91 w 378"/>
                <a:gd name="T11" fmla="*/ 4 h 578"/>
                <a:gd name="T12" fmla="*/ 104 w 378"/>
                <a:gd name="T13" fmla="*/ 4 h 578"/>
                <a:gd name="T14" fmla="*/ 108 w 378"/>
                <a:gd name="T15" fmla="*/ 27 h 578"/>
                <a:gd name="T16" fmla="*/ 162 w 378"/>
                <a:gd name="T17" fmla="*/ 7 h 578"/>
                <a:gd name="T18" fmla="*/ 164 w 378"/>
                <a:gd name="T19" fmla="*/ 0 h 578"/>
                <a:gd name="T20" fmla="*/ 207 w 378"/>
                <a:gd name="T21" fmla="*/ 9 h 578"/>
                <a:gd name="T22" fmla="*/ 277 w 378"/>
                <a:gd name="T23" fmla="*/ 188 h 578"/>
                <a:gd name="T24" fmla="*/ 309 w 378"/>
                <a:gd name="T25" fmla="*/ 189 h 578"/>
                <a:gd name="T26" fmla="*/ 369 w 378"/>
                <a:gd name="T27" fmla="*/ 256 h 578"/>
                <a:gd name="T28" fmla="*/ 360 w 378"/>
                <a:gd name="T29" fmla="*/ 269 h 578"/>
                <a:gd name="T30" fmla="*/ 378 w 378"/>
                <a:gd name="T31" fmla="*/ 269 h 578"/>
                <a:gd name="T32" fmla="*/ 365 w 378"/>
                <a:gd name="T33" fmla="*/ 301 h 578"/>
                <a:gd name="T34" fmla="*/ 336 w 378"/>
                <a:gd name="T35" fmla="*/ 323 h 578"/>
                <a:gd name="T36" fmla="*/ 304 w 378"/>
                <a:gd name="T37" fmla="*/ 339 h 578"/>
                <a:gd name="T38" fmla="*/ 300 w 378"/>
                <a:gd name="T39" fmla="*/ 360 h 578"/>
                <a:gd name="T40" fmla="*/ 282 w 378"/>
                <a:gd name="T41" fmla="*/ 341 h 578"/>
                <a:gd name="T42" fmla="*/ 254 w 378"/>
                <a:gd name="T43" fmla="*/ 364 h 578"/>
                <a:gd name="T44" fmla="*/ 239 w 378"/>
                <a:gd name="T45" fmla="*/ 364 h 578"/>
                <a:gd name="T46" fmla="*/ 227 w 378"/>
                <a:gd name="T47" fmla="*/ 350 h 578"/>
                <a:gd name="T48" fmla="*/ 219 w 378"/>
                <a:gd name="T49" fmla="*/ 420 h 578"/>
                <a:gd name="T50" fmla="*/ 192 w 378"/>
                <a:gd name="T51" fmla="*/ 431 h 578"/>
                <a:gd name="T52" fmla="*/ 180 w 378"/>
                <a:gd name="T53" fmla="*/ 458 h 578"/>
                <a:gd name="T54" fmla="*/ 164 w 378"/>
                <a:gd name="T55" fmla="*/ 458 h 578"/>
                <a:gd name="T56" fmla="*/ 126 w 378"/>
                <a:gd name="T57" fmla="*/ 499 h 578"/>
                <a:gd name="T58" fmla="*/ 124 w 378"/>
                <a:gd name="T59" fmla="*/ 532 h 578"/>
                <a:gd name="T60" fmla="*/ 115 w 378"/>
                <a:gd name="T61" fmla="*/ 544 h 578"/>
                <a:gd name="T62" fmla="*/ 104 w 378"/>
                <a:gd name="T63" fmla="*/ 578 h 578"/>
                <a:gd name="T64" fmla="*/ 70 w 378"/>
                <a:gd name="T65" fmla="*/ 532 h 578"/>
                <a:gd name="T66" fmla="*/ 0 w 378"/>
                <a:gd name="T67" fmla="*/ 312 h 578"/>
                <a:gd name="T68" fmla="*/ 0 w 378"/>
                <a:gd name="T69" fmla="*/ 312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78" h="578">
                  <a:moveTo>
                    <a:pt x="0" y="312"/>
                  </a:moveTo>
                  <a:lnTo>
                    <a:pt x="21" y="314"/>
                  </a:lnTo>
                  <a:lnTo>
                    <a:pt x="23" y="276"/>
                  </a:lnTo>
                  <a:lnTo>
                    <a:pt x="50" y="224"/>
                  </a:lnTo>
                  <a:lnTo>
                    <a:pt x="37" y="186"/>
                  </a:lnTo>
                  <a:lnTo>
                    <a:pt x="91" y="4"/>
                  </a:lnTo>
                  <a:lnTo>
                    <a:pt x="104" y="4"/>
                  </a:lnTo>
                  <a:lnTo>
                    <a:pt x="108" y="27"/>
                  </a:lnTo>
                  <a:lnTo>
                    <a:pt x="162" y="7"/>
                  </a:lnTo>
                  <a:lnTo>
                    <a:pt x="164" y="0"/>
                  </a:lnTo>
                  <a:lnTo>
                    <a:pt x="207" y="9"/>
                  </a:lnTo>
                  <a:lnTo>
                    <a:pt x="277" y="188"/>
                  </a:lnTo>
                  <a:lnTo>
                    <a:pt x="309" y="189"/>
                  </a:lnTo>
                  <a:lnTo>
                    <a:pt x="369" y="256"/>
                  </a:lnTo>
                  <a:lnTo>
                    <a:pt x="360" y="269"/>
                  </a:lnTo>
                  <a:lnTo>
                    <a:pt x="378" y="269"/>
                  </a:lnTo>
                  <a:lnTo>
                    <a:pt x="365" y="301"/>
                  </a:lnTo>
                  <a:lnTo>
                    <a:pt x="336" y="323"/>
                  </a:lnTo>
                  <a:lnTo>
                    <a:pt x="304" y="339"/>
                  </a:lnTo>
                  <a:lnTo>
                    <a:pt x="300" y="360"/>
                  </a:lnTo>
                  <a:lnTo>
                    <a:pt x="282" y="341"/>
                  </a:lnTo>
                  <a:lnTo>
                    <a:pt x="254" y="364"/>
                  </a:lnTo>
                  <a:lnTo>
                    <a:pt x="239" y="364"/>
                  </a:lnTo>
                  <a:lnTo>
                    <a:pt x="227" y="350"/>
                  </a:lnTo>
                  <a:lnTo>
                    <a:pt x="219" y="420"/>
                  </a:lnTo>
                  <a:lnTo>
                    <a:pt x="192" y="431"/>
                  </a:lnTo>
                  <a:lnTo>
                    <a:pt x="180" y="458"/>
                  </a:lnTo>
                  <a:lnTo>
                    <a:pt x="164" y="458"/>
                  </a:lnTo>
                  <a:lnTo>
                    <a:pt x="126" y="499"/>
                  </a:lnTo>
                  <a:lnTo>
                    <a:pt x="124" y="532"/>
                  </a:lnTo>
                  <a:lnTo>
                    <a:pt x="115" y="544"/>
                  </a:lnTo>
                  <a:lnTo>
                    <a:pt x="104" y="578"/>
                  </a:lnTo>
                  <a:lnTo>
                    <a:pt x="70" y="532"/>
                  </a:lnTo>
                  <a:lnTo>
                    <a:pt x="0" y="312"/>
                  </a:lnTo>
                  <a:lnTo>
                    <a:pt x="0" y="312"/>
                  </a:lnTo>
                  <a:close/>
                </a:path>
              </a:pathLst>
            </a:custGeom>
            <a:solidFill>
              <a:srgbClr val="005587"/>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130" name="Freeform 70">
              <a:extLst>
                <a:ext uri="{FF2B5EF4-FFF2-40B4-BE49-F238E27FC236}">
                  <a16:creationId xmlns:a16="http://schemas.microsoft.com/office/drawing/2014/main" id="{D2D662CC-459A-2FA4-3C49-C6D89C55890F}"/>
                </a:ext>
              </a:extLst>
            </p:cNvPr>
            <p:cNvSpPr>
              <a:spLocks/>
            </p:cNvSpPr>
            <p:nvPr/>
          </p:nvSpPr>
          <p:spPr bwMode="auto">
            <a:xfrm>
              <a:off x="4881345" y="5628029"/>
              <a:ext cx="556170" cy="204850"/>
            </a:xfrm>
            <a:custGeom>
              <a:avLst/>
              <a:gdLst>
                <a:gd name="T0" fmla="*/ 806 w 3628"/>
                <a:gd name="T1" fmla="*/ 104 h 1361"/>
                <a:gd name="T2" fmla="*/ 1325 w 3628"/>
                <a:gd name="T3" fmla="*/ 76 h 1361"/>
                <a:gd name="T4" fmla="*/ 1997 w 3628"/>
                <a:gd name="T5" fmla="*/ 159 h 1361"/>
                <a:gd name="T6" fmla="*/ 2348 w 3628"/>
                <a:gd name="T7" fmla="*/ 173 h 1361"/>
                <a:gd name="T8" fmla="*/ 2532 w 3628"/>
                <a:gd name="T9" fmla="*/ 284 h 1361"/>
                <a:gd name="T10" fmla="*/ 2582 w 3628"/>
                <a:gd name="T11" fmla="*/ 360 h 1361"/>
                <a:gd name="T12" fmla="*/ 2627 w 3628"/>
                <a:gd name="T13" fmla="*/ 340 h 1361"/>
                <a:gd name="T14" fmla="*/ 2590 w 3628"/>
                <a:gd name="T15" fmla="*/ 304 h 1361"/>
                <a:gd name="T16" fmla="*/ 2546 w 3628"/>
                <a:gd name="T17" fmla="*/ 263 h 1361"/>
                <a:gd name="T18" fmla="*/ 2516 w 3628"/>
                <a:gd name="T19" fmla="*/ 214 h 1361"/>
                <a:gd name="T20" fmla="*/ 2575 w 3628"/>
                <a:gd name="T21" fmla="*/ 208 h 1361"/>
                <a:gd name="T22" fmla="*/ 2633 w 3628"/>
                <a:gd name="T23" fmla="*/ 235 h 1361"/>
                <a:gd name="T24" fmla="*/ 2691 w 3628"/>
                <a:gd name="T25" fmla="*/ 235 h 1361"/>
                <a:gd name="T26" fmla="*/ 2752 w 3628"/>
                <a:gd name="T27" fmla="*/ 221 h 1361"/>
                <a:gd name="T28" fmla="*/ 2810 w 3628"/>
                <a:gd name="T29" fmla="*/ 208 h 1361"/>
                <a:gd name="T30" fmla="*/ 2847 w 3628"/>
                <a:gd name="T31" fmla="*/ 249 h 1361"/>
                <a:gd name="T32" fmla="*/ 2897 w 3628"/>
                <a:gd name="T33" fmla="*/ 263 h 1361"/>
                <a:gd name="T34" fmla="*/ 2956 w 3628"/>
                <a:gd name="T35" fmla="*/ 263 h 1361"/>
                <a:gd name="T36" fmla="*/ 3014 w 3628"/>
                <a:gd name="T37" fmla="*/ 291 h 1361"/>
                <a:gd name="T38" fmla="*/ 3073 w 3628"/>
                <a:gd name="T39" fmla="*/ 304 h 1361"/>
                <a:gd name="T40" fmla="*/ 3132 w 3628"/>
                <a:gd name="T41" fmla="*/ 318 h 1361"/>
                <a:gd name="T42" fmla="*/ 3190 w 3628"/>
                <a:gd name="T43" fmla="*/ 332 h 1361"/>
                <a:gd name="T44" fmla="*/ 3248 w 3628"/>
                <a:gd name="T45" fmla="*/ 347 h 1361"/>
                <a:gd name="T46" fmla="*/ 3306 w 3628"/>
                <a:gd name="T47" fmla="*/ 360 h 1361"/>
                <a:gd name="T48" fmla="*/ 3365 w 3628"/>
                <a:gd name="T49" fmla="*/ 375 h 1361"/>
                <a:gd name="T50" fmla="*/ 3424 w 3628"/>
                <a:gd name="T51" fmla="*/ 389 h 1361"/>
                <a:gd name="T52" fmla="*/ 3482 w 3628"/>
                <a:gd name="T53" fmla="*/ 395 h 1361"/>
                <a:gd name="T54" fmla="*/ 3541 w 3628"/>
                <a:gd name="T55" fmla="*/ 395 h 1361"/>
                <a:gd name="T56" fmla="*/ 3599 w 3628"/>
                <a:gd name="T57" fmla="*/ 402 h 1361"/>
                <a:gd name="T58" fmla="*/ 3628 w 3628"/>
                <a:gd name="T59" fmla="*/ 450 h 1361"/>
                <a:gd name="T60" fmla="*/ 3591 w 3628"/>
                <a:gd name="T61" fmla="*/ 507 h 1361"/>
                <a:gd name="T62" fmla="*/ 3585 w 3628"/>
                <a:gd name="T63" fmla="*/ 562 h 1361"/>
                <a:gd name="T64" fmla="*/ 3585 w 3628"/>
                <a:gd name="T65" fmla="*/ 617 h 1361"/>
                <a:gd name="T66" fmla="*/ 3606 w 3628"/>
                <a:gd name="T67" fmla="*/ 672 h 1361"/>
                <a:gd name="T68" fmla="*/ 3541 w 3628"/>
                <a:gd name="T69" fmla="*/ 723 h 1361"/>
                <a:gd name="T70" fmla="*/ 3521 w 3628"/>
                <a:gd name="T71" fmla="*/ 825 h 1361"/>
                <a:gd name="T72" fmla="*/ 3260 w 3628"/>
                <a:gd name="T73" fmla="*/ 972 h 1361"/>
                <a:gd name="T74" fmla="*/ 3173 w 3628"/>
                <a:gd name="T75" fmla="*/ 1114 h 1361"/>
                <a:gd name="T76" fmla="*/ 3027 w 3628"/>
                <a:gd name="T77" fmla="*/ 1186 h 1361"/>
                <a:gd name="T78" fmla="*/ 2853 w 3628"/>
                <a:gd name="T79" fmla="*/ 1259 h 1361"/>
                <a:gd name="T80" fmla="*/ 2532 w 3628"/>
                <a:gd name="T81" fmla="*/ 1303 h 1361"/>
                <a:gd name="T82" fmla="*/ 2292 w 3628"/>
                <a:gd name="T83" fmla="*/ 1361 h 1361"/>
                <a:gd name="T84" fmla="*/ 2090 w 3628"/>
                <a:gd name="T85" fmla="*/ 1350 h 1361"/>
                <a:gd name="T86" fmla="*/ 1866 w 3628"/>
                <a:gd name="T87" fmla="*/ 1303 h 1361"/>
                <a:gd name="T88" fmla="*/ 1728 w 3628"/>
                <a:gd name="T89" fmla="*/ 1292 h 1361"/>
                <a:gd name="T90" fmla="*/ 1625 w 3628"/>
                <a:gd name="T91" fmla="*/ 1221 h 1361"/>
                <a:gd name="T92" fmla="*/ 1478 w 3628"/>
                <a:gd name="T93" fmla="*/ 1262 h 1361"/>
                <a:gd name="T94" fmla="*/ 1123 w 3628"/>
                <a:gd name="T95" fmla="*/ 1248 h 1361"/>
                <a:gd name="T96" fmla="*/ 951 w 3628"/>
                <a:gd name="T97" fmla="*/ 1211 h 1361"/>
                <a:gd name="T98" fmla="*/ 733 w 3628"/>
                <a:gd name="T99" fmla="*/ 1292 h 1361"/>
                <a:gd name="T100" fmla="*/ 552 w 3628"/>
                <a:gd name="T101" fmla="*/ 1283 h 1361"/>
                <a:gd name="T102" fmla="*/ 324 w 3628"/>
                <a:gd name="T103" fmla="*/ 1248 h 1361"/>
                <a:gd name="T104" fmla="*/ 55 w 3628"/>
                <a:gd name="T105" fmla="*/ 1248 h 1361"/>
                <a:gd name="T106" fmla="*/ 130 w 3628"/>
                <a:gd name="T107" fmla="*/ 1140 h 1361"/>
                <a:gd name="T108" fmla="*/ 116 w 3628"/>
                <a:gd name="T109" fmla="*/ 990 h 1361"/>
                <a:gd name="T110" fmla="*/ 180 w 3628"/>
                <a:gd name="T111" fmla="*/ 720 h 1361"/>
                <a:gd name="T112" fmla="*/ 130 w 3628"/>
                <a:gd name="T113" fmla="*/ 504 h 1361"/>
                <a:gd name="T114" fmla="*/ 16 w 3628"/>
                <a:gd name="T115" fmla="*/ 421 h 1361"/>
                <a:gd name="T116" fmla="*/ 58 w 3628"/>
                <a:gd name="T117" fmla="*/ 278 h 1361"/>
                <a:gd name="T118" fmla="*/ 192 w 3628"/>
                <a:gd name="T119" fmla="*/ 249 h 1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628" h="1361">
                  <a:moveTo>
                    <a:pt x="243" y="0"/>
                  </a:moveTo>
                  <a:lnTo>
                    <a:pt x="550" y="21"/>
                  </a:lnTo>
                  <a:lnTo>
                    <a:pt x="696" y="83"/>
                  </a:lnTo>
                  <a:lnTo>
                    <a:pt x="806" y="104"/>
                  </a:lnTo>
                  <a:lnTo>
                    <a:pt x="968" y="41"/>
                  </a:lnTo>
                  <a:lnTo>
                    <a:pt x="1121" y="96"/>
                  </a:lnTo>
                  <a:lnTo>
                    <a:pt x="1216" y="96"/>
                  </a:lnTo>
                  <a:lnTo>
                    <a:pt x="1325" y="76"/>
                  </a:lnTo>
                  <a:lnTo>
                    <a:pt x="1443" y="104"/>
                  </a:lnTo>
                  <a:lnTo>
                    <a:pt x="1728" y="131"/>
                  </a:lnTo>
                  <a:lnTo>
                    <a:pt x="1852" y="104"/>
                  </a:lnTo>
                  <a:lnTo>
                    <a:pt x="1997" y="159"/>
                  </a:lnTo>
                  <a:lnTo>
                    <a:pt x="2137" y="214"/>
                  </a:lnTo>
                  <a:lnTo>
                    <a:pt x="2181" y="221"/>
                  </a:lnTo>
                  <a:lnTo>
                    <a:pt x="2319" y="201"/>
                  </a:lnTo>
                  <a:lnTo>
                    <a:pt x="2348" y="173"/>
                  </a:lnTo>
                  <a:lnTo>
                    <a:pt x="2400" y="269"/>
                  </a:lnTo>
                  <a:lnTo>
                    <a:pt x="2466" y="256"/>
                  </a:lnTo>
                  <a:lnTo>
                    <a:pt x="2495" y="284"/>
                  </a:lnTo>
                  <a:lnTo>
                    <a:pt x="2532" y="284"/>
                  </a:lnTo>
                  <a:lnTo>
                    <a:pt x="2553" y="318"/>
                  </a:lnTo>
                  <a:lnTo>
                    <a:pt x="2553" y="340"/>
                  </a:lnTo>
                  <a:lnTo>
                    <a:pt x="2567" y="347"/>
                  </a:lnTo>
                  <a:lnTo>
                    <a:pt x="2582" y="360"/>
                  </a:lnTo>
                  <a:lnTo>
                    <a:pt x="2596" y="360"/>
                  </a:lnTo>
                  <a:lnTo>
                    <a:pt x="2611" y="360"/>
                  </a:lnTo>
                  <a:lnTo>
                    <a:pt x="2627" y="354"/>
                  </a:lnTo>
                  <a:lnTo>
                    <a:pt x="2627" y="340"/>
                  </a:lnTo>
                  <a:lnTo>
                    <a:pt x="2627" y="326"/>
                  </a:lnTo>
                  <a:lnTo>
                    <a:pt x="2619" y="311"/>
                  </a:lnTo>
                  <a:lnTo>
                    <a:pt x="2604" y="311"/>
                  </a:lnTo>
                  <a:lnTo>
                    <a:pt x="2590" y="304"/>
                  </a:lnTo>
                  <a:lnTo>
                    <a:pt x="2575" y="298"/>
                  </a:lnTo>
                  <a:lnTo>
                    <a:pt x="2567" y="284"/>
                  </a:lnTo>
                  <a:lnTo>
                    <a:pt x="2553" y="276"/>
                  </a:lnTo>
                  <a:lnTo>
                    <a:pt x="2546" y="263"/>
                  </a:lnTo>
                  <a:lnTo>
                    <a:pt x="2538" y="249"/>
                  </a:lnTo>
                  <a:lnTo>
                    <a:pt x="2532" y="235"/>
                  </a:lnTo>
                  <a:lnTo>
                    <a:pt x="2516" y="228"/>
                  </a:lnTo>
                  <a:lnTo>
                    <a:pt x="2516" y="214"/>
                  </a:lnTo>
                  <a:lnTo>
                    <a:pt x="2532" y="201"/>
                  </a:lnTo>
                  <a:lnTo>
                    <a:pt x="2546" y="201"/>
                  </a:lnTo>
                  <a:lnTo>
                    <a:pt x="2561" y="201"/>
                  </a:lnTo>
                  <a:lnTo>
                    <a:pt x="2575" y="208"/>
                  </a:lnTo>
                  <a:lnTo>
                    <a:pt x="2590" y="214"/>
                  </a:lnTo>
                  <a:lnTo>
                    <a:pt x="2604" y="221"/>
                  </a:lnTo>
                  <a:lnTo>
                    <a:pt x="2619" y="228"/>
                  </a:lnTo>
                  <a:lnTo>
                    <a:pt x="2633" y="235"/>
                  </a:lnTo>
                  <a:lnTo>
                    <a:pt x="2648" y="235"/>
                  </a:lnTo>
                  <a:lnTo>
                    <a:pt x="2662" y="235"/>
                  </a:lnTo>
                  <a:lnTo>
                    <a:pt x="2677" y="235"/>
                  </a:lnTo>
                  <a:lnTo>
                    <a:pt x="2691" y="235"/>
                  </a:lnTo>
                  <a:lnTo>
                    <a:pt x="2706" y="235"/>
                  </a:lnTo>
                  <a:lnTo>
                    <a:pt x="2722" y="228"/>
                  </a:lnTo>
                  <a:lnTo>
                    <a:pt x="2737" y="228"/>
                  </a:lnTo>
                  <a:lnTo>
                    <a:pt x="2752" y="221"/>
                  </a:lnTo>
                  <a:lnTo>
                    <a:pt x="2766" y="214"/>
                  </a:lnTo>
                  <a:lnTo>
                    <a:pt x="2781" y="208"/>
                  </a:lnTo>
                  <a:lnTo>
                    <a:pt x="2795" y="208"/>
                  </a:lnTo>
                  <a:lnTo>
                    <a:pt x="2810" y="208"/>
                  </a:lnTo>
                  <a:lnTo>
                    <a:pt x="2824" y="208"/>
                  </a:lnTo>
                  <a:lnTo>
                    <a:pt x="2832" y="221"/>
                  </a:lnTo>
                  <a:lnTo>
                    <a:pt x="2839" y="235"/>
                  </a:lnTo>
                  <a:lnTo>
                    <a:pt x="2847" y="249"/>
                  </a:lnTo>
                  <a:lnTo>
                    <a:pt x="2853" y="263"/>
                  </a:lnTo>
                  <a:lnTo>
                    <a:pt x="2868" y="263"/>
                  </a:lnTo>
                  <a:lnTo>
                    <a:pt x="2883" y="263"/>
                  </a:lnTo>
                  <a:lnTo>
                    <a:pt x="2897" y="263"/>
                  </a:lnTo>
                  <a:lnTo>
                    <a:pt x="2913" y="263"/>
                  </a:lnTo>
                  <a:lnTo>
                    <a:pt x="2927" y="263"/>
                  </a:lnTo>
                  <a:lnTo>
                    <a:pt x="2942" y="263"/>
                  </a:lnTo>
                  <a:lnTo>
                    <a:pt x="2956" y="263"/>
                  </a:lnTo>
                  <a:lnTo>
                    <a:pt x="2971" y="276"/>
                  </a:lnTo>
                  <a:lnTo>
                    <a:pt x="2985" y="284"/>
                  </a:lnTo>
                  <a:lnTo>
                    <a:pt x="3000" y="291"/>
                  </a:lnTo>
                  <a:lnTo>
                    <a:pt x="3014" y="291"/>
                  </a:lnTo>
                  <a:lnTo>
                    <a:pt x="3029" y="291"/>
                  </a:lnTo>
                  <a:lnTo>
                    <a:pt x="3043" y="298"/>
                  </a:lnTo>
                  <a:lnTo>
                    <a:pt x="3058" y="298"/>
                  </a:lnTo>
                  <a:lnTo>
                    <a:pt x="3073" y="304"/>
                  </a:lnTo>
                  <a:lnTo>
                    <a:pt x="3087" y="311"/>
                  </a:lnTo>
                  <a:lnTo>
                    <a:pt x="3102" y="318"/>
                  </a:lnTo>
                  <a:lnTo>
                    <a:pt x="3117" y="318"/>
                  </a:lnTo>
                  <a:lnTo>
                    <a:pt x="3132" y="318"/>
                  </a:lnTo>
                  <a:lnTo>
                    <a:pt x="3146" y="318"/>
                  </a:lnTo>
                  <a:lnTo>
                    <a:pt x="3161" y="326"/>
                  </a:lnTo>
                  <a:lnTo>
                    <a:pt x="3175" y="332"/>
                  </a:lnTo>
                  <a:lnTo>
                    <a:pt x="3190" y="332"/>
                  </a:lnTo>
                  <a:lnTo>
                    <a:pt x="3204" y="332"/>
                  </a:lnTo>
                  <a:lnTo>
                    <a:pt x="3219" y="340"/>
                  </a:lnTo>
                  <a:lnTo>
                    <a:pt x="3234" y="340"/>
                  </a:lnTo>
                  <a:lnTo>
                    <a:pt x="3248" y="347"/>
                  </a:lnTo>
                  <a:lnTo>
                    <a:pt x="3263" y="347"/>
                  </a:lnTo>
                  <a:lnTo>
                    <a:pt x="3277" y="354"/>
                  </a:lnTo>
                  <a:lnTo>
                    <a:pt x="3292" y="354"/>
                  </a:lnTo>
                  <a:lnTo>
                    <a:pt x="3306" y="360"/>
                  </a:lnTo>
                  <a:lnTo>
                    <a:pt x="3322" y="367"/>
                  </a:lnTo>
                  <a:lnTo>
                    <a:pt x="3336" y="375"/>
                  </a:lnTo>
                  <a:lnTo>
                    <a:pt x="3351" y="375"/>
                  </a:lnTo>
                  <a:lnTo>
                    <a:pt x="3365" y="375"/>
                  </a:lnTo>
                  <a:lnTo>
                    <a:pt x="3380" y="382"/>
                  </a:lnTo>
                  <a:lnTo>
                    <a:pt x="3395" y="382"/>
                  </a:lnTo>
                  <a:lnTo>
                    <a:pt x="3409" y="382"/>
                  </a:lnTo>
                  <a:lnTo>
                    <a:pt x="3424" y="389"/>
                  </a:lnTo>
                  <a:lnTo>
                    <a:pt x="3438" y="389"/>
                  </a:lnTo>
                  <a:lnTo>
                    <a:pt x="3453" y="389"/>
                  </a:lnTo>
                  <a:lnTo>
                    <a:pt x="3467" y="395"/>
                  </a:lnTo>
                  <a:lnTo>
                    <a:pt x="3482" y="395"/>
                  </a:lnTo>
                  <a:lnTo>
                    <a:pt x="3496" y="395"/>
                  </a:lnTo>
                  <a:lnTo>
                    <a:pt x="3511" y="395"/>
                  </a:lnTo>
                  <a:lnTo>
                    <a:pt x="3526" y="395"/>
                  </a:lnTo>
                  <a:lnTo>
                    <a:pt x="3541" y="395"/>
                  </a:lnTo>
                  <a:lnTo>
                    <a:pt x="3555" y="395"/>
                  </a:lnTo>
                  <a:lnTo>
                    <a:pt x="3570" y="395"/>
                  </a:lnTo>
                  <a:lnTo>
                    <a:pt x="3585" y="395"/>
                  </a:lnTo>
                  <a:lnTo>
                    <a:pt x="3599" y="402"/>
                  </a:lnTo>
                  <a:lnTo>
                    <a:pt x="3614" y="409"/>
                  </a:lnTo>
                  <a:lnTo>
                    <a:pt x="3628" y="423"/>
                  </a:lnTo>
                  <a:lnTo>
                    <a:pt x="3628" y="437"/>
                  </a:lnTo>
                  <a:lnTo>
                    <a:pt x="3628" y="450"/>
                  </a:lnTo>
                  <a:lnTo>
                    <a:pt x="3620" y="465"/>
                  </a:lnTo>
                  <a:lnTo>
                    <a:pt x="3614" y="478"/>
                  </a:lnTo>
                  <a:lnTo>
                    <a:pt x="3606" y="492"/>
                  </a:lnTo>
                  <a:lnTo>
                    <a:pt x="3591" y="507"/>
                  </a:lnTo>
                  <a:lnTo>
                    <a:pt x="3591" y="520"/>
                  </a:lnTo>
                  <a:lnTo>
                    <a:pt x="3585" y="534"/>
                  </a:lnTo>
                  <a:lnTo>
                    <a:pt x="3585" y="548"/>
                  </a:lnTo>
                  <a:lnTo>
                    <a:pt x="3585" y="562"/>
                  </a:lnTo>
                  <a:lnTo>
                    <a:pt x="3585" y="575"/>
                  </a:lnTo>
                  <a:lnTo>
                    <a:pt x="3585" y="589"/>
                  </a:lnTo>
                  <a:lnTo>
                    <a:pt x="3585" y="603"/>
                  </a:lnTo>
                  <a:lnTo>
                    <a:pt x="3585" y="617"/>
                  </a:lnTo>
                  <a:lnTo>
                    <a:pt x="3585" y="630"/>
                  </a:lnTo>
                  <a:lnTo>
                    <a:pt x="3591" y="645"/>
                  </a:lnTo>
                  <a:lnTo>
                    <a:pt x="3599" y="658"/>
                  </a:lnTo>
                  <a:lnTo>
                    <a:pt x="3606" y="672"/>
                  </a:lnTo>
                  <a:lnTo>
                    <a:pt x="3611" y="691"/>
                  </a:lnTo>
                  <a:lnTo>
                    <a:pt x="3614" y="718"/>
                  </a:lnTo>
                  <a:lnTo>
                    <a:pt x="3599" y="753"/>
                  </a:lnTo>
                  <a:lnTo>
                    <a:pt x="3541" y="723"/>
                  </a:lnTo>
                  <a:lnTo>
                    <a:pt x="3538" y="746"/>
                  </a:lnTo>
                  <a:lnTo>
                    <a:pt x="3550" y="772"/>
                  </a:lnTo>
                  <a:lnTo>
                    <a:pt x="3558" y="804"/>
                  </a:lnTo>
                  <a:lnTo>
                    <a:pt x="3521" y="825"/>
                  </a:lnTo>
                  <a:lnTo>
                    <a:pt x="3446" y="862"/>
                  </a:lnTo>
                  <a:lnTo>
                    <a:pt x="3411" y="862"/>
                  </a:lnTo>
                  <a:lnTo>
                    <a:pt x="3345" y="891"/>
                  </a:lnTo>
                  <a:lnTo>
                    <a:pt x="3260" y="972"/>
                  </a:lnTo>
                  <a:lnTo>
                    <a:pt x="3256" y="1003"/>
                  </a:lnTo>
                  <a:lnTo>
                    <a:pt x="3229" y="1026"/>
                  </a:lnTo>
                  <a:lnTo>
                    <a:pt x="3231" y="1059"/>
                  </a:lnTo>
                  <a:lnTo>
                    <a:pt x="3173" y="1114"/>
                  </a:lnTo>
                  <a:lnTo>
                    <a:pt x="3112" y="1140"/>
                  </a:lnTo>
                  <a:lnTo>
                    <a:pt x="3058" y="1133"/>
                  </a:lnTo>
                  <a:lnTo>
                    <a:pt x="3019" y="1151"/>
                  </a:lnTo>
                  <a:lnTo>
                    <a:pt x="3027" y="1186"/>
                  </a:lnTo>
                  <a:lnTo>
                    <a:pt x="3002" y="1236"/>
                  </a:lnTo>
                  <a:lnTo>
                    <a:pt x="2963" y="1236"/>
                  </a:lnTo>
                  <a:lnTo>
                    <a:pt x="2915" y="1262"/>
                  </a:lnTo>
                  <a:lnTo>
                    <a:pt x="2853" y="1259"/>
                  </a:lnTo>
                  <a:lnTo>
                    <a:pt x="2832" y="1276"/>
                  </a:lnTo>
                  <a:lnTo>
                    <a:pt x="2652" y="1278"/>
                  </a:lnTo>
                  <a:lnTo>
                    <a:pt x="2596" y="1303"/>
                  </a:lnTo>
                  <a:lnTo>
                    <a:pt x="2532" y="1303"/>
                  </a:lnTo>
                  <a:lnTo>
                    <a:pt x="2499" y="1320"/>
                  </a:lnTo>
                  <a:lnTo>
                    <a:pt x="2472" y="1317"/>
                  </a:lnTo>
                  <a:lnTo>
                    <a:pt x="2385" y="1361"/>
                  </a:lnTo>
                  <a:lnTo>
                    <a:pt x="2292" y="1361"/>
                  </a:lnTo>
                  <a:lnTo>
                    <a:pt x="2266" y="1331"/>
                  </a:lnTo>
                  <a:lnTo>
                    <a:pt x="2210" y="1331"/>
                  </a:lnTo>
                  <a:lnTo>
                    <a:pt x="2183" y="1345"/>
                  </a:lnTo>
                  <a:lnTo>
                    <a:pt x="2090" y="1350"/>
                  </a:lnTo>
                  <a:lnTo>
                    <a:pt x="1995" y="1298"/>
                  </a:lnTo>
                  <a:lnTo>
                    <a:pt x="1976" y="1276"/>
                  </a:lnTo>
                  <a:lnTo>
                    <a:pt x="1918" y="1276"/>
                  </a:lnTo>
                  <a:lnTo>
                    <a:pt x="1866" y="1303"/>
                  </a:lnTo>
                  <a:lnTo>
                    <a:pt x="1832" y="1301"/>
                  </a:lnTo>
                  <a:lnTo>
                    <a:pt x="1800" y="1322"/>
                  </a:lnTo>
                  <a:lnTo>
                    <a:pt x="1737" y="1322"/>
                  </a:lnTo>
                  <a:lnTo>
                    <a:pt x="1728" y="1292"/>
                  </a:lnTo>
                  <a:lnTo>
                    <a:pt x="1693" y="1262"/>
                  </a:lnTo>
                  <a:lnTo>
                    <a:pt x="1681" y="1236"/>
                  </a:lnTo>
                  <a:lnTo>
                    <a:pt x="1660" y="1221"/>
                  </a:lnTo>
                  <a:lnTo>
                    <a:pt x="1625" y="1221"/>
                  </a:lnTo>
                  <a:lnTo>
                    <a:pt x="1569" y="1248"/>
                  </a:lnTo>
                  <a:lnTo>
                    <a:pt x="1534" y="1248"/>
                  </a:lnTo>
                  <a:lnTo>
                    <a:pt x="1511" y="1262"/>
                  </a:lnTo>
                  <a:lnTo>
                    <a:pt x="1478" y="1262"/>
                  </a:lnTo>
                  <a:lnTo>
                    <a:pt x="1455" y="1274"/>
                  </a:lnTo>
                  <a:lnTo>
                    <a:pt x="1328" y="1278"/>
                  </a:lnTo>
                  <a:lnTo>
                    <a:pt x="1269" y="1250"/>
                  </a:lnTo>
                  <a:lnTo>
                    <a:pt x="1123" y="1248"/>
                  </a:lnTo>
                  <a:lnTo>
                    <a:pt x="1094" y="1223"/>
                  </a:lnTo>
                  <a:lnTo>
                    <a:pt x="1011" y="1223"/>
                  </a:lnTo>
                  <a:lnTo>
                    <a:pt x="980" y="1206"/>
                  </a:lnTo>
                  <a:lnTo>
                    <a:pt x="951" y="1211"/>
                  </a:lnTo>
                  <a:lnTo>
                    <a:pt x="926" y="1221"/>
                  </a:lnTo>
                  <a:lnTo>
                    <a:pt x="914" y="1255"/>
                  </a:lnTo>
                  <a:lnTo>
                    <a:pt x="828" y="1296"/>
                  </a:lnTo>
                  <a:lnTo>
                    <a:pt x="733" y="1292"/>
                  </a:lnTo>
                  <a:lnTo>
                    <a:pt x="706" y="1308"/>
                  </a:lnTo>
                  <a:lnTo>
                    <a:pt x="640" y="1308"/>
                  </a:lnTo>
                  <a:lnTo>
                    <a:pt x="584" y="1283"/>
                  </a:lnTo>
                  <a:lnTo>
                    <a:pt x="552" y="1283"/>
                  </a:lnTo>
                  <a:lnTo>
                    <a:pt x="525" y="1265"/>
                  </a:lnTo>
                  <a:lnTo>
                    <a:pt x="436" y="1267"/>
                  </a:lnTo>
                  <a:lnTo>
                    <a:pt x="409" y="1250"/>
                  </a:lnTo>
                  <a:lnTo>
                    <a:pt x="324" y="1248"/>
                  </a:lnTo>
                  <a:lnTo>
                    <a:pt x="262" y="1280"/>
                  </a:lnTo>
                  <a:lnTo>
                    <a:pt x="89" y="1276"/>
                  </a:lnTo>
                  <a:lnTo>
                    <a:pt x="84" y="1245"/>
                  </a:lnTo>
                  <a:lnTo>
                    <a:pt x="55" y="1248"/>
                  </a:lnTo>
                  <a:lnTo>
                    <a:pt x="55" y="1197"/>
                  </a:lnTo>
                  <a:lnTo>
                    <a:pt x="72" y="1172"/>
                  </a:lnTo>
                  <a:lnTo>
                    <a:pt x="104" y="1137"/>
                  </a:lnTo>
                  <a:lnTo>
                    <a:pt x="130" y="1140"/>
                  </a:lnTo>
                  <a:lnTo>
                    <a:pt x="119" y="1112"/>
                  </a:lnTo>
                  <a:lnTo>
                    <a:pt x="87" y="1098"/>
                  </a:lnTo>
                  <a:lnTo>
                    <a:pt x="87" y="1016"/>
                  </a:lnTo>
                  <a:lnTo>
                    <a:pt x="116" y="990"/>
                  </a:lnTo>
                  <a:lnTo>
                    <a:pt x="116" y="908"/>
                  </a:lnTo>
                  <a:lnTo>
                    <a:pt x="148" y="845"/>
                  </a:lnTo>
                  <a:lnTo>
                    <a:pt x="143" y="739"/>
                  </a:lnTo>
                  <a:lnTo>
                    <a:pt x="180" y="720"/>
                  </a:lnTo>
                  <a:lnTo>
                    <a:pt x="180" y="645"/>
                  </a:lnTo>
                  <a:lnTo>
                    <a:pt x="145" y="603"/>
                  </a:lnTo>
                  <a:lnTo>
                    <a:pt x="148" y="534"/>
                  </a:lnTo>
                  <a:lnTo>
                    <a:pt x="130" y="504"/>
                  </a:lnTo>
                  <a:lnTo>
                    <a:pt x="134" y="467"/>
                  </a:lnTo>
                  <a:lnTo>
                    <a:pt x="119" y="444"/>
                  </a:lnTo>
                  <a:lnTo>
                    <a:pt x="26" y="444"/>
                  </a:lnTo>
                  <a:lnTo>
                    <a:pt x="16" y="421"/>
                  </a:lnTo>
                  <a:lnTo>
                    <a:pt x="14" y="391"/>
                  </a:lnTo>
                  <a:lnTo>
                    <a:pt x="0" y="351"/>
                  </a:lnTo>
                  <a:lnTo>
                    <a:pt x="0" y="309"/>
                  </a:lnTo>
                  <a:lnTo>
                    <a:pt x="58" y="278"/>
                  </a:lnTo>
                  <a:lnTo>
                    <a:pt x="84" y="282"/>
                  </a:lnTo>
                  <a:lnTo>
                    <a:pt x="119" y="269"/>
                  </a:lnTo>
                  <a:lnTo>
                    <a:pt x="153" y="267"/>
                  </a:lnTo>
                  <a:lnTo>
                    <a:pt x="192" y="249"/>
                  </a:lnTo>
                  <a:lnTo>
                    <a:pt x="190" y="83"/>
                  </a:lnTo>
                  <a:lnTo>
                    <a:pt x="243" y="0"/>
                  </a:ln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131" name="Freeform 130">
              <a:extLst>
                <a:ext uri="{FF2B5EF4-FFF2-40B4-BE49-F238E27FC236}">
                  <a16:creationId xmlns:a16="http://schemas.microsoft.com/office/drawing/2014/main" id="{9A29B2E9-8F33-D332-085A-76BE73A7FDED}"/>
                </a:ext>
              </a:extLst>
            </p:cNvPr>
            <p:cNvSpPr>
              <a:spLocks/>
            </p:cNvSpPr>
            <p:nvPr/>
          </p:nvSpPr>
          <p:spPr bwMode="auto">
            <a:xfrm>
              <a:off x="558788" y="4802265"/>
              <a:ext cx="1335930" cy="1087700"/>
            </a:xfrm>
            <a:custGeom>
              <a:avLst/>
              <a:gdLst>
                <a:gd name="T0" fmla="*/ 523 w 526"/>
                <a:gd name="T1" fmla="*/ 330 h 443"/>
                <a:gd name="T2" fmla="*/ 494 w 526"/>
                <a:gd name="T3" fmla="*/ 299 h 443"/>
                <a:gd name="T4" fmla="*/ 435 w 526"/>
                <a:gd name="T5" fmla="*/ 260 h 443"/>
                <a:gd name="T6" fmla="*/ 406 w 526"/>
                <a:gd name="T7" fmla="*/ 240 h 443"/>
                <a:gd name="T8" fmla="*/ 398 w 526"/>
                <a:gd name="T9" fmla="*/ 260 h 443"/>
                <a:gd name="T10" fmla="*/ 367 w 526"/>
                <a:gd name="T11" fmla="*/ 256 h 443"/>
                <a:gd name="T12" fmla="*/ 333 w 526"/>
                <a:gd name="T13" fmla="*/ 255 h 443"/>
                <a:gd name="T14" fmla="*/ 223 w 526"/>
                <a:gd name="T15" fmla="*/ 16 h 443"/>
                <a:gd name="T16" fmla="*/ 175 w 526"/>
                <a:gd name="T17" fmla="*/ 14 h 443"/>
                <a:gd name="T18" fmla="*/ 141 w 526"/>
                <a:gd name="T19" fmla="*/ 9 h 443"/>
                <a:gd name="T20" fmla="*/ 126 w 526"/>
                <a:gd name="T21" fmla="*/ 6 h 443"/>
                <a:gd name="T22" fmla="*/ 113 w 526"/>
                <a:gd name="T23" fmla="*/ 0 h 443"/>
                <a:gd name="T24" fmla="*/ 92 w 526"/>
                <a:gd name="T25" fmla="*/ 13 h 443"/>
                <a:gd name="T26" fmla="*/ 52 w 526"/>
                <a:gd name="T27" fmla="*/ 53 h 443"/>
                <a:gd name="T28" fmla="*/ 29 w 526"/>
                <a:gd name="T29" fmla="*/ 61 h 443"/>
                <a:gd name="T30" fmla="*/ 49 w 526"/>
                <a:gd name="T31" fmla="*/ 109 h 443"/>
                <a:gd name="T32" fmla="*/ 69 w 526"/>
                <a:gd name="T33" fmla="*/ 123 h 443"/>
                <a:gd name="T34" fmla="*/ 77 w 526"/>
                <a:gd name="T35" fmla="*/ 127 h 443"/>
                <a:gd name="T36" fmla="*/ 66 w 526"/>
                <a:gd name="T37" fmla="*/ 127 h 443"/>
                <a:gd name="T38" fmla="*/ 61 w 526"/>
                <a:gd name="T39" fmla="*/ 117 h 443"/>
                <a:gd name="T40" fmla="*/ 57 w 526"/>
                <a:gd name="T41" fmla="*/ 121 h 443"/>
                <a:gd name="T42" fmla="*/ 73 w 526"/>
                <a:gd name="T43" fmla="*/ 132 h 443"/>
                <a:gd name="T44" fmla="*/ 44 w 526"/>
                <a:gd name="T45" fmla="*/ 133 h 443"/>
                <a:gd name="T46" fmla="*/ 26 w 526"/>
                <a:gd name="T47" fmla="*/ 127 h 443"/>
                <a:gd name="T48" fmla="*/ 0 w 526"/>
                <a:gd name="T49" fmla="*/ 145 h 443"/>
                <a:gd name="T50" fmla="*/ 13 w 526"/>
                <a:gd name="T51" fmla="*/ 165 h 443"/>
                <a:gd name="T52" fmla="*/ 48 w 526"/>
                <a:gd name="T53" fmla="*/ 179 h 443"/>
                <a:gd name="T54" fmla="*/ 68 w 526"/>
                <a:gd name="T55" fmla="*/ 170 h 443"/>
                <a:gd name="T56" fmla="*/ 60 w 526"/>
                <a:gd name="T57" fmla="*/ 204 h 443"/>
                <a:gd name="T58" fmla="*/ 29 w 526"/>
                <a:gd name="T59" fmla="*/ 221 h 443"/>
                <a:gd name="T60" fmla="*/ 16 w 526"/>
                <a:gd name="T61" fmla="*/ 245 h 443"/>
                <a:gd name="T62" fmla="*/ 16 w 526"/>
                <a:gd name="T63" fmla="*/ 261 h 443"/>
                <a:gd name="T64" fmla="*/ 32 w 526"/>
                <a:gd name="T65" fmla="*/ 297 h 443"/>
                <a:gd name="T66" fmla="*/ 58 w 526"/>
                <a:gd name="T67" fmla="*/ 286 h 443"/>
                <a:gd name="T68" fmla="*/ 64 w 526"/>
                <a:gd name="T69" fmla="*/ 323 h 443"/>
                <a:gd name="T70" fmla="*/ 76 w 526"/>
                <a:gd name="T71" fmla="*/ 328 h 443"/>
                <a:gd name="T72" fmla="*/ 95 w 526"/>
                <a:gd name="T73" fmla="*/ 330 h 443"/>
                <a:gd name="T74" fmla="*/ 134 w 526"/>
                <a:gd name="T75" fmla="*/ 316 h 443"/>
                <a:gd name="T76" fmla="*/ 108 w 526"/>
                <a:gd name="T77" fmla="*/ 374 h 443"/>
                <a:gd name="T78" fmla="*/ 82 w 526"/>
                <a:gd name="T79" fmla="*/ 408 h 443"/>
                <a:gd name="T80" fmla="*/ 61 w 526"/>
                <a:gd name="T81" fmla="*/ 409 h 443"/>
                <a:gd name="T82" fmla="*/ 49 w 526"/>
                <a:gd name="T83" fmla="*/ 429 h 443"/>
                <a:gd name="T84" fmla="*/ 83 w 526"/>
                <a:gd name="T85" fmla="*/ 416 h 443"/>
                <a:gd name="T86" fmla="*/ 112 w 526"/>
                <a:gd name="T87" fmla="*/ 403 h 443"/>
                <a:gd name="T88" fmla="*/ 169 w 526"/>
                <a:gd name="T89" fmla="*/ 340 h 443"/>
                <a:gd name="T90" fmla="*/ 169 w 526"/>
                <a:gd name="T91" fmla="*/ 318 h 443"/>
                <a:gd name="T92" fmla="*/ 221 w 526"/>
                <a:gd name="T93" fmla="*/ 260 h 443"/>
                <a:gd name="T94" fmla="*/ 207 w 526"/>
                <a:gd name="T95" fmla="*/ 294 h 443"/>
                <a:gd name="T96" fmla="*/ 231 w 526"/>
                <a:gd name="T97" fmla="*/ 285 h 443"/>
                <a:gd name="T98" fmla="*/ 232 w 526"/>
                <a:gd name="T99" fmla="*/ 260 h 443"/>
                <a:gd name="T100" fmla="*/ 246 w 526"/>
                <a:gd name="T101" fmla="*/ 257 h 443"/>
                <a:gd name="T102" fmla="*/ 270 w 526"/>
                <a:gd name="T103" fmla="*/ 260 h 443"/>
                <a:gd name="T104" fmla="*/ 282 w 526"/>
                <a:gd name="T105" fmla="*/ 259 h 443"/>
                <a:gd name="T106" fmla="*/ 345 w 526"/>
                <a:gd name="T107" fmla="*/ 265 h 443"/>
                <a:gd name="T108" fmla="*/ 376 w 526"/>
                <a:gd name="T109" fmla="*/ 271 h 443"/>
                <a:gd name="T110" fmla="*/ 401 w 526"/>
                <a:gd name="T111" fmla="*/ 269 h 443"/>
                <a:gd name="T112" fmla="*/ 413 w 526"/>
                <a:gd name="T113" fmla="*/ 260 h 443"/>
                <a:gd name="T114" fmla="*/ 428 w 526"/>
                <a:gd name="T115" fmla="*/ 272 h 443"/>
                <a:gd name="T116" fmla="*/ 458 w 526"/>
                <a:gd name="T117" fmla="*/ 293 h 443"/>
                <a:gd name="T118" fmla="*/ 490 w 526"/>
                <a:gd name="T119" fmla="*/ 309 h 443"/>
                <a:gd name="T120" fmla="*/ 514 w 526"/>
                <a:gd name="T121" fmla="*/ 325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26" h="443">
                  <a:moveTo>
                    <a:pt x="520" y="335"/>
                  </a:moveTo>
                  <a:cubicBezTo>
                    <a:pt x="520" y="335"/>
                    <a:pt x="522" y="333"/>
                    <a:pt x="523" y="330"/>
                  </a:cubicBezTo>
                  <a:cubicBezTo>
                    <a:pt x="525" y="325"/>
                    <a:pt x="526" y="315"/>
                    <a:pt x="514" y="303"/>
                  </a:cubicBezTo>
                  <a:cubicBezTo>
                    <a:pt x="512" y="301"/>
                    <a:pt x="494" y="299"/>
                    <a:pt x="494" y="299"/>
                  </a:cubicBezTo>
                  <a:cubicBezTo>
                    <a:pt x="486" y="298"/>
                    <a:pt x="486" y="298"/>
                    <a:pt x="486" y="298"/>
                  </a:cubicBezTo>
                  <a:cubicBezTo>
                    <a:pt x="435" y="260"/>
                    <a:pt x="435" y="260"/>
                    <a:pt x="435" y="260"/>
                  </a:cubicBezTo>
                  <a:cubicBezTo>
                    <a:pt x="419" y="249"/>
                    <a:pt x="419" y="249"/>
                    <a:pt x="419" y="249"/>
                  </a:cubicBezTo>
                  <a:cubicBezTo>
                    <a:pt x="406" y="240"/>
                    <a:pt x="406" y="240"/>
                    <a:pt x="406" y="240"/>
                  </a:cubicBezTo>
                  <a:cubicBezTo>
                    <a:pt x="397" y="252"/>
                    <a:pt x="397" y="252"/>
                    <a:pt x="397" y="252"/>
                  </a:cubicBezTo>
                  <a:cubicBezTo>
                    <a:pt x="398" y="260"/>
                    <a:pt x="398" y="260"/>
                    <a:pt x="398" y="260"/>
                  </a:cubicBezTo>
                  <a:cubicBezTo>
                    <a:pt x="388" y="269"/>
                    <a:pt x="388" y="269"/>
                    <a:pt x="388" y="269"/>
                  </a:cubicBezTo>
                  <a:cubicBezTo>
                    <a:pt x="367" y="256"/>
                    <a:pt x="367" y="256"/>
                    <a:pt x="367" y="256"/>
                  </a:cubicBezTo>
                  <a:cubicBezTo>
                    <a:pt x="367" y="256"/>
                    <a:pt x="355" y="239"/>
                    <a:pt x="342" y="252"/>
                  </a:cubicBezTo>
                  <a:cubicBezTo>
                    <a:pt x="341" y="253"/>
                    <a:pt x="333" y="255"/>
                    <a:pt x="333" y="255"/>
                  </a:cubicBezTo>
                  <a:cubicBezTo>
                    <a:pt x="260" y="16"/>
                    <a:pt x="260" y="16"/>
                    <a:pt x="260" y="16"/>
                  </a:cubicBezTo>
                  <a:cubicBezTo>
                    <a:pt x="260" y="16"/>
                    <a:pt x="236" y="3"/>
                    <a:pt x="223" y="16"/>
                  </a:cubicBezTo>
                  <a:cubicBezTo>
                    <a:pt x="222" y="17"/>
                    <a:pt x="187" y="15"/>
                    <a:pt x="187" y="15"/>
                  </a:cubicBezTo>
                  <a:cubicBezTo>
                    <a:pt x="187" y="15"/>
                    <a:pt x="179" y="14"/>
                    <a:pt x="175" y="14"/>
                  </a:cubicBezTo>
                  <a:cubicBezTo>
                    <a:pt x="174" y="14"/>
                    <a:pt x="163" y="21"/>
                    <a:pt x="153" y="7"/>
                  </a:cubicBezTo>
                  <a:cubicBezTo>
                    <a:pt x="152" y="6"/>
                    <a:pt x="141" y="9"/>
                    <a:pt x="141" y="9"/>
                  </a:cubicBezTo>
                  <a:cubicBezTo>
                    <a:pt x="133" y="2"/>
                    <a:pt x="133" y="2"/>
                    <a:pt x="133" y="2"/>
                  </a:cubicBezTo>
                  <a:cubicBezTo>
                    <a:pt x="126" y="6"/>
                    <a:pt x="126" y="6"/>
                    <a:pt x="126" y="6"/>
                  </a:cubicBezTo>
                  <a:cubicBezTo>
                    <a:pt x="124" y="0"/>
                    <a:pt x="124" y="0"/>
                    <a:pt x="124" y="0"/>
                  </a:cubicBezTo>
                  <a:cubicBezTo>
                    <a:pt x="113" y="0"/>
                    <a:pt x="113" y="0"/>
                    <a:pt x="113" y="0"/>
                  </a:cubicBezTo>
                  <a:cubicBezTo>
                    <a:pt x="106" y="8"/>
                    <a:pt x="106" y="8"/>
                    <a:pt x="106" y="8"/>
                  </a:cubicBezTo>
                  <a:cubicBezTo>
                    <a:pt x="106" y="8"/>
                    <a:pt x="105" y="13"/>
                    <a:pt x="92" y="13"/>
                  </a:cubicBezTo>
                  <a:cubicBezTo>
                    <a:pt x="91" y="13"/>
                    <a:pt x="80" y="24"/>
                    <a:pt x="80" y="24"/>
                  </a:cubicBezTo>
                  <a:cubicBezTo>
                    <a:pt x="80" y="24"/>
                    <a:pt x="67" y="23"/>
                    <a:pt x="52" y="53"/>
                  </a:cubicBezTo>
                  <a:cubicBezTo>
                    <a:pt x="51" y="55"/>
                    <a:pt x="46" y="61"/>
                    <a:pt x="46" y="61"/>
                  </a:cubicBezTo>
                  <a:cubicBezTo>
                    <a:pt x="29" y="61"/>
                    <a:pt x="29" y="61"/>
                    <a:pt x="29" y="61"/>
                  </a:cubicBezTo>
                  <a:cubicBezTo>
                    <a:pt x="21" y="75"/>
                    <a:pt x="21" y="75"/>
                    <a:pt x="21" y="75"/>
                  </a:cubicBezTo>
                  <a:cubicBezTo>
                    <a:pt x="21" y="75"/>
                    <a:pt x="49" y="84"/>
                    <a:pt x="49" y="109"/>
                  </a:cubicBezTo>
                  <a:cubicBezTo>
                    <a:pt x="49" y="110"/>
                    <a:pt x="66" y="112"/>
                    <a:pt x="66" y="112"/>
                  </a:cubicBezTo>
                  <a:cubicBezTo>
                    <a:pt x="69" y="123"/>
                    <a:pt x="69" y="123"/>
                    <a:pt x="69" y="123"/>
                  </a:cubicBezTo>
                  <a:cubicBezTo>
                    <a:pt x="78" y="123"/>
                    <a:pt x="78" y="123"/>
                    <a:pt x="78" y="123"/>
                  </a:cubicBezTo>
                  <a:cubicBezTo>
                    <a:pt x="77" y="127"/>
                    <a:pt x="77" y="127"/>
                    <a:pt x="77" y="127"/>
                  </a:cubicBezTo>
                  <a:cubicBezTo>
                    <a:pt x="77" y="127"/>
                    <a:pt x="77" y="127"/>
                    <a:pt x="77" y="127"/>
                  </a:cubicBezTo>
                  <a:cubicBezTo>
                    <a:pt x="66" y="127"/>
                    <a:pt x="66" y="127"/>
                    <a:pt x="66" y="127"/>
                  </a:cubicBezTo>
                  <a:cubicBezTo>
                    <a:pt x="66" y="127"/>
                    <a:pt x="66" y="127"/>
                    <a:pt x="66" y="127"/>
                  </a:cubicBezTo>
                  <a:cubicBezTo>
                    <a:pt x="61" y="117"/>
                    <a:pt x="61" y="117"/>
                    <a:pt x="61" y="117"/>
                  </a:cubicBezTo>
                  <a:cubicBezTo>
                    <a:pt x="61" y="118"/>
                    <a:pt x="61" y="118"/>
                    <a:pt x="61" y="118"/>
                  </a:cubicBezTo>
                  <a:cubicBezTo>
                    <a:pt x="57" y="121"/>
                    <a:pt x="57" y="121"/>
                    <a:pt x="57" y="121"/>
                  </a:cubicBezTo>
                  <a:cubicBezTo>
                    <a:pt x="65" y="130"/>
                    <a:pt x="65" y="130"/>
                    <a:pt x="65" y="130"/>
                  </a:cubicBezTo>
                  <a:cubicBezTo>
                    <a:pt x="73" y="132"/>
                    <a:pt x="73" y="132"/>
                    <a:pt x="73" y="132"/>
                  </a:cubicBezTo>
                  <a:cubicBezTo>
                    <a:pt x="65" y="138"/>
                    <a:pt x="65" y="138"/>
                    <a:pt x="65" y="138"/>
                  </a:cubicBezTo>
                  <a:cubicBezTo>
                    <a:pt x="44" y="133"/>
                    <a:pt x="44" y="133"/>
                    <a:pt x="44" y="133"/>
                  </a:cubicBezTo>
                  <a:cubicBezTo>
                    <a:pt x="45" y="122"/>
                    <a:pt x="45" y="122"/>
                    <a:pt x="45" y="122"/>
                  </a:cubicBezTo>
                  <a:cubicBezTo>
                    <a:pt x="26" y="127"/>
                    <a:pt x="26" y="127"/>
                    <a:pt x="26" y="127"/>
                  </a:cubicBezTo>
                  <a:cubicBezTo>
                    <a:pt x="26" y="127"/>
                    <a:pt x="30" y="142"/>
                    <a:pt x="19" y="131"/>
                  </a:cubicBezTo>
                  <a:cubicBezTo>
                    <a:pt x="18" y="130"/>
                    <a:pt x="0" y="136"/>
                    <a:pt x="0" y="145"/>
                  </a:cubicBezTo>
                  <a:cubicBezTo>
                    <a:pt x="0" y="147"/>
                    <a:pt x="9" y="159"/>
                    <a:pt x="9" y="159"/>
                  </a:cubicBezTo>
                  <a:cubicBezTo>
                    <a:pt x="13" y="165"/>
                    <a:pt x="13" y="165"/>
                    <a:pt x="13" y="165"/>
                  </a:cubicBezTo>
                  <a:cubicBezTo>
                    <a:pt x="13" y="165"/>
                    <a:pt x="9" y="176"/>
                    <a:pt x="38" y="176"/>
                  </a:cubicBezTo>
                  <a:cubicBezTo>
                    <a:pt x="39" y="176"/>
                    <a:pt x="48" y="179"/>
                    <a:pt x="48" y="179"/>
                  </a:cubicBezTo>
                  <a:cubicBezTo>
                    <a:pt x="57" y="179"/>
                    <a:pt x="57" y="179"/>
                    <a:pt x="57" y="179"/>
                  </a:cubicBezTo>
                  <a:cubicBezTo>
                    <a:pt x="68" y="170"/>
                    <a:pt x="68" y="170"/>
                    <a:pt x="68" y="170"/>
                  </a:cubicBezTo>
                  <a:cubicBezTo>
                    <a:pt x="68" y="170"/>
                    <a:pt x="95" y="163"/>
                    <a:pt x="72" y="178"/>
                  </a:cubicBezTo>
                  <a:cubicBezTo>
                    <a:pt x="69" y="180"/>
                    <a:pt x="91" y="204"/>
                    <a:pt x="60" y="204"/>
                  </a:cubicBezTo>
                  <a:cubicBezTo>
                    <a:pt x="58" y="204"/>
                    <a:pt x="49" y="216"/>
                    <a:pt x="49" y="216"/>
                  </a:cubicBezTo>
                  <a:cubicBezTo>
                    <a:pt x="49" y="216"/>
                    <a:pt x="29" y="201"/>
                    <a:pt x="29" y="221"/>
                  </a:cubicBezTo>
                  <a:cubicBezTo>
                    <a:pt x="29" y="224"/>
                    <a:pt x="31" y="233"/>
                    <a:pt x="22" y="233"/>
                  </a:cubicBezTo>
                  <a:cubicBezTo>
                    <a:pt x="20" y="233"/>
                    <a:pt x="16" y="245"/>
                    <a:pt x="16" y="245"/>
                  </a:cubicBezTo>
                  <a:cubicBezTo>
                    <a:pt x="16" y="245"/>
                    <a:pt x="0" y="262"/>
                    <a:pt x="18" y="253"/>
                  </a:cubicBezTo>
                  <a:cubicBezTo>
                    <a:pt x="20" y="252"/>
                    <a:pt x="16" y="261"/>
                    <a:pt x="16" y="261"/>
                  </a:cubicBezTo>
                  <a:cubicBezTo>
                    <a:pt x="16" y="261"/>
                    <a:pt x="27" y="277"/>
                    <a:pt x="39" y="277"/>
                  </a:cubicBezTo>
                  <a:cubicBezTo>
                    <a:pt x="40" y="277"/>
                    <a:pt x="16" y="297"/>
                    <a:pt x="32" y="297"/>
                  </a:cubicBezTo>
                  <a:cubicBezTo>
                    <a:pt x="33" y="297"/>
                    <a:pt x="44" y="323"/>
                    <a:pt x="54" y="292"/>
                  </a:cubicBezTo>
                  <a:cubicBezTo>
                    <a:pt x="55" y="289"/>
                    <a:pt x="58" y="286"/>
                    <a:pt x="58" y="286"/>
                  </a:cubicBezTo>
                  <a:cubicBezTo>
                    <a:pt x="58" y="286"/>
                    <a:pt x="55" y="303"/>
                    <a:pt x="66" y="309"/>
                  </a:cubicBezTo>
                  <a:cubicBezTo>
                    <a:pt x="68" y="310"/>
                    <a:pt x="64" y="323"/>
                    <a:pt x="64" y="323"/>
                  </a:cubicBezTo>
                  <a:cubicBezTo>
                    <a:pt x="63" y="332"/>
                    <a:pt x="63" y="332"/>
                    <a:pt x="63" y="332"/>
                  </a:cubicBezTo>
                  <a:cubicBezTo>
                    <a:pt x="63" y="332"/>
                    <a:pt x="61" y="350"/>
                    <a:pt x="76" y="328"/>
                  </a:cubicBezTo>
                  <a:cubicBezTo>
                    <a:pt x="78" y="325"/>
                    <a:pt x="74" y="315"/>
                    <a:pt x="87" y="328"/>
                  </a:cubicBezTo>
                  <a:cubicBezTo>
                    <a:pt x="88" y="329"/>
                    <a:pt x="89" y="311"/>
                    <a:pt x="95" y="330"/>
                  </a:cubicBezTo>
                  <a:cubicBezTo>
                    <a:pt x="96" y="333"/>
                    <a:pt x="104" y="350"/>
                    <a:pt x="104" y="331"/>
                  </a:cubicBezTo>
                  <a:cubicBezTo>
                    <a:pt x="104" y="328"/>
                    <a:pt x="118" y="343"/>
                    <a:pt x="134" y="316"/>
                  </a:cubicBezTo>
                  <a:cubicBezTo>
                    <a:pt x="134" y="315"/>
                    <a:pt x="123" y="338"/>
                    <a:pt x="123" y="338"/>
                  </a:cubicBezTo>
                  <a:cubicBezTo>
                    <a:pt x="123" y="338"/>
                    <a:pt x="120" y="374"/>
                    <a:pt x="108" y="374"/>
                  </a:cubicBezTo>
                  <a:cubicBezTo>
                    <a:pt x="107" y="374"/>
                    <a:pt x="114" y="380"/>
                    <a:pt x="97" y="388"/>
                  </a:cubicBezTo>
                  <a:cubicBezTo>
                    <a:pt x="95" y="389"/>
                    <a:pt x="73" y="398"/>
                    <a:pt x="82" y="408"/>
                  </a:cubicBezTo>
                  <a:cubicBezTo>
                    <a:pt x="84" y="410"/>
                    <a:pt x="73" y="422"/>
                    <a:pt x="73" y="407"/>
                  </a:cubicBezTo>
                  <a:cubicBezTo>
                    <a:pt x="73" y="405"/>
                    <a:pt x="61" y="409"/>
                    <a:pt x="61" y="409"/>
                  </a:cubicBezTo>
                  <a:cubicBezTo>
                    <a:pt x="44" y="424"/>
                    <a:pt x="44" y="424"/>
                    <a:pt x="44" y="424"/>
                  </a:cubicBezTo>
                  <a:cubicBezTo>
                    <a:pt x="44" y="424"/>
                    <a:pt x="30" y="443"/>
                    <a:pt x="49" y="429"/>
                  </a:cubicBezTo>
                  <a:cubicBezTo>
                    <a:pt x="53" y="426"/>
                    <a:pt x="66" y="414"/>
                    <a:pt x="66" y="414"/>
                  </a:cubicBezTo>
                  <a:cubicBezTo>
                    <a:pt x="66" y="414"/>
                    <a:pt x="58" y="433"/>
                    <a:pt x="83" y="416"/>
                  </a:cubicBezTo>
                  <a:cubicBezTo>
                    <a:pt x="86" y="414"/>
                    <a:pt x="87" y="406"/>
                    <a:pt x="92" y="416"/>
                  </a:cubicBezTo>
                  <a:cubicBezTo>
                    <a:pt x="93" y="418"/>
                    <a:pt x="92" y="403"/>
                    <a:pt x="112" y="403"/>
                  </a:cubicBezTo>
                  <a:cubicBezTo>
                    <a:pt x="113" y="403"/>
                    <a:pt x="97" y="395"/>
                    <a:pt x="135" y="376"/>
                  </a:cubicBezTo>
                  <a:cubicBezTo>
                    <a:pt x="137" y="375"/>
                    <a:pt x="125" y="373"/>
                    <a:pt x="169" y="340"/>
                  </a:cubicBezTo>
                  <a:cubicBezTo>
                    <a:pt x="170" y="338"/>
                    <a:pt x="172" y="330"/>
                    <a:pt x="172" y="330"/>
                  </a:cubicBezTo>
                  <a:cubicBezTo>
                    <a:pt x="172" y="330"/>
                    <a:pt x="187" y="318"/>
                    <a:pt x="169" y="318"/>
                  </a:cubicBezTo>
                  <a:cubicBezTo>
                    <a:pt x="168" y="318"/>
                    <a:pt x="159" y="316"/>
                    <a:pt x="185" y="289"/>
                  </a:cubicBezTo>
                  <a:cubicBezTo>
                    <a:pt x="186" y="288"/>
                    <a:pt x="194" y="234"/>
                    <a:pt x="221" y="260"/>
                  </a:cubicBezTo>
                  <a:cubicBezTo>
                    <a:pt x="222" y="261"/>
                    <a:pt x="187" y="256"/>
                    <a:pt x="202" y="285"/>
                  </a:cubicBezTo>
                  <a:cubicBezTo>
                    <a:pt x="203" y="287"/>
                    <a:pt x="185" y="308"/>
                    <a:pt x="207" y="294"/>
                  </a:cubicBezTo>
                  <a:cubicBezTo>
                    <a:pt x="208" y="294"/>
                    <a:pt x="185" y="329"/>
                    <a:pt x="218" y="296"/>
                  </a:cubicBezTo>
                  <a:cubicBezTo>
                    <a:pt x="221" y="293"/>
                    <a:pt x="231" y="285"/>
                    <a:pt x="231" y="285"/>
                  </a:cubicBezTo>
                  <a:cubicBezTo>
                    <a:pt x="231" y="285"/>
                    <a:pt x="244" y="284"/>
                    <a:pt x="237" y="270"/>
                  </a:cubicBezTo>
                  <a:cubicBezTo>
                    <a:pt x="236" y="268"/>
                    <a:pt x="232" y="260"/>
                    <a:pt x="232" y="260"/>
                  </a:cubicBezTo>
                  <a:cubicBezTo>
                    <a:pt x="242" y="253"/>
                    <a:pt x="242" y="253"/>
                    <a:pt x="242" y="253"/>
                  </a:cubicBezTo>
                  <a:cubicBezTo>
                    <a:pt x="246" y="257"/>
                    <a:pt x="246" y="257"/>
                    <a:pt x="246" y="257"/>
                  </a:cubicBezTo>
                  <a:cubicBezTo>
                    <a:pt x="256" y="252"/>
                    <a:pt x="256" y="252"/>
                    <a:pt x="256" y="252"/>
                  </a:cubicBezTo>
                  <a:cubicBezTo>
                    <a:pt x="270" y="260"/>
                    <a:pt x="270" y="260"/>
                    <a:pt x="270" y="260"/>
                  </a:cubicBezTo>
                  <a:cubicBezTo>
                    <a:pt x="275" y="266"/>
                    <a:pt x="275" y="266"/>
                    <a:pt x="275" y="266"/>
                  </a:cubicBezTo>
                  <a:cubicBezTo>
                    <a:pt x="282" y="259"/>
                    <a:pt x="282" y="259"/>
                    <a:pt x="282" y="259"/>
                  </a:cubicBezTo>
                  <a:cubicBezTo>
                    <a:pt x="291" y="275"/>
                    <a:pt x="291" y="275"/>
                    <a:pt x="291" y="275"/>
                  </a:cubicBezTo>
                  <a:cubicBezTo>
                    <a:pt x="291" y="275"/>
                    <a:pt x="306" y="257"/>
                    <a:pt x="345" y="265"/>
                  </a:cubicBezTo>
                  <a:cubicBezTo>
                    <a:pt x="345" y="265"/>
                    <a:pt x="357" y="252"/>
                    <a:pt x="357" y="267"/>
                  </a:cubicBezTo>
                  <a:cubicBezTo>
                    <a:pt x="357" y="269"/>
                    <a:pt x="376" y="271"/>
                    <a:pt x="376" y="271"/>
                  </a:cubicBezTo>
                  <a:cubicBezTo>
                    <a:pt x="396" y="282"/>
                    <a:pt x="396" y="282"/>
                    <a:pt x="396" y="282"/>
                  </a:cubicBezTo>
                  <a:cubicBezTo>
                    <a:pt x="396" y="282"/>
                    <a:pt x="422" y="291"/>
                    <a:pt x="401" y="269"/>
                  </a:cubicBezTo>
                  <a:cubicBezTo>
                    <a:pt x="400" y="268"/>
                    <a:pt x="408" y="265"/>
                    <a:pt x="408" y="265"/>
                  </a:cubicBezTo>
                  <a:cubicBezTo>
                    <a:pt x="408" y="265"/>
                    <a:pt x="435" y="293"/>
                    <a:pt x="413" y="260"/>
                  </a:cubicBezTo>
                  <a:cubicBezTo>
                    <a:pt x="411" y="258"/>
                    <a:pt x="415" y="253"/>
                    <a:pt x="415" y="253"/>
                  </a:cubicBezTo>
                  <a:cubicBezTo>
                    <a:pt x="428" y="272"/>
                    <a:pt x="428" y="272"/>
                    <a:pt x="428" y="272"/>
                  </a:cubicBezTo>
                  <a:cubicBezTo>
                    <a:pt x="438" y="269"/>
                    <a:pt x="438" y="269"/>
                    <a:pt x="438" y="269"/>
                  </a:cubicBezTo>
                  <a:cubicBezTo>
                    <a:pt x="438" y="269"/>
                    <a:pt x="450" y="275"/>
                    <a:pt x="458" y="293"/>
                  </a:cubicBezTo>
                  <a:cubicBezTo>
                    <a:pt x="466" y="312"/>
                    <a:pt x="469" y="294"/>
                    <a:pt x="469" y="294"/>
                  </a:cubicBezTo>
                  <a:cubicBezTo>
                    <a:pt x="490" y="309"/>
                    <a:pt x="490" y="309"/>
                    <a:pt x="490" y="309"/>
                  </a:cubicBezTo>
                  <a:cubicBezTo>
                    <a:pt x="490" y="309"/>
                    <a:pt x="482" y="329"/>
                    <a:pt x="500" y="311"/>
                  </a:cubicBezTo>
                  <a:cubicBezTo>
                    <a:pt x="501" y="310"/>
                    <a:pt x="503" y="302"/>
                    <a:pt x="514" y="325"/>
                  </a:cubicBezTo>
                  <a:cubicBezTo>
                    <a:pt x="515" y="327"/>
                    <a:pt x="520" y="335"/>
                    <a:pt x="520" y="335"/>
                  </a:cubicBezTo>
                  <a:close/>
                </a:path>
              </a:pathLst>
            </a:custGeom>
            <a:solidFill>
              <a:schemeClr val="accent1"/>
            </a:solidFill>
            <a:ln w="12700" cap="rnd" cmpd="sng">
              <a:solidFill>
                <a:schemeClr val="bg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grpSp>
          <p:nvGrpSpPr>
            <p:cNvPr id="132" name="Group 131">
              <a:extLst>
                <a:ext uri="{FF2B5EF4-FFF2-40B4-BE49-F238E27FC236}">
                  <a16:creationId xmlns:a16="http://schemas.microsoft.com/office/drawing/2014/main" id="{EAED65C7-57BE-D836-8BC2-0D0870A58C2B}"/>
                </a:ext>
              </a:extLst>
            </p:cNvPr>
            <p:cNvGrpSpPr/>
            <p:nvPr/>
          </p:nvGrpSpPr>
          <p:grpSpPr>
            <a:xfrm rot="20839535">
              <a:off x="2194404" y="5504777"/>
              <a:ext cx="910411" cy="479037"/>
              <a:chOff x="1696529" y="4793913"/>
              <a:chExt cx="837402" cy="440621"/>
            </a:xfrm>
            <a:solidFill>
              <a:schemeClr val="accent1"/>
            </a:solidFill>
          </p:grpSpPr>
          <p:sp>
            <p:nvSpPr>
              <p:cNvPr id="367" name="Freeform 66">
                <a:extLst>
                  <a:ext uri="{FF2B5EF4-FFF2-40B4-BE49-F238E27FC236}">
                    <a16:creationId xmlns:a16="http://schemas.microsoft.com/office/drawing/2014/main" id="{C2B0202D-9809-A55E-5D96-42D9A997BD39}"/>
                  </a:ext>
                </a:extLst>
              </p:cNvPr>
              <p:cNvSpPr>
                <a:spLocks/>
              </p:cNvSpPr>
              <p:nvPr/>
            </p:nvSpPr>
            <p:spPr bwMode="auto">
              <a:xfrm>
                <a:off x="1696529" y="4793913"/>
                <a:ext cx="84141" cy="50841"/>
              </a:xfrm>
              <a:custGeom>
                <a:avLst/>
                <a:gdLst>
                  <a:gd name="T0" fmla="*/ 0 w 25"/>
                  <a:gd name="T1" fmla="*/ 9 h 18"/>
                  <a:gd name="T2" fmla="*/ 22 w 25"/>
                  <a:gd name="T3" fmla="*/ 0 h 18"/>
                  <a:gd name="T4" fmla="*/ 25 w 25"/>
                  <a:gd name="T5" fmla="*/ 7 h 18"/>
                  <a:gd name="T6" fmla="*/ 20 w 25"/>
                  <a:gd name="T7" fmla="*/ 18 h 18"/>
                  <a:gd name="T8" fmla="*/ 3 w 25"/>
                  <a:gd name="T9" fmla="*/ 13 h 18"/>
                  <a:gd name="T10" fmla="*/ 0 w 25"/>
                  <a:gd name="T11" fmla="*/ 9 h 18"/>
                </a:gdLst>
                <a:ahLst/>
                <a:cxnLst>
                  <a:cxn ang="0">
                    <a:pos x="T0" y="T1"/>
                  </a:cxn>
                  <a:cxn ang="0">
                    <a:pos x="T2" y="T3"/>
                  </a:cxn>
                  <a:cxn ang="0">
                    <a:pos x="T4" y="T5"/>
                  </a:cxn>
                  <a:cxn ang="0">
                    <a:pos x="T6" y="T7"/>
                  </a:cxn>
                  <a:cxn ang="0">
                    <a:pos x="T8" y="T9"/>
                  </a:cxn>
                  <a:cxn ang="0">
                    <a:pos x="T10" y="T11"/>
                  </a:cxn>
                </a:cxnLst>
                <a:rect l="0" t="0" r="r" b="b"/>
                <a:pathLst>
                  <a:path w="25" h="18">
                    <a:moveTo>
                      <a:pt x="0" y="9"/>
                    </a:moveTo>
                    <a:cubicBezTo>
                      <a:pt x="0" y="9"/>
                      <a:pt x="6" y="0"/>
                      <a:pt x="22" y="0"/>
                    </a:cubicBezTo>
                    <a:cubicBezTo>
                      <a:pt x="23" y="0"/>
                      <a:pt x="25" y="7"/>
                      <a:pt x="25" y="7"/>
                    </a:cubicBezTo>
                    <a:cubicBezTo>
                      <a:pt x="20" y="18"/>
                      <a:pt x="20" y="18"/>
                      <a:pt x="20" y="18"/>
                    </a:cubicBezTo>
                    <a:cubicBezTo>
                      <a:pt x="3" y="13"/>
                      <a:pt x="3" y="13"/>
                      <a:pt x="3" y="13"/>
                    </a:cubicBezTo>
                    <a:lnTo>
                      <a:pt x="0" y="9"/>
                    </a:lnTo>
                    <a:close/>
                  </a:path>
                </a:pathLst>
              </a:custGeom>
              <a:grpFill/>
              <a:ln w="12700" cap="rnd"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368" name="Freeform 67">
                <a:extLst>
                  <a:ext uri="{FF2B5EF4-FFF2-40B4-BE49-F238E27FC236}">
                    <a16:creationId xmlns:a16="http://schemas.microsoft.com/office/drawing/2014/main" id="{464E59E3-0C62-49B5-8A16-62BC9A55DA02}"/>
                  </a:ext>
                </a:extLst>
              </p:cNvPr>
              <p:cNvSpPr>
                <a:spLocks/>
              </p:cNvSpPr>
              <p:nvPr/>
            </p:nvSpPr>
            <p:spPr bwMode="auto">
              <a:xfrm>
                <a:off x="1956965" y="4844754"/>
                <a:ext cx="112188" cy="98292"/>
              </a:xfrm>
              <a:custGeom>
                <a:avLst/>
                <a:gdLst>
                  <a:gd name="T0" fmla="*/ 0 w 37"/>
                  <a:gd name="T1" fmla="*/ 12 h 38"/>
                  <a:gd name="T2" fmla="*/ 7 w 37"/>
                  <a:gd name="T3" fmla="*/ 13 h 38"/>
                  <a:gd name="T4" fmla="*/ 15 w 37"/>
                  <a:gd name="T5" fmla="*/ 13 h 38"/>
                  <a:gd name="T6" fmla="*/ 25 w 37"/>
                  <a:gd name="T7" fmla="*/ 23 h 38"/>
                  <a:gd name="T8" fmla="*/ 14 w 37"/>
                  <a:gd name="T9" fmla="*/ 27 h 38"/>
                  <a:gd name="T10" fmla="*/ 7 w 37"/>
                  <a:gd name="T11" fmla="*/ 29 h 38"/>
                  <a:gd name="T12" fmla="*/ 1 w 37"/>
                  <a:gd name="T13" fmla="*/ 21 h 38"/>
                  <a:gd name="T14" fmla="*/ 0 w 37"/>
                  <a:gd name="T15" fmla="*/ 12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38">
                    <a:moveTo>
                      <a:pt x="0" y="12"/>
                    </a:moveTo>
                    <a:cubicBezTo>
                      <a:pt x="7" y="13"/>
                      <a:pt x="7" y="13"/>
                      <a:pt x="7" y="13"/>
                    </a:cubicBezTo>
                    <a:cubicBezTo>
                      <a:pt x="7" y="13"/>
                      <a:pt x="9" y="0"/>
                      <a:pt x="15" y="13"/>
                    </a:cubicBezTo>
                    <a:cubicBezTo>
                      <a:pt x="16" y="15"/>
                      <a:pt x="16" y="17"/>
                      <a:pt x="25" y="23"/>
                    </a:cubicBezTo>
                    <a:cubicBezTo>
                      <a:pt x="25" y="23"/>
                      <a:pt x="37" y="38"/>
                      <a:pt x="14" y="27"/>
                    </a:cubicBezTo>
                    <a:cubicBezTo>
                      <a:pt x="12" y="26"/>
                      <a:pt x="7" y="29"/>
                      <a:pt x="7" y="29"/>
                    </a:cubicBezTo>
                    <a:cubicBezTo>
                      <a:pt x="1" y="21"/>
                      <a:pt x="1" y="21"/>
                      <a:pt x="1" y="21"/>
                    </a:cubicBezTo>
                    <a:lnTo>
                      <a:pt x="0" y="12"/>
                    </a:lnTo>
                    <a:close/>
                  </a:path>
                </a:pathLst>
              </a:custGeom>
              <a:grpFill/>
              <a:ln w="12700" cap="rnd"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369" name="Freeform 68">
                <a:extLst>
                  <a:ext uri="{FF2B5EF4-FFF2-40B4-BE49-F238E27FC236}">
                    <a16:creationId xmlns:a16="http://schemas.microsoft.com/office/drawing/2014/main" id="{DE2B0CE9-398B-7D10-205F-F723116A229D}"/>
                  </a:ext>
                </a:extLst>
              </p:cNvPr>
              <p:cNvSpPr>
                <a:spLocks/>
              </p:cNvSpPr>
              <p:nvPr/>
            </p:nvSpPr>
            <p:spPr bwMode="auto">
              <a:xfrm>
                <a:off x="2181341" y="4943046"/>
                <a:ext cx="156262" cy="91514"/>
              </a:xfrm>
              <a:custGeom>
                <a:avLst/>
                <a:gdLst>
                  <a:gd name="T0" fmla="*/ 7 w 49"/>
                  <a:gd name="T1" fmla="*/ 13 h 35"/>
                  <a:gd name="T2" fmla="*/ 14 w 49"/>
                  <a:gd name="T3" fmla="*/ 7 h 35"/>
                  <a:gd name="T4" fmla="*/ 20 w 49"/>
                  <a:gd name="T5" fmla="*/ 9 h 35"/>
                  <a:gd name="T6" fmla="*/ 27 w 49"/>
                  <a:gd name="T7" fmla="*/ 9 h 35"/>
                  <a:gd name="T8" fmla="*/ 34 w 49"/>
                  <a:gd name="T9" fmla="*/ 14 h 35"/>
                  <a:gd name="T10" fmla="*/ 30 w 49"/>
                  <a:gd name="T11" fmla="*/ 25 h 35"/>
                  <a:gd name="T12" fmla="*/ 17 w 49"/>
                  <a:gd name="T13" fmla="*/ 20 h 35"/>
                  <a:gd name="T14" fmla="*/ 7 w 49"/>
                  <a:gd name="T15" fmla="*/ 13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35">
                    <a:moveTo>
                      <a:pt x="7" y="13"/>
                    </a:moveTo>
                    <a:cubicBezTo>
                      <a:pt x="7" y="13"/>
                      <a:pt x="0" y="0"/>
                      <a:pt x="14" y="7"/>
                    </a:cubicBezTo>
                    <a:cubicBezTo>
                      <a:pt x="16" y="8"/>
                      <a:pt x="20" y="9"/>
                      <a:pt x="20" y="9"/>
                    </a:cubicBezTo>
                    <a:cubicBezTo>
                      <a:pt x="27" y="9"/>
                      <a:pt x="27" y="9"/>
                      <a:pt x="27" y="9"/>
                    </a:cubicBezTo>
                    <a:cubicBezTo>
                      <a:pt x="34" y="14"/>
                      <a:pt x="34" y="14"/>
                      <a:pt x="34" y="14"/>
                    </a:cubicBezTo>
                    <a:cubicBezTo>
                      <a:pt x="34" y="14"/>
                      <a:pt x="49" y="25"/>
                      <a:pt x="30" y="25"/>
                    </a:cubicBezTo>
                    <a:cubicBezTo>
                      <a:pt x="28" y="25"/>
                      <a:pt x="22" y="35"/>
                      <a:pt x="17" y="20"/>
                    </a:cubicBezTo>
                    <a:cubicBezTo>
                      <a:pt x="17" y="19"/>
                      <a:pt x="7" y="13"/>
                      <a:pt x="7" y="13"/>
                    </a:cubicBezTo>
                    <a:close/>
                  </a:path>
                </a:pathLst>
              </a:custGeom>
              <a:grpFill/>
              <a:ln w="12700" cap="rnd"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sp>
            <p:nvSpPr>
              <p:cNvPr id="370" name="Freeform 69">
                <a:extLst>
                  <a:ext uri="{FF2B5EF4-FFF2-40B4-BE49-F238E27FC236}">
                    <a16:creationId xmlns:a16="http://schemas.microsoft.com/office/drawing/2014/main" id="{F26CBA33-41C9-0AD8-741F-CE5E714205DF}"/>
                  </a:ext>
                </a:extLst>
              </p:cNvPr>
              <p:cNvSpPr>
                <a:spLocks/>
              </p:cNvSpPr>
              <p:nvPr/>
            </p:nvSpPr>
            <p:spPr bwMode="auto">
              <a:xfrm>
                <a:off x="2285515" y="5051507"/>
                <a:ext cx="248416" cy="183027"/>
              </a:xfrm>
              <a:custGeom>
                <a:avLst/>
                <a:gdLst>
                  <a:gd name="T0" fmla="*/ 13 w 77"/>
                  <a:gd name="T1" fmla="*/ 5 h 72"/>
                  <a:gd name="T2" fmla="*/ 17 w 77"/>
                  <a:gd name="T3" fmla="*/ 0 h 72"/>
                  <a:gd name="T4" fmla="*/ 24 w 77"/>
                  <a:gd name="T5" fmla="*/ 7 h 72"/>
                  <a:gd name="T6" fmla="*/ 49 w 77"/>
                  <a:gd name="T7" fmla="*/ 17 h 72"/>
                  <a:gd name="T8" fmla="*/ 56 w 77"/>
                  <a:gd name="T9" fmla="*/ 21 h 72"/>
                  <a:gd name="T10" fmla="*/ 56 w 77"/>
                  <a:gd name="T11" fmla="*/ 27 h 72"/>
                  <a:gd name="T12" fmla="*/ 63 w 77"/>
                  <a:gd name="T13" fmla="*/ 37 h 72"/>
                  <a:gd name="T14" fmla="*/ 60 w 77"/>
                  <a:gd name="T15" fmla="*/ 50 h 72"/>
                  <a:gd name="T16" fmla="*/ 27 w 77"/>
                  <a:gd name="T17" fmla="*/ 72 h 72"/>
                  <a:gd name="T18" fmla="*/ 12 w 77"/>
                  <a:gd name="T19" fmla="*/ 52 h 72"/>
                  <a:gd name="T20" fmla="*/ 7 w 77"/>
                  <a:gd name="T21" fmla="*/ 35 h 72"/>
                  <a:gd name="T22" fmla="*/ 11 w 77"/>
                  <a:gd name="T23" fmla="*/ 23 h 72"/>
                  <a:gd name="T24" fmla="*/ 15 w 77"/>
                  <a:gd name="T25" fmla="*/ 10 h 72"/>
                  <a:gd name="T26" fmla="*/ 13 w 77"/>
                  <a:gd name="T27" fmla="*/ 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7" h="72">
                    <a:moveTo>
                      <a:pt x="13" y="5"/>
                    </a:moveTo>
                    <a:cubicBezTo>
                      <a:pt x="17" y="0"/>
                      <a:pt x="17" y="0"/>
                      <a:pt x="17" y="0"/>
                    </a:cubicBezTo>
                    <a:cubicBezTo>
                      <a:pt x="24" y="7"/>
                      <a:pt x="24" y="7"/>
                      <a:pt x="24" y="7"/>
                    </a:cubicBezTo>
                    <a:cubicBezTo>
                      <a:pt x="49" y="17"/>
                      <a:pt x="49" y="17"/>
                      <a:pt x="49" y="17"/>
                    </a:cubicBezTo>
                    <a:cubicBezTo>
                      <a:pt x="56" y="21"/>
                      <a:pt x="56" y="21"/>
                      <a:pt x="56" y="21"/>
                    </a:cubicBezTo>
                    <a:cubicBezTo>
                      <a:pt x="56" y="27"/>
                      <a:pt x="56" y="27"/>
                      <a:pt x="56" y="27"/>
                    </a:cubicBezTo>
                    <a:cubicBezTo>
                      <a:pt x="63" y="37"/>
                      <a:pt x="63" y="37"/>
                      <a:pt x="63" y="37"/>
                    </a:cubicBezTo>
                    <a:cubicBezTo>
                      <a:pt x="63" y="37"/>
                      <a:pt x="77" y="40"/>
                      <a:pt x="60" y="50"/>
                    </a:cubicBezTo>
                    <a:cubicBezTo>
                      <a:pt x="59" y="51"/>
                      <a:pt x="36" y="50"/>
                      <a:pt x="27" y="72"/>
                    </a:cubicBezTo>
                    <a:cubicBezTo>
                      <a:pt x="27" y="72"/>
                      <a:pt x="12" y="69"/>
                      <a:pt x="12" y="52"/>
                    </a:cubicBezTo>
                    <a:cubicBezTo>
                      <a:pt x="12" y="50"/>
                      <a:pt x="16" y="45"/>
                      <a:pt x="7" y="35"/>
                    </a:cubicBezTo>
                    <a:cubicBezTo>
                      <a:pt x="7" y="35"/>
                      <a:pt x="0" y="23"/>
                      <a:pt x="11" y="23"/>
                    </a:cubicBezTo>
                    <a:cubicBezTo>
                      <a:pt x="12" y="23"/>
                      <a:pt x="15" y="30"/>
                      <a:pt x="15" y="10"/>
                    </a:cubicBezTo>
                    <a:cubicBezTo>
                      <a:pt x="15" y="8"/>
                      <a:pt x="13" y="5"/>
                      <a:pt x="13" y="5"/>
                    </a:cubicBezTo>
                    <a:close/>
                  </a:path>
                </a:pathLst>
              </a:custGeom>
              <a:grpFill/>
              <a:ln w="12700" cap="rnd"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1E1E"/>
                  </a:solidFill>
                  <a:effectLst/>
                  <a:uLnTx/>
                  <a:uFillTx/>
                  <a:latin typeface="Arial" panose="020B0604020202020204"/>
                  <a:ea typeface="+mn-ea"/>
                  <a:cs typeface="+mn-cs"/>
                </a:endParaRPr>
              </a:p>
            </p:txBody>
          </p:sp>
        </p:grpSp>
        <p:grpSp>
          <p:nvGrpSpPr>
            <p:cNvPr id="133" name="Group 132">
              <a:extLst>
                <a:ext uri="{FF2B5EF4-FFF2-40B4-BE49-F238E27FC236}">
                  <a16:creationId xmlns:a16="http://schemas.microsoft.com/office/drawing/2014/main" id="{7BE88164-0684-42D2-4E81-4DF3C2843DCB}"/>
                </a:ext>
              </a:extLst>
            </p:cNvPr>
            <p:cNvGrpSpPr/>
            <p:nvPr/>
          </p:nvGrpSpPr>
          <p:grpSpPr>
            <a:xfrm>
              <a:off x="6626949" y="5186931"/>
              <a:ext cx="453513" cy="378864"/>
              <a:chOff x="4906737" y="4430181"/>
              <a:chExt cx="338895" cy="283112"/>
            </a:xfrm>
            <a:solidFill>
              <a:schemeClr val="accent1"/>
            </a:solidFill>
          </p:grpSpPr>
          <p:sp>
            <p:nvSpPr>
              <p:cNvPr id="345" name="Freeform 5">
                <a:extLst>
                  <a:ext uri="{FF2B5EF4-FFF2-40B4-BE49-F238E27FC236}">
                    <a16:creationId xmlns:a16="http://schemas.microsoft.com/office/drawing/2014/main" id="{D686B552-931E-ECD2-65D6-279C2DA9E20E}"/>
                  </a:ext>
                </a:extLst>
              </p:cNvPr>
              <p:cNvSpPr>
                <a:spLocks/>
              </p:cNvSpPr>
              <p:nvPr/>
            </p:nvSpPr>
            <p:spPr bwMode="auto">
              <a:xfrm>
                <a:off x="4949938" y="4611373"/>
                <a:ext cx="270948" cy="101920"/>
              </a:xfrm>
              <a:custGeom>
                <a:avLst/>
                <a:gdLst>
                  <a:gd name="T0" fmla="*/ 33 w 271"/>
                  <a:gd name="T1" fmla="*/ 16 h 102"/>
                  <a:gd name="T2" fmla="*/ 70 w 271"/>
                  <a:gd name="T3" fmla="*/ 7 h 102"/>
                  <a:gd name="T4" fmla="*/ 82 w 271"/>
                  <a:gd name="T5" fmla="*/ 8 h 102"/>
                  <a:gd name="T6" fmla="*/ 96 w 271"/>
                  <a:gd name="T7" fmla="*/ 1 h 102"/>
                  <a:gd name="T8" fmla="*/ 116 w 271"/>
                  <a:gd name="T9" fmla="*/ 19 h 102"/>
                  <a:gd name="T10" fmla="*/ 121 w 271"/>
                  <a:gd name="T11" fmla="*/ 15 h 102"/>
                  <a:gd name="T12" fmla="*/ 121 w 271"/>
                  <a:gd name="T13" fmla="*/ 5 h 102"/>
                  <a:gd name="T14" fmla="*/ 133 w 271"/>
                  <a:gd name="T15" fmla="*/ 21 h 102"/>
                  <a:gd name="T16" fmla="*/ 149 w 271"/>
                  <a:gd name="T17" fmla="*/ 29 h 102"/>
                  <a:gd name="T18" fmla="*/ 169 w 271"/>
                  <a:gd name="T19" fmla="*/ 27 h 102"/>
                  <a:gd name="T20" fmla="*/ 182 w 271"/>
                  <a:gd name="T21" fmla="*/ 23 h 102"/>
                  <a:gd name="T22" fmla="*/ 196 w 271"/>
                  <a:gd name="T23" fmla="*/ 21 h 102"/>
                  <a:gd name="T24" fmla="*/ 212 w 271"/>
                  <a:gd name="T25" fmla="*/ 24 h 102"/>
                  <a:gd name="T26" fmla="*/ 235 w 271"/>
                  <a:gd name="T27" fmla="*/ 25 h 102"/>
                  <a:gd name="T28" fmla="*/ 270 w 271"/>
                  <a:gd name="T29" fmla="*/ 28 h 102"/>
                  <a:gd name="T30" fmla="*/ 263 w 271"/>
                  <a:gd name="T31" fmla="*/ 39 h 102"/>
                  <a:gd name="T32" fmla="*/ 243 w 271"/>
                  <a:gd name="T33" fmla="*/ 35 h 102"/>
                  <a:gd name="T34" fmla="*/ 224 w 271"/>
                  <a:gd name="T35" fmla="*/ 48 h 102"/>
                  <a:gd name="T36" fmla="*/ 211 w 271"/>
                  <a:gd name="T37" fmla="*/ 58 h 102"/>
                  <a:gd name="T38" fmla="*/ 202 w 271"/>
                  <a:gd name="T39" fmla="*/ 58 h 102"/>
                  <a:gd name="T40" fmla="*/ 157 w 271"/>
                  <a:gd name="T41" fmla="*/ 72 h 102"/>
                  <a:gd name="T42" fmla="*/ 149 w 271"/>
                  <a:gd name="T43" fmla="*/ 79 h 102"/>
                  <a:gd name="T44" fmla="*/ 143 w 271"/>
                  <a:gd name="T45" fmla="*/ 74 h 102"/>
                  <a:gd name="T46" fmla="*/ 126 w 271"/>
                  <a:gd name="T47" fmla="*/ 73 h 102"/>
                  <a:gd name="T48" fmla="*/ 115 w 271"/>
                  <a:gd name="T49" fmla="*/ 82 h 102"/>
                  <a:gd name="T50" fmla="*/ 103 w 271"/>
                  <a:gd name="T51" fmla="*/ 82 h 102"/>
                  <a:gd name="T52" fmla="*/ 60 w 271"/>
                  <a:gd name="T53" fmla="*/ 93 h 102"/>
                  <a:gd name="T54" fmla="*/ 50 w 271"/>
                  <a:gd name="T55" fmla="*/ 92 h 102"/>
                  <a:gd name="T56" fmla="*/ 11 w 271"/>
                  <a:gd name="T57" fmla="*/ 97 h 102"/>
                  <a:gd name="T58" fmla="*/ 0 w 271"/>
                  <a:gd name="T59" fmla="*/ 96 h 102"/>
                  <a:gd name="T60" fmla="*/ 8 w 271"/>
                  <a:gd name="T61" fmla="*/ 83 h 102"/>
                  <a:gd name="T62" fmla="*/ 12 w 271"/>
                  <a:gd name="T63" fmla="*/ 74 h 102"/>
                  <a:gd name="T64" fmla="*/ 11 w 271"/>
                  <a:gd name="T65" fmla="*/ 50 h 102"/>
                  <a:gd name="T66" fmla="*/ 15 w 271"/>
                  <a:gd name="T67" fmla="*/ 21 h 102"/>
                  <a:gd name="T68" fmla="*/ 33 w 271"/>
                  <a:gd name="T69" fmla="*/ 16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1" h="102">
                    <a:moveTo>
                      <a:pt x="33" y="16"/>
                    </a:moveTo>
                    <a:cubicBezTo>
                      <a:pt x="33" y="16"/>
                      <a:pt x="62" y="26"/>
                      <a:pt x="70" y="7"/>
                    </a:cubicBezTo>
                    <a:cubicBezTo>
                      <a:pt x="82" y="8"/>
                      <a:pt x="82" y="8"/>
                      <a:pt x="82" y="8"/>
                    </a:cubicBezTo>
                    <a:cubicBezTo>
                      <a:pt x="82" y="8"/>
                      <a:pt x="88" y="0"/>
                      <a:pt x="96" y="1"/>
                    </a:cubicBezTo>
                    <a:cubicBezTo>
                      <a:pt x="103" y="2"/>
                      <a:pt x="115" y="0"/>
                      <a:pt x="116" y="19"/>
                    </a:cubicBezTo>
                    <a:cubicBezTo>
                      <a:pt x="116" y="19"/>
                      <a:pt x="117" y="15"/>
                      <a:pt x="121" y="15"/>
                    </a:cubicBezTo>
                    <a:cubicBezTo>
                      <a:pt x="125" y="15"/>
                      <a:pt x="121" y="5"/>
                      <a:pt x="121" y="5"/>
                    </a:cubicBezTo>
                    <a:cubicBezTo>
                      <a:pt x="121" y="5"/>
                      <a:pt x="135" y="5"/>
                      <a:pt x="133" y="21"/>
                    </a:cubicBezTo>
                    <a:cubicBezTo>
                      <a:pt x="133" y="21"/>
                      <a:pt x="140" y="15"/>
                      <a:pt x="149" y="29"/>
                    </a:cubicBezTo>
                    <a:cubicBezTo>
                      <a:pt x="159" y="44"/>
                      <a:pt x="174" y="29"/>
                      <a:pt x="169" y="27"/>
                    </a:cubicBezTo>
                    <a:cubicBezTo>
                      <a:pt x="169" y="27"/>
                      <a:pt x="179" y="22"/>
                      <a:pt x="182" y="23"/>
                    </a:cubicBezTo>
                    <a:cubicBezTo>
                      <a:pt x="185" y="24"/>
                      <a:pt x="190" y="24"/>
                      <a:pt x="196" y="21"/>
                    </a:cubicBezTo>
                    <a:cubicBezTo>
                      <a:pt x="202" y="18"/>
                      <a:pt x="204" y="24"/>
                      <a:pt x="212" y="24"/>
                    </a:cubicBezTo>
                    <a:cubicBezTo>
                      <a:pt x="219" y="24"/>
                      <a:pt x="233" y="19"/>
                      <a:pt x="235" y="25"/>
                    </a:cubicBezTo>
                    <a:cubicBezTo>
                      <a:pt x="235" y="25"/>
                      <a:pt x="269" y="19"/>
                      <a:pt x="270" y="28"/>
                    </a:cubicBezTo>
                    <a:cubicBezTo>
                      <a:pt x="271" y="36"/>
                      <a:pt x="263" y="39"/>
                      <a:pt x="263" y="39"/>
                    </a:cubicBezTo>
                    <a:cubicBezTo>
                      <a:pt x="243" y="35"/>
                      <a:pt x="243" y="35"/>
                      <a:pt x="243" y="35"/>
                    </a:cubicBezTo>
                    <a:cubicBezTo>
                      <a:pt x="243" y="35"/>
                      <a:pt x="239" y="48"/>
                      <a:pt x="224" y="48"/>
                    </a:cubicBezTo>
                    <a:cubicBezTo>
                      <a:pt x="224" y="48"/>
                      <a:pt x="217" y="58"/>
                      <a:pt x="211" y="58"/>
                    </a:cubicBezTo>
                    <a:cubicBezTo>
                      <a:pt x="202" y="58"/>
                      <a:pt x="202" y="58"/>
                      <a:pt x="202" y="58"/>
                    </a:cubicBezTo>
                    <a:cubicBezTo>
                      <a:pt x="202" y="58"/>
                      <a:pt x="174" y="77"/>
                      <a:pt x="157" y="72"/>
                    </a:cubicBezTo>
                    <a:cubicBezTo>
                      <a:pt x="157" y="72"/>
                      <a:pt x="153" y="79"/>
                      <a:pt x="149" y="79"/>
                    </a:cubicBezTo>
                    <a:cubicBezTo>
                      <a:pt x="145" y="79"/>
                      <a:pt x="143" y="74"/>
                      <a:pt x="143" y="74"/>
                    </a:cubicBezTo>
                    <a:cubicBezTo>
                      <a:pt x="143" y="74"/>
                      <a:pt x="130" y="74"/>
                      <a:pt x="126" y="73"/>
                    </a:cubicBezTo>
                    <a:cubicBezTo>
                      <a:pt x="115" y="82"/>
                      <a:pt x="115" y="82"/>
                      <a:pt x="115" y="82"/>
                    </a:cubicBezTo>
                    <a:cubicBezTo>
                      <a:pt x="115" y="82"/>
                      <a:pt x="109" y="90"/>
                      <a:pt x="103" y="82"/>
                    </a:cubicBezTo>
                    <a:cubicBezTo>
                      <a:pt x="103" y="82"/>
                      <a:pt x="80" y="77"/>
                      <a:pt x="60" y="93"/>
                    </a:cubicBezTo>
                    <a:cubicBezTo>
                      <a:pt x="60" y="93"/>
                      <a:pt x="58" y="97"/>
                      <a:pt x="50" y="92"/>
                    </a:cubicBezTo>
                    <a:cubicBezTo>
                      <a:pt x="41" y="88"/>
                      <a:pt x="24" y="86"/>
                      <a:pt x="11" y="97"/>
                    </a:cubicBezTo>
                    <a:cubicBezTo>
                      <a:pt x="11" y="97"/>
                      <a:pt x="9" y="102"/>
                      <a:pt x="0" y="96"/>
                    </a:cubicBezTo>
                    <a:cubicBezTo>
                      <a:pt x="0" y="96"/>
                      <a:pt x="1" y="88"/>
                      <a:pt x="8" y="83"/>
                    </a:cubicBezTo>
                    <a:cubicBezTo>
                      <a:pt x="8" y="83"/>
                      <a:pt x="6" y="74"/>
                      <a:pt x="12" y="74"/>
                    </a:cubicBezTo>
                    <a:cubicBezTo>
                      <a:pt x="12" y="74"/>
                      <a:pt x="17" y="63"/>
                      <a:pt x="11" y="50"/>
                    </a:cubicBezTo>
                    <a:cubicBezTo>
                      <a:pt x="6" y="37"/>
                      <a:pt x="11" y="26"/>
                      <a:pt x="15" y="21"/>
                    </a:cubicBezTo>
                    <a:cubicBezTo>
                      <a:pt x="20" y="16"/>
                      <a:pt x="27" y="9"/>
                      <a:pt x="33" y="16"/>
                    </a:cubicBezTo>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46" name="Freeform 6">
                <a:extLst>
                  <a:ext uri="{FF2B5EF4-FFF2-40B4-BE49-F238E27FC236}">
                    <a16:creationId xmlns:a16="http://schemas.microsoft.com/office/drawing/2014/main" id="{2CF8BF7C-9F87-8C5E-A188-E99CE52D7565}"/>
                  </a:ext>
                </a:extLst>
              </p:cNvPr>
              <p:cNvSpPr>
                <a:spLocks/>
              </p:cNvSpPr>
              <p:nvPr/>
            </p:nvSpPr>
            <p:spPr bwMode="auto">
              <a:xfrm>
                <a:off x="4949938" y="4611373"/>
                <a:ext cx="270948" cy="101920"/>
              </a:xfrm>
              <a:custGeom>
                <a:avLst/>
                <a:gdLst>
                  <a:gd name="T0" fmla="*/ 33 w 271"/>
                  <a:gd name="T1" fmla="*/ 16 h 102"/>
                  <a:gd name="T2" fmla="*/ 70 w 271"/>
                  <a:gd name="T3" fmla="*/ 7 h 102"/>
                  <a:gd name="T4" fmla="*/ 82 w 271"/>
                  <a:gd name="T5" fmla="*/ 8 h 102"/>
                  <a:gd name="T6" fmla="*/ 96 w 271"/>
                  <a:gd name="T7" fmla="*/ 1 h 102"/>
                  <a:gd name="T8" fmla="*/ 116 w 271"/>
                  <a:gd name="T9" fmla="*/ 19 h 102"/>
                  <a:gd name="T10" fmla="*/ 121 w 271"/>
                  <a:gd name="T11" fmla="*/ 15 h 102"/>
                  <a:gd name="T12" fmla="*/ 121 w 271"/>
                  <a:gd name="T13" fmla="*/ 5 h 102"/>
                  <a:gd name="T14" fmla="*/ 133 w 271"/>
                  <a:gd name="T15" fmla="*/ 21 h 102"/>
                  <a:gd name="T16" fmla="*/ 149 w 271"/>
                  <a:gd name="T17" fmla="*/ 29 h 102"/>
                  <a:gd name="T18" fmla="*/ 169 w 271"/>
                  <a:gd name="T19" fmla="*/ 27 h 102"/>
                  <a:gd name="T20" fmla="*/ 182 w 271"/>
                  <a:gd name="T21" fmla="*/ 23 h 102"/>
                  <a:gd name="T22" fmla="*/ 196 w 271"/>
                  <a:gd name="T23" fmla="*/ 21 h 102"/>
                  <a:gd name="T24" fmla="*/ 212 w 271"/>
                  <a:gd name="T25" fmla="*/ 24 h 102"/>
                  <a:gd name="T26" fmla="*/ 235 w 271"/>
                  <a:gd name="T27" fmla="*/ 25 h 102"/>
                  <a:gd name="T28" fmla="*/ 270 w 271"/>
                  <a:gd name="T29" fmla="*/ 28 h 102"/>
                  <a:gd name="T30" fmla="*/ 263 w 271"/>
                  <a:gd name="T31" fmla="*/ 39 h 102"/>
                  <a:gd name="T32" fmla="*/ 243 w 271"/>
                  <a:gd name="T33" fmla="*/ 35 h 102"/>
                  <a:gd name="T34" fmla="*/ 224 w 271"/>
                  <a:gd name="T35" fmla="*/ 48 h 102"/>
                  <a:gd name="T36" fmla="*/ 211 w 271"/>
                  <a:gd name="T37" fmla="*/ 58 h 102"/>
                  <a:gd name="T38" fmla="*/ 202 w 271"/>
                  <a:gd name="T39" fmla="*/ 58 h 102"/>
                  <a:gd name="T40" fmla="*/ 157 w 271"/>
                  <a:gd name="T41" fmla="*/ 72 h 102"/>
                  <a:gd name="T42" fmla="*/ 149 w 271"/>
                  <a:gd name="T43" fmla="*/ 79 h 102"/>
                  <a:gd name="T44" fmla="*/ 143 w 271"/>
                  <a:gd name="T45" fmla="*/ 74 h 102"/>
                  <a:gd name="T46" fmla="*/ 126 w 271"/>
                  <a:gd name="T47" fmla="*/ 73 h 102"/>
                  <a:gd name="T48" fmla="*/ 115 w 271"/>
                  <a:gd name="T49" fmla="*/ 82 h 102"/>
                  <a:gd name="T50" fmla="*/ 103 w 271"/>
                  <a:gd name="T51" fmla="*/ 82 h 102"/>
                  <a:gd name="T52" fmla="*/ 60 w 271"/>
                  <a:gd name="T53" fmla="*/ 93 h 102"/>
                  <a:gd name="T54" fmla="*/ 50 w 271"/>
                  <a:gd name="T55" fmla="*/ 92 h 102"/>
                  <a:gd name="T56" fmla="*/ 11 w 271"/>
                  <a:gd name="T57" fmla="*/ 97 h 102"/>
                  <a:gd name="T58" fmla="*/ 0 w 271"/>
                  <a:gd name="T59" fmla="*/ 96 h 102"/>
                  <a:gd name="T60" fmla="*/ 8 w 271"/>
                  <a:gd name="T61" fmla="*/ 83 h 102"/>
                  <a:gd name="T62" fmla="*/ 12 w 271"/>
                  <a:gd name="T63" fmla="*/ 74 h 102"/>
                  <a:gd name="T64" fmla="*/ 11 w 271"/>
                  <a:gd name="T65" fmla="*/ 50 h 102"/>
                  <a:gd name="T66" fmla="*/ 15 w 271"/>
                  <a:gd name="T67" fmla="*/ 21 h 102"/>
                  <a:gd name="T68" fmla="*/ 33 w 271"/>
                  <a:gd name="T69" fmla="*/ 16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1" h="102">
                    <a:moveTo>
                      <a:pt x="33" y="16"/>
                    </a:moveTo>
                    <a:cubicBezTo>
                      <a:pt x="33" y="16"/>
                      <a:pt x="62" y="26"/>
                      <a:pt x="70" y="7"/>
                    </a:cubicBezTo>
                    <a:cubicBezTo>
                      <a:pt x="82" y="8"/>
                      <a:pt x="82" y="8"/>
                      <a:pt x="82" y="8"/>
                    </a:cubicBezTo>
                    <a:cubicBezTo>
                      <a:pt x="82" y="8"/>
                      <a:pt x="88" y="0"/>
                      <a:pt x="96" y="1"/>
                    </a:cubicBezTo>
                    <a:cubicBezTo>
                      <a:pt x="103" y="2"/>
                      <a:pt x="115" y="0"/>
                      <a:pt x="116" y="19"/>
                    </a:cubicBezTo>
                    <a:cubicBezTo>
                      <a:pt x="116" y="19"/>
                      <a:pt x="117" y="15"/>
                      <a:pt x="121" y="15"/>
                    </a:cubicBezTo>
                    <a:cubicBezTo>
                      <a:pt x="125" y="15"/>
                      <a:pt x="121" y="5"/>
                      <a:pt x="121" y="5"/>
                    </a:cubicBezTo>
                    <a:cubicBezTo>
                      <a:pt x="121" y="5"/>
                      <a:pt x="135" y="5"/>
                      <a:pt x="133" y="21"/>
                    </a:cubicBezTo>
                    <a:cubicBezTo>
                      <a:pt x="133" y="21"/>
                      <a:pt x="140" y="15"/>
                      <a:pt x="149" y="29"/>
                    </a:cubicBezTo>
                    <a:cubicBezTo>
                      <a:pt x="159" y="44"/>
                      <a:pt x="174" y="29"/>
                      <a:pt x="169" y="27"/>
                    </a:cubicBezTo>
                    <a:cubicBezTo>
                      <a:pt x="169" y="27"/>
                      <a:pt x="179" y="22"/>
                      <a:pt x="182" y="23"/>
                    </a:cubicBezTo>
                    <a:cubicBezTo>
                      <a:pt x="185" y="24"/>
                      <a:pt x="190" y="24"/>
                      <a:pt x="196" y="21"/>
                    </a:cubicBezTo>
                    <a:cubicBezTo>
                      <a:pt x="202" y="18"/>
                      <a:pt x="204" y="24"/>
                      <a:pt x="212" y="24"/>
                    </a:cubicBezTo>
                    <a:cubicBezTo>
                      <a:pt x="219" y="24"/>
                      <a:pt x="233" y="19"/>
                      <a:pt x="235" y="25"/>
                    </a:cubicBezTo>
                    <a:cubicBezTo>
                      <a:pt x="235" y="25"/>
                      <a:pt x="269" y="19"/>
                      <a:pt x="270" y="28"/>
                    </a:cubicBezTo>
                    <a:cubicBezTo>
                      <a:pt x="271" y="36"/>
                      <a:pt x="263" y="39"/>
                      <a:pt x="263" y="39"/>
                    </a:cubicBezTo>
                    <a:cubicBezTo>
                      <a:pt x="243" y="35"/>
                      <a:pt x="243" y="35"/>
                      <a:pt x="243" y="35"/>
                    </a:cubicBezTo>
                    <a:cubicBezTo>
                      <a:pt x="243" y="35"/>
                      <a:pt x="239" y="48"/>
                      <a:pt x="224" y="48"/>
                    </a:cubicBezTo>
                    <a:cubicBezTo>
                      <a:pt x="224" y="48"/>
                      <a:pt x="217" y="58"/>
                      <a:pt x="211" y="58"/>
                    </a:cubicBezTo>
                    <a:cubicBezTo>
                      <a:pt x="202" y="58"/>
                      <a:pt x="202" y="58"/>
                      <a:pt x="202" y="58"/>
                    </a:cubicBezTo>
                    <a:cubicBezTo>
                      <a:pt x="202" y="58"/>
                      <a:pt x="174" y="77"/>
                      <a:pt x="157" y="72"/>
                    </a:cubicBezTo>
                    <a:cubicBezTo>
                      <a:pt x="157" y="72"/>
                      <a:pt x="153" y="79"/>
                      <a:pt x="149" y="79"/>
                    </a:cubicBezTo>
                    <a:cubicBezTo>
                      <a:pt x="145" y="79"/>
                      <a:pt x="143" y="74"/>
                      <a:pt x="143" y="74"/>
                    </a:cubicBezTo>
                    <a:cubicBezTo>
                      <a:pt x="143" y="74"/>
                      <a:pt x="130" y="74"/>
                      <a:pt x="126" y="73"/>
                    </a:cubicBezTo>
                    <a:cubicBezTo>
                      <a:pt x="115" y="82"/>
                      <a:pt x="115" y="82"/>
                      <a:pt x="115" y="82"/>
                    </a:cubicBezTo>
                    <a:cubicBezTo>
                      <a:pt x="115" y="82"/>
                      <a:pt x="109" y="90"/>
                      <a:pt x="103" y="82"/>
                    </a:cubicBezTo>
                    <a:cubicBezTo>
                      <a:pt x="103" y="82"/>
                      <a:pt x="80" y="77"/>
                      <a:pt x="60" y="93"/>
                    </a:cubicBezTo>
                    <a:cubicBezTo>
                      <a:pt x="60" y="93"/>
                      <a:pt x="58" y="97"/>
                      <a:pt x="50" y="92"/>
                    </a:cubicBezTo>
                    <a:cubicBezTo>
                      <a:pt x="41" y="88"/>
                      <a:pt x="24" y="86"/>
                      <a:pt x="11" y="97"/>
                    </a:cubicBezTo>
                    <a:cubicBezTo>
                      <a:pt x="11" y="97"/>
                      <a:pt x="9" y="102"/>
                      <a:pt x="0" y="96"/>
                    </a:cubicBezTo>
                    <a:cubicBezTo>
                      <a:pt x="0" y="96"/>
                      <a:pt x="1" y="88"/>
                      <a:pt x="8" y="83"/>
                    </a:cubicBezTo>
                    <a:cubicBezTo>
                      <a:pt x="8" y="83"/>
                      <a:pt x="6" y="74"/>
                      <a:pt x="12" y="74"/>
                    </a:cubicBezTo>
                    <a:cubicBezTo>
                      <a:pt x="12" y="74"/>
                      <a:pt x="17" y="63"/>
                      <a:pt x="11" y="50"/>
                    </a:cubicBezTo>
                    <a:cubicBezTo>
                      <a:pt x="6" y="37"/>
                      <a:pt x="11" y="26"/>
                      <a:pt x="15" y="21"/>
                    </a:cubicBezTo>
                    <a:cubicBezTo>
                      <a:pt x="20" y="16"/>
                      <a:pt x="27" y="9"/>
                      <a:pt x="33" y="16"/>
                    </a:cubicBezTo>
                    <a:close/>
                  </a:path>
                </a:pathLst>
              </a:custGeom>
              <a:grp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7" name="Freeform 7">
                <a:extLst>
                  <a:ext uri="{FF2B5EF4-FFF2-40B4-BE49-F238E27FC236}">
                    <a16:creationId xmlns:a16="http://schemas.microsoft.com/office/drawing/2014/main" id="{54DC0019-2B17-7DDB-7436-F15E31879936}"/>
                  </a:ext>
                </a:extLst>
              </p:cNvPr>
              <p:cNvSpPr>
                <a:spLocks/>
              </p:cNvSpPr>
              <p:nvPr/>
            </p:nvSpPr>
            <p:spPr bwMode="auto">
              <a:xfrm>
                <a:off x="5166780" y="4607598"/>
                <a:ext cx="20132" cy="10905"/>
              </a:xfrm>
              <a:custGeom>
                <a:avLst/>
                <a:gdLst>
                  <a:gd name="T0" fmla="*/ 1 w 20"/>
                  <a:gd name="T1" fmla="*/ 11 h 11"/>
                  <a:gd name="T2" fmla="*/ 11 w 20"/>
                  <a:gd name="T3" fmla="*/ 11 h 11"/>
                  <a:gd name="T4" fmla="*/ 10 w 20"/>
                  <a:gd name="T5" fmla="*/ 2 h 11"/>
                  <a:gd name="T6" fmla="*/ 1 w 20"/>
                  <a:gd name="T7" fmla="*/ 11 h 11"/>
                </a:gdLst>
                <a:ahLst/>
                <a:cxnLst>
                  <a:cxn ang="0">
                    <a:pos x="T0" y="T1"/>
                  </a:cxn>
                  <a:cxn ang="0">
                    <a:pos x="T2" y="T3"/>
                  </a:cxn>
                  <a:cxn ang="0">
                    <a:pos x="T4" y="T5"/>
                  </a:cxn>
                  <a:cxn ang="0">
                    <a:pos x="T6" y="T7"/>
                  </a:cxn>
                </a:cxnLst>
                <a:rect l="0" t="0" r="r" b="b"/>
                <a:pathLst>
                  <a:path w="20" h="11">
                    <a:moveTo>
                      <a:pt x="1" y="11"/>
                    </a:moveTo>
                    <a:cubicBezTo>
                      <a:pt x="11" y="11"/>
                      <a:pt x="11" y="11"/>
                      <a:pt x="11" y="11"/>
                    </a:cubicBezTo>
                    <a:cubicBezTo>
                      <a:pt x="15" y="11"/>
                      <a:pt x="20" y="4"/>
                      <a:pt x="10" y="2"/>
                    </a:cubicBezTo>
                    <a:cubicBezTo>
                      <a:pt x="0" y="0"/>
                      <a:pt x="1" y="4"/>
                      <a:pt x="1" y="11"/>
                    </a:cubicBezTo>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48" name="Freeform 8">
                <a:extLst>
                  <a:ext uri="{FF2B5EF4-FFF2-40B4-BE49-F238E27FC236}">
                    <a16:creationId xmlns:a16="http://schemas.microsoft.com/office/drawing/2014/main" id="{DC4D9F0B-8A20-2B86-FCB8-46462B0215C3}"/>
                  </a:ext>
                </a:extLst>
              </p:cNvPr>
              <p:cNvSpPr>
                <a:spLocks/>
              </p:cNvSpPr>
              <p:nvPr/>
            </p:nvSpPr>
            <p:spPr bwMode="auto">
              <a:xfrm>
                <a:off x="5166780" y="4607598"/>
                <a:ext cx="20132" cy="10905"/>
              </a:xfrm>
              <a:custGeom>
                <a:avLst/>
                <a:gdLst>
                  <a:gd name="T0" fmla="*/ 1 w 20"/>
                  <a:gd name="T1" fmla="*/ 11 h 11"/>
                  <a:gd name="T2" fmla="*/ 11 w 20"/>
                  <a:gd name="T3" fmla="*/ 11 h 11"/>
                  <a:gd name="T4" fmla="*/ 10 w 20"/>
                  <a:gd name="T5" fmla="*/ 2 h 11"/>
                  <a:gd name="T6" fmla="*/ 1 w 20"/>
                  <a:gd name="T7" fmla="*/ 11 h 11"/>
                </a:gdLst>
                <a:ahLst/>
                <a:cxnLst>
                  <a:cxn ang="0">
                    <a:pos x="T0" y="T1"/>
                  </a:cxn>
                  <a:cxn ang="0">
                    <a:pos x="T2" y="T3"/>
                  </a:cxn>
                  <a:cxn ang="0">
                    <a:pos x="T4" y="T5"/>
                  </a:cxn>
                  <a:cxn ang="0">
                    <a:pos x="T6" y="T7"/>
                  </a:cxn>
                </a:cxnLst>
                <a:rect l="0" t="0" r="r" b="b"/>
                <a:pathLst>
                  <a:path w="20" h="11">
                    <a:moveTo>
                      <a:pt x="1" y="11"/>
                    </a:moveTo>
                    <a:cubicBezTo>
                      <a:pt x="11" y="11"/>
                      <a:pt x="11" y="11"/>
                      <a:pt x="11" y="11"/>
                    </a:cubicBezTo>
                    <a:cubicBezTo>
                      <a:pt x="15" y="11"/>
                      <a:pt x="20" y="4"/>
                      <a:pt x="10" y="2"/>
                    </a:cubicBezTo>
                    <a:cubicBezTo>
                      <a:pt x="0" y="0"/>
                      <a:pt x="1" y="4"/>
                      <a:pt x="1" y="11"/>
                    </a:cubicBezTo>
                    <a:close/>
                  </a:path>
                </a:pathLst>
              </a:custGeom>
              <a:grp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9" name="Freeform 9">
                <a:extLst>
                  <a:ext uri="{FF2B5EF4-FFF2-40B4-BE49-F238E27FC236}">
                    <a16:creationId xmlns:a16="http://schemas.microsoft.com/office/drawing/2014/main" id="{AD164D0E-798C-CAD0-D2BC-2A50D4424790}"/>
                  </a:ext>
                </a:extLst>
              </p:cNvPr>
              <p:cNvSpPr>
                <a:spLocks/>
              </p:cNvSpPr>
              <p:nvPr/>
            </p:nvSpPr>
            <p:spPr bwMode="auto">
              <a:xfrm>
                <a:off x="4906737" y="4478415"/>
                <a:ext cx="14260" cy="18035"/>
              </a:xfrm>
              <a:custGeom>
                <a:avLst/>
                <a:gdLst>
                  <a:gd name="T0" fmla="*/ 14 w 14"/>
                  <a:gd name="T1" fmla="*/ 11 h 18"/>
                  <a:gd name="T2" fmla="*/ 13 w 14"/>
                  <a:gd name="T3" fmla="*/ 0 h 18"/>
                  <a:gd name="T4" fmla="*/ 5 w 14"/>
                  <a:gd name="T5" fmla="*/ 15 h 18"/>
                  <a:gd name="T6" fmla="*/ 14 w 14"/>
                  <a:gd name="T7" fmla="*/ 11 h 18"/>
                </a:gdLst>
                <a:ahLst/>
                <a:cxnLst>
                  <a:cxn ang="0">
                    <a:pos x="T0" y="T1"/>
                  </a:cxn>
                  <a:cxn ang="0">
                    <a:pos x="T2" y="T3"/>
                  </a:cxn>
                  <a:cxn ang="0">
                    <a:pos x="T4" y="T5"/>
                  </a:cxn>
                  <a:cxn ang="0">
                    <a:pos x="T6" y="T7"/>
                  </a:cxn>
                </a:cxnLst>
                <a:rect l="0" t="0" r="r" b="b"/>
                <a:pathLst>
                  <a:path w="14" h="18">
                    <a:moveTo>
                      <a:pt x="14" y="11"/>
                    </a:moveTo>
                    <a:cubicBezTo>
                      <a:pt x="13" y="0"/>
                      <a:pt x="13" y="0"/>
                      <a:pt x="13" y="0"/>
                    </a:cubicBezTo>
                    <a:cubicBezTo>
                      <a:pt x="13" y="0"/>
                      <a:pt x="0" y="13"/>
                      <a:pt x="5" y="15"/>
                    </a:cubicBezTo>
                    <a:cubicBezTo>
                      <a:pt x="10" y="18"/>
                      <a:pt x="14" y="11"/>
                      <a:pt x="14" y="11"/>
                    </a:cubicBezTo>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50" name="Freeform 10">
                <a:extLst>
                  <a:ext uri="{FF2B5EF4-FFF2-40B4-BE49-F238E27FC236}">
                    <a16:creationId xmlns:a16="http://schemas.microsoft.com/office/drawing/2014/main" id="{B9942BE9-E905-07F4-F64A-3F3D50AB38EA}"/>
                  </a:ext>
                </a:extLst>
              </p:cNvPr>
              <p:cNvSpPr>
                <a:spLocks/>
              </p:cNvSpPr>
              <p:nvPr/>
            </p:nvSpPr>
            <p:spPr bwMode="auto">
              <a:xfrm>
                <a:off x="4906737" y="4478415"/>
                <a:ext cx="14260" cy="18035"/>
              </a:xfrm>
              <a:custGeom>
                <a:avLst/>
                <a:gdLst>
                  <a:gd name="T0" fmla="*/ 14 w 14"/>
                  <a:gd name="T1" fmla="*/ 11 h 18"/>
                  <a:gd name="T2" fmla="*/ 13 w 14"/>
                  <a:gd name="T3" fmla="*/ 0 h 18"/>
                  <a:gd name="T4" fmla="*/ 5 w 14"/>
                  <a:gd name="T5" fmla="*/ 15 h 18"/>
                  <a:gd name="T6" fmla="*/ 14 w 14"/>
                  <a:gd name="T7" fmla="*/ 11 h 18"/>
                </a:gdLst>
                <a:ahLst/>
                <a:cxnLst>
                  <a:cxn ang="0">
                    <a:pos x="T0" y="T1"/>
                  </a:cxn>
                  <a:cxn ang="0">
                    <a:pos x="T2" y="T3"/>
                  </a:cxn>
                  <a:cxn ang="0">
                    <a:pos x="T4" y="T5"/>
                  </a:cxn>
                  <a:cxn ang="0">
                    <a:pos x="T6" y="T7"/>
                  </a:cxn>
                </a:cxnLst>
                <a:rect l="0" t="0" r="r" b="b"/>
                <a:pathLst>
                  <a:path w="14" h="18">
                    <a:moveTo>
                      <a:pt x="14" y="11"/>
                    </a:moveTo>
                    <a:cubicBezTo>
                      <a:pt x="13" y="0"/>
                      <a:pt x="13" y="0"/>
                      <a:pt x="13" y="0"/>
                    </a:cubicBezTo>
                    <a:cubicBezTo>
                      <a:pt x="13" y="0"/>
                      <a:pt x="0" y="13"/>
                      <a:pt x="5" y="15"/>
                    </a:cubicBezTo>
                    <a:cubicBezTo>
                      <a:pt x="10" y="18"/>
                      <a:pt x="14" y="11"/>
                      <a:pt x="14" y="11"/>
                    </a:cubicBezTo>
                    <a:close/>
                  </a:path>
                </a:pathLst>
              </a:custGeom>
              <a:grp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1" name="Freeform 11">
                <a:extLst>
                  <a:ext uri="{FF2B5EF4-FFF2-40B4-BE49-F238E27FC236}">
                    <a16:creationId xmlns:a16="http://schemas.microsoft.com/office/drawing/2014/main" id="{B87E8EBF-CF79-927F-7A4B-3405422D9F2F}"/>
                  </a:ext>
                </a:extLst>
              </p:cNvPr>
              <p:cNvSpPr>
                <a:spLocks/>
              </p:cNvSpPr>
              <p:nvPr/>
            </p:nvSpPr>
            <p:spPr bwMode="auto">
              <a:xfrm>
                <a:off x="5043889" y="4430181"/>
                <a:ext cx="16777" cy="19294"/>
              </a:xfrm>
              <a:custGeom>
                <a:avLst/>
                <a:gdLst>
                  <a:gd name="T0" fmla="*/ 1 w 17"/>
                  <a:gd name="T1" fmla="*/ 7 h 19"/>
                  <a:gd name="T2" fmla="*/ 6 w 17"/>
                  <a:gd name="T3" fmla="*/ 17 h 19"/>
                  <a:gd name="T4" fmla="*/ 16 w 17"/>
                  <a:gd name="T5" fmla="*/ 11 h 19"/>
                  <a:gd name="T6" fmla="*/ 5 w 17"/>
                  <a:gd name="T7" fmla="*/ 0 h 19"/>
                  <a:gd name="T8" fmla="*/ 1 w 17"/>
                  <a:gd name="T9" fmla="*/ 7 h 19"/>
                </a:gdLst>
                <a:ahLst/>
                <a:cxnLst>
                  <a:cxn ang="0">
                    <a:pos x="T0" y="T1"/>
                  </a:cxn>
                  <a:cxn ang="0">
                    <a:pos x="T2" y="T3"/>
                  </a:cxn>
                  <a:cxn ang="0">
                    <a:pos x="T4" y="T5"/>
                  </a:cxn>
                  <a:cxn ang="0">
                    <a:pos x="T6" y="T7"/>
                  </a:cxn>
                  <a:cxn ang="0">
                    <a:pos x="T8" y="T9"/>
                  </a:cxn>
                </a:cxnLst>
                <a:rect l="0" t="0" r="r" b="b"/>
                <a:pathLst>
                  <a:path w="17" h="19">
                    <a:moveTo>
                      <a:pt x="1" y="7"/>
                    </a:moveTo>
                    <a:cubicBezTo>
                      <a:pt x="6" y="17"/>
                      <a:pt x="6" y="17"/>
                      <a:pt x="6" y="17"/>
                    </a:cubicBezTo>
                    <a:cubicBezTo>
                      <a:pt x="6" y="17"/>
                      <a:pt x="15" y="19"/>
                      <a:pt x="16" y="11"/>
                    </a:cubicBezTo>
                    <a:cubicBezTo>
                      <a:pt x="17" y="3"/>
                      <a:pt x="5" y="0"/>
                      <a:pt x="5" y="0"/>
                    </a:cubicBezTo>
                    <a:cubicBezTo>
                      <a:pt x="5" y="0"/>
                      <a:pt x="0" y="2"/>
                      <a:pt x="1" y="7"/>
                    </a:cubicBezTo>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52" name="Freeform 12">
                <a:extLst>
                  <a:ext uri="{FF2B5EF4-FFF2-40B4-BE49-F238E27FC236}">
                    <a16:creationId xmlns:a16="http://schemas.microsoft.com/office/drawing/2014/main" id="{6ECEB900-BAF0-D9AD-6D20-14C0FA4E4A69}"/>
                  </a:ext>
                </a:extLst>
              </p:cNvPr>
              <p:cNvSpPr>
                <a:spLocks/>
              </p:cNvSpPr>
              <p:nvPr/>
            </p:nvSpPr>
            <p:spPr bwMode="auto">
              <a:xfrm>
                <a:off x="5043889" y="4430181"/>
                <a:ext cx="16777" cy="19294"/>
              </a:xfrm>
              <a:custGeom>
                <a:avLst/>
                <a:gdLst>
                  <a:gd name="T0" fmla="*/ 1 w 17"/>
                  <a:gd name="T1" fmla="*/ 7 h 19"/>
                  <a:gd name="T2" fmla="*/ 6 w 17"/>
                  <a:gd name="T3" fmla="*/ 17 h 19"/>
                  <a:gd name="T4" fmla="*/ 16 w 17"/>
                  <a:gd name="T5" fmla="*/ 11 h 19"/>
                  <a:gd name="T6" fmla="*/ 5 w 17"/>
                  <a:gd name="T7" fmla="*/ 0 h 19"/>
                  <a:gd name="T8" fmla="*/ 1 w 17"/>
                  <a:gd name="T9" fmla="*/ 7 h 19"/>
                </a:gdLst>
                <a:ahLst/>
                <a:cxnLst>
                  <a:cxn ang="0">
                    <a:pos x="T0" y="T1"/>
                  </a:cxn>
                  <a:cxn ang="0">
                    <a:pos x="T2" y="T3"/>
                  </a:cxn>
                  <a:cxn ang="0">
                    <a:pos x="T4" y="T5"/>
                  </a:cxn>
                  <a:cxn ang="0">
                    <a:pos x="T6" y="T7"/>
                  </a:cxn>
                  <a:cxn ang="0">
                    <a:pos x="T8" y="T9"/>
                  </a:cxn>
                </a:cxnLst>
                <a:rect l="0" t="0" r="r" b="b"/>
                <a:pathLst>
                  <a:path w="17" h="19">
                    <a:moveTo>
                      <a:pt x="1" y="7"/>
                    </a:moveTo>
                    <a:cubicBezTo>
                      <a:pt x="6" y="17"/>
                      <a:pt x="6" y="17"/>
                      <a:pt x="6" y="17"/>
                    </a:cubicBezTo>
                    <a:cubicBezTo>
                      <a:pt x="6" y="17"/>
                      <a:pt x="15" y="19"/>
                      <a:pt x="16" y="11"/>
                    </a:cubicBezTo>
                    <a:cubicBezTo>
                      <a:pt x="17" y="3"/>
                      <a:pt x="5" y="0"/>
                      <a:pt x="5" y="0"/>
                    </a:cubicBezTo>
                    <a:cubicBezTo>
                      <a:pt x="5" y="0"/>
                      <a:pt x="0" y="2"/>
                      <a:pt x="1" y="7"/>
                    </a:cubicBezTo>
                    <a:close/>
                  </a:path>
                </a:pathLst>
              </a:custGeom>
              <a:grp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3" name="Freeform 13">
                <a:extLst>
                  <a:ext uri="{FF2B5EF4-FFF2-40B4-BE49-F238E27FC236}">
                    <a16:creationId xmlns:a16="http://schemas.microsoft.com/office/drawing/2014/main" id="{57017E81-0623-DB51-FA12-FFE3A4E58E05}"/>
                  </a:ext>
                </a:extLst>
              </p:cNvPr>
              <p:cNvSpPr>
                <a:spLocks/>
              </p:cNvSpPr>
              <p:nvPr/>
            </p:nvSpPr>
            <p:spPr bwMode="auto">
              <a:xfrm>
                <a:off x="5126935" y="4463316"/>
                <a:ext cx="13002" cy="13841"/>
              </a:xfrm>
              <a:custGeom>
                <a:avLst/>
                <a:gdLst>
                  <a:gd name="T0" fmla="*/ 0 w 13"/>
                  <a:gd name="T1" fmla="*/ 11 h 14"/>
                  <a:gd name="T2" fmla="*/ 13 w 13"/>
                  <a:gd name="T3" fmla="*/ 7 h 14"/>
                  <a:gd name="T4" fmla="*/ 0 w 13"/>
                  <a:gd name="T5" fmla="*/ 11 h 14"/>
                </a:gdLst>
                <a:ahLst/>
                <a:cxnLst>
                  <a:cxn ang="0">
                    <a:pos x="T0" y="T1"/>
                  </a:cxn>
                  <a:cxn ang="0">
                    <a:pos x="T2" y="T3"/>
                  </a:cxn>
                  <a:cxn ang="0">
                    <a:pos x="T4" y="T5"/>
                  </a:cxn>
                </a:cxnLst>
                <a:rect l="0" t="0" r="r" b="b"/>
                <a:pathLst>
                  <a:path w="13" h="14">
                    <a:moveTo>
                      <a:pt x="0" y="11"/>
                    </a:moveTo>
                    <a:cubicBezTo>
                      <a:pt x="0" y="11"/>
                      <a:pt x="13" y="14"/>
                      <a:pt x="13" y="7"/>
                    </a:cubicBezTo>
                    <a:cubicBezTo>
                      <a:pt x="13" y="0"/>
                      <a:pt x="1" y="5"/>
                      <a:pt x="0" y="11"/>
                    </a:cubicBezTo>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54" name="Freeform 14">
                <a:extLst>
                  <a:ext uri="{FF2B5EF4-FFF2-40B4-BE49-F238E27FC236}">
                    <a16:creationId xmlns:a16="http://schemas.microsoft.com/office/drawing/2014/main" id="{0D06D17C-E624-5725-A467-2CD5D0EE4610}"/>
                  </a:ext>
                </a:extLst>
              </p:cNvPr>
              <p:cNvSpPr>
                <a:spLocks/>
              </p:cNvSpPr>
              <p:nvPr/>
            </p:nvSpPr>
            <p:spPr bwMode="auto">
              <a:xfrm>
                <a:off x="5126935" y="4463316"/>
                <a:ext cx="13002" cy="13841"/>
              </a:xfrm>
              <a:custGeom>
                <a:avLst/>
                <a:gdLst>
                  <a:gd name="T0" fmla="*/ 0 w 13"/>
                  <a:gd name="T1" fmla="*/ 11 h 14"/>
                  <a:gd name="T2" fmla="*/ 13 w 13"/>
                  <a:gd name="T3" fmla="*/ 7 h 14"/>
                  <a:gd name="T4" fmla="*/ 0 w 13"/>
                  <a:gd name="T5" fmla="*/ 11 h 14"/>
                </a:gdLst>
                <a:ahLst/>
                <a:cxnLst>
                  <a:cxn ang="0">
                    <a:pos x="T0" y="T1"/>
                  </a:cxn>
                  <a:cxn ang="0">
                    <a:pos x="T2" y="T3"/>
                  </a:cxn>
                  <a:cxn ang="0">
                    <a:pos x="T4" y="T5"/>
                  </a:cxn>
                </a:cxnLst>
                <a:rect l="0" t="0" r="r" b="b"/>
                <a:pathLst>
                  <a:path w="13" h="14">
                    <a:moveTo>
                      <a:pt x="0" y="11"/>
                    </a:moveTo>
                    <a:cubicBezTo>
                      <a:pt x="0" y="11"/>
                      <a:pt x="13" y="14"/>
                      <a:pt x="13" y="7"/>
                    </a:cubicBezTo>
                    <a:cubicBezTo>
                      <a:pt x="13" y="0"/>
                      <a:pt x="1" y="5"/>
                      <a:pt x="0" y="11"/>
                    </a:cubicBezTo>
                    <a:close/>
                  </a:path>
                </a:pathLst>
              </a:custGeom>
              <a:grp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5" name="Freeform 15">
                <a:extLst>
                  <a:ext uri="{FF2B5EF4-FFF2-40B4-BE49-F238E27FC236}">
                    <a16:creationId xmlns:a16="http://schemas.microsoft.com/office/drawing/2014/main" id="{CCA2428D-59A3-85E2-3EF7-1297DC64A454}"/>
                  </a:ext>
                </a:extLst>
              </p:cNvPr>
              <p:cNvSpPr>
                <a:spLocks/>
              </p:cNvSpPr>
              <p:nvPr/>
            </p:nvSpPr>
            <p:spPr bwMode="auto">
              <a:xfrm>
                <a:off x="5105964" y="4467510"/>
                <a:ext cx="10905" cy="9647"/>
              </a:xfrm>
              <a:custGeom>
                <a:avLst/>
                <a:gdLst>
                  <a:gd name="T0" fmla="*/ 0 w 11"/>
                  <a:gd name="T1" fmla="*/ 9 h 10"/>
                  <a:gd name="T2" fmla="*/ 11 w 11"/>
                  <a:gd name="T3" fmla="*/ 5 h 10"/>
                  <a:gd name="T4" fmla="*/ 0 w 11"/>
                  <a:gd name="T5" fmla="*/ 9 h 10"/>
                </a:gdLst>
                <a:ahLst/>
                <a:cxnLst>
                  <a:cxn ang="0">
                    <a:pos x="T0" y="T1"/>
                  </a:cxn>
                  <a:cxn ang="0">
                    <a:pos x="T2" y="T3"/>
                  </a:cxn>
                  <a:cxn ang="0">
                    <a:pos x="T4" y="T5"/>
                  </a:cxn>
                </a:cxnLst>
                <a:rect l="0" t="0" r="r" b="b"/>
                <a:pathLst>
                  <a:path w="11" h="10">
                    <a:moveTo>
                      <a:pt x="0" y="9"/>
                    </a:moveTo>
                    <a:cubicBezTo>
                      <a:pt x="0" y="9"/>
                      <a:pt x="11" y="10"/>
                      <a:pt x="11" y="5"/>
                    </a:cubicBezTo>
                    <a:cubicBezTo>
                      <a:pt x="11" y="0"/>
                      <a:pt x="1" y="1"/>
                      <a:pt x="0" y="9"/>
                    </a:cubicBezTo>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56" name="Freeform 16">
                <a:extLst>
                  <a:ext uri="{FF2B5EF4-FFF2-40B4-BE49-F238E27FC236}">
                    <a16:creationId xmlns:a16="http://schemas.microsoft.com/office/drawing/2014/main" id="{129BF4A8-88D7-B09D-90BC-15BEA02F735C}"/>
                  </a:ext>
                </a:extLst>
              </p:cNvPr>
              <p:cNvSpPr>
                <a:spLocks/>
              </p:cNvSpPr>
              <p:nvPr/>
            </p:nvSpPr>
            <p:spPr bwMode="auto">
              <a:xfrm>
                <a:off x="5105964" y="4467510"/>
                <a:ext cx="10905" cy="9647"/>
              </a:xfrm>
              <a:custGeom>
                <a:avLst/>
                <a:gdLst>
                  <a:gd name="T0" fmla="*/ 0 w 11"/>
                  <a:gd name="T1" fmla="*/ 9 h 10"/>
                  <a:gd name="T2" fmla="*/ 11 w 11"/>
                  <a:gd name="T3" fmla="*/ 5 h 10"/>
                  <a:gd name="T4" fmla="*/ 0 w 11"/>
                  <a:gd name="T5" fmla="*/ 9 h 10"/>
                </a:gdLst>
                <a:ahLst/>
                <a:cxnLst>
                  <a:cxn ang="0">
                    <a:pos x="T0" y="T1"/>
                  </a:cxn>
                  <a:cxn ang="0">
                    <a:pos x="T2" y="T3"/>
                  </a:cxn>
                  <a:cxn ang="0">
                    <a:pos x="T4" y="T5"/>
                  </a:cxn>
                </a:cxnLst>
                <a:rect l="0" t="0" r="r" b="b"/>
                <a:pathLst>
                  <a:path w="11" h="10">
                    <a:moveTo>
                      <a:pt x="0" y="9"/>
                    </a:moveTo>
                    <a:cubicBezTo>
                      <a:pt x="0" y="9"/>
                      <a:pt x="11" y="10"/>
                      <a:pt x="11" y="5"/>
                    </a:cubicBezTo>
                    <a:cubicBezTo>
                      <a:pt x="11" y="0"/>
                      <a:pt x="1" y="1"/>
                      <a:pt x="0" y="9"/>
                    </a:cubicBezTo>
                    <a:close/>
                  </a:path>
                </a:pathLst>
              </a:custGeom>
              <a:grp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7" name="Freeform 17">
                <a:extLst>
                  <a:ext uri="{FF2B5EF4-FFF2-40B4-BE49-F238E27FC236}">
                    <a16:creationId xmlns:a16="http://schemas.microsoft.com/office/drawing/2014/main" id="{2115C9A6-9544-9716-9EFF-95B2C346218B}"/>
                  </a:ext>
                </a:extLst>
              </p:cNvPr>
              <p:cNvSpPr>
                <a:spLocks/>
              </p:cNvSpPr>
              <p:nvPr/>
            </p:nvSpPr>
            <p:spPr bwMode="auto">
              <a:xfrm>
                <a:off x="5070732" y="4464154"/>
                <a:ext cx="31876" cy="13002"/>
              </a:xfrm>
              <a:custGeom>
                <a:avLst/>
                <a:gdLst>
                  <a:gd name="T0" fmla="*/ 23 w 32"/>
                  <a:gd name="T1" fmla="*/ 13 h 13"/>
                  <a:gd name="T2" fmla="*/ 18 w 32"/>
                  <a:gd name="T3" fmla="*/ 11 h 13"/>
                  <a:gd name="T4" fmla="*/ 9 w 32"/>
                  <a:gd name="T5" fmla="*/ 11 h 13"/>
                  <a:gd name="T6" fmla="*/ 11 w 32"/>
                  <a:gd name="T7" fmla="*/ 0 h 13"/>
                  <a:gd name="T8" fmla="*/ 21 w 32"/>
                  <a:gd name="T9" fmla="*/ 2 h 13"/>
                  <a:gd name="T10" fmla="*/ 23 w 32"/>
                  <a:gd name="T11" fmla="*/ 13 h 13"/>
                </a:gdLst>
                <a:ahLst/>
                <a:cxnLst>
                  <a:cxn ang="0">
                    <a:pos x="T0" y="T1"/>
                  </a:cxn>
                  <a:cxn ang="0">
                    <a:pos x="T2" y="T3"/>
                  </a:cxn>
                  <a:cxn ang="0">
                    <a:pos x="T4" y="T5"/>
                  </a:cxn>
                  <a:cxn ang="0">
                    <a:pos x="T6" y="T7"/>
                  </a:cxn>
                  <a:cxn ang="0">
                    <a:pos x="T8" y="T9"/>
                  </a:cxn>
                  <a:cxn ang="0">
                    <a:pos x="T10" y="T11"/>
                  </a:cxn>
                </a:cxnLst>
                <a:rect l="0" t="0" r="r" b="b"/>
                <a:pathLst>
                  <a:path w="32" h="13">
                    <a:moveTo>
                      <a:pt x="23" y="13"/>
                    </a:moveTo>
                    <a:cubicBezTo>
                      <a:pt x="18" y="11"/>
                      <a:pt x="18" y="11"/>
                      <a:pt x="18" y="11"/>
                    </a:cubicBezTo>
                    <a:cubicBezTo>
                      <a:pt x="9" y="11"/>
                      <a:pt x="9" y="11"/>
                      <a:pt x="9" y="11"/>
                    </a:cubicBezTo>
                    <a:cubicBezTo>
                      <a:pt x="9" y="11"/>
                      <a:pt x="0" y="2"/>
                      <a:pt x="11" y="0"/>
                    </a:cubicBezTo>
                    <a:cubicBezTo>
                      <a:pt x="11" y="0"/>
                      <a:pt x="14" y="2"/>
                      <a:pt x="21" y="2"/>
                    </a:cubicBezTo>
                    <a:cubicBezTo>
                      <a:pt x="28" y="2"/>
                      <a:pt x="32" y="11"/>
                      <a:pt x="23" y="13"/>
                    </a:cubicBezTo>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58" name="Freeform 18">
                <a:extLst>
                  <a:ext uri="{FF2B5EF4-FFF2-40B4-BE49-F238E27FC236}">
                    <a16:creationId xmlns:a16="http://schemas.microsoft.com/office/drawing/2014/main" id="{0502937A-FA9E-407C-710E-D687BC39BE8E}"/>
                  </a:ext>
                </a:extLst>
              </p:cNvPr>
              <p:cNvSpPr>
                <a:spLocks/>
              </p:cNvSpPr>
              <p:nvPr/>
            </p:nvSpPr>
            <p:spPr bwMode="auto">
              <a:xfrm>
                <a:off x="5070732" y="4464154"/>
                <a:ext cx="31876" cy="13002"/>
              </a:xfrm>
              <a:custGeom>
                <a:avLst/>
                <a:gdLst>
                  <a:gd name="T0" fmla="*/ 23 w 32"/>
                  <a:gd name="T1" fmla="*/ 13 h 13"/>
                  <a:gd name="T2" fmla="*/ 18 w 32"/>
                  <a:gd name="T3" fmla="*/ 11 h 13"/>
                  <a:gd name="T4" fmla="*/ 9 w 32"/>
                  <a:gd name="T5" fmla="*/ 11 h 13"/>
                  <a:gd name="T6" fmla="*/ 11 w 32"/>
                  <a:gd name="T7" fmla="*/ 0 h 13"/>
                  <a:gd name="T8" fmla="*/ 21 w 32"/>
                  <a:gd name="T9" fmla="*/ 2 h 13"/>
                  <a:gd name="T10" fmla="*/ 23 w 32"/>
                  <a:gd name="T11" fmla="*/ 13 h 13"/>
                </a:gdLst>
                <a:ahLst/>
                <a:cxnLst>
                  <a:cxn ang="0">
                    <a:pos x="T0" y="T1"/>
                  </a:cxn>
                  <a:cxn ang="0">
                    <a:pos x="T2" y="T3"/>
                  </a:cxn>
                  <a:cxn ang="0">
                    <a:pos x="T4" y="T5"/>
                  </a:cxn>
                  <a:cxn ang="0">
                    <a:pos x="T6" y="T7"/>
                  </a:cxn>
                  <a:cxn ang="0">
                    <a:pos x="T8" y="T9"/>
                  </a:cxn>
                  <a:cxn ang="0">
                    <a:pos x="T10" y="T11"/>
                  </a:cxn>
                </a:cxnLst>
                <a:rect l="0" t="0" r="r" b="b"/>
                <a:pathLst>
                  <a:path w="32" h="13">
                    <a:moveTo>
                      <a:pt x="23" y="13"/>
                    </a:moveTo>
                    <a:cubicBezTo>
                      <a:pt x="18" y="11"/>
                      <a:pt x="18" y="11"/>
                      <a:pt x="18" y="11"/>
                    </a:cubicBezTo>
                    <a:cubicBezTo>
                      <a:pt x="9" y="11"/>
                      <a:pt x="9" y="11"/>
                      <a:pt x="9" y="11"/>
                    </a:cubicBezTo>
                    <a:cubicBezTo>
                      <a:pt x="9" y="11"/>
                      <a:pt x="0" y="2"/>
                      <a:pt x="11" y="0"/>
                    </a:cubicBezTo>
                    <a:cubicBezTo>
                      <a:pt x="11" y="0"/>
                      <a:pt x="14" y="2"/>
                      <a:pt x="21" y="2"/>
                    </a:cubicBezTo>
                    <a:cubicBezTo>
                      <a:pt x="28" y="2"/>
                      <a:pt x="32" y="11"/>
                      <a:pt x="23" y="13"/>
                    </a:cubicBezTo>
                    <a:close/>
                  </a:path>
                </a:pathLst>
              </a:custGeom>
              <a:grp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9" name="Freeform 19">
                <a:extLst>
                  <a:ext uri="{FF2B5EF4-FFF2-40B4-BE49-F238E27FC236}">
                    <a16:creationId xmlns:a16="http://schemas.microsoft.com/office/drawing/2014/main" id="{EB4A7C9A-D7F9-7C6D-2941-DA34C6929ED0}"/>
                  </a:ext>
                </a:extLst>
              </p:cNvPr>
              <p:cNvSpPr>
                <a:spLocks/>
              </p:cNvSpPr>
              <p:nvPr/>
            </p:nvSpPr>
            <p:spPr bwMode="auto">
              <a:xfrm>
                <a:off x="5107641" y="4506516"/>
                <a:ext cx="15938" cy="13841"/>
              </a:xfrm>
              <a:custGeom>
                <a:avLst/>
                <a:gdLst>
                  <a:gd name="T0" fmla="*/ 0 w 16"/>
                  <a:gd name="T1" fmla="*/ 14 h 14"/>
                  <a:gd name="T2" fmla="*/ 3 w 16"/>
                  <a:gd name="T3" fmla="*/ 3 h 14"/>
                  <a:gd name="T4" fmla="*/ 8 w 16"/>
                  <a:gd name="T5" fmla="*/ 12 h 14"/>
                  <a:gd name="T6" fmla="*/ 0 w 16"/>
                  <a:gd name="T7" fmla="*/ 14 h 14"/>
                </a:gdLst>
                <a:ahLst/>
                <a:cxnLst>
                  <a:cxn ang="0">
                    <a:pos x="T0" y="T1"/>
                  </a:cxn>
                  <a:cxn ang="0">
                    <a:pos x="T2" y="T3"/>
                  </a:cxn>
                  <a:cxn ang="0">
                    <a:pos x="T4" y="T5"/>
                  </a:cxn>
                  <a:cxn ang="0">
                    <a:pos x="T6" y="T7"/>
                  </a:cxn>
                </a:cxnLst>
                <a:rect l="0" t="0" r="r" b="b"/>
                <a:pathLst>
                  <a:path w="16" h="14">
                    <a:moveTo>
                      <a:pt x="0" y="14"/>
                    </a:moveTo>
                    <a:cubicBezTo>
                      <a:pt x="0" y="14"/>
                      <a:pt x="6" y="4"/>
                      <a:pt x="3" y="3"/>
                    </a:cubicBezTo>
                    <a:cubicBezTo>
                      <a:pt x="3" y="3"/>
                      <a:pt x="16" y="0"/>
                      <a:pt x="8" y="12"/>
                    </a:cubicBezTo>
                    <a:lnTo>
                      <a:pt x="0" y="14"/>
                    </a:lnTo>
                    <a:close/>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60" name="Freeform 20">
                <a:extLst>
                  <a:ext uri="{FF2B5EF4-FFF2-40B4-BE49-F238E27FC236}">
                    <a16:creationId xmlns:a16="http://schemas.microsoft.com/office/drawing/2014/main" id="{AA68A85B-3B21-D218-CA91-76B91790FDDD}"/>
                  </a:ext>
                </a:extLst>
              </p:cNvPr>
              <p:cNvSpPr>
                <a:spLocks/>
              </p:cNvSpPr>
              <p:nvPr/>
            </p:nvSpPr>
            <p:spPr bwMode="auto">
              <a:xfrm>
                <a:off x="5107641" y="4506516"/>
                <a:ext cx="15938" cy="13841"/>
              </a:xfrm>
              <a:custGeom>
                <a:avLst/>
                <a:gdLst>
                  <a:gd name="T0" fmla="*/ 0 w 16"/>
                  <a:gd name="T1" fmla="*/ 14 h 14"/>
                  <a:gd name="T2" fmla="*/ 3 w 16"/>
                  <a:gd name="T3" fmla="*/ 3 h 14"/>
                  <a:gd name="T4" fmla="*/ 8 w 16"/>
                  <a:gd name="T5" fmla="*/ 12 h 14"/>
                  <a:gd name="T6" fmla="*/ 0 w 16"/>
                  <a:gd name="T7" fmla="*/ 14 h 14"/>
                </a:gdLst>
                <a:ahLst/>
                <a:cxnLst>
                  <a:cxn ang="0">
                    <a:pos x="T0" y="T1"/>
                  </a:cxn>
                  <a:cxn ang="0">
                    <a:pos x="T2" y="T3"/>
                  </a:cxn>
                  <a:cxn ang="0">
                    <a:pos x="T4" y="T5"/>
                  </a:cxn>
                  <a:cxn ang="0">
                    <a:pos x="T6" y="T7"/>
                  </a:cxn>
                </a:cxnLst>
                <a:rect l="0" t="0" r="r" b="b"/>
                <a:pathLst>
                  <a:path w="16" h="14">
                    <a:moveTo>
                      <a:pt x="0" y="14"/>
                    </a:moveTo>
                    <a:cubicBezTo>
                      <a:pt x="0" y="14"/>
                      <a:pt x="6" y="4"/>
                      <a:pt x="3" y="3"/>
                    </a:cubicBezTo>
                    <a:cubicBezTo>
                      <a:pt x="3" y="3"/>
                      <a:pt x="16" y="0"/>
                      <a:pt x="8" y="12"/>
                    </a:cubicBezTo>
                    <a:lnTo>
                      <a:pt x="0" y="14"/>
                    </a:lnTo>
                    <a:close/>
                  </a:path>
                </a:pathLst>
              </a:custGeom>
              <a:grp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1" name="Freeform 21">
                <a:extLst>
                  <a:ext uri="{FF2B5EF4-FFF2-40B4-BE49-F238E27FC236}">
                    <a16:creationId xmlns:a16="http://schemas.microsoft.com/office/drawing/2014/main" id="{6A957ED2-2DE9-B6FD-9AC8-C9ED300A753D}"/>
                  </a:ext>
                </a:extLst>
              </p:cNvPr>
              <p:cNvSpPr>
                <a:spLocks/>
              </p:cNvSpPr>
              <p:nvPr/>
            </p:nvSpPr>
            <p:spPr bwMode="auto">
              <a:xfrm>
                <a:off x="5006979" y="4496450"/>
                <a:ext cx="17616" cy="23068"/>
              </a:xfrm>
              <a:custGeom>
                <a:avLst/>
                <a:gdLst>
                  <a:gd name="T0" fmla="*/ 5 w 18"/>
                  <a:gd name="T1" fmla="*/ 22 h 23"/>
                  <a:gd name="T2" fmla="*/ 0 w 18"/>
                  <a:gd name="T3" fmla="*/ 15 h 23"/>
                  <a:gd name="T4" fmla="*/ 4 w 18"/>
                  <a:gd name="T5" fmla="*/ 11 h 23"/>
                  <a:gd name="T6" fmla="*/ 10 w 18"/>
                  <a:gd name="T7" fmla="*/ 6 h 23"/>
                  <a:gd name="T8" fmla="*/ 16 w 18"/>
                  <a:gd name="T9" fmla="*/ 0 h 23"/>
                  <a:gd name="T10" fmla="*/ 18 w 18"/>
                  <a:gd name="T11" fmla="*/ 10 h 23"/>
                  <a:gd name="T12" fmla="*/ 12 w 18"/>
                  <a:gd name="T13" fmla="*/ 11 h 23"/>
                  <a:gd name="T14" fmla="*/ 5 w 18"/>
                  <a:gd name="T15" fmla="*/ 22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23">
                    <a:moveTo>
                      <a:pt x="5" y="22"/>
                    </a:moveTo>
                    <a:cubicBezTo>
                      <a:pt x="0" y="15"/>
                      <a:pt x="0" y="15"/>
                      <a:pt x="0" y="15"/>
                    </a:cubicBezTo>
                    <a:cubicBezTo>
                      <a:pt x="4" y="11"/>
                      <a:pt x="4" y="11"/>
                      <a:pt x="4" y="11"/>
                    </a:cubicBezTo>
                    <a:cubicBezTo>
                      <a:pt x="10" y="6"/>
                      <a:pt x="10" y="6"/>
                      <a:pt x="10" y="6"/>
                    </a:cubicBezTo>
                    <a:cubicBezTo>
                      <a:pt x="16" y="0"/>
                      <a:pt x="16" y="0"/>
                      <a:pt x="16" y="0"/>
                    </a:cubicBezTo>
                    <a:cubicBezTo>
                      <a:pt x="18" y="10"/>
                      <a:pt x="18" y="10"/>
                      <a:pt x="18" y="10"/>
                    </a:cubicBezTo>
                    <a:cubicBezTo>
                      <a:pt x="12" y="11"/>
                      <a:pt x="12" y="11"/>
                      <a:pt x="12" y="11"/>
                    </a:cubicBezTo>
                    <a:cubicBezTo>
                      <a:pt x="12" y="11"/>
                      <a:pt x="13" y="23"/>
                      <a:pt x="5" y="22"/>
                    </a:cubicBezTo>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62" name="Freeform 22">
                <a:extLst>
                  <a:ext uri="{FF2B5EF4-FFF2-40B4-BE49-F238E27FC236}">
                    <a16:creationId xmlns:a16="http://schemas.microsoft.com/office/drawing/2014/main" id="{09B88713-B311-A262-5595-F9D8C81AABE2}"/>
                  </a:ext>
                </a:extLst>
              </p:cNvPr>
              <p:cNvSpPr>
                <a:spLocks/>
              </p:cNvSpPr>
              <p:nvPr/>
            </p:nvSpPr>
            <p:spPr bwMode="auto">
              <a:xfrm>
                <a:off x="5006979" y="4496450"/>
                <a:ext cx="17616" cy="23068"/>
              </a:xfrm>
              <a:custGeom>
                <a:avLst/>
                <a:gdLst>
                  <a:gd name="T0" fmla="*/ 5 w 18"/>
                  <a:gd name="T1" fmla="*/ 22 h 23"/>
                  <a:gd name="T2" fmla="*/ 0 w 18"/>
                  <a:gd name="T3" fmla="*/ 15 h 23"/>
                  <a:gd name="T4" fmla="*/ 4 w 18"/>
                  <a:gd name="T5" fmla="*/ 11 h 23"/>
                  <a:gd name="T6" fmla="*/ 10 w 18"/>
                  <a:gd name="T7" fmla="*/ 6 h 23"/>
                  <a:gd name="T8" fmla="*/ 16 w 18"/>
                  <a:gd name="T9" fmla="*/ 0 h 23"/>
                  <a:gd name="T10" fmla="*/ 18 w 18"/>
                  <a:gd name="T11" fmla="*/ 10 h 23"/>
                  <a:gd name="T12" fmla="*/ 12 w 18"/>
                  <a:gd name="T13" fmla="*/ 11 h 23"/>
                  <a:gd name="T14" fmla="*/ 5 w 18"/>
                  <a:gd name="T15" fmla="*/ 22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23">
                    <a:moveTo>
                      <a:pt x="5" y="22"/>
                    </a:moveTo>
                    <a:cubicBezTo>
                      <a:pt x="0" y="15"/>
                      <a:pt x="0" y="15"/>
                      <a:pt x="0" y="15"/>
                    </a:cubicBezTo>
                    <a:cubicBezTo>
                      <a:pt x="4" y="11"/>
                      <a:pt x="4" y="11"/>
                      <a:pt x="4" y="11"/>
                    </a:cubicBezTo>
                    <a:cubicBezTo>
                      <a:pt x="10" y="6"/>
                      <a:pt x="10" y="6"/>
                      <a:pt x="10" y="6"/>
                    </a:cubicBezTo>
                    <a:cubicBezTo>
                      <a:pt x="16" y="0"/>
                      <a:pt x="16" y="0"/>
                      <a:pt x="16" y="0"/>
                    </a:cubicBezTo>
                    <a:cubicBezTo>
                      <a:pt x="18" y="10"/>
                      <a:pt x="18" y="10"/>
                      <a:pt x="18" y="10"/>
                    </a:cubicBezTo>
                    <a:cubicBezTo>
                      <a:pt x="12" y="11"/>
                      <a:pt x="12" y="11"/>
                      <a:pt x="12" y="11"/>
                    </a:cubicBezTo>
                    <a:cubicBezTo>
                      <a:pt x="12" y="11"/>
                      <a:pt x="13" y="23"/>
                      <a:pt x="5" y="22"/>
                    </a:cubicBezTo>
                    <a:close/>
                  </a:path>
                </a:pathLst>
              </a:custGeom>
              <a:grp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3" name="Freeform 23">
                <a:extLst>
                  <a:ext uri="{FF2B5EF4-FFF2-40B4-BE49-F238E27FC236}">
                    <a16:creationId xmlns:a16="http://schemas.microsoft.com/office/drawing/2014/main" id="{D5D473DC-73CC-8352-4473-DE48FCD2A63F}"/>
                  </a:ext>
                </a:extLst>
              </p:cNvPr>
              <p:cNvSpPr>
                <a:spLocks/>
              </p:cNvSpPr>
              <p:nvPr/>
            </p:nvSpPr>
            <p:spPr bwMode="auto">
              <a:xfrm>
                <a:off x="4944905" y="4444441"/>
                <a:ext cx="167770" cy="78013"/>
              </a:xfrm>
              <a:custGeom>
                <a:avLst/>
                <a:gdLst>
                  <a:gd name="T0" fmla="*/ 70 w 168"/>
                  <a:gd name="T1" fmla="*/ 16 h 78"/>
                  <a:gd name="T2" fmla="*/ 76 w 168"/>
                  <a:gd name="T3" fmla="*/ 13 h 78"/>
                  <a:gd name="T4" fmla="*/ 82 w 168"/>
                  <a:gd name="T5" fmla="*/ 23 h 78"/>
                  <a:gd name="T6" fmla="*/ 92 w 168"/>
                  <a:gd name="T7" fmla="*/ 18 h 78"/>
                  <a:gd name="T8" fmla="*/ 78 w 168"/>
                  <a:gd name="T9" fmla="*/ 9 h 78"/>
                  <a:gd name="T10" fmla="*/ 90 w 168"/>
                  <a:gd name="T11" fmla="*/ 7 h 78"/>
                  <a:gd name="T12" fmla="*/ 109 w 168"/>
                  <a:gd name="T13" fmla="*/ 18 h 78"/>
                  <a:gd name="T14" fmla="*/ 126 w 168"/>
                  <a:gd name="T15" fmla="*/ 32 h 78"/>
                  <a:gd name="T16" fmla="*/ 135 w 168"/>
                  <a:gd name="T17" fmla="*/ 31 h 78"/>
                  <a:gd name="T18" fmla="*/ 155 w 168"/>
                  <a:gd name="T19" fmla="*/ 48 h 78"/>
                  <a:gd name="T20" fmla="*/ 154 w 168"/>
                  <a:gd name="T21" fmla="*/ 55 h 78"/>
                  <a:gd name="T22" fmla="*/ 167 w 168"/>
                  <a:gd name="T23" fmla="*/ 55 h 78"/>
                  <a:gd name="T24" fmla="*/ 160 w 168"/>
                  <a:gd name="T25" fmla="*/ 67 h 78"/>
                  <a:gd name="T26" fmla="*/ 144 w 168"/>
                  <a:gd name="T27" fmla="*/ 66 h 78"/>
                  <a:gd name="T28" fmla="*/ 137 w 168"/>
                  <a:gd name="T29" fmla="*/ 66 h 78"/>
                  <a:gd name="T30" fmla="*/ 131 w 168"/>
                  <a:gd name="T31" fmla="*/ 78 h 78"/>
                  <a:gd name="T32" fmla="*/ 105 w 168"/>
                  <a:gd name="T33" fmla="*/ 69 h 78"/>
                  <a:gd name="T34" fmla="*/ 94 w 168"/>
                  <a:gd name="T35" fmla="*/ 55 h 78"/>
                  <a:gd name="T36" fmla="*/ 87 w 168"/>
                  <a:gd name="T37" fmla="*/ 59 h 78"/>
                  <a:gd name="T38" fmla="*/ 82 w 168"/>
                  <a:gd name="T39" fmla="*/ 49 h 78"/>
                  <a:gd name="T40" fmla="*/ 72 w 168"/>
                  <a:gd name="T41" fmla="*/ 48 h 78"/>
                  <a:gd name="T42" fmla="*/ 61 w 168"/>
                  <a:gd name="T43" fmla="*/ 58 h 78"/>
                  <a:gd name="T44" fmla="*/ 45 w 168"/>
                  <a:gd name="T45" fmla="*/ 39 h 78"/>
                  <a:gd name="T46" fmla="*/ 28 w 168"/>
                  <a:gd name="T47" fmla="*/ 44 h 78"/>
                  <a:gd name="T48" fmla="*/ 14 w 168"/>
                  <a:gd name="T49" fmla="*/ 45 h 78"/>
                  <a:gd name="T50" fmla="*/ 3 w 168"/>
                  <a:gd name="T51" fmla="*/ 34 h 78"/>
                  <a:gd name="T52" fmla="*/ 21 w 168"/>
                  <a:gd name="T53" fmla="*/ 22 h 78"/>
                  <a:gd name="T54" fmla="*/ 34 w 168"/>
                  <a:gd name="T55" fmla="*/ 18 h 78"/>
                  <a:gd name="T56" fmla="*/ 42 w 168"/>
                  <a:gd name="T57" fmla="*/ 12 h 78"/>
                  <a:gd name="T58" fmla="*/ 70 w 168"/>
                  <a:gd name="T59" fmla="*/ 16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8" h="78">
                    <a:moveTo>
                      <a:pt x="70" y="16"/>
                    </a:moveTo>
                    <a:cubicBezTo>
                      <a:pt x="70" y="16"/>
                      <a:pt x="74" y="10"/>
                      <a:pt x="76" y="13"/>
                    </a:cubicBezTo>
                    <a:cubicBezTo>
                      <a:pt x="78" y="16"/>
                      <a:pt x="83" y="22"/>
                      <a:pt x="82" y="23"/>
                    </a:cubicBezTo>
                    <a:cubicBezTo>
                      <a:pt x="81" y="24"/>
                      <a:pt x="92" y="27"/>
                      <a:pt x="92" y="18"/>
                    </a:cubicBezTo>
                    <a:cubicBezTo>
                      <a:pt x="92" y="18"/>
                      <a:pt x="84" y="11"/>
                      <a:pt x="78" y="9"/>
                    </a:cubicBezTo>
                    <a:cubicBezTo>
                      <a:pt x="78" y="9"/>
                      <a:pt x="81" y="0"/>
                      <a:pt x="90" y="7"/>
                    </a:cubicBezTo>
                    <a:cubicBezTo>
                      <a:pt x="98" y="15"/>
                      <a:pt x="101" y="18"/>
                      <a:pt x="109" y="18"/>
                    </a:cubicBezTo>
                    <a:cubicBezTo>
                      <a:pt x="116" y="18"/>
                      <a:pt x="126" y="32"/>
                      <a:pt x="126" y="32"/>
                    </a:cubicBezTo>
                    <a:cubicBezTo>
                      <a:pt x="135" y="31"/>
                      <a:pt x="135" y="31"/>
                      <a:pt x="135" y="31"/>
                    </a:cubicBezTo>
                    <a:cubicBezTo>
                      <a:pt x="155" y="48"/>
                      <a:pt x="155" y="48"/>
                      <a:pt x="155" y="48"/>
                    </a:cubicBezTo>
                    <a:cubicBezTo>
                      <a:pt x="154" y="55"/>
                      <a:pt x="154" y="55"/>
                      <a:pt x="154" y="55"/>
                    </a:cubicBezTo>
                    <a:cubicBezTo>
                      <a:pt x="154" y="55"/>
                      <a:pt x="166" y="52"/>
                      <a:pt x="167" y="55"/>
                    </a:cubicBezTo>
                    <a:cubicBezTo>
                      <a:pt x="168" y="58"/>
                      <a:pt x="160" y="67"/>
                      <a:pt x="160" y="67"/>
                    </a:cubicBezTo>
                    <a:cubicBezTo>
                      <a:pt x="160" y="67"/>
                      <a:pt x="161" y="73"/>
                      <a:pt x="144" y="66"/>
                    </a:cubicBezTo>
                    <a:cubicBezTo>
                      <a:pt x="137" y="66"/>
                      <a:pt x="137" y="66"/>
                      <a:pt x="137" y="66"/>
                    </a:cubicBezTo>
                    <a:cubicBezTo>
                      <a:pt x="137" y="66"/>
                      <a:pt x="137" y="78"/>
                      <a:pt x="131" y="78"/>
                    </a:cubicBezTo>
                    <a:cubicBezTo>
                      <a:pt x="131" y="78"/>
                      <a:pt x="120" y="72"/>
                      <a:pt x="105" y="69"/>
                    </a:cubicBezTo>
                    <a:cubicBezTo>
                      <a:pt x="105" y="69"/>
                      <a:pt x="94" y="62"/>
                      <a:pt x="94" y="55"/>
                    </a:cubicBezTo>
                    <a:cubicBezTo>
                      <a:pt x="94" y="55"/>
                      <a:pt x="87" y="54"/>
                      <a:pt x="87" y="59"/>
                    </a:cubicBezTo>
                    <a:cubicBezTo>
                      <a:pt x="87" y="59"/>
                      <a:pt x="81" y="56"/>
                      <a:pt x="82" y="49"/>
                    </a:cubicBezTo>
                    <a:cubicBezTo>
                      <a:pt x="82" y="49"/>
                      <a:pt x="77" y="52"/>
                      <a:pt x="72" y="48"/>
                    </a:cubicBezTo>
                    <a:cubicBezTo>
                      <a:pt x="61" y="58"/>
                      <a:pt x="61" y="58"/>
                      <a:pt x="61" y="58"/>
                    </a:cubicBezTo>
                    <a:cubicBezTo>
                      <a:pt x="61" y="58"/>
                      <a:pt x="49" y="41"/>
                      <a:pt x="45" y="39"/>
                    </a:cubicBezTo>
                    <a:cubicBezTo>
                      <a:pt x="41" y="37"/>
                      <a:pt x="32" y="36"/>
                      <a:pt x="28" y="44"/>
                    </a:cubicBezTo>
                    <a:cubicBezTo>
                      <a:pt x="28" y="44"/>
                      <a:pt x="18" y="40"/>
                      <a:pt x="14" y="45"/>
                    </a:cubicBezTo>
                    <a:cubicBezTo>
                      <a:pt x="14" y="45"/>
                      <a:pt x="6" y="34"/>
                      <a:pt x="3" y="34"/>
                    </a:cubicBezTo>
                    <a:cubicBezTo>
                      <a:pt x="0" y="34"/>
                      <a:pt x="9" y="13"/>
                      <a:pt x="21" y="22"/>
                    </a:cubicBezTo>
                    <a:cubicBezTo>
                      <a:pt x="21" y="22"/>
                      <a:pt x="31" y="21"/>
                      <a:pt x="34" y="18"/>
                    </a:cubicBezTo>
                    <a:cubicBezTo>
                      <a:pt x="34" y="18"/>
                      <a:pt x="40" y="16"/>
                      <a:pt x="42" y="12"/>
                    </a:cubicBezTo>
                    <a:cubicBezTo>
                      <a:pt x="47" y="13"/>
                      <a:pt x="65" y="18"/>
                      <a:pt x="70" y="16"/>
                    </a:cubicBezTo>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64" name="Freeform 24">
                <a:extLst>
                  <a:ext uri="{FF2B5EF4-FFF2-40B4-BE49-F238E27FC236}">
                    <a16:creationId xmlns:a16="http://schemas.microsoft.com/office/drawing/2014/main" id="{A2780ECE-5402-870B-1B25-0E5F6058A323}"/>
                  </a:ext>
                </a:extLst>
              </p:cNvPr>
              <p:cNvSpPr>
                <a:spLocks/>
              </p:cNvSpPr>
              <p:nvPr/>
            </p:nvSpPr>
            <p:spPr bwMode="auto">
              <a:xfrm>
                <a:off x="4944905" y="4444441"/>
                <a:ext cx="167770" cy="78013"/>
              </a:xfrm>
              <a:custGeom>
                <a:avLst/>
                <a:gdLst>
                  <a:gd name="T0" fmla="*/ 70 w 168"/>
                  <a:gd name="T1" fmla="*/ 16 h 78"/>
                  <a:gd name="T2" fmla="*/ 76 w 168"/>
                  <a:gd name="T3" fmla="*/ 13 h 78"/>
                  <a:gd name="T4" fmla="*/ 82 w 168"/>
                  <a:gd name="T5" fmla="*/ 23 h 78"/>
                  <a:gd name="T6" fmla="*/ 92 w 168"/>
                  <a:gd name="T7" fmla="*/ 18 h 78"/>
                  <a:gd name="T8" fmla="*/ 78 w 168"/>
                  <a:gd name="T9" fmla="*/ 9 h 78"/>
                  <a:gd name="T10" fmla="*/ 90 w 168"/>
                  <a:gd name="T11" fmla="*/ 7 h 78"/>
                  <a:gd name="T12" fmla="*/ 109 w 168"/>
                  <a:gd name="T13" fmla="*/ 18 h 78"/>
                  <a:gd name="T14" fmla="*/ 126 w 168"/>
                  <a:gd name="T15" fmla="*/ 32 h 78"/>
                  <a:gd name="T16" fmla="*/ 135 w 168"/>
                  <a:gd name="T17" fmla="*/ 31 h 78"/>
                  <a:gd name="T18" fmla="*/ 155 w 168"/>
                  <a:gd name="T19" fmla="*/ 48 h 78"/>
                  <a:gd name="T20" fmla="*/ 154 w 168"/>
                  <a:gd name="T21" fmla="*/ 55 h 78"/>
                  <a:gd name="T22" fmla="*/ 167 w 168"/>
                  <a:gd name="T23" fmla="*/ 55 h 78"/>
                  <a:gd name="T24" fmla="*/ 160 w 168"/>
                  <a:gd name="T25" fmla="*/ 67 h 78"/>
                  <a:gd name="T26" fmla="*/ 144 w 168"/>
                  <a:gd name="T27" fmla="*/ 66 h 78"/>
                  <a:gd name="T28" fmla="*/ 137 w 168"/>
                  <a:gd name="T29" fmla="*/ 66 h 78"/>
                  <a:gd name="T30" fmla="*/ 131 w 168"/>
                  <a:gd name="T31" fmla="*/ 78 h 78"/>
                  <a:gd name="T32" fmla="*/ 105 w 168"/>
                  <a:gd name="T33" fmla="*/ 69 h 78"/>
                  <a:gd name="T34" fmla="*/ 94 w 168"/>
                  <a:gd name="T35" fmla="*/ 55 h 78"/>
                  <a:gd name="T36" fmla="*/ 87 w 168"/>
                  <a:gd name="T37" fmla="*/ 59 h 78"/>
                  <a:gd name="T38" fmla="*/ 82 w 168"/>
                  <a:gd name="T39" fmla="*/ 49 h 78"/>
                  <a:gd name="T40" fmla="*/ 72 w 168"/>
                  <a:gd name="T41" fmla="*/ 48 h 78"/>
                  <a:gd name="T42" fmla="*/ 61 w 168"/>
                  <a:gd name="T43" fmla="*/ 58 h 78"/>
                  <a:gd name="T44" fmla="*/ 45 w 168"/>
                  <a:gd name="T45" fmla="*/ 39 h 78"/>
                  <a:gd name="T46" fmla="*/ 28 w 168"/>
                  <a:gd name="T47" fmla="*/ 44 h 78"/>
                  <a:gd name="T48" fmla="*/ 14 w 168"/>
                  <a:gd name="T49" fmla="*/ 45 h 78"/>
                  <a:gd name="T50" fmla="*/ 3 w 168"/>
                  <a:gd name="T51" fmla="*/ 34 h 78"/>
                  <a:gd name="T52" fmla="*/ 21 w 168"/>
                  <a:gd name="T53" fmla="*/ 22 h 78"/>
                  <a:gd name="T54" fmla="*/ 34 w 168"/>
                  <a:gd name="T55" fmla="*/ 18 h 78"/>
                  <a:gd name="T56" fmla="*/ 42 w 168"/>
                  <a:gd name="T57" fmla="*/ 12 h 78"/>
                  <a:gd name="T58" fmla="*/ 70 w 168"/>
                  <a:gd name="T59" fmla="*/ 16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8" h="78">
                    <a:moveTo>
                      <a:pt x="70" y="16"/>
                    </a:moveTo>
                    <a:cubicBezTo>
                      <a:pt x="70" y="16"/>
                      <a:pt x="74" y="10"/>
                      <a:pt x="76" y="13"/>
                    </a:cubicBezTo>
                    <a:cubicBezTo>
                      <a:pt x="78" y="16"/>
                      <a:pt x="83" y="22"/>
                      <a:pt x="82" y="23"/>
                    </a:cubicBezTo>
                    <a:cubicBezTo>
                      <a:pt x="81" y="24"/>
                      <a:pt x="92" y="27"/>
                      <a:pt x="92" y="18"/>
                    </a:cubicBezTo>
                    <a:cubicBezTo>
                      <a:pt x="92" y="18"/>
                      <a:pt x="84" y="11"/>
                      <a:pt x="78" y="9"/>
                    </a:cubicBezTo>
                    <a:cubicBezTo>
                      <a:pt x="78" y="9"/>
                      <a:pt x="81" y="0"/>
                      <a:pt x="90" y="7"/>
                    </a:cubicBezTo>
                    <a:cubicBezTo>
                      <a:pt x="98" y="15"/>
                      <a:pt x="101" y="18"/>
                      <a:pt x="109" y="18"/>
                    </a:cubicBezTo>
                    <a:cubicBezTo>
                      <a:pt x="116" y="18"/>
                      <a:pt x="126" y="32"/>
                      <a:pt x="126" y="32"/>
                    </a:cubicBezTo>
                    <a:cubicBezTo>
                      <a:pt x="135" y="31"/>
                      <a:pt x="135" y="31"/>
                      <a:pt x="135" y="31"/>
                    </a:cubicBezTo>
                    <a:cubicBezTo>
                      <a:pt x="155" y="48"/>
                      <a:pt x="155" y="48"/>
                      <a:pt x="155" y="48"/>
                    </a:cubicBezTo>
                    <a:cubicBezTo>
                      <a:pt x="154" y="55"/>
                      <a:pt x="154" y="55"/>
                      <a:pt x="154" y="55"/>
                    </a:cubicBezTo>
                    <a:cubicBezTo>
                      <a:pt x="154" y="55"/>
                      <a:pt x="166" y="52"/>
                      <a:pt x="167" y="55"/>
                    </a:cubicBezTo>
                    <a:cubicBezTo>
                      <a:pt x="168" y="58"/>
                      <a:pt x="160" y="67"/>
                      <a:pt x="160" y="67"/>
                    </a:cubicBezTo>
                    <a:cubicBezTo>
                      <a:pt x="160" y="67"/>
                      <a:pt x="161" y="73"/>
                      <a:pt x="144" y="66"/>
                    </a:cubicBezTo>
                    <a:cubicBezTo>
                      <a:pt x="137" y="66"/>
                      <a:pt x="137" y="66"/>
                      <a:pt x="137" y="66"/>
                    </a:cubicBezTo>
                    <a:cubicBezTo>
                      <a:pt x="137" y="66"/>
                      <a:pt x="137" y="78"/>
                      <a:pt x="131" y="78"/>
                    </a:cubicBezTo>
                    <a:cubicBezTo>
                      <a:pt x="131" y="78"/>
                      <a:pt x="120" y="72"/>
                      <a:pt x="105" y="69"/>
                    </a:cubicBezTo>
                    <a:cubicBezTo>
                      <a:pt x="105" y="69"/>
                      <a:pt x="94" y="62"/>
                      <a:pt x="94" y="55"/>
                    </a:cubicBezTo>
                    <a:cubicBezTo>
                      <a:pt x="94" y="55"/>
                      <a:pt x="87" y="54"/>
                      <a:pt x="87" y="59"/>
                    </a:cubicBezTo>
                    <a:cubicBezTo>
                      <a:pt x="87" y="59"/>
                      <a:pt x="81" y="56"/>
                      <a:pt x="82" y="49"/>
                    </a:cubicBezTo>
                    <a:cubicBezTo>
                      <a:pt x="82" y="49"/>
                      <a:pt x="77" y="52"/>
                      <a:pt x="72" y="48"/>
                    </a:cubicBezTo>
                    <a:cubicBezTo>
                      <a:pt x="61" y="58"/>
                      <a:pt x="61" y="58"/>
                      <a:pt x="61" y="58"/>
                    </a:cubicBezTo>
                    <a:cubicBezTo>
                      <a:pt x="61" y="58"/>
                      <a:pt x="49" y="41"/>
                      <a:pt x="45" y="39"/>
                    </a:cubicBezTo>
                    <a:cubicBezTo>
                      <a:pt x="41" y="37"/>
                      <a:pt x="32" y="36"/>
                      <a:pt x="28" y="44"/>
                    </a:cubicBezTo>
                    <a:cubicBezTo>
                      <a:pt x="28" y="44"/>
                      <a:pt x="18" y="40"/>
                      <a:pt x="14" y="45"/>
                    </a:cubicBezTo>
                    <a:cubicBezTo>
                      <a:pt x="14" y="45"/>
                      <a:pt x="6" y="34"/>
                      <a:pt x="3" y="34"/>
                    </a:cubicBezTo>
                    <a:cubicBezTo>
                      <a:pt x="0" y="34"/>
                      <a:pt x="9" y="13"/>
                      <a:pt x="21" y="22"/>
                    </a:cubicBezTo>
                    <a:cubicBezTo>
                      <a:pt x="21" y="22"/>
                      <a:pt x="31" y="21"/>
                      <a:pt x="34" y="18"/>
                    </a:cubicBezTo>
                    <a:cubicBezTo>
                      <a:pt x="34" y="18"/>
                      <a:pt x="40" y="16"/>
                      <a:pt x="42" y="12"/>
                    </a:cubicBezTo>
                    <a:cubicBezTo>
                      <a:pt x="47" y="13"/>
                      <a:pt x="65" y="18"/>
                      <a:pt x="70" y="16"/>
                    </a:cubicBezTo>
                    <a:close/>
                  </a:path>
                </a:pathLst>
              </a:custGeom>
              <a:grp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5" name="Freeform 25">
                <a:extLst>
                  <a:ext uri="{FF2B5EF4-FFF2-40B4-BE49-F238E27FC236}">
                    <a16:creationId xmlns:a16="http://schemas.microsoft.com/office/drawing/2014/main" id="{04A9F5BE-63E3-029D-6DC2-B6E3B992E5AA}"/>
                  </a:ext>
                </a:extLst>
              </p:cNvPr>
              <p:cNvSpPr>
                <a:spLocks/>
              </p:cNvSpPr>
              <p:nvPr/>
            </p:nvSpPr>
            <p:spPr bwMode="auto">
              <a:xfrm>
                <a:off x="5127774" y="4453249"/>
                <a:ext cx="117858" cy="72141"/>
              </a:xfrm>
              <a:custGeom>
                <a:avLst/>
                <a:gdLst>
                  <a:gd name="T0" fmla="*/ 49 w 118"/>
                  <a:gd name="T1" fmla="*/ 19 h 72"/>
                  <a:gd name="T2" fmla="*/ 45 w 118"/>
                  <a:gd name="T3" fmla="*/ 10 h 72"/>
                  <a:gd name="T4" fmla="*/ 59 w 118"/>
                  <a:gd name="T5" fmla="*/ 9 h 72"/>
                  <a:gd name="T6" fmla="*/ 68 w 118"/>
                  <a:gd name="T7" fmla="*/ 12 h 72"/>
                  <a:gd name="T8" fmla="*/ 83 w 118"/>
                  <a:gd name="T9" fmla="*/ 11 h 72"/>
                  <a:gd name="T10" fmla="*/ 98 w 118"/>
                  <a:gd name="T11" fmla="*/ 17 h 72"/>
                  <a:gd name="T12" fmla="*/ 107 w 118"/>
                  <a:gd name="T13" fmla="*/ 26 h 72"/>
                  <a:gd name="T14" fmla="*/ 118 w 118"/>
                  <a:gd name="T15" fmla="*/ 33 h 72"/>
                  <a:gd name="T16" fmla="*/ 114 w 118"/>
                  <a:gd name="T17" fmla="*/ 42 h 72"/>
                  <a:gd name="T18" fmla="*/ 109 w 118"/>
                  <a:gd name="T19" fmla="*/ 46 h 72"/>
                  <a:gd name="T20" fmla="*/ 103 w 118"/>
                  <a:gd name="T21" fmla="*/ 35 h 72"/>
                  <a:gd name="T22" fmla="*/ 92 w 118"/>
                  <a:gd name="T23" fmla="*/ 39 h 72"/>
                  <a:gd name="T24" fmla="*/ 91 w 118"/>
                  <a:gd name="T25" fmla="*/ 28 h 72"/>
                  <a:gd name="T26" fmla="*/ 87 w 118"/>
                  <a:gd name="T27" fmla="*/ 25 h 72"/>
                  <a:gd name="T28" fmla="*/ 86 w 118"/>
                  <a:gd name="T29" fmla="*/ 36 h 72"/>
                  <a:gd name="T30" fmla="*/ 79 w 118"/>
                  <a:gd name="T31" fmla="*/ 29 h 72"/>
                  <a:gd name="T32" fmla="*/ 80 w 118"/>
                  <a:gd name="T33" fmla="*/ 38 h 72"/>
                  <a:gd name="T34" fmla="*/ 88 w 118"/>
                  <a:gd name="T35" fmla="*/ 55 h 72"/>
                  <a:gd name="T36" fmla="*/ 84 w 118"/>
                  <a:gd name="T37" fmla="*/ 72 h 72"/>
                  <a:gd name="T38" fmla="*/ 75 w 118"/>
                  <a:gd name="T39" fmla="*/ 62 h 72"/>
                  <a:gd name="T40" fmla="*/ 69 w 118"/>
                  <a:gd name="T41" fmla="*/ 64 h 72"/>
                  <a:gd name="T42" fmla="*/ 67 w 118"/>
                  <a:gd name="T43" fmla="*/ 56 h 72"/>
                  <a:gd name="T44" fmla="*/ 57 w 118"/>
                  <a:gd name="T45" fmla="*/ 60 h 72"/>
                  <a:gd name="T46" fmla="*/ 46 w 118"/>
                  <a:gd name="T47" fmla="*/ 50 h 72"/>
                  <a:gd name="T48" fmla="*/ 36 w 118"/>
                  <a:gd name="T49" fmla="*/ 55 h 72"/>
                  <a:gd name="T50" fmla="*/ 33 w 118"/>
                  <a:gd name="T51" fmla="*/ 61 h 72"/>
                  <a:gd name="T52" fmla="*/ 28 w 118"/>
                  <a:gd name="T53" fmla="*/ 55 h 72"/>
                  <a:gd name="T54" fmla="*/ 20 w 118"/>
                  <a:gd name="T55" fmla="*/ 60 h 72"/>
                  <a:gd name="T56" fmla="*/ 12 w 118"/>
                  <a:gd name="T57" fmla="*/ 51 h 72"/>
                  <a:gd name="T58" fmla="*/ 14 w 118"/>
                  <a:gd name="T59" fmla="*/ 30 h 72"/>
                  <a:gd name="T60" fmla="*/ 49 w 118"/>
                  <a:gd name="T61" fmla="*/ 19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8" h="72">
                    <a:moveTo>
                      <a:pt x="49" y="19"/>
                    </a:moveTo>
                    <a:cubicBezTo>
                      <a:pt x="49" y="19"/>
                      <a:pt x="48" y="11"/>
                      <a:pt x="45" y="10"/>
                    </a:cubicBezTo>
                    <a:cubicBezTo>
                      <a:pt x="43" y="9"/>
                      <a:pt x="58" y="0"/>
                      <a:pt x="59" y="9"/>
                    </a:cubicBezTo>
                    <a:cubicBezTo>
                      <a:pt x="68" y="12"/>
                      <a:pt x="68" y="12"/>
                      <a:pt x="68" y="12"/>
                    </a:cubicBezTo>
                    <a:cubicBezTo>
                      <a:pt x="68" y="12"/>
                      <a:pt x="75" y="8"/>
                      <a:pt x="83" y="11"/>
                    </a:cubicBezTo>
                    <a:cubicBezTo>
                      <a:pt x="90" y="15"/>
                      <a:pt x="98" y="17"/>
                      <a:pt x="98" y="17"/>
                    </a:cubicBezTo>
                    <a:cubicBezTo>
                      <a:pt x="107" y="26"/>
                      <a:pt x="107" y="26"/>
                      <a:pt x="107" y="26"/>
                    </a:cubicBezTo>
                    <a:cubicBezTo>
                      <a:pt x="118" y="33"/>
                      <a:pt x="118" y="33"/>
                      <a:pt x="118" y="33"/>
                    </a:cubicBezTo>
                    <a:cubicBezTo>
                      <a:pt x="114" y="42"/>
                      <a:pt x="114" y="42"/>
                      <a:pt x="114" y="42"/>
                    </a:cubicBezTo>
                    <a:cubicBezTo>
                      <a:pt x="109" y="46"/>
                      <a:pt x="109" y="46"/>
                      <a:pt x="109" y="46"/>
                    </a:cubicBezTo>
                    <a:cubicBezTo>
                      <a:pt x="103" y="35"/>
                      <a:pt x="103" y="35"/>
                      <a:pt x="103" y="35"/>
                    </a:cubicBezTo>
                    <a:cubicBezTo>
                      <a:pt x="103" y="35"/>
                      <a:pt x="95" y="39"/>
                      <a:pt x="92" y="39"/>
                    </a:cubicBezTo>
                    <a:cubicBezTo>
                      <a:pt x="89" y="39"/>
                      <a:pt x="91" y="28"/>
                      <a:pt x="91" y="28"/>
                    </a:cubicBezTo>
                    <a:cubicBezTo>
                      <a:pt x="87" y="25"/>
                      <a:pt x="87" y="25"/>
                      <a:pt x="87" y="25"/>
                    </a:cubicBezTo>
                    <a:cubicBezTo>
                      <a:pt x="86" y="36"/>
                      <a:pt x="86" y="36"/>
                      <a:pt x="86" y="36"/>
                    </a:cubicBezTo>
                    <a:cubicBezTo>
                      <a:pt x="86" y="36"/>
                      <a:pt x="83" y="27"/>
                      <a:pt x="79" y="29"/>
                    </a:cubicBezTo>
                    <a:cubicBezTo>
                      <a:pt x="75" y="31"/>
                      <a:pt x="76" y="33"/>
                      <a:pt x="80" y="38"/>
                    </a:cubicBezTo>
                    <a:cubicBezTo>
                      <a:pt x="84" y="42"/>
                      <a:pt x="92" y="44"/>
                      <a:pt x="88" y="55"/>
                    </a:cubicBezTo>
                    <a:cubicBezTo>
                      <a:pt x="88" y="55"/>
                      <a:pt x="91" y="72"/>
                      <a:pt x="84" y="72"/>
                    </a:cubicBezTo>
                    <a:cubicBezTo>
                      <a:pt x="75" y="62"/>
                      <a:pt x="75" y="62"/>
                      <a:pt x="75" y="62"/>
                    </a:cubicBezTo>
                    <a:cubicBezTo>
                      <a:pt x="69" y="64"/>
                      <a:pt x="69" y="64"/>
                      <a:pt x="69" y="64"/>
                    </a:cubicBezTo>
                    <a:cubicBezTo>
                      <a:pt x="69" y="64"/>
                      <a:pt x="72" y="54"/>
                      <a:pt x="67" y="56"/>
                    </a:cubicBezTo>
                    <a:cubicBezTo>
                      <a:pt x="62" y="58"/>
                      <a:pt x="61" y="60"/>
                      <a:pt x="57" y="60"/>
                    </a:cubicBezTo>
                    <a:cubicBezTo>
                      <a:pt x="52" y="60"/>
                      <a:pt x="46" y="50"/>
                      <a:pt x="46" y="50"/>
                    </a:cubicBezTo>
                    <a:cubicBezTo>
                      <a:pt x="46" y="50"/>
                      <a:pt x="43" y="61"/>
                      <a:pt x="36" y="55"/>
                    </a:cubicBezTo>
                    <a:cubicBezTo>
                      <a:pt x="36" y="55"/>
                      <a:pt x="37" y="61"/>
                      <a:pt x="33" y="61"/>
                    </a:cubicBezTo>
                    <a:cubicBezTo>
                      <a:pt x="28" y="55"/>
                      <a:pt x="28" y="55"/>
                      <a:pt x="28" y="55"/>
                    </a:cubicBezTo>
                    <a:cubicBezTo>
                      <a:pt x="20" y="60"/>
                      <a:pt x="20" y="60"/>
                      <a:pt x="20" y="60"/>
                    </a:cubicBezTo>
                    <a:cubicBezTo>
                      <a:pt x="12" y="51"/>
                      <a:pt x="12" y="51"/>
                      <a:pt x="12" y="51"/>
                    </a:cubicBezTo>
                    <a:cubicBezTo>
                      <a:pt x="12" y="51"/>
                      <a:pt x="0" y="44"/>
                      <a:pt x="14" y="30"/>
                    </a:cubicBezTo>
                    <a:cubicBezTo>
                      <a:pt x="28" y="16"/>
                      <a:pt x="49" y="19"/>
                      <a:pt x="49" y="19"/>
                    </a:cubicBezTo>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66" name="Freeform 26">
                <a:extLst>
                  <a:ext uri="{FF2B5EF4-FFF2-40B4-BE49-F238E27FC236}">
                    <a16:creationId xmlns:a16="http://schemas.microsoft.com/office/drawing/2014/main" id="{B4B03D78-AD19-7B4E-B6F8-A2AD053BA7D0}"/>
                  </a:ext>
                </a:extLst>
              </p:cNvPr>
              <p:cNvSpPr>
                <a:spLocks/>
              </p:cNvSpPr>
              <p:nvPr/>
            </p:nvSpPr>
            <p:spPr bwMode="auto">
              <a:xfrm>
                <a:off x="5127774" y="4453249"/>
                <a:ext cx="117858" cy="72141"/>
              </a:xfrm>
              <a:custGeom>
                <a:avLst/>
                <a:gdLst>
                  <a:gd name="T0" fmla="*/ 49 w 118"/>
                  <a:gd name="T1" fmla="*/ 19 h 72"/>
                  <a:gd name="T2" fmla="*/ 45 w 118"/>
                  <a:gd name="T3" fmla="*/ 10 h 72"/>
                  <a:gd name="T4" fmla="*/ 59 w 118"/>
                  <a:gd name="T5" fmla="*/ 9 h 72"/>
                  <a:gd name="T6" fmla="*/ 68 w 118"/>
                  <a:gd name="T7" fmla="*/ 12 h 72"/>
                  <a:gd name="T8" fmla="*/ 83 w 118"/>
                  <a:gd name="T9" fmla="*/ 11 h 72"/>
                  <a:gd name="T10" fmla="*/ 98 w 118"/>
                  <a:gd name="T11" fmla="*/ 17 h 72"/>
                  <a:gd name="T12" fmla="*/ 107 w 118"/>
                  <a:gd name="T13" fmla="*/ 26 h 72"/>
                  <a:gd name="T14" fmla="*/ 118 w 118"/>
                  <a:gd name="T15" fmla="*/ 33 h 72"/>
                  <a:gd name="T16" fmla="*/ 114 w 118"/>
                  <a:gd name="T17" fmla="*/ 42 h 72"/>
                  <a:gd name="T18" fmla="*/ 109 w 118"/>
                  <a:gd name="T19" fmla="*/ 46 h 72"/>
                  <a:gd name="T20" fmla="*/ 103 w 118"/>
                  <a:gd name="T21" fmla="*/ 35 h 72"/>
                  <a:gd name="T22" fmla="*/ 92 w 118"/>
                  <a:gd name="T23" fmla="*/ 39 h 72"/>
                  <a:gd name="T24" fmla="*/ 91 w 118"/>
                  <a:gd name="T25" fmla="*/ 28 h 72"/>
                  <a:gd name="T26" fmla="*/ 87 w 118"/>
                  <a:gd name="T27" fmla="*/ 25 h 72"/>
                  <a:gd name="T28" fmla="*/ 86 w 118"/>
                  <a:gd name="T29" fmla="*/ 36 h 72"/>
                  <a:gd name="T30" fmla="*/ 79 w 118"/>
                  <a:gd name="T31" fmla="*/ 29 h 72"/>
                  <a:gd name="T32" fmla="*/ 80 w 118"/>
                  <a:gd name="T33" fmla="*/ 38 h 72"/>
                  <a:gd name="T34" fmla="*/ 88 w 118"/>
                  <a:gd name="T35" fmla="*/ 55 h 72"/>
                  <a:gd name="T36" fmla="*/ 84 w 118"/>
                  <a:gd name="T37" fmla="*/ 72 h 72"/>
                  <a:gd name="T38" fmla="*/ 75 w 118"/>
                  <a:gd name="T39" fmla="*/ 62 h 72"/>
                  <a:gd name="T40" fmla="*/ 69 w 118"/>
                  <a:gd name="T41" fmla="*/ 64 h 72"/>
                  <a:gd name="T42" fmla="*/ 67 w 118"/>
                  <a:gd name="T43" fmla="*/ 56 h 72"/>
                  <a:gd name="T44" fmla="*/ 57 w 118"/>
                  <a:gd name="T45" fmla="*/ 60 h 72"/>
                  <a:gd name="T46" fmla="*/ 46 w 118"/>
                  <a:gd name="T47" fmla="*/ 50 h 72"/>
                  <a:gd name="T48" fmla="*/ 36 w 118"/>
                  <a:gd name="T49" fmla="*/ 55 h 72"/>
                  <a:gd name="T50" fmla="*/ 33 w 118"/>
                  <a:gd name="T51" fmla="*/ 61 h 72"/>
                  <a:gd name="T52" fmla="*/ 28 w 118"/>
                  <a:gd name="T53" fmla="*/ 55 h 72"/>
                  <a:gd name="T54" fmla="*/ 20 w 118"/>
                  <a:gd name="T55" fmla="*/ 60 h 72"/>
                  <a:gd name="T56" fmla="*/ 12 w 118"/>
                  <a:gd name="T57" fmla="*/ 51 h 72"/>
                  <a:gd name="T58" fmla="*/ 14 w 118"/>
                  <a:gd name="T59" fmla="*/ 30 h 72"/>
                  <a:gd name="T60" fmla="*/ 49 w 118"/>
                  <a:gd name="T61" fmla="*/ 19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8" h="72">
                    <a:moveTo>
                      <a:pt x="49" y="19"/>
                    </a:moveTo>
                    <a:cubicBezTo>
                      <a:pt x="49" y="19"/>
                      <a:pt x="48" y="11"/>
                      <a:pt x="45" y="10"/>
                    </a:cubicBezTo>
                    <a:cubicBezTo>
                      <a:pt x="43" y="9"/>
                      <a:pt x="58" y="0"/>
                      <a:pt x="59" y="9"/>
                    </a:cubicBezTo>
                    <a:cubicBezTo>
                      <a:pt x="68" y="12"/>
                      <a:pt x="68" y="12"/>
                      <a:pt x="68" y="12"/>
                    </a:cubicBezTo>
                    <a:cubicBezTo>
                      <a:pt x="68" y="12"/>
                      <a:pt x="75" y="8"/>
                      <a:pt x="83" y="11"/>
                    </a:cubicBezTo>
                    <a:cubicBezTo>
                      <a:pt x="90" y="15"/>
                      <a:pt x="98" y="17"/>
                      <a:pt x="98" y="17"/>
                    </a:cubicBezTo>
                    <a:cubicBezTo>
                      <a:pt x="107" y="26"/>
                      <a:pt x="107" y="26"/>
                      <a:pt x="107" y="26"/>
                    </a:cubicBezTo>
                    <a:cubicBezTo>
                      <a:pt x="118" y="33"/>
                      <a:pt x="118" y="33"/>
                      <a:pt x="118" y="33"/>
                    </a:cubicBezTo>
                    <a:cubicBezTo>
                      <a:pt x="114" y="42"/>
                      <a:pt x="114" y="42"/>
                      <a:pt x="114" y="42"/>
                    </a:cubicBezTo>
                    <a:cubicBezTo>
                      <a:pt x="109" y="46"/>
                      <a:pt x="109" y="46"/>
                      <a:pt x="109" y="46"/>
                    </a:cubicBezTo>
                    <a:cubicBezTo>
                      <a:pt x="103" y="35"/>
                      <a:pt x="103" y="35"/>
                      <a:pt x="103" y="35"/>
                    </a:cubicBezTo>
                    <a:cubicBezTo>
                      <a:pt x="103" y="35"/>
                      <a:pt x="95" y="39"/>
                      <a:pt x="92" y="39"/>
                    </a:cubicBezTo>
                    <a:cubicBezTo>
                      <a:pt x="89" y="39"/>
                      <a:pt x="91" y="28"/>
                      <a:pt x="91" y="28"/>
                    </a:cubicBezTo>
                    <a:cubicBezTo>
                      <a:pt x="87" y="25"/>
                      <a:pt x="87" y="25"/>
                      <a:pt x="87" y="25"/>
                    </a:cubicBezTo>
                    <a:cubicBezTo>
                      <a:pt x="86" y="36"/>
                      <a:pt x="86" y="36"/>
                      <a:pt x="86" y="36"/>
                    </a:cubicBezTo>
                    <a:cubicBezTo>
                      <a:pt x="86" y="36"/>
                      <a:pt x="83" y="27"/>
                      <a:pt x="79" y="29"/>
                    </a:cubicBezTo>
                    <a:cubicBezTo>
                      <a:pt x="75" y="31"/>
                      <a:pt x="76" y="33"/>
                      <a:pt x="80" y="38"/>
                    </a:cubicBezTo>
                    <a:cubicBezTo>
                      <a:pt x="84" y="42"/>
                      <a:pt x="92" y="44"/>
                      <a:pt x="88" y="55"/>
                    </a:cubicBezTo>
                    <a:cubicBezTo>
                      <a:pt x="88" y="55"/>
                      <a:pt x="91" y="72"/>
                      <a:pt x="84" y="72"/>
                    </a:cubicBezTo>
                    <a:cubicBezTo>
                      <a:pt x="75" y="62"/>
                      <a:pt x="75" y="62"/>
                      <a:pt x="75" y="62"/>
                    </a:cubicBezTo>
                    <a:cubicBezTo>
                      <a:pt x="69" y="64"/>
                      <a:pt x="69" y="64"/>
                      <a:pt x="69" y="64"/>
                    </a:cubicBezTo>
                    <a:cubicBezTo>
                      <a:pt x="69" y="64"/>
                      <a:pt x="72" y="54"/>
                      <a:pt x="67" y="56"/>
                    </a:cubicBezTo>
                    <a:cubicBezTo>
                      <a:pt x="62" y="58"/>
                      <a:pt x="61" y="60"/>
                      <a:pt x="57" y="60"/>
                    </a:cubicBezTo>
                    <a:cubicBezTo>
                      <a:pt x="52" y="60"/>
                      <a:pt x="46" y="50"/>
                      <a:pt x="46" y="50"/>
                    </a:cubicBezTo>
                    <a:cubicBezTo>
                      <a:pt x="46" y="50"/>
                      <a:pt x="43" y="61"/>
                      <a:pt x="36" y="55"/>
                    </a:cubicBezTo>
                    <a:cubicBezTo>
                      <a:pt x="36" y="55"/>
                      <a:pt x="37" y="61"/>
                      <a:pt x="33" y="61"/>
                    </a:cubicBezTo>
                    <a:cubicBezTo>
                      <a:pt x="28" y="55"/>
                      <a:pt x="28" y="55"/>
                      <a:pt x="28" y="55"/>
                    </a:cubicBezTo>
                    <a:cubicBezTo>
                      <a:pt x="20" y="60"/>
                      <a:pt x="20" y="60"/>
                      <a:pt x="20" y="60"/>
                    </a:cubicBezTo>
                    <a:cubicBezTo>
                      <a:pt x="12" y="51"/>
                      <a:pt x="12" y="51"/>
                      <a:pt x="12" y="51"/>
                    </a:cubicBezTo>
                    <a:cubicBezTo>
                      <a:pt x="12" y="51"/>
                      <a:pt x="0" y="44"/>
                      <a:pt x="14" y="30"/>
                    </a:cubicBezTo>
                    <a:cubicBezTo>
                      <a:pt x="28" y="16"/>
                      <a:pt x="49" y="19"/>
                      <a:pt x="49" y="19"/>
                    </a:cubicBezTo>
                    <a:close/>
                  </a:path>
                </a:pathLst>
              </a:custGeom>
              <a:grp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134" name="TextBox 133">
              <a:extLst>
                <a:ext uri="{FF2B5EF4-FFF2-40B4-BE49-F238E27FC236}">
                  <a16:creationId xmlns:a16="http://schemas.microsoft.com/office/drawing/2014/main" id="{A6817DE3-5E20-29ED-E2DE-FBE302AE78C6}"/>
                </a:ext>
              </a:extLst>
            </p:cNvPr>
            <p:cNvSpPr txBox="1"/>
            <p:nvPr/>
          </p:nvSpPr>
          <p:spPr>
            <a:xfrm>
              <a:off x="4445008" y="3494532"/>
              <a:ext cx="450256" cy="263149"/>
            </a:xfrm>
            <a:prstGeom prst="rect">
              <a:avLst/>
            </a:prstGeom>
            <a:noFill/>
          </p:spPr>
          <p:txBody>
            <a:bodyPr wrap="square" lIns="0" tIns="0" rIns="0" bIns="0" rtlCol="0">
              <a:spAutoFit/>
            </a:bodyPr>
            <a:lstStyle/>
            <a:p>
              <a:pPr algn="ctr">
                <a:lnSpc>
                  <a:spcPct val="90000"/>
                </a:lnSpc>
              </a:pPr>
              <a:r>
                <a:rPr lang="en-US" sz="900">
                  <a:solidFill>
                    <a:schemeClr val="bg1"/>
                  </a:solidFill>
                  <a:latin typeface="Arial" panose="020B0604020202020204" pitchFamily="34" charset="0"/>
                  <a:cs typeface="Arial" panose="020B0604020202020204" pitchFamily="34" charset="0"/>
                </a:rPr>
                <a:t>IL</a:t>
              </a:r>
            </a:p>
            <a:p>
              <a:pPr algn="ctr">
                <a:lnSpc>
                  <a:spcPct val="90000"/>
                </a:lnSpc>
              </a:pPr>
              <a:r>
                <a:rPr lang="en-US" sz="1000" b="1">
                  <a:solidFill>
                    <a:schemeClr val="bg1"/>
                  </a:solidFill>
                  <a:latin typeface="Arial" panose="020B0604020202020204" pitchFamily="34" charset="0"/>
                  <a:cs typeface="Arial" panose="020B0604020202020204" pitchFamily="34" charset="0"/>
                </a:rPr>
                <a:t>6,896</a:t>
              </a:r>
            </a:p>
          </p:txBody>
        </p:sp>
        <p:sp>
          <p:nvSpPr>
            <p:cNvPr id="135" name="TextBox 134">
              <a:extLst>
                <a:ext uri="{FF2B5EF4-FFF2-40B4-BE49-F238E27FC236}">
                  <a16:creationId xmlns:a16="http://schemas.microsoft.com/office/drawing/2014/main" id="{CDDABC16-3615-9D2D-82E4-B3D92C1F66F1}"/>
                </a:ext>
              </a:extLst>
            </p:cNvPr>
            <p:cNvSpPr txBox="1"/>
            <p:nvPr/>
          </p:nvSpPr>
          <p:spPr>
            <a:xfrm>
              <a:off x="1059857" y="2114517"/>
              <a:ext cx="450256" cy="221599"/>
            </a:xfrm>
            <a:prstGeom prst="rect">
              <a:avLst/>
            </a:prstGeom>
            <a:noFill/>
          </p:spPr>
          <p:txBody>
            <a:bodyPr wrap="square" lIns="0" tIns="0" rIns="0" bIns="0" rtlCol="0">
              <a:spAutoFit/>
            </a:bodyPr>
            <a:lstStyle/>
            <a:p>
              <a:pPr algn="ctr">
                <a:lnSpc>
                  <a:spcPct val="90000"/>
                </a:lnSpc>
              </a:pPr>
              <a:r>
                <a:rPr lang="en-US" sz="800" dirty="0">
                  <a:solidFill>
                    <a:schemeClr val="bg1"/>
                  </a:solidFill>
                  <a:latin typeface="Arial" panose="020B0604020202020204" pitchFamily="34" charset="0"/>
                  <a:cs typeface="Arial" panose="020B0604020202020204" pitchFamily="34" charset="0"/>
                </a:rPr>
                <a:t>WA</a:t>
              </a:r>
            </a:p>
            <a:p>
              <a:pPr algn="ctr">
                <a:lnSpc>
                  <a:spcPct val="90000"/>
                </a:lnSpc>
              </a:pPr>
              <a:r>
                <a:rPr lang="en-US" sz="800" b="1" dirty="0">
                  <a:solidFill>
                    <a:schemeClr val="bg1"/>
                  </a:solidFill>
                  <a:latin typeface="Arial" panose="020B0604020202020204" pitchFamily="34" charset="0"/>
                  <a:cs typeface="Arial" panose="020B0604020202020204" pitchFamily="34" charset="0"/>
                </a:rPr>
                <a:t>4,295</a:t>
              </a:r>
            </a:p>
          </p:txBody>
        </p:sp>
        <p:sp>
          <p:nvSpPr>
            <p:cNvPr id="136" name="TextBox 135">
              <a:extLst>
                <a:ext uri="{FF2B5EF4-FFF2-40B4-BE49-F238E27FC236}">
                  <a16:creationId xmlns:a16="http://schemas.microsoft.com/office/drawing/2014/main" id="{71723DA9-49EF-4244-1E1B-6A4E769556AD}"/>
                </a:ext>
              </a:extLst>
            </p:cNvPr>
            <p:cNvSpPr txBox="1"/>
            <p:nvPr/>
          </p:nvSpPr>
          <p:spPr>
            <a:xfrm>
              <a:off x="833433" y="2625527"/>
              <a:ext cx="450256" cy="221599"/>
            </a:xfrm>
            <a:prstGeom prst="rect">
              <a:avLst/>
            </a:prstGeom>
            <a:noFill/>
          </p:spPr>
          <p:txBody>
            <a:bodyPr wrap="square" lIns="0" tIns="0" rIns="0" bIns="0" rtlCol="0">
              <a:spAutoFit/>
            </a:bodyPr>
            <a:lstStyle/>
            <a:p>
              <a:pPr algn="ctr">
                <a:lnSpc>
                  <a:spcPct val="90000"/>
                </a:lnSpc>
              </a:pPr>
              <a:r>
                <a:rPr lang="en-US" sz="800" dirty="0">
                  <a:solidFill>
                    <a:schemeClr val="bg1"/>
                  </a:solidFill>
                  <a:latin typeface="Arial" panose="020B0604020202020204" pitchFamily="34" charset="0"/>
                  <a:cs typeface="Arial" panose="020B0604020202020204" pitchFamily="34" charset="0"/>
                </a:rPr>
                <a:t>OR</a:t>
              </a:r>
            </a:p>
            <a:p>
              <a:pPr algn="ctr">
                <a:lnSpc>
                  <a:spcPct val="90000"/>
                </a:lnSpc>
              </a:pPr>
              <a:r>
                <a:rPr lang="en-US" sz="800" b="1" dirty="0">
                  <a:solidFill>
                    <a:schemeClr val="bg1"/>
                  </a:solidFill>
                  <a:latin typeface="Arial" panose="020B0604020202020204" pitchFamily="34" charset="0"/>
                  <a:cs typeface="Arial" panose="020B0604020202020204" pitchFamily="34" charset="0"/>
                </a:rPr>
                <a:t>1,846</a:t>
              </a:r>
            </a:p>
          </p:txBody>
        </p:sp>
        <p:sp>
          <p:nvSpPr>
            <p:cNvPr id="137" name="TextBox 136">
              <a:extLst>
                <a:ext uri="{FF2B5EF4-FFF2-40B4-BE49-F238E27FC236}">
                  <a16:creationId xmlns:a16="http://schemas.microsoft.com/office/drawing/2014/main" id="{3D3C7E16-39B5-8D1B-E4A1-B0F71012CDDB}"/>
                </a:ext>
              </a:extLst>
            </p:cNvPr>
            <p:cNvSpPr txBox="1"/>
            <p:nvPr/>
          </p:nvSpPr>
          <p:spPr>
            <a:xfrm>
              <a:off x="2164224" y="2398142"/>
              <a:ext cx="450256" cy="263149"/>
            </a:xfrm>
            <a:prstGeom prst="rect">
              <a:avLst/>
            </a:prstGeom>
            <a:noFill/>
          </p:spPr>
          <p:txBody>
            <a:bodyPr wrap="square" lIns="0" tIns="0" rIns="0" bIns="0" rtlCol="0">
              <a:spAutoFit/>
            </a:bodyPr>
            <a:lstStyle/>
            <a:p>
              <a:pPr algn="ctr">
                <a:lnSpc>
                  <a:spcPct val="90000"/>
                </a:lnSpc>
              </a:pPr>
              <a:r>
                <a:rPr lang="en-US" sz="900" dirty="0">
                  <a:solidFill>
                    <a:schemeClr val="bg1"/>
                  </a:solidFill>
                  <a:latin typeface="Arial" panose="020B0604020202020204" pitchFamily="34" charset="0"/>
                  <a:cs typeface="Arial" panose="020B0604020202020204" pitchFamily="34" charset="0"/>
                </a:rPr>
                <a:t>MT</a:t>
              </a:r>
            </a:p>
            <a:p>
              <a:pPr algn="ctr">
                <a:lnSpc>
                  <a:spcPct val="90000"/>
                </a:lnSpc>
              </a:pPr>
              <a:r>
                <a:rPr lang="en-US" sz="1000" b="1" dirty="0">
                  <a:solidFill>
                    <a:schemeClr val="bg1"/>
                  </a:solidFill>
                  <a:latin typeface="Arial" panose="020B0604020202020204" pitchFamily="34" charset="0"/>
                  <a:cs typeface="Arial" panose="020B0604020202020204" pitchFamily="34" charset="0"/>
                </a:rPr>
                <a:t>349</a:t>
              </a:r>
            </a:p>
          </p:txBody>
        </p:sp>
        <p:sp>
          <p:nvSpPr>
            <p:cNvPr id="138" name="TextBox 137">
              <a:extLst>
                <a:ext uri="{FF2B5EF4-FFF2-40B4-BE49-F238E27FC236}">
                  <a16:creationId xmlns:a16="http://schemas.microsoft.com/office/drawing/2014/main" id="{68150E34-63B8-4B1D-1C45-962693F12163}"/>
                </a:ext>
              </a:extLst>
            </p:cNvPr>
            <p:cNvSpPr txBox="1"/>
            <p:nvPr/>
          </p:nvSpPr>
          <p:spPr>
            <a:xfrm>
              <a:off x="1510708" y="2842106"/>
              <a:ext cx="450256" cy="221599"/>
            </a:xfrm>
            <a:prstGeom prst="rect">
              <a:avLst/>
            </a:prstGeom>
            <a:noFill/>
          </p:spPr>
          <p:txBody>
            <a:bodyPr wrap="square" lIns="0" tIns="0" rIns="0" bIns="0" rtlCol="0">
              <a:spAutoFit/>
            </a:bodyPr>
            <a:lstStyle/>
            <a:p>
              <a:pPr algn="ctr">
                <a:lnSpc>
                  <a:spcPct val="90000"/>
                </a:lnSpc>
              </a:pPr>
              <a:r>
                <a:rPr lang="en-US" sz="800" dirty="0">
                  <a:solidFill>
                    <a:schemeClr val="bg1"/>
                  </a:solidFill>
                  <a:latin typeface="Arial" panose="020B0604020202020204" pitchFamily="34" charset="0"/>
                  <a:cs typeface="Arial" panose="020B0604020202020204" pitchFamily="34" charset="0"/>
                </a:rPr>
                <a:t>ID</a:t>
              </a:r>
            </a:p>
            <a:p>
              <a:pPr algn="ctr">
                <a:lnSpc>
                  <a:spcPct val="90000"/>
                </a:lnSpc>
              </a:pPr>
              <a:r>
                <a:rPr lang="en-US" sz="800" b="1" dirty="0">
                  <a:solidFill>
                    <a:schemeClr val="bg1"/>
                  </a:solidFill>
                  <a:latin typeface="Arial" panose="020B0604020202020204" pitchFamily="34" charset="0"/>
                  <a:cs typeface="Arial" panose="020B0604020202020204" pitchFamily="34" charset="0"/>
                </a:rPr>
                <a:t>1,177</a:t>
              </a:r>
            </a:p>
          </p:txBody>
        </p:sp>
        <p:sp>
          <p:nvSpPr>
            <p:cNvPr id="139" name="TextBox 138">
              <a:extLst>
                <a:ext uri="{FF2B5EF4-FFF2-40B4-BE49-F238E27FC236}">
                  <a16:creationId xmlns:a16="http://schemas.microsoft.com/office/drawing/2014/main" id="{BDDB8126-D6FC-2297-EEB5-75C2AE9B9EC5}"/>
                </a:ext>
              </a:extLst>
            </p:cNvPr>
            <p:cNvSpPr txBox="1"/>
            <p:nvPr/>
          </p:nvSpPr>
          <p:spPr>
            <a:xfrm>
              <a:off x="669547" y="3913799"/>
              <a:ext cx="570123" cy="221599"/>
            </a:xfrm>
            <a:prstGeom prst="rect">
              <a:avLst/>
            </a:prstGeom>
            <a:noFill/>
          </p:spPr>
          <p:txBody>
            <a:bodyPr wrap="square" lIns="0" tIns="0" rIns="0" bIns="0" rtlCol="0">
              <a:spAutoFit/>
            </a:bodyPr>
            <a:lstStyle/>
            <a:p>
              <a:pPr algn="ctr">
                <a:lnSpc>
                  <a:spcPct val="90000"/>
                </a:lnSpc>
              </a:pPr>
              <a:r>
                <a:rPr lang="en-US" sz="800">
                  <a:solidFill>
                    <a:schemeClr val="bg1"/>
                  </a:solidFill>
                  <a:latin typeface="Arial" panose="020B0604020202020204" pitchFamily="34" charset="0"/>
                  <a:cs typeface="Arial" panose="020B0604020202020204" pitchFamily="34" charset="0"/>
                </a:rPr>
                <a:t>CA</a:t>
              </a:r>
            </a:p>
            <a:p>
              <a:pPr algn="ctr">
                <a:lnSpc>
                  <a:spcPct val="90000"/>
                </a:lnSpc>
              </a:pPr>
              <a:r>
                <a:rPr lang="en-US" sz="800" b="1">
                  <a:solidFill>
                    <a:schemeClr val="bg1"/>
                  </a:solidFill>
                  <a:latin typeface="Arial" panose="020B0604020202020204" pitchFamily="34" charset="0"/>
                  <a:cs typeface="Arial" panose="020B0604020202020204" pitchFamily="34" charset="0"/>
                </a:rPr>
                <a:t>23,143</a:t>
              </a:r>
            </a:p>
          </p:txBody>
        </p:sp>
        <p:sp>
          <p:nvSpPr>
            <p:cNvPr id="140" name="TextBox 139">
              <a:extLst>
                <a:ext uri="{FF2B5EF4-FFF2-40B4-BE49-F238E27FC236}">
                  <a16:creationId xmlns:a16="http://schemas.microsoft.com/office/drawing/2014/main" id="{57277E4C-9AF9-F198-99A7-D004F6A89FF7}"/>
                </a:ext>
              </a:extLst>
            </p:cNvPr>
            <p:cNvSpPr txBox="1"/>
            <p:nvPr/>
          </p:nvSpPr>
          <p:spPr>
            <a:xfrm>
              <a:off x="1105342" y="3392844"/>
              <a:ext cx="450256" cy="221599"/>
            </a:xfrm>
            <a:prstGeom prst="rect">
              <a:avLst/>
            </a:prstGeom>
            <a:noFill/>
          </p:spPr>
          <p:txBody>
            <a:bodyPr wrap="square" lIns="0" tIns="0" rIns="0" bIns="0" rtlCol="0">
              <a:spAutoFit/>
            </a:bodyPr>
            <a:lstStyle/>
            <a:p>
              <a:pPr algn="ctr">
                <a:lnSpc>
                  <a:spcPct val="90000"/>
                </a:lnSpc>
              </a:pPr>
              <a:r>
                <a:rPr lang="en-US" sz="800">
                  <a:solidFill>
                    <a:schemeClr val="bg1"/>
                  </a:solidFill>
                  <a:latin typeface="Arial" panose="020B0604020202020204" pitchFamily="34" charset="0"/>
                  <a:cs typeface="Arial" panose="020B0604020202020204" pitchFamily="34" charset="0"/>
                </a:rPr>
                <a:t>NV</a:t>
              </a:r>
            </a:p>
            <a:p>
              <a:pPr algn="ctr">
                <a:lnSpc>
                  <a:spcPct val="90000"/>
                </a:lnSpc>
              </a:pPr>
              <a:r>
                <a:rPr lang="en-US" sz="800" b="1">
                  <a:solidFill>
                    <a:schemeClr val="bg1"/>
                  </a:solidFill>
                  <a:latin typeface="Arial" panose="020B0604020202020204" pitchFamily="34" charset="0"/>
                  <a:cs typeface="Arial" panose="020B0604020202020204" pitchFamily="34" charset="0"/>
                </a:rPr>
                <a:t>2,363</a:t>
              </a:r>
            </a:p>
          </p:txBody>
        </p:sp>
        <p:sp>
          <p:nvSpPr>
            <p:cNvPr id="141" name="TextBox 140">
              <a:extLst>
                <a:ext uri="{FF2B5EF4-FFF2-40B4-BE49-F238E27FC236}">
                  <a16:creationId xmlns:a16="http://schemas.microsoft.com/office/drawing/2014/main" id="{C937CE7E-174E-4D8A-B8CF-B59B0DE11401}"/>
                </a:ext>
              </a:extLst>
            </p:cNvPr>
            <p:cNvSpPr txBox="1"/>
            <p:nvPr/>
          </p:nvSpPr>
          <p:spPr>
            <a:xfrm>
              <a:off x="794448" y="5055256"/>
              <a:ext cx="450256" cy="221599"/>
            </a:xfrm>
            <a:prstGeom prst="rect">
              <a:avLst/>
            </a:prstGeom>
            <a:noFill/>
          </p:spPr>
          <p:txBody>
            <a:bodyPr wrap="square" lIns="0" tIns="0" rIns="0" bIns="0" rtlCol="0">
              <a:spAutoFit/>
            </a:bodyPr>
            <a:lstStyle/>
            <a:p>
              <a:pPr algn="ctr">
                <a:lnSpc>
                  <a:spcPct val="90000"/>
                </a:lnSpc>
              </a:pPr>
              <a:r>
                <a:rPr lang="en-US" sz="800" dirty="0">
                  <a:solidFill>
                    <a:schemeClr val="bg1"/>
                  </a:solidFill>
                  <a:latin typeface="Arial" panose="020B0604020202020204" pitchFamily="34" charset="0"/>
                  <a:cs typeface="Arial" panose="020B0604020202020204" pitchFamily="34" charset="0"/>
                </a:rPr>
                <a:t>AK</a:t>
              </a:r>
            </a:p>
            <a:p>
              <a:pPr algn="ctr">
                <a:lnSpc>
                  <a:spcPct val="90000"/>
                </a:lnSpc>
              </a:pPr>
              <a:r>
                <a:rPr lang="en-US" sz="800" b="1" dirty="0">
                  <a:solidFill>
                    <a:schemeClr val="bg1"/>
                  </a:solidFill>
                  <a:latin typeface="Arial" panose="020B0604020202020204" pitchFamily="34" charset="0"/>
                  <a:cs typeface="Arial" panose="020B0604020202020204" pitchFamily="34" charset="0"/>
                </a:rPr>
                <a:t>369</a:t>
              </a:r>
            </a:p>
          </p:txBody>
        </p:sp>
        <p:sp>
          <p:nvSpPr>
            <p:cNvPr id="142" name="TextBox 141">
              <a:extLst>
                <a:ext uri="{FF2B5EF4-FFF2-40B4-BE49-F238E27FC236}">
                  <a16:creationId xmlns:a16="http://schemas.microsoft.com/office/drawing/2014/main" id="{7B747BBF-63F1-7DF2-2E08-0C45A9E2BADD}"/>
                </a:ext>
              </a:extLst>
            </p:cNvPr>
            <p:cNvSpPr txBox="1"/>
            <p:nvPr/>
          </p:nvSpPr>
          <p:spPr>
            <a:xfrm>
              <a:off x="2851944" y="5907873"/>
              <a:ext cx="450256" cy="221599"/>
            </a:xfrm>
            <a:prstGeom prst="rect">
              <a:avLst/>
            </a:prstGeom>
            <a:noFill/>
          </p:spPr>
          <p:txBody>
            <a:bodyPr wrap="square" lIns="0" tIns="0" rIns="0" bIns="0" rtlCol="0">
              <a:spAutoFit/>
            </a:bodyPr>
            <a:lstStyle/>
            <a:p>
              <a:pPr algn="ctr">
                <a:lnSpc>
                  <a:spcPct val="90000"/>
                </a:lnSpc>
              </a:pPr>
              <a:r>
                <a:rPr lang="en-US" sz="800">
                  <a:latin typeface="Arial" panose="020B0604020202020204" pitchFamily="34" charset="0"/>
                  <a:cs typeface="Arial" panose="020B0604020202020204" pitchFamily="34" charset="0"/>
                </a:rPr>
                <a:t>HI</a:t>
              </a:r>
            </a:p>
            <a:p>
              <a:pPr algn="ctr">
                <a:lnSpc>
                  <a:spcPct val="90000"/>
                </a:lnSpc>
              </a:pPr>
              <a:r>
                <a:rPr lang="en-US" sz="800" b="1">
                  <a:latin typeface="Arial" panose="020B0604020202020204" pitchFamily="34" charset="0"/>
                  <a:cs typeface="Arial" panose="020B0604020202020204" pitchFamily="34" charset="0"/>
                </a:rPr>
                <a:t>1,078</a:t>
              </a:r>
            </a:p>
          </p:txBody>
        </p:sp>
        <p:sp>
          <p:nvSpPr>
            <p:cNvPr id="143" name="TextBox 142">
              <a:extLst>
                <a:ext uri="{FF2B5EF4-FFF2-40B4-BE49-F238E27FC236}">
                  <a16:creationId xmlns:a16="http://schemas.microsoft.com/office/drawing/2014/main" id="{D806A598-F6A4-C7AB-4999-BEA3157C0829}"/>
                </a:ext>
              </a:extLst>
            </p:cNvPr>
            <p:cNvSpPr txBox="1"/>
            <p:nvPr/>
          </p:nvSpPr>
          <p:spPr>
            <a:xfrm>
              <a:off x="1712299" y="3606366"/>
              <a:ext cx="450256" cy="221599"/>
            </a:xfrm>
            <a:prstGeom prst="rect">
              <a:avLst/>
            </a:prstGeom>
            <a:noFill/>
          </p:spPr>
          <p:txBody>
            <a:bodyPr wrap="square" lIns="0" tIns="0" rIns="0" bIns="0" rtlCol="0">
              <a:spAutoFit/>
            </a:bodyPr>
            <a:lstStyle/>
            <a:p>
              <a:pPr algn="ctr">
                <a:lnSpc>
                  <a:spcPct val="90000"/>
                </a:lnSpc>
              </a:pPr>
              <a:r>
                <a:rPr lang="en-US" sz="800" dirty="0">
                  <a:solidFill>
                    <a:schemeClr val="bg1"/>
                  </a:solidFill>
                  <a:latin typeface="Arial" panose="020B0604020202020204" pitchFamily="34" charset="0"/>
                  <a:cs typeface="Arial" panose="020B0604020202020204" pitchFamily="34" charset="0"/>
                </a:rPr>
                <a:t>UT</a:t>
              </a:r>
            </a:p>
            <a:p>
              <a:pPr algn="ctr">
                <a:lnSpc>
                  <a:spcPct val="90000"/>
                </a:lnSpc>
              </a:pPr>
              <a:r>
                <a:rPr lang="en-US" sz="800" b="1" dirty="0">
                  <a:solidFill>
                    <a:schemeClr val="bg1"/>
                  </a:solidFill>
                  <a:latin typeface="Arial" panose="020B0604020202020204" pitchFamily="34" charset="0"/>
                  <a:cs typeface="Arial" panose="020B0604020202020204" pitchFamily="34" charset="0"/>
                </a:rPr>
                <a:t>2,657</a:t>
              </a:r>
            </a:p>
          </p:txBody>
        </p:sp>
        <p:sp>
          <p:nvSpPr>
            <p:cNvPr id="144" name="TextBox 143">
              <a:extLst>
                <a:ext uri="{FF2B5EF4-FFF2-40B4-BE49-F238E27FC236}">
                  <a16:creationId xmlns:a16="http://schemas.microsoft.com/office/drawing/2014/main" id="{3931533A-E0C5-7D3F-D171-739181B130AF}"/>
                </a:ext>
              </a:extLst>
            </p:cNvPr>
            <p:cNvSpPr txBox="1"/>
            <p:nvPr/>
          </p:nvSpPr>
          <p:spPr>
            <a:xfrm>
              <a:off x="1570211" y="4353756"/>
              <a:ext cx="450256" cy="221599"/>
            </a:xfrm>
            <a:prstGeom prst="rect">
              <a:avLst/>
            </a:prstGeom>
            <a:noFill/>
          </p:spPr>
          <p:txBody>
            <a:bodyPr wrap="square" lIns="0" tIns="0" rIns="0" bIns="0" rtlCol="0">
              <a:spAutoFit/>
            </a:bodyPr>
            <a:lstStyle/>
            <a:p>
              <a:pPr algn="ctr">
                <a:lnSpc>
                  <a:spcPct val="90000"/>
                </a:lnSpc>
              </a:pPr>
              <a:r>
                <a:rPr lang="en-US" sz="800">
                  <a:solidFill>
                    <a:schemeClr val="bg1"/>
                  </a:solidFill>
                  <a:latin typeface="Arial" panose="020B0604020202020204" pitchFamily="34" charset="0"/>
                  <a:cs typeface="Arial" panose="020B0604020202020204" pitchFamily="34" charset="0"/>
                </a:rPr>
                <a:t>AZ</a:t>
              </a:r>
            </a:p>
            <a:p>
              <a:pPr algn="ctr">
                <a:lnSpc>
                  <a:spcPct val="90000"/>
                </a:lnSpc>
              </a:pPr>
              <a:r>
                <a:rPr lang="en-US" sz="800" b="1">
                  <a:solidFill>
                    <a:schemeClr val="bg1"/>
                  </a:solidFill>
                  <a:latin typeface="Arial" panose="020B0604020202020204" pitchFamily="34" charset="0"/>
                  <a:cs typeface="Arial" panose="020B0604020202020204" pitchFamily="34" charset="0"/>
                </a:rPr>
                <a:t>5,059</a:t>
              </a:r>
            </a:p>
          </p:txBody>
        </p:sp>
        <p:sp>
          <p:nvSpPr>
            <p:cNvPr id="145" name="TextBox 144">
              <a:extLst>
                <a:ext uri="{FF2B5EF4-FFF2-40B4-BE49-F238E27FC236}">
                  <a16:creationId xmlns:a16="http://schemas.microsoft.com/office/drawing/2014/main" id="{A71551EE-DB8E-7507-F152-14F73ED68119}"/>
                </a:ext>
              </a:extLst>
            </p:cNvPr>
            <p:cNvSpPr txBox="1"/>
            <p:nvPr/>
          </p:nvSpPr>
          <p:spPr>
            <a:xfrm>
              <a:off x="2445680" y="3730174"/>
              <a:ext cx="450256" cy="221599"/>
            </a:xfrm>
            <a:prstGeom prst="rect">
              <a:avLst/>
            </a:prstGeom>
            <a:noFill/>
          </p:spPr>
          <p:txBody>
            <a:bodyPr wrap="square" lIns="0" tIns="0" rIns="0" bIns="0" rtlCol="0">
              <a:spAutoFit/>
            </a:bodyPr>
            <a:lstStyle/>
            <a:p>
              <a:pPr algn="ctr">
                <a:lnSpc>
                  <a:spcPct val="90000"/>
                </a:lnSpc>
              </a:pPr>
              <a:r>
                <a:rPr lang="en-US" sz="800">
                  <a:solidFill>
                    <a:schemeClr val="bg1"/>
                  </a:solidFill>
                  <a:latin typeface="Arial" panose="020B0604020202020204" pitchFamily="34" charset="0"/>
                  <a:cs typeface="Arial" panose="020B0604020202020204" pitchFamily="34" charset="0"/>
                </a:rPr>
                <a:t>CO</a:t>
              </a:r>
            </a:p>
            <a:p>
              <a:pPr algn="ctr">
                <a:lnSpc>
                  <a:spcPct val="90000"/>
                </a:lnSpc>
              </a:pPr>
              <a:r>
                <a:rPr lang="en-US" sz="800" b="1">
                  <a:solidFill>
                    <a:schemeClr val="bg1"/>
                  </a:solidFill>
                  <a:latin typeface="Arial" panose="020B0604020202020204" pitchFamily="34" charset="0"/>
                  <a:cs typeface="Arial" panose="020B0604020202020204" pitchFamily="34" charset="0"/>
                </a:rPr>
                <a:t>4,208</a:t>
              </a:r>
            </a:p>
          </p:txBody>
        </p:sp>
        <p:sp>
          <p:nvSpPr>
            <p:cNvPr id="146" name="TextBox 145">
              <a:extLst>
                <a:ext uri="{FF2B5EF4-FFF2-40B4-BE49-F238E27FC236}">
                  <a16:creationId xmlns:a16="http://schemas.microsoft.com/office/drawing/2014/main" id="{132EE6D8-B826-CCC9-D36A-64A71DE96A3B}"/>
                </a:ext>
              </a:extLst>
            </p:cNvPr>
            <p:cNvSpPr txBox="1"/>
            <p:nvPr/>
          </p:nvSpPr>
          <p:spPr>
            <a:xfrm>
              <a:off x="2288057" y="4474114"/>
              <a:ext cx="450256" cy="263149"/>
            </a:xfrm>
            <a:prstGeom prst="rect">
              <a:avLst/>
            </a:prstGeom>
            <a:noFill/>
          </p:spPr>
          <p:txBody>
            <a:bodyPr wrap="square" lIns="0" tIns="0" rIns="0" bIns="0" rtlCol="0">
              <a:spAutoFit/>
            </a:bodyPr>
            <a:lstStyle/>
            <a:p>
              <a:pPr algn="ctr">
                <a:lnSpc>
                  <a:spcPct val="90000"/>
                </a:lnSpc>
              </a:pPr>
              <a:r>
                <a:rPr lang="en-US" sz="900">
                  <a:solidFill>
                    <a:schemeClr val="bg1"/>
                  </a:solidFill>
                  <a:latin typeface="Arial" panose="020B0604020202020204" pitchFamily="34" charset="0"/>
                  <a:cs typeface="Arial" panose="020B0604020202020204" pitchFamily="34" charset="0"/>
                </a:rPr>
                <a:t>NM</a:t>
              </a:r>
            </a:p>
            <a:p>
              <a:pPr algn="ctr">
                <a:lnSpc>
                  <a:spcPct val="90000"/>
                </a:lnSpc>
              </a:pPr>
              <a:r>
                <a:rPr lang="en-US" sz="1000" b="1">
                  <a:solidFill>
                    <a:schemeClr val="bg1"/>
                  </a:solidFill>
                  <a:latin typeface="Arial" panose="020B0604020202020204" pitchFamily="34" charset="0"/>
                  <a:cs typeface="Arial" panose="020B0604020202020204" pitchFamily="34" charset="0"/>
                </a:rPr>
                <a:t>1,233</a:t>
              </a:r>
            </a:p>
          </p:txBody>
        </p:sp>
        <p:sp>
          <p:nvSpPr>
            <p:cNvPr id="147" name="TextBox 146">
              <a:extLst>
                <a:ext uri="{FF2B5EF4-FFF2-40B4-BE49-F238E27FC236}">
                  <a16:creationId xmlns:a16="http://schemas.microsoft.com/office/drawing/2014/main" id="{465C22AA-71B5-6537-6CFF-8D066AF7D549}"/>
                </a:ext>
              </a:extLst>
            </p:cNvPr>
            <p:cNvSpPr txBox="1"/>
            <p:nvPr/>
          </p:nvSpPr>
          <p:spPr>
            <a:xfrm>
              <a:off x="2285956" y="3073528"/>
              <a:ext cx="450256" cy="221599"/>
            </a:xfrm>
            <a:prstGeom prst="rect">
              <a:avLst/>
            </a:prstGeom>
            <a:noFill/>
          </p:spPr>
          <p:txBody>
            <a:bodyPr wrap="square" lIns="0" tIns="0" rIns="0" bIns="0" rtlCol="0">
              <a:spAutoFit/>
            </a:bodyPr>
            <a:lstStyle/>
            <a:p>
              <a:pPr algn="ctr">
                <a:lnSpc>
                  <a:spcPct val="90000"/>
                </a:lnSpc>
              </a:pPr>
              <a:r>
                <a:rPr lang="en-US" sz="800" dirty="0">
                  <a:solidFill>
                    <a:schemeClr val="bg1"/>
                  </a:solidFill>
                  <a:latin typeface="Arial" panose="020B0604020202020204" pitchFamily="34" charset="0"/>
                  <a:cs typeface="Arial" panose="020B0604020202020204" pitchFamily="34" charset="0"/>
                </a:rPr>
                <a:t>WY</a:t>
              </a:r>
            </a:p>
            <a:p>
              <a:pPr algn="ctr">
                <a:lnSpc>
                  <a:spcPct val="90000"/>
                </a:lnSpc>
              </a:pPr>
              <a:r>
                <a:rPr lang="en-US" sz="800" b="1" dirty="0">
                  <a:solidFill>
                    <a:schemeClr val="bg1"/>
                  </a:solidFill>
                  <a:latin typeface="Arial" panose="020B0604020202020204" pitchFamily="34" charset="0"/>
                  <a:cs typeface="Arial" panose="020B0604020202020204" pitchFamily="34" charset="0"/>
                </a:rPr>
                <a:t>259</a:t>
              </a:r>
            </a:p>
          </p:txBody>
        </p:sp>
        <p:sp>
          <p:nvSpPr>
            <p:cNvPr id="148" name="TextBox 147">
              <a:extLst>
                <a:ext uri="{FF2B5EF4-FFF2-40B4-BE49-F238E27FC236}">
                  <a16:creationId xmlns:a16="http://schemas.microsoft.com/office/drawing/2014/main" id="{B3E5B5EF-C9B8-4586-FD92-B51705641CDC}"/>
                </a:ext>
              </a:extLst>
            </p:cNvPr>
            <p:cNvSpPr txBox="1"/>
            <p:nvPr/>
          </p:nvSpPr>
          <p:spPr>
            <a:xfrm>
              <a:off x="3162936" y="4955108"/>
              <a:ext cx="547346" cy="263149"/>
            </a:xfrm>
            <a:prstGeom prst="rect">
              <a:avLst/>
            </a:prstGeom>
            <a:noFill/>
          </p:spPr>
          <p:txBody>
            <a:bodyPr wrap="square" lIns="0" tIns="0" rIns="0" bIns="0" rtlCol="0">
              <a:spAutoFit/>
            </a:bodyPr>
            <a:lstStyle/>
            <a:p>
              <a:pPr algn="ctr">
                <a:lnSpc>
                  <a:spcPct val="90000"/>
                </a:lnSpc>
              </a:pPr>
              <a:r>
                <a:rPr lang="en-US" sz="900">
                  <a:solidFill>
                    <a:schemeClr val="bg1"/>
                  </a:solidFill>
                  <a:latin typeface="Arial" panose="020B0604020202020204" pitchFamily="34" charset="0"/>
                  <a:cs typeface="Arial" panose="020B0604020202020204" pitchFamily="34" charset="0"/>
                </a:rPr>
                <a:t>TX</a:t>
              </a:r>
            </a:p>
            <a:p>
              <a:pPr algn="ctr">
                <a:lnSpc>
                  <a:spcPct val="90000"/>
                </a:lnSpc>
              </a:pPr>
              <a:r>
                <a:rPr lang="en-US" sz="1000" b="1">
                  <a:solidFill>
                    <a:schemeClr val="bg1"/>
                  </a:solidFill>
                  <a:latin typeface="Arial" panose="020B0604020202020204" pitchFamily="34" charset="0"/>
                  <a:cs typeface="Arial" panose="020B0604020202020204" pitchFamily="34" charset="0"/>
                </a:rPr>
                <a:t>15,162</a:t>
              </a:r>
            </a:p>
          </p:txBody>
        </p:sp>
        <p:sp>
          <p:nvSpPr>
            <p:cNvPr id="149" name="TextBox 148">
              <a:extLst>
                <a:ext uri="{FF2B5EF4-FFF2-40B4-BE49-F238E27FC236}">
                  <a16:creationId xmlns:a16="http://schemas.microsoft.com/office/drawing/2014/main" id="{9998DDD3-15B6-C855-7B86-9CDA699DCE66}"/>
                </a:ext>
              </a:extLst>
            </p:cNvPr>
            <p:cNvSpPr txBox="1"/>
            <p:nvPr/>
          </p:nvSpPr>
          <p:spPr>
            <a:xfrm>
              <a:off x="3491733" y="4352629"/>
              <a:ext cx="450256" cy="263149"/>
            </a:xfrm>
            <a:prstGeom prst="rect">
              <a:avLst/>
            </a:prstGeom>
            <a:noFill/>
          </p:spPr>
          <p:txBody>
            <a:bodyPr wrap="square" lIns="0" tIns="0" rIns="0" bIns="0" rtlCol="0">
              <a:spAutoFit/>
            </a:bodyPr>
            <a:lstStyle/>
            <a:p>
              <a:pPr algn="ctr">
                <a:lnSpc>
                  <a:spcPct val="90000"/>
                </a:lnSpc>
              </a:pPr>
              <a:r>
                <a:rPr lang="en-US" sz="900">
                  <a:solidFill>
                    <a:schemeClr val="bg1"/>
                  </a:solidFill>
                  <a:latin typeface="Arial" panose="020B0604020202020204" pitchFamily="34" charset="0"/>
                  <a:cs typeface="Arial" panose="020B0604020202020204" pitchFamily="34" charset="0"/>
                </a:rPr>
                <a:t>OK</a:t>
              </a:r>
            </a:p>
            <a:p>
              <a:pPr algn="ctr">
                <a:lnSpc>
                  <a:spcPct val="90000"/>
                </a:lnSpc>
              </a:pPr>
              <a:r>
                <a:rPr lang="en-US" sz="1000" b="1">
                  <a:solidFill>
                    <a:schemeClr val="bg1"/>
                  </a:solidFill>
                  <a:latin typeface="Arial" panose="020B0604020202020204" pitchFamily="34" charset="0"/>
                  <a:cs typeface="Arial" panose="020B0604020202020204" pitchFamily="34" charset="0"/>
                </a:rPr>
                <a:t>1,987</a:t>
              </a:r>
            </a:p>
          </p:txBody>
        </p:sp>
        <p:sp>
          <p:nvSpPr>
            <p:cNvPr id="150" name="TextBox 149">
              <a:extLst>
                <a:ext uri="{FF2B5EF4-FFF2-40B4-BE49-F238E27FC236}">
                  <a16:creationId xmlns:a16="http://schemas.microsoft.com/office/drawing/2014/main" id="{8C588493-02EC-14D2-E8D7-F1425B71B23F}"/>
                </a:ext>
              </a:extLst>
            </p:cNvPr>
            <p:cNvSpPr txBox="1"/>
            <p:nvPr/>
          </p:nvSpPr>
          <p:spPr>
            <a:xfrm>
              <a:off x="3358913" y="3878221"/>
              <a:ext cx="450256" cy="221599"/>
            </a:xfrm>
            <a:prstGeom prst="rect">
              <a:avLst/>
            </a:prstGeom>
            <a:noFill/>
          </p:spPr>
          <p:txBody>
            <a:bodyPr wrap="square" lIns="0" tIns="0" rIns="0" bIns="0" rtlCol="0">
              <a:spAutoFit/>
            </a:bodyPr>
            <a:lstStyle/>
            <a:p>
              <a:pPr algn="ctr">
                <a:lnSpc>
                  <a:spcPct val="90000"/>
                </a:lnSpc>
              </a:pPr>
              <a:r>
                <a:rPr lang="en-US" sz="800" dirty="0">
                  <a:solidFill>
                    <a:schemeClr val="bg1"/>
                  </a:solidFill>
                  <a:latin typeface="Arial" panose="020B0604020202020204" pitchFamily="34" charset="0"/>
                  <a:cs typeface="Arial" panose="020B0604020202020204" pitchFamily="34" charset="0"/>
                </a:rPr>
                <a:t>KS</a:t>
              </a:r>
            </a:p>
            <a:p>
              <a:pPr algn="ctr">
                <a:lnSpc>
                  <a:spcPct val="90000"/>
                </a:lnSpc>
              </a:pPr>
              <a:r>
                <a:rPr lang="en-US" sz="800" b="1" dirty="0">
                  <a:solidFill>
                    <a:schemeClr val="bg1"/>
                  </a:solidFill>
                  <a:latin typeface="Arial" panose="020B0604020202020204" pitchFamily="34" charset="0"/>
                  <a:cs typeface="Arial" panose="020B0604020202020204" pitchFamily="34" charset="0"/>
                </a:rPr>
                <a:t>1,582</a:t>
              </a:r>
            </a:p>
          </p:txBody>
        </p:sp>
        <p:sp>
          <p:nvSpPr>
            <p:cNvPr id="151" name="TextBox 150">
              <a:extLst>
                <a:ext uri="{FF2B5EF4-FFF2-40B4-BE49-F238E27FC236}">
                  <a16:creationId xmlns:a16="http://schemas.microsoft.com/office/drawing/2014/main" id="{BF6D2F65-0DDB-84D9-B2CE-B0555B4C61CD}"/>
                </a:ext>
              </a:extLst>
            </p:cNvPr>
            <p:cNvSpPr txBox="1"/>
            <p:nvPr/>
          </p:nvSpPr>
          <p:spPr>
            <a:xfrm>
              <a:off x="3187940" y="3380241"/>
              <a:ext cx="450256" cy="221599"/>
            </a:xfrm>
            <a:prstGeom prst="rect">
              <a:avLst/>
            </a:prstGeom>
            <a:noFill/>
          </p:spPr>
          <p:txBody>
            <a:bodyPr wrap="square" lIns="0" tIns="0" rIns="0" bIns="0" rtlCol="0">
              <a:spAutoFit/>
            </a:bodyPr>
            <a:lstStyle/>
            <a:p>
              <a:pPr algn="ctr">
                <a:lnSpc>
                  <a:spcPct val="90000"/>
                </a:lnSpc>
              </a:pPr>
              <a:r>
                <a:rPr lang="en-US" sz="800">
                  <a:solidFill>
                    <a:schemeClr val="bg1"/>
                  </a:solidFill>
                  <a:latin typeface="Arial" panose="020B0604020202020204" pitchFamily="34" charset="0"/>
                  <a:cs typeface="Arial" panose="020B0604020202020204" pitchFamily="34" charset="0"/>
                </a:rPr>
                <a:t>NE</a:t>
              </a:r>
            </a:p>
            <a:p>
              <a:pPr algn="ctr">
                <a:lnSpc>
                  <a:spcPct val="90000"/>
                </a:lnSpc>
              </a:pPr>
              <a:r>
                <a:rPr lang="en-US" sz="800" b="1">
                  <a:solidFill>
                    <a:schemeClr val="bg1"/>
                  </a:solidFill>
                  <a:latin typeface="Arial" panose="020B0604020202020204" pitchFamily="34" charset="0"/>
                  <a:cs typeface="Arial" panose="020B0604020202020204" pitchFamily="34" charset="0"/>
                </a:rPr>
                <a:t>1,170</a:t>
              </a:r>
            </a:p>
          </p:txBody>
        </p:sp>
        <p:sp>
          <p:nvSpPr>
            <p:cNvPr id="152" name="TextBox 151">
              <a:extLst>
                <a:ext uri="{FF2B5EF4-FFF2-40B4-BE49-F238E27FC236}">
                  <a16:creationId xmlns:a16="http://schemas.microsoft.com/office/drawing/2014/main" id="{524E50BF-1615-F602-9818-4E44F8499278}"/>
                </a:ext>
              </a:extLst>
            </p:cNvPr>
            <p:cNvSpPr txBox="1"/>
            <p:nvPr/>
          </p:nvSpPr>
          <p:spPr>
            <a:xfrm>
              <a:off x="3138606" y="2909258"/>
              <a:ext cx="450256" cy="221599"/>
            </a:xfrm>
            <a:prstGeom prst="rect">
              <a:avLst/>
            </a:prstGeom>
            <a:noFill/>
          </p:spPr>
          <p:txBody>
            <a:bodyPr wrap="square" lIns="0" tIns="0" rIns="0" bIns="0" rtlCol="0">
              <a:spAutoFit/>
            </a:bodyPr>
            <a:lstStyle/>
            <a:p>
              <a:pPr algn="ctr">
                <a:lnSpc>
                  <a:spcPct val="90000"/>
                </a:lnSpc>
              </a:pPr>
              <a:r>
                <a:rPr lang="en-US" sz="800" dirty="0">
                  <a:solidFill>
                    <a:schemeClr val="bg1"/>
                  </a:solidFill>
                  <a:latin typeface="Arial" panose="020B0604020202020204" pitchFamily="34" charset="0"/>
                  <a:cs typeface="Arial" panose="020B0604020202020204" pitchFamily="34" charset="0"/>
                </a:rPr>
                <a:t>SD</a:t>
              </a:r>
            </a:p>
            <a:p>
              <a:pPr algn="ctr">
                <a:lnSpc>
                  <a:spcPct val="90000"/>
                </a:lnSpc>
              </a:pPr>
              <a:r>
                <a:rPr lang="en-US" sz="800" b="1" dirty="0">
                  <a:solidFill>
                    <a:schemeClr val="bg1"/>
                  </a:solidFill>
                  <a:latin typeface="Arial" panose="020B0604020202020204" pitchFamily="34" charset="0"/>
                  <a:cs typeface="Arial" panose="020B0604020202020204" pitchFamily="34" charset="0"/>
                </a:rPr>
                <a:t>133</a:t>
              </a:r>
            </a:p>
          </p:txBody>
        </p:sp>
        <p:sp>
          <p:nvSpPr>
            <p:cNvPr id="153" name="TextBox 152">
              <a:extLst>
                <a:ext uri="{FF2B5EF4-FFF2-40B4-BE49-F238E27FC236}">
                  <a16:creationId xmlns:a16="http://schemas.microsoft.com/office/drawing/2014/main" id="{A7933013-050D-9671-BC1F-056F48A7AC82}"/>
                </a:ext>
              </a:extLst>
            </p:cNvPr>
            <p:cNvSpPr txBox="1"/>
            <p:nvPr/>
          </p:nvSpPr>
          <p:spPr>
            <a:xfrm>
              <a:off x="3174154" y="2427982"/>
              <a:ext cx="450256" cy="221599"/>
            </a:xfrm>
            <a:prstGeom prst="rect">
              <a:avLst/>
            </a:prstGeom>
            <a:noFill/>
          </p:spPr>
          <p:txBody>
            <a:bodyPr wrap="square" lIns="0" tIns="0" rIns="0" bIns="0" rtlCol="0">
              <a:spAutoFit/>
            </a:bodyPr>
            <a:lstStyle/>
            <a:p>
              <a:pPr algn="ctr">
                <a:lnSpc>
                  <a:spcPct val="90000"/>
                </a:lnSpc>
              </a:pPr>
              <a:r>
                <a:rPr lang="en-US" sz="800" dirty="0">
                  <a:solidFill>
                    <a:schemeClr val="bg1"/>
                  </a:solidFill>
                  <a:latin typeface="Arial" panose="020B0604020202020204" pitchFamily="34" charset="0"/>
                  <a:cs typeface="Arial" panose="020B0604020202020204" pitchFamily="34" charset="0"/>
                </a:rPr>
                <a:t>ND</a:t>
              </a:r>
            </a:p>
            <a:p>
              <a:pPr algn="ctr">
                <a:lnSpc>
                  <a:spcPct val="90000"/>
                </a:lnSpc>
              </a:pPr>
              <a:r>
                <a:rPr lang="en-US" sz="800" b="1" dirty="0">
                  <a:solidFill>
                    <a:schemeClr val="bg1"/>
                  </a:solidFill>
                  <a:latin typeface="Arial" panose="020B0604020202020204" pitchFamily="34" charset="0"/>
                  <a:cs typeface="Arial" panose="020B0604020202020204" pitchFamily="34" charset="0"/>
                </a:rPr>
                <a:t>293</a:t>
              </a:r>
            </a:p>
          </p:txBody>
        </p:sp>
        <p:sp>
          <p:nvSpPr>
            <p:cNvPr id="154" name="TextBox 153">
              <a:extLst>
                <a:ext uri="{FF2B5EF4-FFF2-40B4-BE49-F238E27FC236}">
                  <a16:creationId xmlns:a16="http://schemas.microsoft.com/office/drawing/2014/main" id="{D08C1F07-FE21-177A-4A8A-B08D93A57741}"/>
                </a:ext>
              </a:extLst>
            </p:cNvPr>
            <p:cNvSpPr txBox="1"/>
            <p:nvPr/>
          </p:nvSpPr>
          <p:spPr>
            <a:xfrm>
              <a:off x="3815508" y="2505378"/>
              <a:ext cx="450256" cy="221599"/>
            </a:xfrm>
            <a:prstGeom prst="rect">
              <a:avLst/>
            </a:prstGeom>
            <a:noFill/>
          </p:spPr>
          <p:txBody>
            <a:bodyPr wrap="square" lIns="0" tIns="0" rIns="0" bIns="0" rtlCol="0">
              <a:spAutoFit/>
            </a:bodyPr>
            <a:lstStyle/>
            <a:p>
              <a:pPr algn="ctr">
                <a:lnSpc>
                  <a:spcPct val="90000"/>
                </a:lnSpc>
              </a:pPr>
              <a:r>
                <a:rPr lang="en-US" sz="800" dirty="0">
                  <a:solidFill>
                    <a:schemeClr val="bg1"/>
                  </a:solidFill>
                  <a:latin typeface="Arial" panose="020B0604020202020204" pitchFamily="34" charset="0"/>
                  <a:cs typeface="Arial" panose="020B0604020202020204" pitchFamily="34" charset="0"/>
                </a:rPr>
                <a:t>MN</a:t>
              </a:r>
            </a:p>
            <a:p>
              <a:pPr algn="ctr">
                <a:lnSpc>
                  <a:spcPct val="90000"/>
                </a:lnSpc>
              </a:pPr>
              <a:r>
                <a:rPr lang="en-US" sz="800" b="1" dirty="0">
                  <a:solidFill>
                    <a:schemeClr val="bg1"/>
                  </a:solidFill>
                  <a:latin typeface="Arial" panose="020B0604020202020204" pitchFamily="34" charset="0"/>
                  <a:cs typeface="Arial" panose="020B0604020202020204" pitchFamily="34" charset="0"/>
                </a:rPr>
                <a:t>2,992</a:t>
              </a:r>
            </a:p>
          </p:txBody>
        </p:sp>
        <p:sp>
          <p:nvSpPr>
            <p:cNvPr id="155" name="TextBox 154">
              <a:extLst>
                <a:ext uri="{FF2B5EF4-FFF2-40B4-BE49-F238E27FC236}">
                  <a16:creationId xmlns:a16="http://schemas.microsoft.com/office/drawing/2014/main" id="{B9B5D653-A8F6-2BAB-9450-F2FF4226DEB0}"/>
                </a:ext>
              </a:extLst>
            </p:cNvPr>
            <p:cNvSpPr txBox="1"/>
            <p:nvPr/>
          </p:nvSpPr>
          <p:spPr>
            <a:xfrm>
              <a:off x="4408474" y="2951500"/>
              <a:ext cx="450256" cy="221599"/>
            </a:xfrm>
            <a:prstGeom prst="rect">
              <a:avLst/>
            </a:prstGeom>
            <a:noFill/>
          </p:spPr>
          <p:txBody>
            <a:bodyPr wrap="square" lIns="0" tIns="0" rIns="0" bIns="0" rtlCol="0">
              <a:spAutoFit/>
            </a:bodyPr>
            <a:lstStyle/>
            <a:p>
              <a:pPr algn="ctr">
                <a:lnSpc>
                  <a:spcPct val="90000"/>
                </a:lnSpc>
              </a:pPr>
              <a:r>
                <a:rPr lang="en-US" sz="800" dirty="0">
                  <a:solidFill>
                    <a:schemeClr val="bg1"/>
                  </a:solidFill>
                  <a:latin typeface="Arial" panose="020B0604020202020204" pitchFamily="34" charset="0"/>
                  <a:cs typeface="Arial" panose="020B0604020202020204" pitchFamily="34" charset="0"/>
                </a:rPr>
                <a:t>WI</a:t>
              </a:r>
            </a:p>
            <a:p>
              <a:pPr algn="ctr">
                <a:lnSpc>
                  <a:spcPct val="90000"/>
                </a:lnSpc>
              </a:pPr>
              <a:r>
                <a:rPr lang="en-US" sz="800" b="1" dirty="0">
                  <a:solidFill>
                    <a:schemeClr val="bg1"/>
                  </a:solidFill>
                  <a:latin typeface="Arial" panose="020B0604020202020204" pitchFamily="34" charset="0"/>
                  <a:cs typeface="Arial" panose="020B0604020202020204" pitchFamily="34" charset="0"/>
                </a:rPr>
                <a:t>2,827</a:t>
              </a:r>
            </a:p>
          </p:txBody>
        </p:sp>
        <p:sp>
          <p:nvSpPr>
            <p:cNvPr id="156" name="TextBox 155">
              <a:extLst>
                <a:ext uri="{FF2B5EF4-FFF2-40B4-BE49-F238E27FC236}">
                  <a16:creationId xmlns:a16="http://schemas.microsoft.com/office/drawing/2014/main" id="{0AFC619D-042F-CFAF-3351-E8C053B97EBF}"/>
                </a:ext>
              </a:extLst>
            </p:cNvPr>
            <p:cNvSpPr txBox="1"/>
            <p:nvPr/>
          </p:nvSpPr>
          <p:spPr>
            <a:xfrm>
              <a:off x="3929531" y="3302456"/>
              <a:ext cx="450256" cy="221599"/>
            </a:xfrm>
            <a:prstGeom prst="rect">
              <a:avLst/>
            </a:prstGeom>
            <a:noFill/>
          </p:spPr>
          <p:txBody>
            <a:bodyPr wrap="square" lIns="0" tIns="0" rIns="0" bIns="0" rtlCol="0">
              <a:spAutoFit/>
            </a:bodyPr>
            <a:lstStyle/>
            <a:p>
              <a:pPr algn="ctr">
                <a:lnSpc>
                  <a:spcPct val="90000"/>
                </a:lnSpc>
              </a:pPr>
              <a:r>
                <a:rPr lang="en-US" sz="800" dirty="0">
                  <a:solidFill>
                    <a:schemeClr val="bg1"/>
                  </a:solidFill>
                  <a:latin typeface="Arial" panose="020B0604020202020204" pitchFamily="34" charset="0"/>
                  <a:cs typeface="Arial" panose="020B0604020202020204" pitchFamily="34" charset="0"/>
                </a:rPr>
                <a:t>IA</a:t>
              </a:r>
            </a:p>
            <a:p>
              <a:pPr algn="ctr">
                <a:lnSpc>
                  <a:spcPct val="90000"/>
                </a:lnSpc>
              </a:pPr>
              <a:r>
                <a:rPr lang="en-US" sz="800" b="1" dirty="0">
                  <a:solidFill>
                    <a:schemeClr val="bg1"/>
                  </a:solidFill>
                  <a:latin typeface="Arial" panose="020B0604020202020204" pitchFamily="34" charset="0"/>
                  <a:cs typeface="Arial" panose="020B0604020202020204" pitchFamily="34" charset="0"/>
                </a:rPr>
                <a:t>1,700</a:t>
              </a:r>
            </a:p>
          </p:txBody>
        </p:sp>
        <p:sp>
          <p:nvSpPr>
            <p:cNvPr id="157" name="TextBox 156">
              <a:extLst>
                <a:ext uri="{FF2B5EF4-FFF2-40B4-BE49-F238E27FC236}">
                  <a16:creationId xmlns:a16="http://schemas.microsoft.com/office/drawing/2014/main" id="{244D324F-3309-12F1-3937-8F21845DDD18}"/>
                </a:ext>
              </a:extLst>
            </p:cNvPr>
            <p:cNvSpPr txBox="1"/>
            <p:nvPr/>
          </p:nvSpPr>
          <p:spPr>
            <a:xfrm>
              <a:off x="4078649" y="3880660"/>
              <a:ext cx="450256" cy="221599"/>
            </a:xfrm>
            <a:prstGeom prst="rect">
              <a:avLst/>
            </a:prstGeom>
            <a:noFill/>
          </p:spPr>
          <p:txBody>
            <a:bodyPr wrap="square" lIns="0" tIns="0" rIns="0" bIns="0" rtlCol="0">
              <a:spAutoFit/>
            </a:bodyPr>
            <a:lstStyle/>
            <a:p>
              <a:pPr algn="ctr">
                <a:lnSpc>
                  <a:spcPct val="90000"/>
                </a:lnSpc>
              </a:pPr>
              <a:r>
                <a:rPr lang="en-US" sz="800" dirty="0">
                  <a:solidFill>
                    <a:schemeClr val="bg1"/>
                  </a:solidFill>
                  <a:latin typeface="Arial" panose="020B0604020202020204" pitchFamily="34" charset="0"/>
                  <a:cs typeface="Arial" panose="020B0604020202020204" pitchFamily="34" charset="0"/>
                </a:rPr>
                <a:t>MO</a:t>
              </a:r>
            </a:p>
            <a:p>
              <a:pPr algn="ctr">
                <a:lnSpc>
                  <a:spcPct val="90000"/>
                </a:lnSpc>
              </a:pPr>
              <a:r>
                <a:rPr lang="en-US" sz="800" b="1" dirty="0">
                  <a:solidFill>
                    <a:schemeClr val="bg1"/>
                  </a:solidFill>
                  <a:latin typeface="Arial" panose="020B0604020202020204" pitchFamily="34" charset="0"/>
                  <a:cs typeface="Arial" panose="020B0604020202020204" pitchFamily="34" charset="0"/>
                </a:rPr>
                <a:t>3,059</a:t>
              </a:r>
            </a:p>
          </p:txBody>
        </p:sp>
        <p:sp>
          <p:nvSpPr>
            <p:cNvPr id="158" name="TextBox 157">
              <a:extLst>
                <a:ext uri="{FF2B5EF4-FFF2-40B4-BE49-F238E27FC236}">
                  <a16:creationId xmlns:a16="http://schemas.microsoft.com/office/drawing/2014/main" id="{FDAA2A79-B524-7314-2D07-B15764E5CEC7}"/>
                </a:ext>
              </a:extLst>
            </p:cNvPr>
            <p:cNvSpPr txBox="1"/>
            <p:nvPr/>
          </p:nvSpPr>
          <p:spPr>
            <a:xfrm>
              <a:off x="4092083" y="4456060"/>
              <a:ext cx="450256" cy="221599"/>
            </a:xfrm>
            <a:prstGeom prst="rect">
              <a:avLst/>
            </a:prstGeom>
            <a:noFill/>
          </p:spPr>
          <p:txBody>
            <a:bodyPr wrap="square" lIns="0" tIns="0" rIns="0" bIns="0" rtlCol="0">
              <a:spAutoFit/>
            </a:bodyPr>
            <a:lstStyle/>
            <a:p>
              <a:pPr algn="ctr">
                <a:lnSpc>
                  <a:spcPct val="90000"/>
                </a:lnSpc>
              </a:pPr>
              <a:r>
                <a:rPr lang="en-US" sz="800" dirty="0">
                  <a:solidFill>
                    <a:schemeClr val="bg1"/>
                  </a:solidFill>
                  <a:latin typeface="Arial" panose="020B0604020202020204" pitchFamily="34" charset="0"/>
                  <a:cs typeface="Arial" panose="020B0604020202020204" pitchFamily="34" charset="0"/>
                </a:rPr>
                <a:t>AR</a:t>
              </a:r>
            </a:p>
            <a:p>
              <a:pPr algn="ctr">
                <a:lnSpc>
                  <a:spcPct val="90000"/>
                </a:lnSpc>
              </a:pPr>
              <a:r>
                <a:rPr lang="en-US" sz="800" b="1" dirty="0">
                  <a:solidFill>
                    <a:schemeClr val="bg1"/>
                  </a:solidFill>
                  <a:latin typeface="Arial" panose="020B0604020202020204" pitchFamily="34" charset="0"/>
                  <a:cs typeface="Arial" panose="020B0604020202020204" pitchFamily="34" charset="0"/>
                </a:rPr>
                <a:t>1,404</a:t>
              </a:r>
            </a:p>
          </p:txBody>
        </p:sp>
        <p:sp>
          <p:nvSpPr>
            <p:cNvPr id="159" name="TextBox 158">
              <a:extLst>
                <a:ext uri="{FF2B5EF4-FFF2-40B4-BE49-F238E27FC236}">
                  <a16:creationId xmlns:a16="http://schemas.microsoft.com/office/drawing/2014/main" id="{3D0B7AC6-26D1-33DA-562E-8EBD3F92549A}"/>
                </a:ext>
              </a:extLst>
            </p:cNvPr>
            <p:cNvSpPr txBox="1"/>
            <p:nvPr/>
          </p:nvSpPr>
          <p:spPr>
            <a:xfrm>
              <a:off x="4235123" y="5157096"/>
              <a:ext cx="450256" cy="221599"/>
            </a:xfrm>
            <a:prstGeom prst="rect">
              <a:avLst/>
            </a:prstGeom>
            <a:noFill/>
          </p:spPr>
          <p:txBody>
            <a:bodyPr wrap="square" lIns="0" tIns="0" rIns="0" bIns="0" rtlCol="0">
              <a:spAutoFit/>
            </a:bodyPr>
            <a:lstStyle/>
            <a:p>
              <a:pPr>
                <a:lnSpc>
                  <a:spcPct val="90000"/>
                </a:lnSpc>
              </a:pPr>
              <a:r>
                <a:rPr lang="en-US" sz="800" dirty="0">
                  <a:solidFill>
                    <a:schemeClr val="bg1"/>
                  </a:solidFill>
                  <a:latin typeface="Arial" panose="020B0604020202020204" pitchFamily="34" charset="0"/>
                  <a:cs typeface="Arial" panose="020B0604020202020204" pitchFamily="34" charset="0"/>
                </a:rPr>
                <a:t>LA</a:t>
              </a:r>
            </a:p>
            <a:p>
              <a:pPr>
                <a:lnSpc>
                  <a:spcPct val="90000"/>
                </a:lnSpc>
              </a:pPr>
              <a:r>
                <a:rPr lang="en-US" sz="800" b="1" dirty="0">
                  <a:solidFill>
                    <a:schemeClr val="bg1"/>
                  </a:solidFill>
                  <a:latin typeface="Arial" panose="020B0604020202020204" pitchFamily="34" charset="0"/>
                  <a:cs typeface="Arial" panose="020B0604020202020204" pitchFamily="34" charset="0"/>
                </a:rPr>
                <a:t>1,486</a:t>
              </a:r>
            </a:p>
          </p:txBody>
        </p:sp>
        <p:sp>
          <p:nvSpPr>
            <p:cNvPr id="160" name="TextBox 159">
              <a:extLst>
                <a:ext uri="{FF2B5EF4-FFF2-40B4-BE49-F238E27FC236}">
                  <a16:creationId xmlns:a16="http://schemas.microsoft.com/office/drawing/2014/main" id="{C1ADB5A0-6D21-9E42-AE4D-D9CD91AD0894}"/>
                </a:ext>
              </a:extLst>
            </p:cNvPr>
            <p:cNvSpPr txBox="1"/>
            <p:nvPr/>
          </p:nvSpPr>
          <p:spPr>
            <a:xfrm>
              <a:off x="4484416" y="4761615"/>
              <a:ext cx="450256" cy="221599"/>
            </a:xfrm>
            <a:prstGeom prst="rect">
              <a:avLst/>
            </a:prstGeom>
            <a:noFill/>
          </p:spPr>
          <p:txBody>
            <a:bodyPr wrap="square" lIns="0" tIns="0" rIns="0" bIns="0" rtlCol="0">
              <a:spAutoFit/>
            </a:bodyPr>
            <a:lstStyle/>
            <a:p>
              <a:pPr algn="ctr">
                <a:lnSpc>
                  <a:spcPct val="90000"/>
                </a:lnSpc>
              </a:pPr>
              <a:r>
                <a:rPr lang="en-US" sz="800" dirty="0">
                  <a:solidFill>
                    <a:schemeClr val="bg1"/>
                  </a:solidFill>
                  <a:latin typeface="Arial" panose="020B0604020202020204" pitchFamily="34" charset="0"/>
                  <a:cs typeface="Arial" panose="020B0604020202020204" pitchFamily="34" charset="0"/>
                </a:rPr>
                <a:t>MS</a:t>
              </a:r>
            </a:p>
            <a:p>
              <a:pPr algn="ctr">
                <a:lnSpc>
                  <a:spcPct val="90000"/>
                </a:lnSpc>
              </a:pPr>
              <a:r>
                <a:rPr lang="en-US" sz="800" b="1" dirty="0">
                  <a:solidFill>
                    <a:schemeClr val="bg1"/>
                  </a:solidFill>
                  <a:latin typeface="Arial" panose="020B0604020202020204" pitchFamily="34" charset="0"/>
                  <a:cs typeface="Arial" panose="020B0604020202020204" pitchFamily="34" charset="0"/>
                </a:rPr>
                <a:t>792</a:t>
              </a:r>
            </a:p>
          </p:txBody>
        </p:sp>
        <p:sp>
          <p:nvSpPr>
            <p:cNvPr id="161" name="TextBox 160">
              <a:extLst>
                <a:ext uri="{FF2B5EF4-FFF2-40B4-BE49-F238E27FC236}">
                  <a16:creationId xmlns:a16="http://schemas.microsoft.com/office/drawing/2014/main" id="{70EC3D26-7703-B537-AB5C-9900E89E4200}"/>
                </a:ext>
              </a:extLst>
            </p:cNvPr>
            <p:cNvSpPr txBox="1"/>
            <p:nvPr/>
          </p:nvSpPr>
          <p:spPr>
            <a:xfrm>
              <a:off x="4882009" y="4761615"/>
              <a:ext cx="450256" cy="221599"/>
            </a:xfrm>
            <a:prstGeom prst="rect">
              <a:avLst/>
            </a:prstGeom>
            <a:noFill/>
          </p:spPr>
          <p:txBody>
            <a:bodyPr wrap="square" lIns="0" tIns="0" rIns="0" bIns="0" rtlCol="0">
              <a:spAutoFit/>
            </a:bodyPr>
            <a:lstStyle/>
            <a:p>
              <a:pPr algn="ctr">
                <a:lnSpc>
                  <a:spcPct val="90000"/>
                </a:lnSpc>
              </a:pPr>
              <a:r>
                <a:rPr lang="en-US" sz="800" dirty="0">
                  <a:solidFill>
                    <a:schemeClr val="bg1"/>
                  </a:solidFill>
                  <a:latin typeface="Arial" panose="020B0604020202020204" pitchFamily="34" charset="0"/>
                  <a:cs typeface="Arial" panose="020B0604020202020204" pitchFamily="34" charset="0"/>
                </a:rPr>
                <a:t>AL</a:t>
              </a:r>
            </a:p>
            <a:p>
              <a:pPr algn="ctr">
                <a:lnSpc>
                  <a:spcPct val="90000"/>
                </a:lnSpc>
              </a:pPr>
              <a:r>
                <a:rPr lang="en-US" sz="800" b="1" dirty="0">
                  <a:solidFill>
                    <a:schemeClr val="bg1"/>
                  </a:solidFill>
                  <a:latin typeface="Arial" panose="020B0604020202020204" pitchFamily="34" charset="0"/>
                  <a:cs typeface="Arial" panose="020B0604020202020204" pitchFamily="34" charset="0"/>
                </a:rPr>
                <a:t>1,706</a:t>
              </a:r>
            </a:p>
          </p:txBody>
        </p:sp>
        <p:sp>
          <p:nvSpPr>
            <p:cNvPr id="162" name="TextBox 161">
              <a:extLst>
                <a:ext uri="{FF2B5EF4-FFF2-40B4-BE49-F238E27FC236}">
                  <a16:creationId xmlns:a16="http://schemas.microsoft.com/office/drawing/2014/main" id="{B355B8F7-FBB9-3364-2EF8-297E2C050EC1}"/>
                </a:ext>
              </a:extLst>
            </p:cNvPr>
            <p:cNvSpPr txBox="1"/>
            <p:nvPr/>
          </p:nvSpPr>
          <p:spPr>
            <a:xfrm>
              <a:off x="5325402" y="4721853"/>
              <a:ext cx="450256" cy="221599"/>
            </a:xfrm>
            <a:prstGeom prst="rect">
              <a:avLst/>
            </a:prstGeom>
            <a:noFill/>
          </p:spPr>
          <p:txBody>
            <a:bodyPr wrap="square" lIns="0" tIns="0" rIns="0" bIns="0" rtlCol="0">
              <a:spAutoFit/>
            </a:bodyPr>
            <a:lstStyle/>
            <a:p>
              <a:pPr algn="ctr">
                <a:lnSpc>
                  <a:spcPct val="90000"/>
                </a:lnSpc>
              </a:pPr>
              <a:r>
                <a:rPr lang="en-US" sz="800">
                  <a:solidFill>
                    <a:schemeClr val="bg1"/>
                  </a:solidFill>
                  <a:latin typeface="Arial" panose="020B0604020202020204" pitchFamily="34" charset="0"/>
                  <a:cs typeface="Arial" panose="020B0604020202020204" pitchFamily="34" charset="0"/>
                </a:rPr>
                <a:t>GA</a:t>
              </a:r>
            </a:p>
            <a:p>
              <a:pPr algn="ctr">
                <a:lnSpc>
                  <a:spcPct val="90000"/>
                </a:lnSpc>
              </a:pPr>
              <a:r>
                <a:rPr lang="en-US" sz="800">
                  <a:solidFill>
                    <a:schemeClr val="bg1"/>
                  </a:solidFill>
                  <a:latin typeface="Arial" panose="020B0604020202020204" pitchFamily="34" charset="0"/>
                  <a:cs typeface="Arial" panose="020B0604020202020204" pitchFamily="34" charset="0"/>
                </a:rPr>
                <a:t>4</a:t>
              </a:r>
              <a:r>
                <a:rPr lang="en-US" sz="800" b="1">
                  <a:solidFill>
                    <a:schemeClr val="bg1"/>
                  </a:solidFill>
                  <a:latin typeface="Arial" panose="020B0604020202020204" pitchFamily="34" charset="0"/>
                  <a:cs typeface="Arial" panose="020B0604020202020204" pitchFamily="34" charset="0"/>
                </a:rPr>
                <a:t>,078</a:t>
              </a:r>
            </a:p>
          </p:txBody>
        </p:sp>
        <p:sp>
          <p:nvSpPr>
            <p:cNvPr id="163" name="TextBox 162">
              <a:extLst>
                <a:ext uri="{FF2B5EF4-FFF2-40B4-BE49-F238E27FC236}">
                  <a16:creationId xmlns:a16="http://schemas.microsoft.com/office/drawing/2014/main" id="{F3816F95-B8F1-9DAB-5D7C-C478F4637CB7}"/>
                </a:ext>
              </a:extLst>
            </p:cNvPr>
            <p:cNvSpPr txBox="1"/>
            <p:nvPr/>
          </p:nvSpPr>
          <p:spPr>
            <a:xfrm>
              <a:off x="5792064" y="5478227"/>
              <a:ext cx="453336" cy="221599"/>
            </a:xfrm>
            <a:prstGeom prst="rect">
              <a:avLst/>
            </a:prstGeom>
            <a:noFill/>
          </p:spPr>
          <p:txBody>
            <a:bodyPr wrap="square" lIns="0" tIns="0" rIns="0" bIns="0" rtlCol="0">
              <a:spAutoFit/>
            </a:bodyPr>
            <a:lstStyle/>
            <a:p>
              <a:pPr>
                <a:lnSpc>
                  <a:spcPct val="90000"/>
                </a:lnSpc>
              </a:pPr>
              <a:r>
                <a:rPr lang="en-US" sz="800">
                  <a:latin typeface="Arial" panose="020B0604020202020204" pitchFamily="34" charset="0"/>
                  <a:cs typeface="Arial" panose="020B0604020202020204" pitchFamily="34" charset="0"/>
                </a:rPr>
                <a:t>  </a:t>
              </a:r>
              <a:r>
                <a:rPr lang="en-US" sz="800">
                  <a:solidFill>
                    <a:schemeClr val="bg1"/>
                  </a:solidFill>
                  <a:latin typeface="Arial" panose="020B0604020202020204" pitchFamily="34" charset="0"/>
                  <a:cs typeface="Arial" panose="020B0604020202020204" pitchFamily="34" charset="0"/>
                </a:rPr>
                <a:t>FL</a:t>
              </a:r>
            </a:p>
            <a:p>
              <a:pPr>
                <a:lnSpc>
                  <a:spcPct val="90000"/>
                </a:lnSpc>
              </a:pPr>
              <a:r>
                <a:rPr lang="en-US" sz="800" b="1" spc="-50">
                  <a:solidFill>
                    <a:schemeClr val="bg1"/>
                  </a:solidFill>
                  <a:latin typeface="Arial" panose="020B0604020202020204" pitchFamily="34" charset="0"/>
                  <a:cs typeface="Arial" panose="020B0604020202020204" pitchFamily="34" charset="0"/>
                </a:rPr>
                <a:t>12,076</a:t>
              </a:r>
            </a:p>
          </p:txBody>
        </p:sp>
        <p:sp>
          <p:nvSpPr>
            <p:cNvPr id="164" name="TextBox 163">
              <a:extLst>
                <a:ext uri="{FF2B5EF4-FFF2-40B4-BE49-F238E27FC236}">
                  <a16:creationId xmlns:a16="http://schemas.microsoft.com/office/drawing/2014/main" id="{6544C8F6-5405-8470-DEBF-F254C75DA1E9}"/>
                </a:ext>
              </a:extLst>
            </p:cNvPr>
            <p:cNvSpPr txBox="1"/>
            <p:nvPr/>
          </p:nvSpPr>
          <p:spPr>
            <a:xfrm>
              <a:off x="5672691" y="4493572"/>
              <a:ext cx="450256" cy="209288"/>
            </a:xfrm>
            <a:prstGeom prst="rect">
              <a:avLst/>
            </a:prstGeom>
            <a:noFill/>
          </p:spPr>
          <p:txBody>
            <a:bodyPr wrap="square" lIns="0" tIns="0" rIns="0" bIns="0" rtlCol="0">
              <a:spAutoFit/>
            </a:bodyPr>
            <a:lstStyle/>
            <a:p>
              <a:pPr algn="ctr">
                <a:lnSpc>
                  <a:spcPct val="85000"/>
                </a:lnSpc>
              </a:pPr>
              <a:r>
                <a:rPr lang="en-US" sz="800" dirty="0">
                  <a:solidFill>
                    <a:schemeClr val="bg1"/>
                  </a:solidFill>
                  <a:latin typeface="Arial" panose="020B0604020202020204" pitchFamily="34" charset="0"/>
                  <a:cs typeface="Arial" panose="020B0604020202020204" pitchFamily="34" charset="0"/>
                </a:rPr>
                <a:t>SC</a:t>
              </a:r>
            </a:p>
            <a:p>
              <a:pPr algn="ctr">
                <a:lnSpc>
                  <a:spcPct val="85000"/>
                </a:lnSpc>
              </a:pPr>
              <a:r>
                <a:rPr lang="en-US" sz="800" b="1" dirty="0">
                  <a:solidFill>
                    <a:schemeClr val="bg1"/>
                  </a:solidFill>
                  <a:latin typeface="Arial" panose="020B0604020202020204" pitchFamily="34" charset="0"/>
                  <a:cs typeface="Arial" panose="020B0604020202020204" pitchFamily="34" charset="0"/>
                </a:rPr>
                <a:t>2,125</a:t>
              </a:r>
            </a:p>
          </p:txBody>
        </p:sp>
        <p:sp>
          <p:nvSpPr>
            <p:cNvPr id="165" name="TextBox 164">
              <a:extLst>
                <a:ext uri="{FF2B5EF4-FFF2-40B4-BE49-F238E27FC236}">
                  <a16:creationId xmlns:a16="http://schemas.microsoft.com/office/drawing/2014/main" id="{33B4A86C-9CDC-E236-EE27-EBC46CD68385}"/>
                </a:ext>
              </a:extLst>
            </p:cNvPr>
            <p:cNvSpPr txBox="1"/>
            <p:nvPr/>
          </p:nvSpPr>
          <p:spPr>
            <a:xfrm>
              <a:off x="5913075" y="4192294"/>
              <a:ext cx="450256" cy="209288"/>
            </a:xfrm>
            <a:prstGeom prst="rect">
              <a:avLst/>
            </a:prstGeom>
            <a:noFill/>
          </p:spPr>
          <p:txBody>
            <a:bodyPr wrap="square" lIns="0" tIns="0" rIns="0" bIns="0" rtlCol="0">
              <a:spAutoFit/>
            </a:bodyPr>
            <a:lstStyle/>
            <a:p>
              <a:pPr algn="ctr">
                <a:lnSpc>
                  <a:spcPct val="85000"/>
                </a:lnSpc>
              </a:pPr>
              <a:r>
                <a:rPr lang="en-US" sz="800" dirty="0">
                  <a:solidFill>
                    <a:schemeClr val="bg1"/>
                  </a:solidFill>
                  <a:latin typeface="Arial" panose="020B0604020202020204" pitchFamily="34" charset="0"/>
                  <a:cs typeface="Arial" panose="020B0604020202020204" pitchFamily="34" charset="0"/>
                </a:rPr>
                <a:t>NC</a:t>
              </a:r>
            </a:p>
            <a:p>
              <a:pPr algn="ctr">
                <a:lnSpc>
                  <a:spcPct val="85000"/>
                </a:lnSpc>
              </a:pPr>
              <a:r>
                <a:rPr lang="en-US" sz="800" b="1" dirty="0">
                  <a:solidFill>
                    <a:schemeClr val="bg1"/>
                  </a:solidFill>
                  <a:latin typeface="Arial" panose="020B0604020202020204" pitchFamily="34" charset="0"/>
                  <a:cs typeface="Arial" panose="020B0604020202020204" pitchFamily="34" charset="0"/>
                </a:rPr>
                <a:t>4,229</a:t>
              </a:r>
            </a:p>
          </p:txBody>
        </p:sp>
        <p:sp>
          <p:nvSpPr>
            <p:cNvPr id="166" name="TextBox 165">
              <a:extLst>
                <a:ext uri="{FF2B5EF4-FFF2-40B4-BE49-F238E27FC236}">
                  <a16:creationId xmlns:a16="http://schemas.microsoft.com/office/drawing/2014/main" id="{7D901B7D-EB38-CEBE-0DB6-5750437CE52C}"/>
                </a:ext>
              </a:extLst>
            </p:cNvPr>
            <p:cNvSpPr txBox="1"/>
            <p:nvPr/>
          </p:nvSpPr>
          <p:spPr>
            <a:xfrm>
              <a:off x="4836786" y="4301062"/>
              <a:ext cx="450256" cy="209288"/>
            </a:xfrm>
            <a:prstGeom prst="rect">
              <a:avLst/>
            </a:prstGeom>
            <a:noFill/>
          </p:spPr>
          <p:txBody>
            <a:bodyPr wrap="square" lIns="0" tIns="0" rIns="0" bIns="0" rtlCol="0">
              <a:spAutoFit/>
            </a:bodyPr>
            <a:lstStyle/>
            <a:p>
              <a:pPr algn="ctr">
                <a:lnSpc>
                  <a:spcPct val="85000"/>
                </a:lnSpc>
              </a:pPr>
              <a:r>
                <a:rPr lang="en-US" sz="800" dirty="0">
                  <a:solidFill>
                    <a:schemeClr val="bg1"/>
                  </a:solidFill>
                  <a:latin typeface="Arial" panose="020B0604020202020204" pitchFamily="34" charset="0"/>
                  <a:cs typeface="Arial" panose="020B0604020202020204" pitchFamily="34" charset="0"/>
                </a:rPr>
                <a:t>TN</a:t>
              </a:r>
            </a:p>
            <a:p>
              <a:pPr algn="ctr">
                <a:lnSpc>
                  <a:spcPct val="85000"/>
                </a:lnSpc>
              </a:pPr>
              <a:r>
                <a:rPr lang="en-US" sz="800" b="1" dirty="0">
                  <a:solidFill>
                    <a:schemeClr val="bg1"/>
                  </a:solidFill>
                  <a:latin typeface="Arial" panose="020B0604020202020204" pitchFamily="34" charset="0"/>
                  <a:cs typeface="Arial" panose="020B0604020202020204" pitchFamily="34" charset="0"/>
                </a:rPr>
                <a:t>3,348</a:t>
              </a:r>
            </a:p>
          </p:txBody>
        </p:sp>
        <p:sp>
          <p:nvSpPr>
            <p:cNvPr id="167" name="TextBox 166">
              <a:extLst>
                <a:ext uri="{FF2B5EF4-FFF2-40B4-BE49-F238E27FC236}">
                  <a16:creationId xmlns:a16="http://schemas.microsoft.com/office/drawing/2014/main" id="{03BFDC93-ADB8-200D-B684-64204C298800}"/>
                </a:ext>
              </a:extLst>
            </p:cNvPr>
            <p:cNvSpPr txBox="1"/>
            <p:nvPr/>
          </p:nvSpPr>
          <p:spPr>
            <a:xfrm>
              <a:off x="5079247" y="3961496"/>
              <a:ext cx="450256" cy="209288"/>
            </a:xfrm>
            <a:prstGeom prst="rect">
              <a:avLst/>
            </a:prstGeom>
            <a:noFill/>
          </p:spPr>
          <p:txBody>
            <a:bodyPr wrap="square" lIns="0" tIns="0" rIns="0" bIns="0" rtlCol="0">
              <a:spAutoFit/>
            </a:bodyPr>
            <a:lstStyle/>
            <a:p>
              <a:pPr algn="ctr">
                <a:lnSpc>
                  <a:spcPct val="85000"/>
                </a:lnSpc>
              </a:pPr>
              <a:r>
                <a:rPr lang="en-US" sz="800" dirty="0">
                  <a:solidFill>
                    <a:schemeClr val="bg1"/>
                  </a:solidFill>
                  <a:latin typeface="Arial" panose="020B0604020202020204" pitchFamily="34" charset="0"/>
                  <a:cs typeface="Arial" panose="020B0604020202020204" pitchFamily="34" charset="0"/>
                </a:rPr>
                <a:t>KY</a:t>
              </a:r>
            </a:p>
            <a:p>
              <a:pPr algn="ctr">
                <a:lnSpc>
                  <a:spcPct val="85000"/>
                </a:lnSpc>
              </a:pPr>
              <a:r>
                <a:rPr lang="en-US" sz="800" b="1" dirty="0">
                  <a:solidFill>
                    <a:schemeClr val="bg1"/>
                  </a:solidFill>
                  <a:latin typeface="Arial" panose="020B0604020202020204" pitchFamily="34" charset="0"/>
                  <a:cs typeface="Arial" panose="020B0604020202020204" pitchFamily="34" charset="0"/>
                </a:rPr>
                <a:t>2,375</a:t>
              </a:r>
            </a:p>
          </p:txBody>
        </p:sp>
        <p:sp>
          <p:nvSpPr>
            <p:cNvPr id="168" name="TextBox 167">
              <a:extLst>
                <a:ext uri="{FF2B5EF4-FFF2-40B4-BE49-F238E27FC236}">
                  <a16:creationId xmlns:a16="http://schemas.microsoft.com/office/drawing/2014/main" id="{72348EAA-6F86-DC96-3A75-CE0982746FCE}"/>
                </a:ext>
              </a:extLst>
            </p:cNvPr>
            <p:cNvSpPr txBox="1"/>
            <p:nvPr/>
          </p:nvSpPr>
          <p:spPr>
            <a:xfrm>
              <a:off x="4856646" y="3648043"/>
              <a:ext cx="450256" cy="209288"/>
            </a:xfrm>
            <a:prstGeom prst="rect">
              <a:avLst/>
            </a:prstGeom>
            <a:noFill/>
          </p:spPr>
          <p:txBody>
            <a:bodyPr wrap="square" lIns="0" tIns="0" rIns="0" bIns="0" rtlCol="0">
              <a:spAutoFit/>
            </a:bodyPr>
            <a:lstStyle/>
            <a:p>
              <a:pPr algn="ctr">
                <a:lnSpc>
                  <a:spcPct val="85000"/>
                </a:lnSpc>
              </a:pPr>
              <a:r>
                <a:rPr lang="en-US" sz="800">
                  <a:solidFill>
                    <a:schemeClr val="bg1"/>
                  </a:solidFill>
                  <a:latin typeface="Arial" panose="020B0604020202020204" pitchFamily="34" charset="0"/>
                  <a:cs typeface="Arial" panose="020B0604020202020204" pitchFamily="34" charset="0"/>
                </a:rPr>
                <a:t>IN</a:t>
              </a:r>
            </a:p>
            <a:p>
              <a:pPr algn="ctr">
                <a:lnSpc>
                  <a:spcPct val="85000"/>
                </a:lnSpc>
              </a:pPr>
              <a:r>
                <a:rPr lang="en-US" sz="800" b="1">
                  <a:solidFill>
                    <a:schemeClr val="bg1"/>
                  </a:solidFill>
                  <a:latin typeface="Arial" panose="020B0604020202020204" pitchFamily="34" charset="0"/>
                  <a:cs typeface="Arial" panose="020B0604020202020204" pitchFamily="34" charset="0"/>
                </a:rPr>
                <a:t>2,907</a:t>
              </a:r>
            </a:p>
          </p:txBody>
        </p:sp>
        <p:sp>
          <p:nvSpPr>
            <p:cNvPr id="169" name="TextBox 168">
              <a:extLst>
                <a:ext uri="{FF2B5EF4-FFF2-40B4-BE49-F238E27FC236}">
                  <a16:creationId xmlns:a16="http://schemas.microsoft.com/office/drawing/2014/main" id="{B7C7FACE-CCA3-EEE7-4996-CE10C165716E}"/>
                </a:ext>
              </a:extLst>
            </p:cNvPr>
            <p:cNvSpPr txBox="1"/>
            <p:nvPr/>
          </p:nvSpPr>
          <p:spPr>
            <a:xfrm>
              <a:off x="5046526" y="3096580"/>
              <a:ext cx="442954" cy="209288"/>
            </a:xfrm>
            <a:prstGeom prst="rect">
              <a:avLst/>
            </a:prstGeom>
            <a:noFill/>
          </p:spPr>
          <p:txBody>
            <a:bodyPr wrap="square" lIns="0" tIns="0" rIns="0" bIns="0" rtlCol="0">
              <a:spAutoFit/>
            </a:bodyPr>
            <a:lstStyle/>
            <a:p>
              <a:pPr>
                <a:lnSpc>
                  <a:spcPct val="85000"/>
                </a:lnSpc>
              </a:pPr>
              <a:r>
                <a:rPr lang="en-US" sz="800" dirty="0">
                  <a:latin typeface="Arial" panose="020B0604020202020204" pitchFamily="34" charset="0"/>
                  <a:cs typeface="Arial" panose="020B0604020202020204" pitchFamily="34" charset="0"/>
                </a:rPr>
                <a:t>  </a:t>
              </a:r>
              <a:r>
                <a:rPr lang="en-US" sz="800" dirty="0">
                  <a:solidFill>
                    <a:schemeClr val="bg1"/>
                  </a:solidFill>
                  <a:latin typeface="Arial" panose="020B0604020202020204" pitchFamily="34" charset="0"/>
                  <a:cs typeface="Arial" panose="020B0604020202020204" pitchFamily="34" charset="0"/>
                </a:rPr>
                <a:t>MI</a:t>
              </a:r>
            </a:p>
            <a:p>
              <a:pPr>
                <a:lnSpc>
                  <a:spcPct val="85000"/>
                </a:lnSpc>
              </a:pPr>
              <a:r>
                <a:rPr lang="en-US" sz="800" b="1" dirty="0">
                  <a:solidFill>
                    <a:schemeClr val="bg1"/>
                  </a:solidFill>
                  <a:latin typeface="Arial" panose="020B0604020202020204" pitchFamily="34" charset="0"/>
                  <a:cs typeface="Arial" panose="020B0604020202020204" pitchFamily="34" charset="0"/>
                </a:rPr>
                <a:t>4,398</a:t>
              </a:r>
            </a:p>
          </p:txBody>
        </p:sp>
        <p:sp>
          <p:nvSpPr>
            <p:cNvPr id="170" name="TextBox 169">
              <a:extLst>
                <a:ext uri="{FF2B5EF4-FFF2-40B4-BE49-F238E27FC236}">
                  <a16:creationId xmlns:a16="http://schemas.microsoft.com/office/drawing/2014/main" id="{47517DB1-F332-B277-D13D-5F6227DF1565}"/>
                </a:ext>
              </a:extLst>
            </p:cNvPr>
            <p:cNvSpPr txBox="1"/>
            <p:nvPr/>
          </p:nvSpPr>
          <p:spPr>
            <a:xfrm>
              <a:off x="5226750" y="3520056"/>
              <a:ext cx="450256" cy="209288"/>
            </a:xfrm>
            <a:prstGeom prst="rect">
              <a:avLst/>
            </a:prstGeom>
            <a:noFill/>
          </p:spPr>
          <p:txBody>
            <a:bodyPr wrap="square" lIns="0" tIns="0" rIns="0" bIns="0" rtlCol="0">
              <a:spAutoFit/>
            </a:bodyPr>
            <a:lstStyle/>
            <a:p>
              <a:pPr algn="ctr">
                <a:lnSpc>
                  <a:spcPct val="85000"/>
                </a:lnSpc>
              </a:pPr>
              <a:r>
                <a:rPr lang="en-US" sz="800">
                  <a:solidFill>
                    <a:schemeClr val="bg1"/>
                  </a:solidFill>
                  <a:latin typeface="Arial" panose="020B0604020202020204" pitchFamily="34" charset="0"/>
                  <a:cs typeface="Arial" panose="020B0604020202020204" pitchFamily="34" charset="0"/>
                </a:rPr>
                <a:t>OH</a:t>
              </a:r>
            </a:p>
            <a:p>
              <a:pPr algn="ctr">
                <a:lnSpc>
                  <a:spcPct val="85000"/>
                </a:lnSpc>
              </a:pPr>
              <a:r>
                <a:rPr lang="en-US" sz="800" b="1">
                  <a:solidFill>
                    <a:schemeClr val="bg1"/>
                  </a:solidFill>
                  <a:latin typeface="Arial" panose="020B0604020202020204" pitchFamily="34" charset="0"/>
                  <a:cs typeface="Arial" panose="020B0604020202020204" pitchFamily="34" charset="0"/>
                </a:rPr>
                <a:t>4,832</a:t>
              </a:r>
            </a:p>
          </p:txBody>
        </p:sp>
        <p:sp>
          <p:nvSpPr>
            <p:cNvPr id="318" name="TextBox 317">
              <a:extLst>
                <a:ext uri="{FF2B5EF4-FFF2-40B4-BE49-F238E27FC236}">
                  <a16:creationId xmlns:a16="http://schemas.microsoft.com/office/drawing/2014/main" id="{9ECCBA3E-6496-4F05-C76A-485885821DD6}"/>
                </a:ext>
              </a:extLst>
            </p:cNvPr>
            <p:cNvSpPr txBox="1"/>
            <p:nvPr/>
          </p:nvSpPr>
          <p:spPr>
            <a:xfrm>
              <a:off x="5518222" y="3787576"/>
              <a:ext cx="450256" cy="209288"/>
            </a:xfrm>
            <a:prstGeom prst="rect">
              <a:avLst/>
            </a:prstGeom>
            <a:noFill/>
          </p:spPr>
          <p:txBody>
            <a:bodyPr wrap="square" lIns="0" tIns="0" rIns="0" bIns="0" rtlCol="0">
              <a:spAutoFit/>
            </a:bodyPr>
            <a:lstStyle/>
            <a:p>
              <a:pPr algn="ctr">
                <a:lnSpc>
                  <a:spcPct val="85000"/>
                </a:lnSpc>
              </a:pPr>
              <a:r>
                <a:rPr lang="en-US" sz="800" dirty="0">
                  <a:solidFill>
                    <a:schemeClr val="bg1"/>
                  </a:solidFill>
                  <a:latin typeface="Arial" panose="020B0604020202020204" pitchFamily="34" charset="0"/>
                  <a:cs typeface="Arial" panose="020B0604020202020204" pitchFamily="34" charset="0"/>
                </a:rPr>
                <a:t>WV</a:t>
              </a:r>
            </a:p>
            <a:p>
              <a:pPr algn="ctr">
                <a:lnSpc>
                  <a:spcPct val="85000"/>
                </a:lnSpc>
              </a:pPr>
              <a:r>
                <a:rPr lang="en-US" sz="800" b="1" dirty="0">
                  <a:solidFill>
                    <a:schemeClr val="bg1"/>
                  </a:solidFill>
                  <a:latin typeface="Arial" panose="020B0604020202020204" pitchFamily="34" charset="0"/>
                  <a:cs typeface="Arial" panose="020B0604020202020204" pitchFamily="34" charset="0"/>
                </a:rPr>
                <a:t>586</a:t>
              </a:r>
            </a:p>
          </p:txBody>
        </p:sp>
        <p:sp>
          <p:nvSpPr>
            <p:cNvPr id="320" name="TextBox 319">
              <a:extLst>
                <a:ext uri="{FF2B5EF4-FFF2-40B4-BE49-F238E27FC236}">
                  <a16:creationId xmlns:a16="http://schemas.microsoft.com/office/drawing/2014/main" id="{65694AFE-FC65-A506-C1DE-D56B2E23F38C}"/>
                </a:ext>
              </a:extLst>
            </p:cNvPr>
            <p:cNvSpPr txBox="1"/>
            <p:nvPr/>
          </p:nvSpPr>
          <p:spPr>
            <a:xfrm>
              <a:off x="5881119" y="3849652"/>
              <a:ext cx="450256" cy="209288"/>
            </a:xfrm>
            <a:prstGeom prst="rect">
              <a:avLst/>
            </a:prstGeom>
            <a:noFill/>
          </p:spPr>
          <p:txBody>
            <a:bodyPr wrap="square" lIns="0" tIns="0" rIns="0" bIns="0" rtlCol="0">
              <a:spAutoFit/>
            </a:bodyPr>
            <a:lstStyle/>
            <a:p>
              <a:pPr algn="ctr">
                <a:lnSpc>
                  <a:spcPct val="85000"/>
                </a:lnSpc>
              </a:pPr>
              <a:r>
                <a:rPr lang="en-US" sz="800">
                  <a:solidFill>
                    <a:schemeClr val="bg1"/>
                  </a:solidFill>
                  <a:latin typeface="Arial" panose="020B0604020202020204" pitchFamily="34" charset="0"/>
                  <a:cs typeface="Arial" panose="020B0604020202020204" pitchFamily="34" charset="0"/>
                </a:rPr>
                <a:t>VA</a:t>
              </a:r>
            </a:p>
            <a:p>
              <a:pPr algn="ctr">
                <a:lnSpc>
                  <a:spcPct val="85000"/>
                </a:lnSpc>
              </a:pPr>
              <a:r>
                <a:rPr lang="en-US" sz="800" b="1">
                  <a:solidFill>
                    <a:schemeClr val="bg1"/>
                  </a:solidFill>
                  <a:latin typeface="Arial" panose="020B0604020202020204" pitchFamily="34" charset="0"/>
                  <a:cs typeface="Arial" panose="020B0604020202020204" pitchFamily="34" charset="0"/>
                </a:rPr>
                <a:t>5,478</a:t>
              </a:r>
            </a:p>
          </p:txBody>
        </p:sp>
        <p:sp>
          <p:nvSpPr>
            <p:cNvPr id="321" name="TextBox 320">
              <a:extLst>
                <a:ext uri="{FF2B5EF4-FFF2-40B4-BE49-F238E27FC236}">
                  <a16:creationId xmlns:a16="http://schemas.microsoft.com/office/drawing/2014/main" id="{C000A7F8-08A4-BF1A-922D-5B254A51A5C4}"/>
                </a:ext>
              </a:extLst>
            </p:cNvPr>
            <p:cNvSpPr txBox="1"/>
            <p:nvPr/>
          </p:nvSpPr>
          <p:spPr>
            <a:xfrm>
              <a:off x="5799708" y="3319423"/>
              <a:ext cx="450256" cy="209288"/>
            </a:xfrm>
            <a:prstGeom prst="rect">
              <a:avLst/>
            </a:prstGeom>
            <a:noFill/>
          </p:spPr>
          <p:txBody>
            <a:bodyPr wrap="square" lIns="0" tIns="0" rIns="0" bIns="0" rtlCol="0">
              <a:spAutoFit/>
            </a:bodyPr>
            <a:lstStyle/>
            <a:p>
              <a:pPr algn="ctr">
                <a:lnSpc>
                  <a:spcPct val="85000"/>
                </a:lnSpc>
              </a:pPr>
              <a:r>
                <a:rPr lang="en-US" sz="800">
                  <a:solidFill>
                    <a:schemeClr val="bg1"/>
                  </a:solidFill>
                  <a:latin typeface="Arial" panose="020B0604020202020204" pitchFamily="34" charset="0"/>
                  <a:cs typeface="Arial" panose="020B0604020202020204" pitchFamily="34" charset="0"/>
                </a:rPr>
                <a:t>PA</a:t>
              </a:r>
            </a:p>
            <a:p>
              <a:pPr algn="ctr">
                <a:lnSpc>
                  <a:spcPct val="85000"/>
                </a:lnSpc>
              </a:pPr>
              <a:r>
                <a:rPr lang="en-US" sz="800" b="1">
                  <a:solidFill>
                    <a:schemeClr val="bg1"/>
                  </a:solidFill>
                  <a:latin typeface="Arial" panose="020B0604020202020204" pitchFamily="34" charset="0"/>
                  <a:cs typeface="Arial" panose="020B0604020202020204" pitchFamily="34" charset="0"/>
                </a:rPr>
                <a:t>7,553</a:t>
              </a:r>
            </a:p>
          </p:txBody>
        </p:sp>
        <p:sp>
          <p:nvSpPr>
            <p:cNvPr id="322" name="TextBox 321">
              <a:extLst>
                <a:ext uri="{FF2B5EF4-FFF2-40B4-BE49-F238E27FC236}">
                  <a16:creationId xmlns:a16="http://schemas.microsoft.com/office/drawing/2014/main" id="{51872D13-961A-2371-AC5A-7DB416D79C41}"/>
                </a:ext>
              </a:extLst>
            </p:cNvPr>
            <p:cNvSpPr txBox="1"/>
            <p:nvPr/>
          </p:nvSpPr>
          <p:spPr>
            <a:xfrm>
              <a:off x="6091548" y="2908302"/>
              <a:ext cx="450256" cy="209288"/>
            </a:xfrm>
            <a:prstGeom prst="rect">
              <a:avLst/>
            </a:prstGeom>
            <a:noFill/>
          </p:spPr>
          <p:txBody>
            <a:bodyPr wrap="square" lIns="0" tIns="0" rIns="0" bIns="0" rtlCol="0">
              <a:spAutoFit/>
            </a:bodyPr>
            <a:lstStyle/>
            <a:p>
              <a:pPr algn="ctr">
                <a:lnSpc>
                  <a:spcPct val="85000"/>
                </a:lnSpc>
              </a:pPr>
              <a:r>
                <a:rPr lang="en-US" sz="800">
                  <a:solidFill>
                    <a:schemeClr val="bg1"/>
                  </a:solidFill>
                  <a:latin typeface="Arial" panose="020B0604020202020204" pitchFamily="34" charset="0"/>
                  <a:cs typeface="Arial" panose="020B0604020202020204" pitchFamily="34" charset="0"/>
                </a:rPr>
                <a:t>NY</a:t>
              </a:r>
            </a:p>
            <a:p>
              <a:pPr algn="ctr">
                <a:lnSpc>
                  <a:spcPct val="85000"/>
                </a:lnSpc>
              </a:pPr>
              <a:r>
                <a:rPr lang="en-US" sz="800" b="1">
                  <a:solidFill>
                    <a:schemeClr val="bg1"/>
                  </a:solidFill>
                  <a:latin typeface="Arial" panose="020B0604020202020204" pitchFamily="34" charset="0"/>
                  <a:cs typeface="Arial" panose="020B0604020202020204" pitchFamily="34" charset="0"/>
                </a:rPr>
                <a:t>10,142</a:t>
              </a:r>
            </a:p>
          </p:txBody>
        </p:sp>
        <p:sp>
          <p:nvSpPr>
            <p:cNvPr id="323" name="TextBox 322">
              <a:extLst>
                <a:ext uri="{FF2B5EF4-FFF2-40B4-BE49-F238E27FC236}">
                  <a16:creationId xmlns:a16="http://schemas.microsoft.com/office/drawing/2014/main" id="{9332BDD8-0C58-137B-A1A8-C7DF24728958}"/>
                </a:ext>
              </a:extLst>
            </p:cNvPr>
            <p:cNvSpPr txBox="1"/>
            <p:nvPr/>
          </p:nvSpPr>
          <p:spPr>
            <a:xfrm>
              <a:off x="6646031" y="2324094"/>
              <a:ext cx="450256" cy="209288"/>
            </a:xfrm>
            <a:prstGeom prst="rect">
              <a:avLst/>
            </a:prstGeom>
            <a:noFill/>
          </p:spPr>
          <p:txBody>
            <a:bodyPr wrap="square" lIns="0" tIns="0" rIns="0" bIns="0" rtlCol="0">
              <a:spAutoFit/>
            </a:bodyPr>
            <a:lstStyle/>
            <a:p>
              <a:pPr algn="ctr">
                <a:lnSpc>
                  <a:spcPct val="85000"/>
                </a:lnSpc>
              </a:pPr>
              <a:r>
                <a:rPr lang="en-US" sz="800">
                  <a:solidFill>
                    <a:schemeClr val="bg1"/>
                  </a:solidFill>
                  <a:latin typeface="Arial" panose="020B0604020202020204" pitchFamily="34" charset="0"/>
                  <a:cs typeface="Arial" panose="020B0604020202020204" pitchFamily="34" charset="0"/>
                </a:rPr>
                <a:t>ME</a:t>
              </a:r>
            </a:p>
            <a:p>
              <a:pPr algn="ctr">
                <a:lnSpc>
                  <a:spcPct val="85000"/>
                </a:lnSpc>
              </a:pPr>
              <a:r>
                <a:rPr lang="en-US" sz="800" b="1">
                  <a:solidFill>
                    <a:schemeClr val="bg1"/>
                  </a:solidFill>
                  <a:latin typeface="Arial" panose="020B0604020202020204" pitchFamily="34" charset="0"/>
                  <a:cs typeface="Arial" panose="020B0604020202020204" pitchFamily="34" charset="0"/>
                </a:rPr>
                <a:t>327</a:t>
              </a:r>
            </a:p>
          </p:txBody>
        </p:sp>
        <p:sp>
          <p:nvSpPr>
            <p:cNvPr id="324" name="TextBox 323">
              <a:extLst>
                <a:ext uri="{FF2B5EF4-FFF2-40B4-BE49-F238E27FC236}">
                  <a16:creationId xmlns:a16="http://schemas.microsoft.com/office/drawing/2014/main" id="{C1B2EA46-4D8C-BD87-C7B2-AA8A09919FCB}"/>
                </a:ext>
              </a:extLst>
            </p:cNvPr>
            <p:cNvSpPr txBox="1"/>
            <p:nvPr/>
          </p:nvSpPr>
          <p:spPr>
            <a:xfrm>
              <a:off x="6506143" y="5654502"/>
              <a:ext cx="699546" cy="332398"/>
            </a:xfrm>
            <a:prstGeom prst="rect">
              <a:avLst/>
            </a:prstGeom>
            <a:noFill/>
          </p:spPr>
          <p:txBody>
            <a:bodyPr wrap="square" lIns="0" tIns="0" rIns="0" bIns="0" rtlCol="0">
              <a:spAutoFit/>
            </a:bodyPr>
            <a:lstStyle/>
            <a:p>
              <a:pPr algn="ctr">
                <a:lnSpc>
                  <a:spcPct val="90000"/>
                </a:lnSpc>
              </a:pPr>
              <a:r>
                <a:rPr lang="en-US" sz="800">
                  <a:latin typeface="Arial" panose="020B0604020202020204" pitchFamily="34" charset="0"/>
                  <a:cs typeface="Arial" panose="020B0604020202020204" pitchFamily="34" charset="0"/>
                </a:rPr>
                <a:t>U.S. Virgin Islands</a:t>
              </a:r>
            </a:p>
            <a:p>
              <a:pPr algn="ctr">
                <a:lnSpc>
                  <a:spcPct val="90000"/>
                </a:lnSpc>
              </a:pPr>
              <a:r>
                <a:rPr lang="en-US" sz="800" b="1">
                  <a:latin typeface="Arial" panose="020B0604020202020204" pitchFamily="34" charset="0"/>
                  <a:cs typeface="Arial" panose="020B0604020202020204" pitchFamily="34" charset="0"/>
                </a:rPr>
                <a:t>9</a:t>
              </a:r>
            </a:p>
          </p:txBody>
        </p:sp>
        <p:sp>
          <p:nvSpPr>
            <p:cNvPr id="325" name="TextBox 324">
              <a:extLst>
                <a:ext uri="{FF2B5EF4-FFF2-40B4-BE49-F238E27FC236}">
                  <a16:creationId xmlns:a16="http://schemas.microsoft.com/office/drawing/2014/main" id="{3E12C9B3-0896-EE57-91D0-768F0DF7E65B}"/>
                </a:ext>
              </a:extLst>
            </p:cNvPr>
            <p:cNvSpPr txBox="1"/>
            <p:nvPr/>
          </p:nvSpPr>
          <p:spPr>
            <a:xfrm>
              <a:off x="6177587" y="2343177"/>
              <a:ext cx="450256" cy="209288"/>
            </a:xfrm>
            <a:prstGeom prst="rect">
              <a:avLst/>
            </a:prstGeom>
            <a:noFill/>
          </p:spPr>
          <p:txBody>
            <a:bodyPr wrap="square" lIns="0" tIns="0" rIns="0" bIns="0" rtlCol="0">
              <a:spAutoFit/>
            </a:bodyPr>
            <a:lstStyle/>
            <a:p>
              <a:pPr algn="ctr">
                <a:lnSpc>
                  <a:spcPct val="85000"/>
                </a:lnSpc>
              </a:pPr>
              <a:r>
                <a:rPr lang="en-US" sz="800">
                  <a:latin typeface="Arial" panose="020B0604020202020204" pitchFamily="34" charset="0"/>
                  <a:cs typeface="Arial" panose="020B0604020202020204" pitchFamily="34" charset="0"/>
                </a:rPr>
                <a:t>VT</a:t>
              </a:r>
            </a:p>
            <a:p>
              <a:pPr algn="ctr">
                <a:lnSpc>
                  <a:spcPct val="85000"/>
                </a:lnSpc>
              </a:pPr>
              <a:r>
                <a:rPr lang="en-US" sz="800" b="1">
                  <a:latin typeface="Arial" panose="020B0604020202020204" pitchFamily="34" charset="0"/>
                  <a:cs typeface="Arial" panose="020B0604020202020204" pitchFamily="34" charset="0"/>
                </a:rPr>
                <a:t>343</a:t>
              </a:r>
            </a:p>
          </p:txBody>
        </p:sp>
        <p:sp>
          <p:nvSpPr>
            <p:cNvPr id="326" name="TextBox 325">
              <a:extLst>
                <a:ext uri="{FF2B5EF4-FFF2-40B4-BE49-F238E27FC236}">
                  <a16:creationId xmlns:a16="http://schemas.microsoft.com/office/drawing/2014/main" id="{4033071B-58D3-30B6-11FE-5AFB7D0F5C7C}"/>
                </a:ext>
              </a:extLst>
            </p:cNvPr>
            <p:cNvSpPr txBox="1"/>
            <p:nvPr/>
          </p:nvSpPr>
          <p:spPr>
            <a:xfrm>
              <a:off x="6430427" y="2038259"/>
              <a:ext cx="313633" cy="209288"/>
            </a:xfrm>
            <a:prstGeom prst="rect">
              <a:avLst/>
            </a:prstGeom>
            <a:noFill/>
          </p:spPr>
          <p:txBody>
            <a:bodyPr wrap="square" lIns="0" tIns="0" rIns="0" bIns="0" rtlCol="0">
              <a:spAutoFit/>
            </a:bodyPr>
            <a:lstStyle/>
            <a:p>
              <a:pPr algn="ctr">
                <a:lnSpc>
                  <a:spcPct val="85000"/>
                </a:lnSpc>
              </a:pPr>
              <a:r>
                <a:rPr lang="en-US" sz="800">
                  <a:latin typeface="Arial" panose="020B0604020202020204" pitchFamily="34" charset="0"/>
                  <a:cs typeface="Arial" panose="020B0604020202020204" pitchFamily="34" charset="0"/>
                </a:rPr>
                <a:t>NH</a:t>
              </a:r>
            </a:p>
            <a:p>
              <a:pPr algn="ctr">
                <a:lnSpc>
                  <a:spcPct val="85000"/>
                </a:lnSpc>
              </a:pPr>
              <a:r>
                <a:rPr lang="en-US" sz="800" b="1">
                  <a:latin typeface="Arial" panose="020B0604020202020204" pitchFamily="34" charset="0"/>
                  <a:cs typeface="Arial" panose="020B0604020202020204" pitchFamily="34" charset="0"/>
                </a:rPr>
                <a:t>382</a:t>
              </a:r>
            </a:p>
          </p:txBody>
        </p:sp>
        <p:cxnSp>
          <p:nvCxnSpPr>
            <p:cNvPr id="327" name="Straight Connector 326">
              <a:extLst>
                <a:ext uri="{FF2B5EF4-FFF2-40B4-BE49-F238E27FC236}">
                  <a16:creationId xmlns:a16="http://schemas.microsoft.com/office/drawing/2014/main" id="{095706A9-59A2-98EA-1856-AC37ECF1BFC7}"/>
                </a:ext>
              </a:extLst>
            </p:cNvPr>
            <p:cNvCxnSpPr/>
            <p:nvPr/>
          </p:nvCxnSpPr>
          <p:spPr>
            <a:xfrm>
              <a:off x="6461049" y="2625256"/>
              <a:ext cx="85299" cy="216849"/>
            </a:xfrm>
            <a:prstGeom prst="line">
              <a:avLst/>
            </a:prstGeom>
            <a:ln w="9525">
              <a:solidFill>
                <a:schemeClr val="tx1"/>
              </a:solidFill>
              <a:tailEnd type="oval"/>
            </a:ln>
          </p:spPr>
          <p:style>
            <a:lnRef idx="1">
              <a:schemeClr val="accent1"/>
            </a:lnRef>
            <a:fillRef idx="0">
              <a:schemeClr val="accent1"/>
            </a:fillRef>
            <a:effectRef idx="0">
              <a:schemeClr val="accent1"/>
            </a:effectRef>
            <a:fontRef idx="minor">
              <a:schemeClr val="tx1"/>
            </a:fontRef>
          </p:style>
        </p:cxnSp>
        <p:cxnSp>
          <p:nvCxnSpPr>
            <p:cNvPr id="328" name="Straight Connector 327">
              <a:extLst>
                <a:ext uri="{FF2B5EF4-FFF2-40B4-BE49-F238E27FC236}">
                  <a16:creationId xmlns:a16="http://schemas.microsoft.com/office/drawing/2014/main" id="{CC2A48BC-43B3-4C72-87F1-FFDB31594925}"/>
                </a:ext>
              </a:extLst>
            </p:cNvPr>
            <p:cNvCxnSpPr/>
            <p:nvPr/>
          </p:nvCxnSpPr>
          <p:spPr>
            <a:xfrm>
              <a:off x="6614036" y="2324161"/>
              <a:ext cx="73007" cy="501090"/>
            </a:xfrm>
            <a:prstGeom prst="line">
              <a:avLst/>
            </a:prstGeom>
            <a:ln w="9525">
              <a:solidFill>
                <a:schemeClr val="tx1"/>
              </a:solidFill>
              <a:tailEnd type="oval"/>
            </a:ln>
          </p:spPr>
          <p:style>
            <a:lnRef idx="1">
              <a:schemeClr val="accent1"/>
            </a:lnRef>
            <a:fillRef idx="0">
              <a:schemeClr val="accent1"/>
            </a:fillRef>
            <a:effectRef idx="0">
              <a:schemeClr val="accent1"/>
            </a:effectRef>
            <a:fontRef idx="minor">
              <a:schemeClr val="tx1"/>
            </a:fontRef>
          </p:style>
        </p:cxnSp>
        <p:sp>
          <p:nvSpPr>
            <p:cNvPr id="329" name="TextBox 328">
              <a:extLst>
                <a:ext uri="{FF2B5EF4-FFF2-40B4-BE49-F238E27FC236}">
                  <a16:creationId xmlns:a16="http://schemas.microsoft.com/office/drawing/2014/main" id="{D3A96F6D-8435-832A-CC0D-377B74E8A801}"/>
                </a:ext>
              </a:extLst>
            </p:cNvPr>
            <p:cNvSpPr txBox="1"/>
            <p:nvPr/>
          </p:nvSpPr>
          <p:spPr>
            <a:xfrm>
              <a:off x="7198222" y="2627256"/>
              <a:ext cx="450256" cy="209288"/>
            </a:xfrm>
            <a:prstGeom prst="rect">
              <a:avLst/>
            </a:prstGeom>
            <a:noFill/>
          </p:spPr>
          <p:txBody>
            <a:bodyPr wrap="square" lIns="0" tIns="0" rIns="0" bIns="0" rtlCol="0">
              <a:spAutoFit/>
            </a:bodyPr>
            <a:lstStyle/>
            <a:p>
              <a:pPr>
                <a:lnSpc>
                  <a:spcPct val="85000"/>
                </a:lnSpc>
              </a:pPr>
              <a:r>
                <a:rPr lang="en-US" sz="800">
                  <a:latin typeface="Arial" panose="020B0604020202020204" pitchFamily="34" charset="0"/>
                  <a:cs typeface="Arial" panose="020B0604020202020204" pitchFamily="34" charset="0"/>
                </a:rPr>
                <a:t>MA</a:t>
              </a:r>
            </a:p>
            <a:p>
              <a:pPr>
                <a:lnSpc>
                  <a:spcPct val="85000"/>
                </a:lnSpc>
              </a:pPr>
              <a:r>
                <a:rPr lang="en-US" sz="800">
                  <a:latin typeface="Arial" panose="020B0604020202020204" pitchFamily="34" charset="0"/>
                  <a:cs typeface="Arial" panose="020B0604020202020204" pitchFamily="34" charset="0"/>
                </a:rPr>
                <a:t>6,034</a:t>
              </a:r>
              <a:endParaRPr lang="en-US" sz="800" b="1">
                <a:latin typeface="Arial" panose="020B0604020202020204" pitchFamily="34" charset="0"/>
                <a:cs typeface="Arial" panose="020B0604020202020204" pitchFamily="34" charset="0"/>
              </a:endParaRPr>
            </a:p>
          </p:txBody>
        </p:sp>
        <p:cxnSp>
          <p:nvCxnSpPr>
            <p:cNvPr id="332" name="Straight Connector 331">
              <a:extLst>
                <a:ext uri="{FF2B5EF4-FFF2-40B4-BE49-F238E27FC236}">
                  <a16:creationId xmlns:a16="http://schemas.microsoft.com/office/drawing/2014/main" id="{6F8E6873-E7E6-BDD0-C588-EE027F0802C6}"/>
                </a:ext>
              </a:extLst>
            </p:cNvPr>
            <p:cNvCxnSpPr/>
            <p:nvPr/>
          </p:nvCxnSpPr>
          <p:spPr>
            <a:xfrm flipH="1">
              <a:off x="6705913" y="2768574"/>
              <a:ext cx="439285" cy="284894"/>
            </a:xfrm>
            <a:prstGeom prst="line">
              <a:avLst/>
            </a:prstGeom>
            <a:ln w="9525">
              <a:solidFill>
                <a:schemeClr val="tx1"/>
              </a:solidFill>
              <a:tailEnd type="oval"/>
            </a:ln>
          </p:spPr>
          <p:style>
            <a:lnRef idx="1">
              <a:schemeClr val="accent1"/>
            </a:lnRef>
            <a:fillRef idx="0">
              <a:schemeClr val="accent1"/>
            </a:fillRef>
            <a:effectRef idx="0">
              <a:schemeClr val="accent1"/>
            </a:effectRef>
            <a:fontRef idx="minor">
              <a:schemeClr val="tx1"/>
            </a:fontRef>
          </p:style>
        </p:cxnSp>
        <p:sp>
          <p:nvSpPr>
            <p:cNvPr id="333" name="TextBox 332">
              <a:extLst>
                <a:ext uri="{FF2B5EF4-FFF2-40B4-BE49-F238E27FC236}">
                  <a16:creationId xmlns:a16="http://schemas.microsoft.com/office/drawing/2014/main" id="{46068038-6411-588A-1917-D63D081534D8}"/>
                </a:ext>
              </a:extLst>
            </p:cNvPr>
            <p:cNvSpPr txBox="1"/>
            <p:nvPr/>
          </p:nvSpPr>
          <p:spPr>
            <a:xfrm>
              <a:off x="7198222" y="3007467"/>
              <a:ext cx="450256" cy="209288"/>
            </a:xfrm>
            <a:prstGeom prst="rect">
              <a:avLst/>
            </a:prstGeom>
            <a:noFill/>
          </p:spPr>
          <p:txBody>
            <a:bodyPr wrap="square" lIns="0" tIns="0" rIns="0" bIns="0" rtlCol="0">
              <a:spAutoFit/>
            </a:bodyPr>
            <a:lstStyle/>
            <a:p>
              <a:pPr>
                <a:lnSpc>
                  <a:spcPct val="85000"/>
                </a:lnSpc>
              </a:pPr>
              <a:r>
                <a:rPr lang="en-US" sz="800">
                  <a:latin typeface="Arial" panose="020B0604020202020204" pitchFamily="34" charset="0"/>
                  <a:cs typeface="Arial" panose="020B0604020202020204" pitchFamily="34" charset="0"/>
                </a:rPr>
                <a:t>RI</a:t>
              </a:r>
            </a:p>
            <a:p>
              <a:pPr>
                <a:lnSpc>
                  <a:spcPct val="85000"/>
                </a:lnSpc>
              </a:pPr>
              <a:r>
                <a:rPr lang="en-US" sz="800" b="1">
                  <a:latin typeface="Arial" panose="020B0604020202020204" pitchFamily="34" charset="0"/>
                  <a:cs typeface="Arial" panose="020B0604020202020204" pitchFamily="34" charset="0"/>
                </a:rPr>
                <a:t>629</a:t>
              </a:r>
            </a:p>
          </p:txBody>
        </p:sp>
        <p:sp>
          <p:nvSpPr>
            <p:cNvPr id="334" name="TextBox 333">
              <a:extLst>
                <a:ext uri="{FF2B5EF4-FFF2-40B4-BE49-F238E27FC236}">
                  <a16:creationId xmlns:a16="http://schemas.microsoft.com/office/drawing/2014/main" id="{880A7962-1B2B-B85B-C5B8-B5BF14F7EA97}"/>
                </a:ext>
              </a:extLst>
            </p:cNvPr>
            <p:cNvSpPr txBox="1"/>
            <p:nvPr/>
          </p:nvSpPr>
          <p:spPr>
            <a:xfrm>
              <a:off x="7198222" y="3387677"/>
              <a:ext cx="450256" cy="209288"/>
            </a:xfrm>
            <a:prstGeom prst="rect">
              <a:avLst/>
            </a:prstGeom>
            <a:noFill/>
          </p:spPr>
          <p:txBody>
            <a:bodyPr wrap="square" lIns="0" tIns="0" rIns="0" bIns="0" rtlCol="0">
              <a:spAutoFit/>
            </a:bodyPr>
            <a:lstStyle/>
            <a:p>
              <a:pPr>
                <a:lnSpc>
                  <a:spcPct val="85000"/>
                </a:lnSpc>
              </a:pPr>
              <a:r>
                <a:rPr lang="en-US" sz="800">
                  <a:latin typeface="Arial" panose="020B0604020202020204" pitchFamily="34" charset="0"/>
                  <a:cs typeface="Arial" panose="020B0604020202020204" pitchFamily="34" charset="0"/>
                </a:rPr>
                <a:t>CT</a:t>
              </a:r>
            </a:p>
            <a:p>
              <a:pPr>
                <a:lnSpc>
                  <a:spcPct val="85000"/>
                </a:lnSpc>
              </a:pPr>
              <a:r>
                <a:rPr lang="en-US" sz="800">
                  <a:latin typeface="Arial" panose="020B0604020202020204" pitchFamily="34" charset="0"/>
                  <a:cs typeface="Arial" panose="020B0604020202020204" pitchFamily="34" charset="0"/>
                </a:rPr>
                <a:t>2,419</a:t>
              </a:r>
              <a:endParaRPr lang="en-US" sz="800" b="1">
                <a:latin typeface="Arial" panose="020B0604020202020204" pitchFamily="34" charset="0"/>
                <a:cs typeface="Arial" panose="020B0604020202020204" pitchFamily="34" charset="0"/>
              </a:endParaRPr>
            </a:p>
          </p:txBody>
        </p:sp>
        <p:sp>
          <p:nvSpPr>
            <p:cNvPr id="335" name="TextBox 334">
              <a:extLst>
                <a:ext uri="{FF2B5EF4-FFF2-40B4-BE49-F238E27FC236}">
                  <a16:creationId xmlns:a16="http://schemas.microsoft.com/office/drawing/2014/main" id="{FD7E6F62-AB43-AF3F-5589-7D5CB173380F}"/>
                </a:ext>
              </a:extLst>
            </p:cNvPr>
            <p:cNvSpPr txBox="1"/>
            <p:nvPr/>
          </p:nvSpPr>
          <p:spPr>
            <a:xfrm>
              <a:off x="6700429" y="3423910"/>
              <a:ext cx="450256" cy="209288"/>
            </a:xfrm>
            <a:prstGeom prst="rect">
              <a:avLst/>
            </a:prstGeom>
            <a:noFill/>
          </p:spPr>
          <p:txBody>
            <a:bodyPr wrap="square" lIns="0" tIns="0" rIns="0" bIns="0" rtlCol="0">
              <a:spAutoFit/>
            </a:bodyPr>
            <a:lstStyle/>
            <a:p>
              <a:pPr>
                <a:lnSpc>
                  <a:spcPct val="85000"/>
                </a:lnSpc>
              </a:pPr>
              <a:r>
                <a:rPr lang="en-US" sz="800">
                  <a:latin typeface="Arial" panose="020B0604020202020204" pitchFamily="34" charset="0"/>
                  <a:cs typeface="Arial" panose="020B0604020202020204" pitchFamily="34" charset="0"/>
                </a:rPr>
                <a:t>NJ</a:t>
              </a:r>
            </a:p>
            <a:p>
              <a:pPr>
                <a:lnSpc>
                  <a:spcPct val="85000"/>
                </a:lnSpc>
              </a:pPr>
              <a:r>
                <a:rPr lang="en-US" sz="800" b="1">
                  <a:latin typeface="Arial" panose="020B0604020202020204" pitchFamily="34" charset="0"/>
                  <a:cs typeface="Arial" panose="020B0604020202020204" pitchFamily="34" charset="0"/>
                </a:rPr>
                <a:t>6,631</a:t>
              </a:r>
            </a:p>
          </p:txBody>
        </p:sp>
        <p:sp>
          <p:nvSpPr>
            <p:cNvPr id="336" name="TextBox 335">
              <a:extLst>
                <a:ext uri="{FF2B5EF4-FFF2-40B4-BE49-F238E27FC236}">
                  <a16:creationId xmlns:a16="http://schemas.microsoft.com/office/drawing/2014/main" id="{B5F23EE3-A550-F654-B57C-2545EEB2501F}"/>
                </a:ext>
              </a:extLst>
            </p:cNvPr>
            <p:cNvSpPr txBox="1"/>
            <p:nvPr/>
          </p:nvSpPr>
          <p:spPr>
            <a:xfrm>
              <a:off x="7060908" y="3752673"/>
              <a:ext cx="450256" cy="209288"/>
            </a:xfrm>
            <a:prstGeom prst="rect">
              <a:avLst/>
            </a:prstGeom>
            <a:noFill/>
          </p:spPr>
          <p:txBody>
            <a:bodyPr wrap="square" lIns="0" tIns="0" rIns="0" bIns="0" rtlCol="0">
              <a:spAutoFit/>
            </a:bodyPr>
            <a:lstStyle/>
            <a:p>
              <a:pPr>
                <a:lnSpc>
                  <a:spcPct val="85000"/>
                </a:lnSpc>
              </a:pPr>
              <a:r>
                <a:rPr lang="en-US" sz="800">
                  <a:latin typeface="Arial" panose="020B0604020202020204" pitchFamily="34" charset="0"/>
                  <a:cs typeface="Arial" panose="020B0604020202020204" pitchFamily="34" charset="0"/>
                </a:rPr>
                <a:t>DE</a:t>
              </a:r>
            </a:p>
            <a:p>
              <a:pPr>
                <a:lnSpc>
                  <a:spcPct val="85000"/>
                </a:lnSpc>
              </a:pPr>
              <a:r>
                <a:rPr lang="en-US" sz="800" b="1">
                  <a:latin typeface="Arial" panose="020B0604020202020204" pitchFamily="34" charset="0"/>
                  <a:cs typeface="Arial" panose="020B0604020202020204" pitchFamily="34" charset="0"/>
                </a:rPr>
                <a:t>193</a:t>
              </a:r>
            </a:p>
          </p:txBody>
        </p:sp>
        <p:sp>
          <p:nvSpPr>
            <p:cNvPr id="337" name="TextBox 336">
              <a:extLst>
                <a:ext uri="{FF2B5EF4-FFF2-40B4-BE49-F238E27FC236}">
                  <a16:creationId xmlns:a16="http://schemas.microsoft.com/office/drawing/2014/main" id="{0789978A-007C-4C75-EB17-0165FE5E8450}"/>
                </a:ext>
              </a:extLst>
            </p:cNvPr>
            <p:cNvSpPr txBox="1"/>
            <p:nvPr/>
          </p:nvSpPr>
          <p:spPr>
            <a:xfrm>
              <a:off x="7060908" y="4090348"/>
              <a:ext cx="450256" cy="209288"/>
            </a:xfrm>
            <a:prstGeom prst="rect">
              <a:avLst/>
            </a:prstGeom>
            <a:noFill/>
          </p:spPr>
          <p:txBody>
            <a:bodyPr wrap="square" lIns="0" tIns="0" rIns="0" bIns="0" rtlCol="0">
              <a:spAutoFit/>
            </a:bodyPr>
            <a:lstStyle/>
            <a:p>
              <a:pPr>
                <a:lnSpc>
                  <a:spcPct val="85000"/>
                </a:lnSpc>
              </a:pPr>
              <a:r>
                <a:rPr lang="en-US" sz="800">
                  <a:latin typeface="Arial" panose="020B0604020202020204" pitchFamily="34" charset="0"/>
                  <a:cs typeface="Arial" panose="020B0604020202020204" pitchFamily="34" charset="0"/>
                </a:rPr>
                <a:t>MD</a:t>
              </a:r>
            </a:p>
            <a:p>
              <a:pPr>
                <a:lnSpc>
                  <a:spcPct val="85000"/>
                </a:lnSpc>
              </a:pPr>
              <a:r>
                <a:rPr lang="en-US" sz="800" b="1">
                  <a:latin typeface="Arial" panose="020B0604020202020204" pitchFamily="34" charset="0"/>
                  <a:cs typeface="Arial" panose="020B0604020202020204" pitchFamily="34" charset="0"/>
                </a:rPr>
                <a:t>4,586</a:t>
              </a:r>
            </a:p>
          </p:txBody>
        </p:sp>
        <p:cxnSp>
          <p:nvCxnSpPr>
            <p:cNvPr id="338" name="Straight Connector 337">
              <a:extLst>
                <a:ext uri="{FF2B5EF4-FFF2-40B4-BE49-F238E27FC236}">
                  <a16:creationId xmlns:a16="http://schemas.microsoft.com/office/drawing/2014/main" id="{DCB34E3B-EA37-AE0A-9A92-F4F54BEB80D5}"/>
                </a:ext>
              </a:extLst>
            </p:cNvPr>
            <p:cNvCxnSpPr/>
            <p:nvPr/>
          </p:nvCxnSpPr>
          <p:spPr>
            <a:xfrm flipH="1">
              <a:off x="6808146" y="3193551"/>
              <a:ext cx="360530" cy="0"/>
            </a:xfrm>
            <a:prstGeom prst="line">
              <a:avLst/>
            </a:prstGeom>
            <a:ln w="9525">
              <a:solidFill>
                <a:schemeClr val="tx1"/>
              </a:solidFill>
              <a:tailEnd type="ova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77D38992-A4AD-884D-B290-C85D5ACC85C3}"/>
                </a:ext>
              </a:extLst>
            </p:cNvPr>
            <p:cNvCxnSpPr/>
            <p:nvPr/>
          </p:nvCxnSpPr>
          <p:spPr>
            <a:xfrm flipH="1" flipV="1">
              <a:off x="6646033" y="3193551"/>
              <a:ext cx="499164" cy="227327"/>
            </a:xfrm>
            <a:prstGeom prst="line">
              <a:avLst/>
            </a:prstGeom>
            <a:ln w="9525">
              <a:solidFill>
                <a:schemeClr val="tx1"/>
              </a:solidFill>
              <a:tailEnd type="ova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11E04D2E-DE91-2D5A-2E70-67BB7234B70A}"/>
                </a:ext>
              </a:extLst>
            </p:cNvPr>
            <p:cNvCxnSpPr/>
            <p:nvPr/>
          </p:nvCxnSpPr>
          <p:spPr>
            <a:xfrm flipH="1">
              <a:off x="6510250" y="3463013"/>
              <a:ext cx="145639" cy="0"/>
            </a:xfrm>
            <a:prstGeom prst="line">
              <a:avLst/>
            </a:prstGeom>
            <a:ln w="9525">
              <a:solidFill>
                <a:schemeClr val="tx1"/>
              </a:solidFill>
              <a:tailEnd type="ova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D4961F45-4751-7E2B-E82E-D7D99A263D3B}"/>
                </a:ext>
              </a:extLst>
            </p:cNvPr>
            <p:cNvCxnSpPr/>
            <p:nvPr/>
          </p:nvCxnSpPr>
          <p:spPr>
            <a:xfrm flipH="1" flipV="1">
              <a:off x="6432835" y="3691554"/>
              <a:ext cx="569049" cy="96022"/>
            </a:xfrm>
            <a:prstGeom prst="line">
              <a:avLst/>
            </a:prstGeom>
            <a:ln w="9525">
              <a:solidFill>
                <a:schemeClr val="tx1"/>
              </a:solidFill>
              <a:tailEnd type="ova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6583C642-D1CF-F936-C1AE-2009707B5F3F}"/>
                </a:ext>
              </a:extLst>
            </p:cNvPr>
            <p:cNvCxnSpPr/>
            <p:nvPr/>
          </p:nvCxnSpPr>
          <p:spPr>
            <a:xfrm flipH="1" flipV="1">
              <a:off x="6264150" y="3794159"/>
              <a:ext cx="318079" cy="269251"/>
            </a:xfrm>
            <a:prstGeom prst="line">
              <a:avLst/>
            </a:prstGeom>
            <a:ln w="9525">
              <a:solidFill>
                <a:schemeClr val="tx1"/>
              </a:solidFill>
              <a:tailEnd type="oval"/>
            </a:ln>
          </p:spPr>
          <p:style>
            <a:lnRef idx="1">
              <a:schemeClr val="accent1"/>
            </a:lnRef>
            <a:fillRef idx="0">
              <a:schemeClr val="accent1"/>
            </a:fillRef>
            <a:effectRef idx="0">
              <a:schemeClr val="accent1"/>
            </a:effectRef>
            <a:fontRef idx="minor">
              <a:schemeClr val="tx1"/>
            </a:fontRef>
          </p:style>
        </p:cxnSp>
        <p:sp>
          <p:nvSpPr>
            <p:cNvPr id="343" name="TextBox 342">
              <a:extLst>
                <a:ext uri="{FF2B5EF4-FFF2-40B4-BE49-F238E27FC236}">
                  <a16:creationId xmlns:a16="http://schemas.microsoft.com/office/drawing/2014/main" id="{A921FB8C-5F64-A58F-8595-03A29F7106C6}"/>
                </a:ext>
              </a:extLst>
            </p:cNvPr>
            <p:cNvSpPr txBox="1"/>
            <p:nvPr/>
          </p:nvSpPr>
          <p:spPr>
            <a:xfrm>
              <a:off x="6570485" y="4080657"/>
              <a:ext cx="450256" cy="209288"/>
            </a:xfrm>
            <a:prstGeom prst="rect">
              <a:avLst/>
            </a:prstGeom>
            <a:noFill/>
          </p:spPr>
          <p:txBody>
            <a:bodyPr wrap="square" lIns="0" tIns="0" rIns="0" bIns="0" rtlCol="0">
              <a:spAutoFit/>
            </a:bodyPr>
            <a:lstStyle/>
            <a:p>
              <a:pPr>
                <a:lnSpc>
                  <a:spcPct val="85000"/>
                </a:lnSpc>
              </a:pPr>
              <a:r>
                <a:rPr lang="en-US" sz="800">
                  <a:latin typeface="Arial" panose="020B0604020202020204" pitchFamily="34" charset="0"/>
                  <a:cs typeface="Arial" panose="020B0604020202020204" pitchFamily="34" charset="0"/>
                </a:rPr>
                <a:t>DC</a:t>
              </a:r>
            </a:p>
            <a:p>
              <a:pPr>
                <a:lnSpc>
                  <a:spcPct val="85000"/>
                </a:lnSpc>
              </a:pPr>
              <a:r>
                <a:rPr lang="en-US" sz="800" b="1">
                  <a:latin typeface="Arial" panose="020B0604020202020204" pitchFamily="34" charset="0"/>
                  <a:cs typeface="Arial" panose="020B0604020202020204" pitchFamily="34" charset="0"/>
                </a:rPr>
                <a:t>709</a:t>
              </a:r>
            </a:p>
          </p:txBody>
        </p:sp>
        <p:cxnSp>
          <p:nvCxnSpPr>
            <p:cNvPr id="344" name="Straight Connector 343">
              <a:extLst>
                <a:ext uri="{FF2B5EF4-FFF2-40B4-BE49-F238E27FC236}">
                  <a16:creationId xmlns:a16="http://schemas.microsoft.com/office/drawing/2014/main" id="{D76CA9B8-67DB-A3E6-8906-FF9A6F587229}"/>
                </a:ext>
              </a:extLst>
            </p:cNvPr>
            <p:cNvCxnSpPr/>
            <p:nvPr/>
          </p:nvCxnSpPr>
          <p:spPr>
            <a:xfrm flipH="1" flipV="1">
              <a:off x="6238384" y="3671661"/>
              <a:ext cx="763219" cy="434103"/>
            </a:xfrm>
            <a:prstGeom prst="line">
              <a:avLst/>
            </a:prstGeom>
            <a:ln w="9525">
              <a:solidFill>
                <a:schemeClr val="tx1"/>
              </a:solidFill>
              <a:tailEnd type="ova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24079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erson smiling with gloves on&#10;&#10;Description automatically generated">
            <a:extLst>
              <a:ext uri="{FF2B5EF4-FFF2-40B4-BE49-F238E27FC236}">
                <a16:creationId xmlns:a16="http://schemas.microsoft.com/office/drawing/2014/main" id="{663FB9DF-FFFE-E785-74B8-EBB9689AD38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95999" y="0"/>
            <a:ext cx="6096001" cy="6553200"/>
          </a:xfrm>
          <a:prstGeom prst="rect">
            <a:avLst/>
          </a:prstGeom>
        </p:spPr>
      </p:pic>
      <p:sp>
        <p:nvSpPr>
          <p:cNvPr id="4" name="Title 3">
            <a:extLst>
              <a:ext uri="{FF2B5EF4-FFF2-40B4-BE49-F238E27FC236}">
                <a16:creationId xmlns:a16="http://schemas.microsoft.com/office/drawing/2014/main" id="{D7B5ECA2-90B2-CFAB-7A30-A1AA3FC61B59}"/>
              </a:ext>
            </a:extLst>
          </p:cNvPr>
          <p:cNvSpPr>
            <a:spLocks noGrp="1"/>
          </p:cNvSpPr>
          <p:nvPr>
            <p:ph type="title"/>
          </p:nvPr>
        </p:nvSpPr>
        <p:spPr>
          <a:xfrm>
            <a:off x="457200" y="411480"/>
            <a:ext cx="6781801" cy="1188720"/>
          </a:xfrm>
        </p:spPr>
        <p:txBody>
          <a:bodyPr/>
          <a:lstStyle/>
          <a:p>
            <a:r>
              <a:rPr lang="en-US" b="0" dirty="0"/>
              <a:t>Access and Choice</a:t>
            </a:r>
          </a:p>
        </p:txBody>
      </p:sp>
      <p:sp>
        <p:nvSpPr>
          <p:cNvPr id="5" name="Slide Number Placeholder 4">
            <a:extLst>
              <a:ext uri="{FF2B5EF4-FFF2-40B4-BE49-F238E27FC236}">
                <a16:creationId xmlns:a16="http://schemas.microsoft.com/office/drawing/2014/main" id="{D783F2C8-C188-1BD7-D773-F072D66A1780}"/>
              </a:ext>
            </a:extLst>
          </p:cNvPr>
          <p:cNvSpPr>
            <a:spLocks noGrp="1"/>
          </p:cNvSpPr>
          <p:nvPr>
            <p:ph type="sldNum" sz="quarter" idx="10"/>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1384FA50-8B36-4B06-A05C-1E58CBA999B5}" type="slidenum">
              <a:rPr kumimoji="0" lang="en-US" sz="800" b="0" i="0" u="none" strike="noStrike" kern="1200" cap="none" spc="0" normalizeH="0" baseline="0" noProof="0" smtClean="0">
                <a:ln>
                  <a:noFill/>
                </a:ln>
                <a:solidFill>
                  <a:schemeClr val="bg1">
                    <a:lumMod val="85000"/>
                  </a:schemeClr>
                </a:solidFill>
                <a:effectLst/>
                <a:uLnTx/>
                <a:uFillTx/>
                <a:latin typeface="Arial"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57</a:t>
            </a:fld>
            <a:endParaRPr kumimoji="0" lang="en-US" sz="800" b="0" i="0" u="none" strike="noStrike" kern="1200" cap="none" spc="0" normalizeH="0" baseline="0" noProof="0" dirty="0">
              <a:ln>
                <a:noFill/>
              </a:ln>
              <a:solidFill>
                <a:schemeClr val="bg1">
                  <a:lumMod val="85000"/>
                </a:schemeClr>
              </a:solidFill>
              <a:effectLst/>
              <a:uLnTx/>
              <a:uFillTx/>
              <a:latin typeface="Arial" charset="0"/>
              <a:ea typeface="+mn-ea"/>
              <a:cs typeface="+mn-cs"/>
            </a:endParaRPr>
          </a:p>
        </p:txBody>
      </p:sp>
      <p:sp>
        <p:nvSpPr>
          <p:cNvPr id="10" name="Rectangle 9">
            <a:extLst>
              <a:ext uri="{FF2B5EF4-FFF2-40B4-BE49-F238E27FC236}">
                <a16:creationId xmlns:a16="http://schemas.microsoft.com/office/drawing/2014/main" id="{46973162-5CA8-8557-24EB-9F11FEA6495D}"/>
              </a:ext>
            </a:extLst>
          </p:cNvPr>
          <p:cNvSpPr/>
          <p:nvPr/>
        </p:nvSpPr>
        <p:spPr>
          <a:xfrm rot="16200000">
            <a:off x="4619849" y="1476150"/>
            <a:ext cx="6553199" cy="3600894"/>
          </a:xfrm>
          <a:prstGeom prst="rect">
            <a:avLst/>
          </a:prstGeom>
          <a:gradFill>
            <a:gsLst>
              <a:gs pos="0">
                <a:schemeClr val="bg1">
                  <a:lumMod val="50000"/>
                  <a:lumOff val="50000"/>
                </a:schemeClr>
              </a:gs>
              <a:gs pos="100000">
                <a:schemeClr val="bg1">
                  <a:alpha val="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 name="Content Placeholder 2">
            <a:extLst>
              <a:ext uri="{FF2B5EF4-FFF2-40B4-BE49-F238E27FC236}">
                <a16:creationId xmlns:a16="http://schemas.microsoft.com/office/drawing/2014/main" id="{31BB8FB2-C8B9-0D80-D7DB-AA992FDB699A}"/>
              </a:ext>
            </a:extLst>
          </p:cNvPr>
          <p:cNvSpPr txBox="1">
            <a:spLocks/>
          </p:cNvSpPr>
          <p:nvPr/>
        </p:nvSpPr>
        <p:spPr>
          <a:xfrm>
            <a:off x="356839" y="1360190"/>
            <a:ext cx="6615461" cy="4351338"/>
          </a:xfrm>
          <a:prstGeom prst="rect">
            <a:avLst/>
          </a:prstGeom>
        </p:spPr>
        <p:txBody>
          <a:bodyPr>
            <a:normAutofit lnSpcReduction="10000"/>
          </a:bodyP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200" kern="600" baseline="0">
                <a:solidFill>
                  <a:schemeClr val="tx1"/>
                </a:solidFill>
                <a:latin typeface="+mn-lt"/>
                <a:ea typeface="+mn-ea"/>
                <a:cs typeface="+mn-cs"/>
              </a:defRPr>
            </a:lvl1pPr>
            <a:lvl2pPr marL="457200" indent="-228600" algn="l" defTabSz="685800" rtl="0" eaLnBrk="1" latinLnBrk="0" hangingPunct="1">
              <a:lnSpc>
                <a:spcPct val="100000"/>
              </a:lnSpc>
              <a:spcBef>
                <a:spcPts val="0"/>
              </a:spcBef>
              <a:spcAft>
                <a:spcPts val="600"/>
              </a:spcAft>
              <a:buClr>
                <a:srgbClr val="D1310A"/>
              </a:buClr>
              <a:buFont typeface="Arial" panose="020B0604020202020204" pitchFamily="34" charset="0"/>
              <a:buChar char="•"/>
              <a:defRPr sz="18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600"/>
              </a:spcBef>
              <a:spcAft>
                <a:spcPts val="600"/>
              </a:spcAft>
              <a:buClr>
                <a:srgbClr val="0080C7"/>
              </a:buClr>
              <a:buSzTx/>
              <a:buFont typeface="Arial" panose="020B0604020202020204" pitchFamily="34" charset="0"/>
              <a:buNone/>
              <a:tabLst/>
              <a:defRPr/>
            </a:pPr>
            <a:r>
              <a:rPr kumimoji="0" lang="en-US" sz="1800" b="1" i="0" u="none" strike="noStrike" kern="600" cap="none" spc="0" normalizeH="0" baseline="0" noProof="0" dirty="0">
                <a:ln>
                  <a:noFill/>
                </a:ln>
                <a:solidFill>
                  <a:srgbClr val="000000"/>
                </a:solidFill>
                <a:effectLst/>
                <a:uLnTx/>
                <a:uFillTx/>
                <a:latin typeface="Arial" panose="020B0604020202020204"/>
                <a:ea typeface="+mn-ea"/>
                <a:cs typeface="+mn-cs"/>
              </a:rPr>
              <a:t>BlueCare Dental PPO</a:t>
            </a:r>
            <a:r>
              <a:rPr kumimoji="0" lang="en-US" sz="900" i="0" u="none" strike="noStrike" kern="0" cap="none" spc="0" normalizeH="0" baseline="100000" noProof="0" dirty="0">
                <a:ln>
                  <a:noFill/>
                </a:ln>
                <a:solidFill>
                  <a:srgbClr val="1E1E1E"/>
                </a:solidFill>
                <a:effectLst/>
                <a:uLnTx/>
                <a:uFillTx/>
                <a:latin typeface="Arial" panose="020B0604020202020204" pitchFamily="34" charset="0"/>
                <a:ea typeface="+mn-ea"/>
                <a:cs typeface="Arial" panose="020B0604020202020204" pitchFamily="34" charset="0"/>
              </a:rPr>
              <a:t>SM</a:t>
            </a:r>
            <a:r>
              <a:rPr kumimoji="0" lang="en-US" sz="1800" b="1" i="0" u="none" strike="noStrike" kern="600" cap="none" spc="0" normalizeH="0" baseline="30000" noProof="0" dirty="0">
                <a:ln>
                  <a:noFill/>
                </a:ln>
                <a:solidFill>
                  <a:srgbClr val="000000"/>
                </a:solidFill>
                <a:effectLst/>
                <a:uLnTx/>
                <a:uFillTx/>
                <a:latin typeface="Arial" panose="020B0604020202020204"/>
                <a:ea typeface="+mn-ea"/>
                <a:cs typeface="+mn-cs"/>
              </a:rPr>
              <a:t> </a:t>
            </a:r>
            <a:r>
              <a:rPr kumimoji="0" lang="en-US" sz="1800" b="1" i="0" u="none" strike="noStrike" kern="600" cap="none" spc="0" normalizeH="0" baseline="0" noProof="0" dirty="0">
                <a:ln>
                  <a:noFill/>
                </a:ln>
                <a:solidFill>
                  <a:srgbClr val="000000"/>
                </a:solidFill>
                <a:effectLst/>
                <a:uLnTx/>
                <a:uFillTx/>
                <a:latin typeface="Arial" panose="020B0604020202020204"/>
                <a:ea typeface="+mn-ea"/>
                <a:cs typeface="+mn-cs"/>
              </a:rPr>
              <a:t>offers you flexibility.</a:t>
            </a:r>
          </a:p>
          <a:p>
            <a:pPr marL="0" marR="0" lvl="0" indent="0" algn="l" defTabSz="685800" rtl="0" eaLnBrk="1" fontAlgn="auto" latinLnBrk="0" hangingPunct="1">
              <a:lnSpc>
                <a:spcPct val="100000"/>
              </a:lnSpc>
              <a:spcBef>
                <a:spcPts val="600"/>
              </a:spcBef>
              <a:spcAft>
                <a:spcPts val="600"/>
              </a:spcAft>
              <a:buClr>
                <a:srgbClr val="0080C7"/>
              </a:buClr>
              <a:buSzTx/>
              <a:buFont typeface="Arial" panose="020B0604020202020204" pitchFamily="34" charset="0"/>
              <a:buNone/>
              <a:tabLst/>
              <a:defRPr/>
            </a:pPr>
            <a:r>
              <a:rPr kumimoji="0" lang="en-US" sz="1800" b="0" i="0" u="none" strike="noStrike" kern="600" cap="none" spc="0" normalizeH="0" baseline="0" noProof="0" dirty="0">
                <a:ln>
                  <a:noFill/>
                </a:ln>
                <a:solidFill>
                  <a:srgbClr val="000000"/>
                </a:solidFill>
                <a:effectLst/>
                <a:uLnTx/>
                <a:uFillTx/>
                <a:latin typeface="Arial" panose="020B0604020202020204"/>
                <a:ea typeface="+mn-ea"/>
                <a:cs typeface="+mn-cs"/>
              </a:rPr>
              <a:t>You may receive coverage for services from any licensed dentist in the United States. But, with an in-network dentist discounts will apply for covered services.</a:t>
            </a:r>
            <a:endParaRPr kumimoji="0" lang="en-US" sz="1800" b="1" i="0" u="none" strike="noStrike" kern="6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685800" rtl="0" eaLnBrk="1" fontAlgn="auto" latinLnBrk="0" hangingPunct="1">
              <a:lnSpc>
                <a:spcPct val="100000"/>
              </a:lnSpc>
              <a:spcBef>
                <a:spcPts val="600"/>
              </a:spcBef>
              <a:spcAft>
                <a:spcPts val="600"/>
              </a:spcAft>
              <a:buClr>
                <a:srgbClr val="0080C7"/>
              </a:buClr>
              <a:buSzTx/>
              <a:buFont typeface="Arial" panose="020B0604020202020204" pitchFamily="34" charset="0"/>
              <a:buNone/>
              <a:tabLst/>
              <a:defRPr/>
            </a:pPr>
            <a:r>
              <a:rPr kumimoji="0" lang="en-US" sz="1800" b="1" i="0" u="none" strike="noStrike" kern="600" cap="none" spc="0" normalizeH="0" baseline="0" noProof="0" dirty="0">
                <a:ln>
                  <a:noFill/>
                </a:ln>
                <a:solidFill>
                  <a:srgbClr val="000000"/>
                </a:solidFill>
                <a:effectLst/>
                <a:uLnTx/>
                <a:uFillTx/>
                <a:latin typeface="Arial" panose="020B0604020202020204"/>
                <a:ea typeface="+mn-ea"/>
                <a:cs typeface="+mn-cs"/>
              </a:rPr>
              <a:t>Advantages of choosing an in-network dentist: </a:t>
            </a:r>
            <a:endParaRPr kumimoji="0" lang="en-US" sz="1800" b="0" i="0" u="none" strike="noStrike" kern="600" cap="none" spc="0" normalizeH="0" baseline="0" noProof="0" dirty="0">
              <a:ln>
                <a:noFill/>
              </a:ln>
              <a:solidFill>
                <a:srgbClr val="000000"/>
              </a:solidFill>
              <a:effectLst/>
              <a:uLnTx/>
              <a:uFillTx/>
              <a:latin typeface="Arial" panose="020B0604020202020204"/>
              <a:ea typeface="+mn-ea"/>
              <a:cs typeface="+mn-cs"/>
            </a:endParaRPr>
          </a:p>
          <a:p>
            <a:pPr marL="179388" marR="0" lvl="1" indent="-169863" algn="l" defTabSz="685800" rtl="0" eaLnBrk="1" fontAlgn="auto" latinLnBrk="0" hangingPunct="1">
              <a:lnSpc>
                <a:spcPct val="100000"/>
              </a:lnSpc>
              <a:spcBef>
                <a:spcPts val="0"/>
              </a:spcBef>
              <a:spcAft>
                <a:spcPts val="600"/>
              </a:spcAft>
              <a:buClr>
                <a:srgbClr val="0080C7"/>
              </a:buClr>
              <a:buSzTx/>
              <a:buFont typeface="Arial" panose="020B0604020202020204" pitchFamily="34" charset="0"/>
              <a:buChar char="•"/>
              <a:tabLst/>
              <a:defRPr/>
            </a:pPr>
            <a:r>
              <a:rPr kumimoji="0" lang="en-US" sz="1600" b="0" i="0" u="none" strike="noStrike" kern="600" cap="none" spc="0" normalizeH="0" baseline="0" noProof="0" dirty="0">
                <a:ln>
                  <a:noFill/>
                </a:ln>
                <a:solidFill>
                  <a:srgbClr val="000000"/>
                </a:solidFill>
                <a:effectLst/>
                <a:uLnTx/>
                <a:uFillTx/>
                <a:latin typeface="Arial" panose="020B0604020202020204"/>
                <a:ea typeface="+mn-ea"/>
                <a:cs typeface="+mn-cs"/>
              </a:rPr>
              <a:t>Lower out-of-pocket costs for covered services, in most cases </a:t>
            </a:r>
          </a:p>
          <a:p>
            <a:pPr marL="179388" marR="0" lvl="1" indent="-169863" algn="l" defTabSz="685800" rtl="0" eaLnBrk="1" fontAlgn="auto" latinLnBrk="0" hangingPunct="1">
              <a:lnSpc>
                <a:spcPct val="100000"/>
              </a:lnSpc>
              <a:spcBef>
                <a:spcPts val="0"/>
              </a:spcBef>
              <a:spcAft>
                <a:spcPts val="600"/>
              </a:spcAft>
              <a:buClr>
                <a:srgbClr val="0080C7"/>
              </a:buClr>
              <a:buSzTx/>
              <a:buFont typeface="Arial" panose="020B0604020202020204" pitchFamily="34" charset="0"/>
              <a:buChar char="•"/>
              <a:tabLst/>
              <a:defRPr/>
            </a:pPr>
            <a:r>
              <a:rPr kumimoji="0" lang="en-US" sz="1600" b="0" i="0" u="none" strike="noStrike" kern="600" cap="none" spc="0" normalizeH="0" baseline="0" noProof="0" dirty="0">
                <a:ln>
                  <a:noFill/>
                </a:ln>
                <a:solidFill>
                  <a:srgbClr val="000000"/>
                </a:solidFill>
                <a:effectLst/>
                <a:uLnTx/>
                <a:uFillTx/>
                <a:latin typeface="Arial" panose="020B0604020202020204"/>
                <a:ea typeface="+mn-ea"/>
                <a:cs typeface="+mn-cs"/>
              </a:rPr>
              <a:t>No balance billing </a:t>
            </a:r>
          </a:p>
          <a:p>
            <a:pPr marL="179388" marR="0" lvl="1" indent="-169863" algn="l" defTabSz="685800" rtl="0" eaLnBrk="1" fontAlgn="auto" latinLnBrk="0" hangingPunct="1">
              <a:lnSpc>
                <a:spcPct val="100000"/>
              </a:lnSpc>
              <a:spcBef>
                <a:spcPts val="0"/>
              </a:spcBef>
              <a:spcAft>
                <a:spcPts val="600"/>
              </a:spcAft>
              <a:buClr>
                <a:srgbClr val="0080C7"/>
              </a:buClr>
              <a:buSzTx/>
              <a:buFont typeface="Arial" panose="020B0604020202020204" pitchFamily="34" charset="0"/>
              <a:buChar char="•"/>
              <a:tabLst/>
              <a:defRPr/>
            </a:pPr>
            <a:r>
              <a:rPr kumimoji="0" lang="en-US" sz="1600" b="0" i="0" u="none" strike="noStrike" kern="600" cap="none" spc="0" normalizeH="0" baseline="0" noProof="0" dirty="0">
                <a:ln>
                  <a:noFill/>
                </a:ln>
                <a:solidFill>
                  <a:srgbClr val="000000"/>
                </a:solidFill>
                <a:effectLst/>
                <a:uLnTx/>
                <a:uFillTx/>
                <a:latin typeface="Arial" panose="020B0604020202020204"/>
                <a:ea typeface="+mn-ea"/>
                <a:cs typeface="+mn-cs"/>
              </a:rPr>
              <a:t>No referral required for specialty dentists </a:t>
            </a:r>
          </a:p>
          <a:p>
            <a:pPr marL="179388" marR="0" lvl="1" indent="-169863" algn="l" defTabSz="685800" rtl="0" eaLnBrk="1" fontAlgn="auto" latinLnBrk="0" hangingPunct="1">
              <a:lnSpc>
                <a:spcPct val="100000"/>
              </a:lnSpc>
              <a:spcBef>
                <a:spcPts val="0"/>
              </a:spcBef>
              <a:spcAft>
                <a:spcPts val="600"/>
              </a:spcAft>
              <a:buClr>
                <a:srgbClr val="0080C7"/>
              </a:buClr>
              <a:buSzTx/>
              <a:buFont typeface="Arial" panose="020B0604020202020204" pitchFamily="34" charset="0"/>
              <a:buChar char="•"/>
              <a:tabLst/>
              <a:defRPr/>
            </a:pPr>
            <a:r>
              <a:rPr kumimoji="0" lang="en-US" sz="1600" b="0" i="0" u="none" strike="noStrike" kern="600" cap="none" spc="0" normalizeH="0" baseline="0" noProof="0" dirty="0">
                <a:ln>
                  <a:noFill/>
                </a:ln>
                <a:solidFill>
                  <a:srgbClr val="000000"/>
                </a:solidFill>
                <a:effectLst/>
                <a:uLnTx/>
                <a:uFillTx/>
                <a:latin typeface="Arial" panose="020B0604020202020204"/>
                <a:ea typeface="+mn-ea"/>
                <a:cs typeface="+mn-cs"/>
              </a:rPr>
              <a:t>Contracting dentists will submit a claim on your behalf </a:t>
            </a:r>
          </a:p>
          <a:p>
            <a:pPr marL="0" marR="0" lvl="0" indent="0" algn="l" defTabSz="685800" rtl="0" eaLnBrk="1" fontAlgn="auto" latinLnBrk="0" hangingPunct="1">
              <a:lnSpc>
                <a:spcPct val="100000"/>
              </a:lnSpc>
              <a:spcBef>
                <a:spcPts val="600"/>
              </a:spcBef>
              <a:spcAft>
                <a:spcPts val="600"/>
              </a:spcAft>
              <a:buClr>
                <a:srgbClr val="0080C7"/>
              </a:buClr>
              <a:buSzTx/>
              <a:buFont typeface="Arial" panose="020B0604020202020204" pitchFamily="34" charset="0"/>
              <a:buNone/>
              <a:tabLst/>
              <a:defRPr/>
            </a:pPr>
            <a:r>
              <a:rPr kumimoji="0" lang="en-US" sz="1800" b="1" i="0" u="none" strike="noStrike" kern="600" cap="none" spc="0" normalizeH="0" baseline="0" noProof="0" dirty="0">
                <a:ln>
                  <a:noFill/>
                </a:ln>
                <a:solidFill>
                  <a:srgbClr val="000000"/>
                </a:solidFill>
                <a:effectLst/>
                <a:uLnTx/>
                <a:uFillTx/>
                <a:latin typeface="Arial" panose="020B0604020202020204"/>
                <a:ea typeface="+mn-ea"/>
                <a:cs typeface="+mn-cs"/>
              </a:rPr>
              <a:t>If you choose an an out-of-network dentist: </a:t>
            </a:r>
            <a:endParaRPr kumimoji="0" lang="en-US" sz="1800" b="0" i="0" u="none" strike="noStrike" kern="600" cap="none" spc="0" normalizeH="0" baseline="0" noProof="0" dirty="0">
              <a:ln>
                <a:noFill/>
              </a:ln>
              <a:solidFill>
                <a:srgbClr val="000000"/>
              </a:solidFill>
              <a:effectLst/>
              <a:uLnTx/>
              <a:uFillTx/>
              <a:latin typeface="Arial" panose="020B0604020202020204"/>
              <a:ea typeface="+mn-ea"/>
              <a:cs typeface="+mn-cs"/>
            </a:endParaRPr>
          </a:p>
          <a:p>
            <a:pPr marL="179388" marR="0" lvl="1" indent="-169863" algn="l" defTabSz="685800" rtl="0" eaLnBrk="1" fontAlgn="auto" latinLnBrk="0" hangingPunct="1">
              <a:lnSpc>
                <a:spcPct val="100000"/>
              </a:lnSpc>
              <a:spcBef>
                <a:spcPts val="0"/>
              </a:spcBef>
              <a:spcAft>
                <a:spcPts val="600"/>
              </a:spcAft>
              <a:buClr>
                <a:srgbClr val="0080C7"/>
              </a:buClr>
              <a:buSzTx/>
              <a:buFont typeface="Arial" panose="020B0604020202020204" pitchFamily="34" charset="0"/>
              <a:buChar char="•"/>
              <a:tabLst/>
              <a:defRPr/>
            </a:pPr>
            <a:r>
              <a:rPr kumimoji="0" lang="en-US" sz="1600" b="0" i="0" u="none" strike="noStrike" kern="600" cap="none" spc="0" normalizeH="0" baseline="0" noProof="0" dirty="0">
                <a:ln>
                  <a:noFill/>
                </a:ln>
                <a:solidFill>
                  <a:srgbClr val="000000"/>
                </a:solidFill>
                <a:effectLst/>
                <a:uLnTx/>
                <a:uFillTx/>
                <a:latin typeface="Arial" panose="020B0604020202020204"/>
                <a:ea typeface="+mn-ea"/>
                <a:cs typeface="+mn-cs"/>
              </a:rPr>
              <a:t>Your out-of-pocket costs may be higher</a:t>
            </a:r>
          </a:p>
          <a:p>
            <a:pPr marL="179388" marR="0" lvl="1" indent="-169863" algn="l" defTabSz="685800" rtl="0" eaLnBrk="1" fontAlgn="auto" latinLnBrk="0" hangingPunct="1">
              <a:lnSpc>
                <a:spcPct val="100000"/>
              </a:lnSpc>
              <a:spcBef>
                <a:spcPts val="0"/>
              </a:spcBef>
              <a:spcAft>
                <a:spcPts val="600"/>
              </a:spcAft>
              <a:buClr>
                <a:srgbClr val="0080C7"/>
              </a:buClr>
              <a:buSzTx/>
              <a:buFont typeface="Arial" panose="020B0604020202020204" pitchFamily="34" charset="0"/>
              <a:buChar char="•"/>
              <a:tabLst/>
              <a:defRPr/>
            </a:pPr>
            <a:r>
              <a:rPr kumimoji="0" lang="en-US" sz="1600" b="0" i="0" u="none" strike="noStrike" kern="600" cap="none" spc="0" normalizeH="0" baseline="0" noProof="0" dirty="0">
                <a:ln>
                  <a:noFill/>
                </a:ln>
                <a:solidFill>
                  <a:srgbClr val="000000"/>
                </a:solidFill>
                <a:effectLst/>
                <a:uLnTx/>
                <a:uFillTx/>
                <a:latin typeface="Arial" panose="020B0604020202020204"/>
                <a:ea typeface="+mn-ea"/>
                <a:cs typeface="+mn-cs"/>
              </a:rPr>
              <a:t>You may have to file your own claims</a:t>
            </a:r>
          </a:p>
          <a:p>
            <a:pPr marL="179388" marR="0" lvl="1" indent="-169863" algn="l" defTabSz="685800" rtl="0" eaLnBrk="1" fontAlgn="auto" latinLnBrk="0" hangingPunct="1">
              <a:lnSpc>
                <a:spcPct val="100000"/>
              </a:lnSpc>
              <a:spcBef>
                <a:spcPts val="0"/>
              </a:spcBef>
              <a:spcAft>
                <a:spcPts val="600"/>
              </a:spcAft>
              <a:buClr>
                <a:srgbClr val="0080C7"/>
              </a:buClr>
              <a:buSzTx/>
              <a:buFont typeface="Arial" panose="020B0604020202020204" pitchFamily="34" charset="0"/>
              <a:buChar char="•"/>
              <a:tabLst/>
              <a:defRPr/>
            </a:pPr>
            <a:r>
              <a:rPr kumimoji="0" lang="en-US" sz="1600" b="0" i="0" u="none" strike="noStrike" kern="600" cap="none" spc="0" normalizeH="0" baseline="0" noProof="0" dirty="0">
                <a:ln>
                  <a:noFill/>
                </a:ln>
                <a:solidFill>
                  <a:srgbClr val="000000"/>
                </a:solidFill>
                <a:effectLst/>
                <a:uLnTx/>
                <a:uFillTx/>
                <a:latin typeface="Arial" panose="020B0604020202020204"/>
                <a:ea typeface="+mn-ea"/>
                <a:cs typeface="+mn-cs"/>
              </a:rPr>
              <a:t>Your dentist may bill you for charges over a certain amount</a:t>
            </a:r>
          </a:p>
          <a:p>
            <a:pPr marL="9525" marR="0" lvl="1" indent="0" algn="l" defTabSz="685800" rtl="0" eaLnBrk="1" fontAlgn="auto" latinLnBrk="0" hangingPunct="1">
              <a:lnSpc>
                <a:spcPct val="100000"/>
              </a:lnSpc>
              <a:spcBef>
                <a:spcPts val="0"/>
              </a:spcBef>
              <a:spcAft>
                <a:spcPts val="600"/>
              </a:spcAft>
              <a:buClr>
                <a:srgbClr val="0080C7"/>
              </a:buClr>
              <a:buSzTx/>
              <a:buFont typeface="Arial" panose="020B0604020202020204" pitchFamily="34" charset="0"/>
              <a:buNone/>
              <a:tabLst/>
              <a:defRPr/>
            </a:pPr>
            <a:endParaRPr kumimoji="0" lang="en-US" sz="1600" b="0" i="0" u="none" strike="noStrike" kern="600" cap="none" spc="0" normalizeH="0" baseline="0" noProof="0" dirty="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5398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erson using a computer&#10;&#10;Description automatically generated">
            <a:extLst>
              <a:ext uri="{FF2B5EF4-FFF2-40B4-BE49-F238E27FC236}">
                <a16:creationId xmlns:a16="http://schemas.microsoft.com/office/drawing/2014/main" id="{13B25D3D-ABA6-8DC3-2158-520F5CD9B74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907628" y="0"/>
            <a:ext cx="5284372" cy="6553200"/>
          </a:xfrm>
          <a:prstGeom prst="rect">
            <a:avLst/>
          </a:prstGeom>
        </p:spPr>
      </p:pic>
      <p:sp>
        <p:nvSpPr>
          <p:cNvPr id="4" name="Title 3">
            <a:extLst>
              <a:ext uri="{FF2B5EF4-FFF2-40B4-BE49-F238E27FC236}">
                <a16:creationId xmlns:a16="http://schemas.microsoft.com/office/drawing/2014/main" id="{D7B5ECA2-90B2-CFAB-7A30-A1AA3FC61B59}"/>
              </a:ext>
            </a:extLst>
          </p:cNvPr>
          <p:cNvSpPr>
            <a:spLocks noGrp="1"/>
          </p:cNvSpPr>
          <p:nvPr>
            <p:ph type="title"/>
          </p:nvPr>
        </p:nvSpPr>
        <p:spPr>
          <a:xfrm>
            <a:off x="457200" y="411480"/>
            <a:ext cx="6781801" cy="1188720"/>
          </a:xfrm>
        </p:spPr>
        <p:txBody>
          <a:bodyPr/>
          <a:lstStyle/>
          <a:p>
            <a:r>
              <a:rPr lang="en-US" sz="3000" b="0" i="0" u="none" strike="noStrike" baseline="0" dirty="0">
                <a:solidFill>
                  <a:schemeClr val="tx2"/>
                </a:solidFill>
              </a:rPr>
              <a:t>Finding a Dentist is Easy </a:t>
            </a:r>
            <a:br>
              <a:rPr lang="en-US" sz="2800" b="0" i="0" u="none" strike="noStrike" baseline="0" dirty="0">
                <a:solidFill>
                  <a:srgbClr val="000000"/>
                </a:solidFill>
                <a:latin typeface="Open Sans SemiBold" pitchFamily="2" charset="0"/>
              </a:rPr>
            </a:br>
            <a:endParaRPr lang="en-US" dirty="0"/>
          </a:p>
        </p:txBody>
      </p:sp>
      <p:sp>
        <p:nvSpPr>
          <p:cNvPr id="6" name="Content Placeholder 2">
            <a:extLst>
              <a:ext uri="{FF2B5EF4-FFF2-40B4-BE49-F238E27FC236}">
                <a16:creationId xmlns:a16="http://schemas.microsoft.com/office/drawing/2014/main" id="{31BB8FB2-C8B9-0D80-D7DB-AA992FDB699A}"/>
              </a:ext>
            </a:extLst>
          </p:cNvPr>
          <p:cNvSpPr txBox="1">
            <a:spLocks/>
          </p:cNvSpPr>
          <p:nvPr/>
        </p:nvSpPr>
        <p:spPr>
          <a:xfrm>
            <a:off x="367990" y="1306551"/>
            <a:ext cx="5940045" cy="4405348"/>
          </a:xfrm>
          <a:prstGeom prst="rect">
            <a:avLst/>
          </a:prstGeom>
        </p:spPr>
        <p:txBody>
          <a:bodyPr>
            <a:normAutofit/>
          </a:bodyP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200" kern="600" baseline="0">
                <a:solidFill>
                  <a:schemeClr val="tx1"/>
                </a:solidFill>
                <a:latin typeface="+mn-lt"/>
                <a:ea typeface="+mn-ea"/>
                <a:cs typeface="+mn-cs"/>
              </a:defRPr>
            </a:lvl1pPr>
            <a:lvl2pPr marL="457200" indent="-228600" algn="l" defTabSz="685800" rtl="0" eaLnBrk="1" latinLnBrk="0" hangingPunct="1">
              <a:lnSpc>
                <a:spcPct val="100000"/>
              </a:lnSpc>
              <a:spcBef>
                <a:spcPts val="0"/>
              </a:spcBef>
              <a:spcAft>
                <a:spcPts val="600"/>
              </a:spcAft>
              <a:buClr>
                <a:srgbClr val="D1310A"/>
              </a:buClr>
              <a:buFont typeface="Arial" panose="020B0604020202020204" pitchFamily="34" charset="0"/>
              <a:buChar char="•"/>
              <a:defRPr sz="18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000" b="1" dirty="0">
                <a:solidFill>
                  <a:srgbClr val="000000"/>
                </a:solidFill>
              </a:rPr>
              <a:t>Our online directories allow you to browse at your convenience:</a:t>
            </a:r>
          </a:p>
          <a:p>
            <a:r>
              <a:rPr lang="en-US" sz="1800" i="0" u="none" strike="noStrike" baseline="0" dirty="0">
                <a:solidFill>
                  <a:srgbClr val="000000"/>
                </a:solidFill>
              </a:rPr>
              <a:t>Log in at</a:t>
            </a:r>
            <a:r>
              <a:rPr lang="en-US" sz="1800" b="0" i="0" u="none" strike="noStrike" baseline="0" dirty="0">
                <a:solidFill>
                  <a:srgbClr val="000000"/>
                </a:solidFill>
              </a:rPr>
              <a:t> </a:t>
            </a:r>
            <a:r>
              <a:rPr lang="en-US" sz="1800" b="1" i="0" u="none" strike="noStrike" baseline="0" dirty="0">
                <a:solidFill>
                  <a:schemeClr val="tx2"/>
                </a:solidFill>
              </a:rPr>
              <a:t>myBlueElementIL.com </a:t>
            </a:r>
            <a:r>
              <a:rPr lang="en-US" sz="1800" b="0" i="0" u="none" strike="noStrike" baseline="0" dirty="0">
                <a:solidFill>
                  <a:srgbClr val="000000"/>
                </a:solidFill>
              </a:rPr>
              <a:t>and </a:t>
            </a:r>
            <a:r>
              <a:rPr lang="en-US" sz="1800" dirty="0">
                <a:solidFill>
                  <a:srgbClr val="000000"/>
                </a:solidFill>
              </a:rPr>
              <a:t>click “Find a Dental Provider” under “My links”</a:t>
            </a:r>
            <a:endParaRPr lang="en-US" sz="1800" b="0" i="0" u="none" strike="noStrike" baseline="0" dirty="0">
              <a:solidFill>
                <a:srgbClr val="000000"/>
              </a:solidFill>
            </a:endParaRPr>
          </a:p>
          <a:p>
            <a:r>
              <a:rPr lang="en-US" sz="1800" dirty="0">
                <a:solidFill>
                  <a:srgbClr val="000000"/>
                </a:solidFill>
              </a:rPr>
              <a:t>You can </a:t>
            </a:r>
            <a:r>
              <a:rPr lang="en-US" sz="1800" b="0" i="0" u="none" strike="noStrike" baseline="0" dirty="0">
                <a:solidFill>
                  <a:srgbClr val="000000"/>
                </a:solidFill>
              </a:rPr>
              <a:t>create </a:t>
            </a:r>
            <a:r>
              <a:rPr lang="en-US" sz="1800" b="1" i="0" u="none" strike="noStrike" baseline="0" dirty="0">
                <a:solidFill>
                  <a:schemeClr val="tx2"/>
                </a:solidFill>
              </a:rPr>
              <a:t>personalized directories </a:t>
            </a:r>
            <a:r>
              <a:rPr lang="en-US" sz="1800" b="0" i="0" u="none" strike="noStrike" baseline="0" dirty="0">
                <a:solidFill>
                  <a:srgbClr val="000000"/>
                </a:solidFill>
              </a:rPr>
              <a:t>based on provider</a:t>
            </a:r>
            <a:r>
              <a:rPr lang="en-US" sz="1800" b="0" dirty="0">
                <a:solidFill>
                  <a:srgbClr val="000000"/>
                </a:solidFill>
              </a:rPr>
              <a:t> </a:t>
            </a:r>
            <a:r>
              <a:rPr lang="en-US" sz="1800" b="0" i="0" u="none" strike="noStrike" baseline="0" dirty="0">
                <a:solidFill>
                  <a:srgbClr val="000000"/>
                </a:solidFill>
              </a:rPr>
              <a:t>specialty, distance and/or language</a:t>
            </a:r>
            <a:r>
              <a:rPr lang="en-US" sz="1800" dirty="0">
                <a:solidFill>
                  <a:srgbClr val="000000"/>
                </a:solidFill>
              </a:rPr>
              <a:t>; </a:t>
            </a:r>
            <a:r>
              <a:rPr lang="en-US" sz="1800" b="0" dirty="0">
                <a:solidFill>
                  <a:srgbClr val="000000"/>
                </a:solidFill>
              </a:rPr>
              <a:t>p</a:t>
            </a:r>
            <a:r>
              <a:rPr lang="en-US" sz="1800" b="0" i="0" u="none" strike="noStrike" baseline="0" dirty="0">
                <a:solidFill>
                  <a:srgbClr val="000000"/>
                </a:solidFill>
              </a:rPr>
              <a:t>rovider data is updated weekly and can be emailed or printed</a:t>
            </a:r>
          </a:p>
          <a:p>
            <a:r>
              <a:rPr lang="en-US" sz="1800" dirty="0">
                <a:solidFill>
                  <a:srgbClr val="000000"/>
                </a:solidFill>
              </a:rPr>
              <a:t>You </a:t>
            </a:r>
            <a:r>
              <a:rPr lang="en-US" sz="1800" b="0" dirty="0">
                <a:solidFill>
                  <a:srgbClr val="000000"/>
                </a:solidFill>
              </a:rPr>
              <a:t>may also </a:t>
            </a:r>
            <a:r>
              <a:rPr lang="en-US" sz="1800" b="0" i="0" u="none" strike="noStrike" baseline="0" dirty="0">
                <a:solidFill>
                  <a:srgbClr val="000000"/>
                </a:solidFill>
              </a:rPr>
              <a:t>call the </a:t>
            </a:r>
            <a:r>
              <a:rPr lang="en-US" sz="1800" b="1" i="0" u="none" strike="noStrike" baseline="0" dirty="0">
                <a:solidFill>
                  <a:schemeClr val="tx2"/>
                </a:solidFill>
              </a:rPr>
              <a:t>toll-free Customer Service number</a:t>
            </a:r>
            <a:r>
              <a:rPr lang="en-US" sz="1800" b="1" i="0" u="none" strike="noStrike" baseline="0" dirty="0">
                <a:solidFill>
                  <a:srgbClr val="000000"/>
                </a:solidFill>
              </a:rPr>
              <a:t> </a:t>
            </a:r>
            <a:r>
              <a:rPr lang="en-US" sz="1800" b="0" i="0" u="none" strike="noStrike" baseline="0" dirty="0">
                <a:solidFill>
                  <a:srgbClr val="000000"/>
                </a:solidFill>
              </a:rPr>
              <a:t>on the back of </a:t>
            </a:r>
            <a:r>
              <a:rPr lang="en-US" sz="1800" dirty="0">
                <a:solidFill>
                  <a:srgbClr val="000000"/>
                </a:solidFill>
              </a:rPr>
              <a:t>your</a:t>
            </a:r>
            <a:r>
              <a:rPr lang="en-US" sz="1800" b="0" i="0" u="none" strike="noStrike" baseline="0" dirty="0">
                <a:solidFill>
                  <a:srgbClr val="000000"/>
                </a:solidFill>
              </a:rPr>
              <a:t> ID card</a:t>
            </a:r>
          </a:p>
        </p:txBody>
      </p:sp>
      <p:sp>
        <p:nvSpPr>
          <p:cNvPr id="8" name="Rectangle 7">
            <a:extLst>
              <a:ext uri="{FF2B5EF4-FFF2-40B4-BE49-F238E27FC236}">
                <a16:creationId xmlns:a16="http://schemas.microsoft.com/office/drawing/2014/main" id="{BBC8D660-963E-E777-390B-CB2358999AF6}"/>
              </a:ext>
            </a:extLst>
          </p:cNvPr>
          <p:cNvSpPr/>
          <p:nvPr/>
        </p:nvSpPr>
        <p:spPr>
          <a:xfrm rot="16200000">
            <a:off x="4790470" y="2090808"/>
            <a:ext cx="6546858" cy="2377929"/>
          </a:xfrm>
          <a:prstGeom prst="rect">
            <a:avLst/>
          </a:prstGeom>
          <a:gradFill>
            <a:gsLst>
              <a:gs pos="0">
                <a:srgbClr val="FFFFFF"/>
              </a:gs>
              <a:gs pos="100000">
                <a:schemeClr val="bg1">
                  <a:alpha val="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Tree>
    <p:extLst>
      <p:ext uri="{BB962C8B-B14F-4D97-AF65-F5344CB8AC3E}">
        <p14:creationId xmlns:p14="http://schemas.microsoft.com/office/powerpoint/2010/main" val="1131568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B5CE71-4D25-4A00-87FB-E194F4B4160F}"/>
              </a:ext>
            </a:extLst>
          </p:cNvPr>
          <p:cNvSpPr>
            <a:spLocks noGrp="1"/>
          </p:cNvSpPr>
          <p:nvPr>
            <p:ph type="sldNum" sz="quarter" idx="12"/>
          </p:nvPr>
        </p:nvSpPr>
        <p:spPr>
          <a:xfrm>
            <a:off x="11582400" y="6553200"/>
            <a:ext cx="609600" cy="304800"/>
          </a:xfrm>
        </p:spPr>
        <p:txBody>
          <a:bodyPr/>
          <a:lstStyle/>
          <a:p>
            <a:fld id="{1384FA50-8B36-4B06-A05C-1E58CBA999B5}" type="slidenum">
              <a:rPr lang="en-US" smtClean="0">
                <a:solidFill>
                  <a:schemeClr val="bg1">
                    <a:lumMod val="85000"/>
                  </a:schemeClr>
                </a:solidFill>
              </a:rPr>
              <a:pPr/>
              <a:t>59</a:t>
            </a:fld>
            <a:endParaRPr lang="en-US" dirty="0">
              <a:solidFill>
                <a:schemeClr val="bg1">
                  <a:lumMod val="85000"/>
                </a:schemeClr>
              </a:solidFill>
            </a:endParaRPr>
          </a:p>
        </p:txBody>
      </p:sp>
      <p:sp>
        <p:nvSpPr>
          <p:cNvPr id="6" name="Title 5">
            <a:extLst>
              <a:ext uri="{FF2B5EF4-FFF2-40B4-BE49-F238E27FC236}">
                <a16:creationId xmlns:a16="http://schemas.microsoft.com/office/drawing/2014/main" id="{093904A7-8A49-4473-8CDF-9E8DBB9368B8}"/>
              </a:ext>
            </a:extLst>
          </p:cNvPr>
          <p:cNvSpPr>
            <a:spLocks noGrp="1"/>
          </p:cNvSpPr>
          <p:nvPr>
            <p:ph type="title"/>
          </p:nvPr>
        </p:nvSpPr>
        <p:spPr>
          <a:xfrm>
            <a:off x="6096001" y="1399290"/>
            <a:ext cx="4681168" cy="2133600"/>
          </a:xfrm>
        </p:spPr>
        <p:txBody>
          <a:bodyPr/>
          <a:lstStyle/>
          <a:p>
            <a:r>
              <a:rPr lang="en-US" dirty="0"/>
              <a:t>Prescription Drugs</a:t>
            </a:r>
          </a:p>
        </p:txBody>
      </p:sp>
      <p:sp>
        <p:nvSpPr>
          <p:cNvPr id="8" name="TextBox 7" hidden="1">
            <a:extLst>
              <a:ext uri="{FF2B5EF4-FFF2-40B4-BE49-F238E27FC236}">
                <a16:creationId xmlns:a16="http://schemas.microsoft.com/office/drawing/2014/main" id="{D2479757-5D17-407A-8A4F-F642E2EBE03A}"/>
              </a:ext>
            </a:extLst>
          </p:cNvPr>
          <p:cNvSpPr txBox="1"/>
          <p:nvPr/>
        </p:nvSpPr>
        <p:spPr>
          <a:xfrm>
            <a:off x="11071822" y="827901"/>
            <a:ext cx="1120178" cy="553998"/>
          </a:xfrm>
          <a:prstGeom prst="rect">
            <a:avLst/>
          </a:prstGeom>
          <a:solidFill>
            <a:srgbClr val="FFFF00"/>
          </a:solidFill>
        </p:spPr>
        <p:txBody>
          <a:bodyPr wrap="none" lIns="0" tIns="0" rIns="0" bIns="0" rtlCol="0">
            <a:spAutoFit/>
          </a:bodyPr>
          <a:lstStyle/>
          <a:p>
            <a:pPr>
              <a:spcAft>
                <a:spcPts val="600"/>
              </a:spcAft>
            </a:pPr>
            <a:r>
              <a:rPr lang="en-US" sz="1800" dirty="0">
                <a:solidFill>
                  <a:srgbClr val="FF0066"/>
                </a:solidFill>
              </a:rPr>
              <a:t>KAROLYN</a:t>
            </a:r>
            <a:br>
              <a:rPr lang="en-US" sz="1800" dirty="0">
                <a:solidFill>
                  <a:srgbClr val="FF0066"/>
                </a:solidFill>
              </a:rPr>
            </a:br>
            <a:r>
              <a:rPr lang="en-US" sz="1800" dirty="0">
                <a:solidFill>
                  <a:srgbClr val="FF0066"/>
                </a:solidFill>
              </a:rPr>
              <a:t>DAWN S</a:t>
            </a:r>
          </a:p>
        </p:txBody>
      </p:sp>
      <p:sp>
        <p:nvSpPr>
          <p:cNvPr id="5" name="Rectangle 4">
            <a:extLst>
              <a:ext uri="{FF2B5EF4-FFF2-40B4-BE49-F238E27FC236}">
                <a16:creationId xmlns:a16="http://schemas.microsoft.com/office/drawing/2014/main" id="{37A70AED-5013-4979-ED0D-27B116409EBD}"/>
              </a:ext>
            </a:extLst>
          </p:cNvPr>
          <p:cNvSpPr/>
          <p:nvPr/>
        </p:nvSpPr>
        <p:spPr>
          <a:xfrm>
            <a:off x="6779173" y="1"/>
            <a:ext cx="5412828"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Use this section </a:t>
            </a:r>
            <a:r>
              <a:rPr kumimoji="0" lang="en-US" sz="1400" b="1" i="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ONLY</a:t>
            </a:r>
            <a:r>
              <a:rPr kumimoji="0" lang="en-US" sz="1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for groups with </a:t>
            </a:r>
            <a:r>
              <a:rPr lang="en-US" sz="1400" b="1" dirty="0">
                <a:solidFill>
                  <a:srgbClr val="FFFFFF"/>
                </a:solidFill>
                <a:latin typeface="Arial" panose="020B0604020202020204" pitchFamily="34" charset="0"/>
                <a:cs typeface="Arial" panose="020B0604020202020204" pitchFamily="34" charset="0"/>
              </a:rPr>
              <a:t>Pharmacy. </a:t>
            </a:r>
            <a:endParaRPr kumimoji="0" lang="en-US" sz="1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12360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erson on the phone and looking at a computer&#10;&#10;Description automatically generated">
            <a:extLst>
              <a:ext uri="{FF2B5EF4-FFF2-40B4-BE49-F238E27FC236}">
                <a16:creationId xmlns:a16="http://schemas.microsoft.com/office/drawing/2014/main" id="{DA7F4DA5-0B84-5992-D9E6-1CE62973CD8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387371" y="2187188"/>
            <a:ext cx="4804629" cy="4366012"/>
          </a:xfrm>
          <a:prstGeom prst="rect">
            <a:avLst/>
          </a:prstGeom>
        </p:spPr>
      </p:pic>
      <p:sp>
        <p:nvSpPr>
          <p:cNvPr id="11" name="Content Placeholder 5">
            <a:extLst>
              <a:ext uri="{FF2B5EF4-FFF2-40B4-BE49-F238E27FC236}">
                <a16:creationId xmlns:a16="http://schemas.microsoft.com/office/drawing/2014/main" id="{2EEDBD84-E63F-4E7D-98A8-CDA527779BD5}"/>
              </a:ext>
            </a:extLst>
          </p:cNvPr>
          <p:cNvSpPr>
            <a:spLocks noGrp="1"/>
          </p:cNvSpPr>
          <p:nvPr>
            <p:ph idx="1"/>
          </p:nvPr>
        </p:nvSpPr>
        <p:spPr>
          <a:xfrm>
            <a:off x="1480685" y="1349830"/>
            <a:ext cx="4535644" cy="4572000"/>
          </a:xfrm>
        </p:spPr>
        <p:txBody>
          <a:bodyPr/>
          <a:lstStyle/>
          <a:p>
            <a:pPr marL="0" indent="0">
              <a:buNone/>
            </a:pPr>
            <a:r>
              <a:rPr lang="en-US" sz="2000" dirty="0">
                <a:latin typeface="Arial" panose="020B0604020202020204" pitchFamily="34" charset="0"/>
                <a:cs typeface="Arial" panose="020B0604020202020204" pitchFamily="34" charset="0"/>
              </a:rPr>
              <a:t>From your computer or mobile </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device</a:t>
            </a:r>
            <a:r>
              <a:rPr lang="en-US" dirty="0">
                <a:latin typeface="Arial" panose="020B0604020202020204" pitchFamily="34" charset="0"/>
                <a:cs typeface="Arial" panose="020B0604020202020204" pitchFamily="34" charset="0"/>
              </a:rPr>
              <a:t>,</a:t>
            </a:r>
            <a:r>
              <a:rPr lang="en-US" sz="2000"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go</a:t>
            </a:r>
            <a:r>
              <a:rPr lang="en-US" sz="2000" dirty="0">
                <a:latin typeface="Arial" panose="020B0604020202020204" pitchFamily="34" charset="0"/>
                <a:cs typeface="Arial" panose="020B0604020202020204" pitchFamily="34" charset="0"/>
              </a:rPr>
              <a:t> to </a:t>
            </a:r>
            <a:r>
              <a:rPr lang="en-US" sz="2000" b="1" dirty="0">
                <a:solidFill>
                  <a:schemeClr val="tx2"/>
                </a:solidFill>
                <a:latin typeface="Arial" panose="020B0604020202020204" pitchFamily="34" charset="0"/>
                <a:cs typeface="Arial" panose="020B0604020202020204" pitchFamily="34" charset="0"/>
              </a:rPr>
              <a:t>myBlueElementIL.com</a:t>
            </a:r>
            <a:r>
              <a:rPr lang="en-US" sz="2000" dirty="0">
                <a:latin typeface="Arial" panose="020B0604020202020204" pitchFamily="34" charset="0"/>
                <a:cs typeface="Arial" panose="020B0604020202020204" pitchFamily="34" charset="0"/>
              </a:rPr>
              <a:t>.</a:t>
            </a:r>
            <a:endParaRPr lang="en-US" b="1" dirty="0">
              <a:solidFill>
                <a:schemeClr val="tx2"/>
              </a:solidFill>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Under a </a:t>
            </a:r>
            <a:r>
              <a:rPr lang="en-US" sz="2000" b="1" dirty="0">
                <a:latin typeface="Arial" panose="020B0604020202020204" pitchFamily="34" charset="0"/>
                <a:cs typeface="Arial" panose="020B0604020202020204" pitchFamily="34" charset="0"/>
              </a:rPr>
              <a:t>Find a Doctor </a:t>
            </a:r>
            <a:r>
              <a:rPr lang="en-US" sz="2000" dirty="0">
                <a:latin typeface="Arial" panose="020B0604020202020204" pitchFamily="34" charset="0"/>
                <a:cs typeface="Arial" panose="020B0604020202020204" pitchFamily="34" charset="0"/>
              </a:rPr>
              <a:t>click</a:t>
            </a:r>
            <a:r>
              <a:rPr lang="en-US" sz="2000" b="1" dirty="0">
                <a:latin typeface="Arial" panose="020B0604020202020204" pitchFamily="34" charset="0"/>
                <a:cs typeface="Arial" panose="020B0604020202020204" pitchFamily="34" charset="0"/>
              </a:rPr>
              <a:t> </a:t>
            </a:r>
            <a:r>
              <a:rPr lang="en-US" sz="2000" b="1" dirty="0">
                <a:solidFill>
                  <a:schemeClr val="tx2"/>
                </a:solidFill>
                <a:latin typeface="Arial" panose="020B0604020202020204" pitchFamily="34" charset="0"/>
                <a:cs typeface="Arial" panose="020B0604020202020204" pitchFamily="34" charset="0"/>
              </a:rPr>
              <a:t>here </a:t>
            </a:r>
            <a:br>
              <a:rPr lang="en-US" sz="2000" b="1" dirty="0">
                <a:solidFill>
                  <a:schemeClr val="tx2"/>
                </a:solidFill>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to search for a provider </a:t>
            </a:r>
          </a:p>
          <a:p>
            <a:pPr marL="0" indent="0">
              <a:lnSpc>
                <a:spcPct val="95000"/>
              </a:lnSpc>
              <a:spcBef>
                <a:spcPts val="800"/>
              </a:spcBef>
              <a:buNone/>
            </a:pPr>
            <a:endParaRPr lang="en-US" sz="2000" dirty="0">
              <a:latin typeface="Arial" panose="020B0604020202020204" pitchFamily="34" charset="0"/>
              <a:cs typeface="Arial" panose="020B0604020202020204" pitchFamily="34" charset="0"/>
            </a:endParaRPr>
          </a:p>
          <a:p>
            <a:pPr marL="0" indent="0">
              <a:lnSpc>
                <a:spcPct val="95000"/>
              </a:lnSpc>
              <a:spcBef>
                <a:spcPts val="800"/>
              </a:spcBef>
              <a:buNone/>
            </a:pPr>
            <a:r>
              <a:rPr lang="en-US" sz="2000" dirty="0">
                <a:latin typeface="Arial" panose="020B0604020202020204" pitchFamily="34" charset="0"/>
                <a:cs typeface="Arial" panose="020B0604020202020204" pitchFamily="34" charset="0"/>
              </a:rPr>
              <a:t>Call BlueCard</a:t>
            </a:r>
            <a:r>
              <a:rPr lang="en-US" sz="1000" baseline="100000" dirty="0">
                <a:latin typeface="Arial" panose="020B0604020202020204" pitchFamily="34" charset="0"/>
                <a:cs typeface="Arial" panose="020B0604020202020204" pitchFamily="34" charset="0"/>
              </a:rPr>
              <a:t>®</a:t>
            </a:r>
            <a:r>
              <a:rPr lang="en-US" sz="2000" dirty="0">
                <a:latin typeface="Arial" panose="020B0604020202020204" pitchFamily="34" charset="0"/>
                <a:cs typeface="Arial" panose="020B0604020202020204" pitchFamily="34" charset="0"/>
              </a:rPr>
              <a:t> Access — available </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24/7 at </a:t>
            </a:r>
            <a:r>
              <a:rPr lang="en-US" sz="2000" b="1" dirty="0">
                <a:solidFill>
                  <a:schemeClr val="tx2"/>
                </a:solidFill>
                <a:latin typeface="Arial" panose="020B0604020202020204" pitchFamily="34" charset="0"/>
                <a:cs typeface="Arial" panose="020B0604020202020204" pitchFamily="34" charset="0"/>
              </a:rPr>
              <a:t>800-810-2583</a:t>
            </a:r>
            <a:endParaRPr lang="en-US" sz="2000"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Speak with your provider’s office </a:t>
            </a:r>
          </a:p>
          <a:p>
            <a:endParaRPr lang="en-US" sz="1400" dirty="0"/>
          </a:p>
        </p:txBody>
      </p:sp>
      <p:sp>
        <p:nvSpPr>
          <p:cNvPr id="7" name="Title 6">
            <a:extLst>
              <a:ext uri="{FF2B5EF4-FFF2-40B4-BE49-F238E27FC236}">
                <a16:creationId xmlns:a16="http://schemas.microsoft.com/office/drawing/2014/main" id="{4ABEB523-7B4B-4380-9931-9597FCCED092}"/>
              </a:ext>
            </a:extLst>
          </p:cNvPr>
          <p:cNvSpPr>
            <a:spLocks noGrp="1"/>
          </p:cNvSpPr>
          <p:nvPr>
            <p:ph type="title"/>
          </p:nvPr>
        </p:nvSpPr>
        <p:spPr>
          <a:xfrm>
            <a:off x="457200" y="411480"/>
            <a:ext cx="6781801" cy="1188720"/>
          </a:xfrm>
        </p:spPr>
        <p:txBody>
          <a:bodyPr/>
          <a:lstStyle/>
          <a:p>
            <a:r>
              <a:rPr lang="en-US" dirty="0"/>
              <a:t>How to Find a PPO Provider </a:t>
            </a:r>
          </a:p>
        </p:txBody>
      </p:sp>
      <p:grpSp>
        <p:nvGrpSpPr>
          <p:cNvPr id="12" name="Group 11">
            <a:extLst>
              <a:ext uri="{FF2B5EF4-FFF2-40B4-BE49-F238E27FC236}">
                <a16:creationId xmlns:a16="http://schemas.microsoft.com/office/drawing/2014/main" id="{F8BF3160-AB91-494E-BDAF-D117DED11E73}"/>
              </a:ext>
            </a:extLst>
          </p:cNvPr>
          <p:cNvGrpSpPr/>
          <p:nvPr/>
        </p:nvGrpSpPr>
        <p:grpSpPr>
          <a:xfrm>
            <a:off x="425822" y="1421706"/>
            <a:ext cx="846928" cy="556149"/>
            <a:chOff x="8343735" y="4478020"/>
            <a:chExt cx="1072798" cy="704470"/>
          </a:xfrm>
        </p:grpSpPr>
        <p:sp>
          <p:nvSpPr>
            <p:cNvPr id="13" name="Rectangle 6663">
              <a:extLst>
                <a:ext uri="{FF2B5EF4-FFF2-40B4-BE49-F238E27FC236}">
                  <a16:creationId xmlns:a16="http://schemas.microsoft.com/office/drawing/2014/main" id="{B774D3F9-8A43-406B-AF6D-C6C0380F65D5}"/>
                </a:ext>
              </a:extLst>
            </p:cNvPr>
            <p:cNvSpPr>
              <a:spLocks noChangeArrowheads="1"/>
            </p:cNvSpPr>
            <p:nvPr/>
          </p:nvSpPr>
          <p:spPr bwMode="auto">
            <a:xfrm>
              <a:off x="8433135" y="4503052"/>
              <a:ext cx="893998" cy="58288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6737">
              <a:extLst>
                <a:ext uri="{FF2B5EF4-FFF2-40B4-BE49-F238E27FC236}">
                  <a16:creationId xmlns:a16="http://schemas.microsoft.com/office/drawing/2014/main" id="{4570FFE7-CE8E-4394-A95E-2979F7784ED3}"/>
                </a:ext>
              </a:extLst>
            </p:cNvPr>
            <p:cNvSpPr>
              <a:spLocks noEditPoints="1"/>
            </p:cNvSpPr>
            <p:nvPr/>
          </p:nvSpPr>
          <p:spPr bwMode="auto">
            <a:xfrm>
              <a:off x="8343735" y="4478020"/>
              <a:ext cx="1072798" cy="704470"/>
            </a:xfrm>
            <a:custGeom>
              <a:avLst/>
              <a:gdLst>
                <a:gd name="T0" fmla="*/ 281 w 300"/>
                <a:gd name="T1" fmla="*/ 170 h 197"/>
                <a:gd name="T2" fmla="*/ 281 w 300"/>
                <a:gd name="T3" fmla="*/ 0 h 197"/>
                <a:gd name="T4" fmla="*/ 19 w 300"/>
                <a:gd name="T5" fmla="*/ 0 h 197"/>
                <a:gd name="T6" fmla="*/ 19 w 300"/>
                <a:gd name="T7" fmla="*/ 170 h 197"/>
                <a:gd name="T8" fmla="*/ 0 w 300"/>
                <a:gd name="T9" fmla="*/ 170 h 197"/>
                <a:gd name="T10" fmla="*/ 0 w 300"/>
                <a:gd name="T11" fmla="*/ 197 h 197"/>
                <a:gd name="T12" fmla="*/ 300 w 300"/>
                <a:gd name="T13" fmla="*/ 197 h 197"/>
                <a:gd name="T14" fmla="*/ 300 w 300"/>
                <a:gd name="T15" fmla="*/ 170 h 197"/>
                <a:gd name="T16" fmla="*/ 281 w 300"/>
                <a:gd name="T17" fmla="*/ 170 h 197"/>
                <a:gd name="T18" fmla="*/ 25 w 300"/>
                <a:gd name="T19" fmla="*/ 7 h 197"/>
                <a:gd name="T20" fmla="*/ 275 w 300"/>
                <a:gd name="T21" fmla="*/ 7 h 197"/>
                <a:gd name="T22" fmla="*/ 275 w 300"/>
                <a:gd name="T23" fmla="*/ 170 h 197"/>
                <a:gd name="T24" fmla="*/ 25 w 300"/>
                <a:gd name="T25" fmla="*/ 170 h 197"/>
                <a:gd name="T26" fmla="*/ 25 w 300"/>
                <a:gd name="T27" fmla="*/ 7 h 197"/>
                <a:gd name="T28" fmla="*/ 293 w 300"/>
                <a:gd name="T29" fmla="*/ 191 h 197"/>
                <a:gd name="T30" fmla="*/ 6 w 300"/>
                <a:gd name="T31" fmla="*/ 191 h 197"/>
                <a:gd name="T32" fmla="*/ 6 w 300"/>
                <a:gd name="T33" fmla="*/ 176 h 197"/>
                <a:gd name="T34" fmla="*/ 293 w 300"/>
                <a:gd name="T35" fmla="*/ 176 h 197"/>
                <a:gd name="T36" fmla="*/ 293 w 300"/>
                <a:gd name="T37" fmla="*/ 19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0" h="197">
                  <a:moveTo>
                    <a:pt x="281" y="170"/>
                  </a:moveTo>
                  <a:lnTo>
                    <a:pt x="281" y="0"/>
                  </a:lnTo>
                  <a:lnTo>
                    <a:pt x="19" y="0"/>
                  </a:lnTo>
                  <a:lnTo>
                    <a:pt x="19" y="170"/>
                  </a:lnTo>
                  <a:lnTo>
                    <a:pt x="0" y="170"/>
                  </a:lnTo>
                  <a:lnTo>
                    <a:pt x="0" y="197"/>
                  </a:lnTo>
                  <a:lnTo>
                    <a:pt x="300" y="197"/>
                  </a:lnTo>
                  <a:lnTo>
                    <a:pt x="300" y="170"/>
                  </a:lnTo>
                  <a:lnTo>
                    <a:pt x="281" y="170"/>
                  </a:lnTo>
                  <a:close/>
                  <a:moveTo>
                    <a:pt x="25" y="7"/>
                  </a:moveTo>
                  <a:lnTo>
                    <a:pt x="275" y="7"/>
                  </a:lnTo>
                  <a:lnTo>
                    <a:pt x="275" y="170"/>
                  </a:lnTo>
                  <a:lnTo>
                    <a:pt x="25" y="170"/>
                  </a:lnTo>
                  <a:lnTo>
                    <a:pt x="25" y="7"/>
                  </a:lnTo>
                  <a:close/>
                  <a:moveTo>
                    <a:pt x="293" y="191"/>
                  </a:moveTo>
                  <a:lnTo>
                    <a:pt x="6" y="191"/>
                  </a:lnTo>
                  <a:lnTo>
                    <a:pt x="6" y="176"/>
                  </a:lnTo>
                  <a:lnTo>
                    <a:pt x="293" y="176"/>
                  </a:lnTo>
                  <a:lnTo>
                    <a:pt x="293" y="19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Rectangle 6738">
              <a:extLst>
                <a:ext uri="{FF2B5EF4-FFF2-40B4-BE49-F238E27FC236}">
                  <a16:creationId xmlns:a16="http://schemas.microsoft.com/office/drawing/2014/main" id="{77C01318-F377-4A7A-A35F-D95C9A3CACA2}"/>
                </a:ext>
              </a:extLst>
            </p:cNvPr>
            <p:cNvSpPr>
              <a:spLocks noChangeArrowheads="1"/>
            </p:cNvSpPr>
            <p:nvPr/>
          </p:nvSpPr>
          <p:spPr bwMode="auto">
            <a:xfrm>
              <a:off x="8722790" y="5125274"/>
              <a:ext cx="314687" cy="1430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6739">
              <a:extLst>
                <a:ext uri="{FF2B5EF4-FFF2-40B4-BE49-F238E27FC236}">
                  <a16:creationId xmlns:a16="http://schemas.microsoft.com/office/drawing/2014/main" id="{C5E7E33F-5D19-492A-B3C8-F88BDE5B5D1B}"/>
                </a:ext>
              </a:extLst>
            </p:cNvPr>
            <p:cNvSpPr>
              <a:spLocks/>
            </p:cNvSpPr>
            <p:nvPr/>
          </p:nvSpPr>
          <p:spPr bwMode="auto">
            <a:xfrm>
              <a:off x="8740670" y="4635363"/>
              <a:ext cx="296807" cy="296807"/>
            </a:xfrm>
            <a:custGeom>
              <a:avLst/>
              <a:gdLst>
                <a:gd name="T0" fmla="*/ 0 w 83"/>
                <a:gd name="T1" fmla="*/ 0 h 83"/>
                <a:gd name="T2" fmla="*/ 24 w 83"/>
                <a:gd name="T3" fmla="*/ 76 h 83"/>
                <a:gd name="T4" fmla="*/ 39 w 83"/>
                <a:gd name="T5" fmla="*/ 53 h 83"/>
                <a:gd name="T6" fmla="*/ 71 w 83"/>
                <a:gd name="T7" fmla="*/ 83 h 83"/>
                <a:gd name="T8" fmla="*/ 83 w 83"/>
                <a:gd name="T9" fmla="*/ 69 h 83"/>
                <a:gd name="T10" fmla="*/ 51 w 83"/>
                <a:gd name="T11" fmla="*/ 39 h 83"/>
                <a:gd name="T12" fmla="*/ 78 w 83"/>
                <a:gd name="T13" fmla="*/ 24 h 83"/>
                <a:gd name="T14" fmla="*/ 0 w 83"/>
                <a:gd name="T15" fmla="*/ 0 h 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83">
                  <a:moveTo>
                    <a:pt x="0" y="0"/>
                  </a:moveTo>
                  <a:lnTo>
                    <a:pt x="24" y="76"/>
                  </a:lnTo>
                  <a:lnTo>
                    <a:pt x="39" y="53"/>
                  </a:lnTo>
                  <a:lnTo>
                    <a:pt x="71" y="83"/>
                  </a:lnTo>
                  <a:lnTo>
                    <a:pt x="83" y="69"/>
                  </a:lnTo>
                  <a:lnTo>
                    <a:pt x="51" y="39"/>
                  </a:lnTo>
                  <a:lnTo>
                    <a:pt x="78" y="24"/>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6740">
              <a:extLst>
                <a:ext uri="{FF2B5EF4-FFF2-40B4-BE49-F238E27FC236}">
                  <a16:creationId xmlns:a16="http://schemas.microsoft.com/office/drawing/2014/main" id="{DFE72A18-9DD0-4739-99CB-FD6D3E243901}"/>
                </a:ext>
              </a:extLst>
            </p:cNvPr>
            <p:cNvSpPr>
              <a:spLocks noEditPoints="1"/>
            </p:cNvSpPr>
            <p:nvPr/>
          </p:nvSpPr>
          <p:spPr bwMode="auto">
            <a:xfrm>
              <a:off x="8719214" y="4613907"/>
              <a:ext cx="339719" cy="332567"/>
            </a:xfrm>
            <a:custGeom>
              <a:avLst/>
              <a:gdLst>
                <a:gd name="T0" fmla="*/ 77 w 95"/>
                <a:gd name="T1" fmla="*/ 93 h 93"/>
                <a:gd name="T2" fmla="*/ 46 w 95"/>
                <a:gd name="T3" fmla="*/ 61 h 93"/>
                <a:gd name="T4" fmla="*/ 31 w 95"/>
                <a:gd name="T5" fmla="*/ 92 h 93"/>
                <a:gd name="T6" fmla="*/ 0 w 95"/>
                <a:gd name="T7" fmla="*/ 0 h 93"/>
                <a:gd name="T8" fmla="*/ 93 w 95"/>
                <a:gd name="T9" fmla="*/ 29 h 93"/>
                <a:gd name="T10" fmla="*/ 62 w 95"/>
                <a:gd name="T11" fmla="*/ 45 h 93"/>
                <a:gd name="T12" fmla="*/ 95 w 95"/>
                <a:gd name="T13" fmla="*/ 75 h 93"/>
                <a:gd name="T14" fmla="*/ 77 w 95"/>
                <a:gd name="T15" fmla="*/ 93 h 93"/>
                <a:gd name="T16" fmla="*/ 44 w 95"/>
                <a:gd name="T17" fmla="*/ 51 h 93"/>
                <a:gd name="T18" fmla="*/ 77 w 95"/>
                <a:gd name="T19" fmla="*/ 84 h 93"/>
                <a:gd name="T20" fmla="*/ 86 w 95"/>
                <a:gd name="T21" fmla="*/ 76 h 93"/>
                <a:gd name="T22" fmla="*/ 51 w 95"/>
                <a:gd name="T23" fmla="*/ 44 h 93"/>
                <a:gd name="T24" fmla="*/ 77 w 95"/>
                <a:gd name="T25" fmla="*/ 30 h 93"/>
                <a:gd name="T26" fmla="*/ 10 w 95"/>
                <a:gd name="T27" fmla="*/ 9 h 93"/>
                <a:gd name="T28" fmla="*/ 31 w 95"/>
                <a:gd name="T29" fmla="*/ 75 h 93"/>
                <a:gd name="T30" fmla="*/ 44 w 95"/>
                <a:gd name="T31" fmla="*/ 5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5" h="93">
                  <a:moveTo>
                    <a:pt x="77" y="93"/>
                  </a:moveTo>
                  <a:lnTo>
                    <a:pt x="46" y="61"/>
                  </a:lnTo>
                  <a:lnTo>
                    <a:pt x="31" y="92"/>
                  </a:lnTo>
                  <a:lnTo>
                    <a:pt x="0" y="0"/>
                  </a:lnTo>
                  <a:lnTo>
                    <a:pt x="93" y="29"/>
                  </a:lnTo>
                  <a:lnTo>
                    <a:pt x="62" y="45"/>
                  </a:lnTo>
                  <a:lnTo>
                    <a:pt x="95" y="75"/>
                  </a:lnTo>
                  <a:lnTo>
                    <a:pt x="77" y="93"/>
                  </a:lnTo>
                  <a:close/>
                  <a:moveTo>
                    <a:pt x="44" y="51"/>
                  </a:moveTo>
                  <a:lnTo>
                    <a:pt x="77" y="84"/>
                  </a:lnTo>
                  <a:lnTo>
                    <a:pt x="86" y="76"/>
                  </a:lnTo>
                  <a:lnTo>
                    <a:pt x="51" y="44"/>
                  </a:lnTo>
                  <a:lnTo>
                    <a:pt x="77" y="30"/>
                  </a:lnTo>
                  <a:lnTo>
                    <a:pt x="10" y="9"/>
                  </a:lnTo>
                  <a:lnTo>
                    <a:pt x="31" y="75"/>
                  </a:lnTo>
                  <a:lnTo>
                    <a:pt x="44" y="5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8" name="Group 17">
            <a:extLst>
              <a:ext uri="{FF2B5EF4-FFF2-40B4-BE49-F238E27FC236}">
                <a16:creationId xmlns:a16="http://schemas.microsoft.com/office/drawing/2014/main" id="{B3B6E2D1-C78D-4422-8C3D-655C7CC883F3}"/>
              </a:ext>
            </a:extLst>
          </p:cNvPr>
          <p:cNvGrpSpPr/>
          <p:nvPr/>
        </p:nvGrpSpPr>
        <p:grpSpPr>
          <a:xfrm>
            <a:off x="424064" y="3400326"/>
            <a:ext cx="562130" cy="571697"/>
            <a:chOff x="498529" y="3091787"/>
            <a:chExt cx="686343" cy="698024"/>
          </a:xfrm>
        </p:grpSpPr>
        <p:sp>
          <p:nvSpPr>
            <p:cNvPr id="19" name="Freeform 5">
              <a:extLst>
                <a:ext uri="{FF2B5EF4-FFF2-40B4-BE49-F238E27FC236}">
                  <a16:creationId xmlns:a16="http://schemas.microsoft.com/office/drawing/2014/main" id="{513A8EDB-F594-4DF4-A1E8-4DCFAAA8228D}"/>
                </a:ext>
              </a:extLst>
            </p:cNvPr>
            <p:cNvSpPr>
              <a:spLocks/>
            </p:cNvSpPr>
            <p:nvPr/>
          </p:nvSpPr>
          <p:spPr bwMode="auto">
            <a:xfrm>
              <a:off x="516053" y="3128294"/>
              <a:ext cx="642533" cy="646913"/>
            </a:xfrm>
            <a:custGeom>
              <a:avLst/>
              <a:gdLst>
                <a:gd name="T0" fmla="*/ 81 w 366"/>
                <a:gd name="T1" fmla="*/ 0 h 369"/>
                <a:gd name="T2" fmla="*/ 132 w 366"/>
                <a:gd name="T3" fmla="*/ 87 h 369"/>
                <a:gd name="T4" fmla="*/ 95 w 366"/>
                <a:gd name="T5" fmla="*/ 121 h 369"/>
                <a:gd name="T6" fmla="*/ 251 w 366"/>
                <a:gd name="T7" fmla="*/ 271 h 369"/>
                <a:gd name="T8" fmla="*/ 283 w 366"/>
                <a:gd name="T9" fmla="*/ 238 h 369"/>
                <a:gd name="T10" fmla="*/ 366 w 366"/>
                <a:gd name="T11" fmla="*/ 285 h 369"/>
                <a:gd name="T12" fmla="*/ 330 w 366"/>
                <a:gd name="T13" fmla="*/ 369 h 369"/>
                <a:gd name="T14" fmla="*/ 0 w 366"/>
                <a:gd name="T15" fmla="*/ 40 h 369"/>
                <a:gd name="T16" fmla="*/ 81 w 366"/>
                <a:gd name="T17" fmla="*/ 0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6" h="369">
                  <a:moveTo>
                    <a:pt x="81" y="0"/>
                  </a:moveTo>
                  <a:cubicBezTo>
                    <a:pt x="132" y="87"/>
                    <a:pt x="132" y="87"/>
                    <a:pt x="132" y="87"/>
                  </a:cubicBezTo>
                  <a:cubicBezTo>
                    <a:pt x="95" y="121"/>
                    <a:pt x="95" y="121"/>
                    <a:pt x="95" y="121"/>
                  </a:cubicBezTo>
                  <a:cubicBezTo>
                    <a:pt x="95" y="121"/>
                    <a:pt x="127" y="227"/>
                    <a:pt x="251" y="271"/>
                  </a:cubicBezTo>
                  <a:cubicBezTo>
                    <a:pt x="283" y="238"/>
                    <a:pt x="283" y="238"/>
                    <a:pt x="283" y="238"/>
                  </a:cubicBezTo>
                  <a:cubicBezTo>
                    <a:pt x="366" y="285"/>
                    <a:pt x="366" y="285"/>
                    <a:pt x="366" y="285"/>
                  </a:cubicBezTo>
                  <a:cubicBezTo>
                    <a:pt x="330" y="369"/>
                    <a:pt x="330" y="369"/>
                    <a:pt x="330" y="369"/>
                  </a:cubicBezTo>
                  <a:cubicBezTo>
                    <a:pt x="330" y="369"/>
                    <a:pt x="53" y="319"/>
                    <a:pt x="0" y="40"/>
                  </a:cubicBezTo>
                  <a:lnTo>
                    <a:pt x="8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66">
              <a:extLst>
                <a:ext uri="{FF2B5EF4-FFF2-40B4-BE49-F238E27FC236}">
                  <a16:creationId xmlns:a16="http://schemas.microsoft.com/office/drawing/2014/main" id="{A0D4019C-3F09-4713-9220-98476C1A9441}"/>
                </a:ext>
              </a:extLst>
            </p:cNvPr>
            <p:cNvSpPr>
              <a:spLocks noEditPoints="1"/>
            </p:cNvSpPr>
            <p:nvPr/>
          </p:nvSpPr>
          <p:spPr bwMode="auto">
            <a:xfrm>
              <a:off x="498529" y="3110771"/>
              <a:ext cx="680501" cy="679040"/>
            </a:xfrm>
            <a:custGeom>
              <a:avLst/>
              <a:gdLst>
                <a:gd name="T0" fmla="*/ 344 w 388"/>
                <a:gd name="T1" fmla="*/ 387 h 387"/>
                <a:gd name="T2" fmla="*/ 338 w 388"/>
                <a:gd name="T3" fmla="*/ 386 h 387"/>
                <a:gd name="T4" fmla="*/ 193 w 388"/>
                <a:gd name="T5" fmla="*/ 327 h 387"/>
                <a:gd name="T6" fmla="*/ 1 w 388"/>
                <a:gd name="T7" fmla="*/ 52 h 387"/>
                <a:gd name="T8" fmla="*/ 0 w 388"/>
                <a:gd name="T9" fmla="*/ 46 h 387"/>
                <a:gd name="T10" fmla="*/ 96 w 388"/>
                <a:gd name="T11" fmla="*/ 0 h 387"/>
                <a:gd name="T12" fmla="*/ 154 w 388"/>
                <a:gd name="T13" fmla="*/ 95 h 387"/>
                <a:gd name="T14" fmla="*/ 113 w 388"/>
                <a:gd name="T15" fmla="*/ 132 h 387"/>
                <a:gd name="T16" fmla="*/ 261 w 388"/>
                <a:gd name="T17" fmla="*/ 270 h 387"/>
                <a:gd name="T18" fmla="*/ 292 w 388"/>
                <a:gd name="T19" fmla="*/ 235 h 387"/>
                <a:gd name="T20" fmla="*/ 388 w 388"/>
                <a:gd name="T21" fmla="*/ 289 h 387"/>
                <a:gd name="T22" fmla="*/ 344 w 388"/>
                <a:gd name="T23" fmla="*/ 387 h 387"/>
                <a:gd name="T24" fmla="*/ 17 w 388"/>
                <a:gd name="T25" fmla="*/ 54 h 387"/>
                <a:gd name="T26" fmla="*/ 200 w 388"/>
                <a:gd name="T27" fmla="*/ 314 h 387"/>
                <a:gd name="T28" fmla="*/ 335 w 388"/>
                <a:gd name="T29" fmla="*/ 370 h 387"/>
                <a:gd name="T30" fmla="*/ 369 w 388"/>
                <a:gd name="T31" fmla="*/ 296 h 387"/>
                <a:gd name="T32" fmla="*/ 295 w 388"/>
                <a:gd name="T33" fmla="*/ 254 h 387"/>
                <a:gd name="T34" fmla="*/ 265 w 388"/>
                <a:gd name="T35" fmla="*/ 288 h 387"/>
                <a:gd name="T36" fmla="*/ 260 w 388"/>
                <a:gd name="T37" fmla="*/ 286 h 387"/>
                <a:gd name="T38" fmla="*/ 97 w 388"/>
                <a:gd name="T39" fmla="*/ 134 h 387"/>
                <a:gd name="T40" fmla="*/ 95 w 388"/>
                <a:gd name="T41" fmla="*/ 129 h 387"/>
                <a:gd name="T42" fmla="*/ 134 w 388"/>
                <a:gd name="T43" fmla="*/ 92 h 387"/>
                <a:gd name="T44" fmla="*/ 90 w 388"/>
                <a:gd name="T45" fmla="*/ 19 h 387"/>
                <a:gd name="T46" fmla="*/ 17 w 388"/>
                <a:gd name="T47" fmla="*/ 54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88" h="387">
                  <a:moveTo>
                    <a:pt x="344" y="387"/>
                  </a:moveTo>
                  <a:cubicBezTo>
                    <a:pt x="338" y="386"/>
                    <a:pt x="338" y="386"/>
                    <a:pt x="338" y="386"/>
                  </a:cubicBezTo>
                  <a:cubicBezTo>
                    <a:pt x="335" y="386"/>
                    <a:pt x="268" y="374"/>
                    <a:pt x="193" y="327"/>
                  </a:cubicBezTo>
                  <a:cubicBezTo>
                    <a:pt x="123" y="283"/>
                    <a:pt x="33" y="200"/>
                    <a:pt x="1" y="52"/>
                  </a:cubicBezTo>
                  <a:cubicBezTo>
                    <a:pt x="0" y="46"/>
                    <a:pt x="0" y="46"/>
                    <a:pt x="0" y="46"/>
                  </a:cubicBezTo>
                  <a:cubicBezTo>
                    <a:pt x="96" y="0"/>
                    <a:pt x="96" y="0"/>
                    <a:pt x="96" y="0"/>
                  </a:cubicBezTo>
                  <a:cubicBezTo>
                    <a:pt x="154" y="95"/>
                    <a:pt x="154" y="95"/>
                    <a:pt x="154" y="95"/>
                  </a:cubicBezTo>
                  <a:cubicBezTo>
                    <a:pt x="113" y="132"/>
                    <a:pt x="113" y="132"/>
                    <a:pt x="113" y="132"/>
                  </a:cubicBezTo>
                  <a:cubicBezTo>
                    <a:pt x="123" y="152"/>
                    <a:pt x="166" y="231"/>
                    <a:pt x="261" y="270"/>
                  </a:cubicBezTo>
                  <a:cubicBezTo>
                    <a:pt x="292" y="235"/>
                    <a:pt x="292" y="235"/>
                    <a:pt x="292" y="235"/>
                  </a:cubicBezTo>
                  <a:cubicBezTo>
                    <a:pt x="388" y="289"/>
                    <a:pt x="388" y="289"/>
                    <a:pt x="388" y="289"/>
                  </a:cubicBezTo>
                  <a:lnTo>
                    <a:pt x="344" y="387"/>
                  </a:lnTo>
                  <a:close/>
                  <a:moveTo>
                    <a:pt x="17" y="54"/>
                  </a:moveTo>
                  <a:cubicBezTo>
                    <a:pt x="49" y="194"/>
                    <a:pt x="134" y="272"/>
                    <a:pt x="200" y="314"/>
                  </a:cubicBezTo>
                  <a:cubicBezTo>
                    <a:pt x="261" y="352"/>
                    <a:pt x="317" y="366"/>
                    <a:pt x="335" y="370"/>
                  </a:cubicBezTo>
                  <a:cubicBezTo>
                    <a:pt x="369" y="296"/>
                    <a:pt x="369" y="296"/>
                    <a:pt x="369" y="296"/>
                  </a:cubicBezTo>
                  <a:cubicBezTo>
                    <a:pt x="295" y="254"/>
                    <a:pt x="295" y="254"/>
                    <a:pt x="295" y="254"/>
                  </a:cubicBezTo>
                  <a:cubicBezTo>
                    <a:pt x="265" y="288"/>
                    <a:pt x="265" y="288"/>
                    <a:pt x="265" y="288"/>
                  </a:cubicBezTo>
                  <a:cubicBezTo>
                    <a:pt x="260" y="286"/>
                    <a:pt x="260" y="286"/>
                    <a:pt x="260" y="286"/>
                  </a:cubicBezTo>
                  <a:cubicBezTo>
                    <a:pt x="142" y="240"/>
                    <a:pt x="99" y="138"/>
                    <a:pt x="97" y="134"/>
                  </a:cubicBezTo>
                  <a:cubicBezTo>
                    <a:pt x="95" y="129"/>
                    <a:pt x="95" y="129"/>
                    <a:pt x="95" y="129"/>
                  </a:cubicBezTo>
                  <a:cubicBezTo>
                    <a:pt x="134" y="92"/>
                    <a:pt x="134" y="92"/>
                    <a:pt x="134" y="92"/>
                  </a:cubicBezTo>
                  <a:cubicBezTo>
                    <a:pt x="90" y="19"/>
                    <a:pt x="90" y="19"/>
                    <a:pt x="90" y="19"/>
                  </a:cubicBezTo>
                  <a:lnTo>
                    <a:pt x="17" y="5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67">
              <a:extLst>
                <a:ext uri="{FF2B5EF4-FFF2-40B4-BE49-F238E27FC236}">
                  <a16:creationId xmlns:a16="http://schemas.microsoft.com/office/drawing/2014/main" id="{84326F2A-4384-49C8-B7C3-A1C13B2FE2BC}"/>
                </a:ext>
              </a:extLst>
            </p:cNvPr>
            <p:cNvSpPr>
              <a:spLocks/>
            </p:cNvSpPr>
            <p:nvPr/>
          </p:nvSpPr>
          <p:spPr bwMode="auto">
            <a:xfrm>
              <a:off x="805193" y="3091787"/>
              <a:ext cx="379679" cy="378218"/>
            </a:xfrm>
            <a:custGeom>
              <a:avLst/>
              <a:gdLst>
                <a:gd name="T0" fmla="*/ 260 w 260"/>
                <a:gd name="T1" fmla="*/ 0 h 259"/>
                <a:gd name="T2" fmla="*/ 101 w 260"/>
                <a:gd name="T3" fmla="*/ 7 h 259"/>
                <a:gd name="T4" fmla="*/ 106 w 260"/>
                <a:gd name="T5" fmla="*/ 12 h 259"/>
                <a:gd name="T6" fmla="*/ 142 w 260"/>
                <a:gd name="T7" fmla="*/ 46 h 259"/>
                <a:gd name="T8" fmla="*/ 142 w 260"/>
                <a:gd name="T9" fmla="*/ 46 h 259"/>
                <a:gd name="T10" fmla="*/ 99 w 260"/>
                <a:gd name="T11" fmla="*/ 91 h 259"/>
                <a:gd name="T12" fmla="*/ 99 w 260"/>
                <a:gd name="T13" fmla="*/ 91 h 259"/>
                <a:gd name="T14" fmla="*/ 0 w 260"/>
                <a:gd name="T15" fmla="*/ 189 h 259"/>
                <a:gd name="T16" fmla="*/ 11 w 260"/>
                <a:gd name="T17" fmla="*/ 200 h 259"/>
                <a:gd name="T18" fmla="*/ 164 w 260"/>
                <a:gd name="T19" fmla="*/ 46 h 259"/>
                <a:gd name="T20" fmla="*/ 137 w 260"/>
                <a:gd name="T21" fmla="*/ 20 h 259"/>
                <a:gd name="T22" fmla="*/ 243 w 260"/>
                <a:gd name="T23" fmla="*/ 15 h 259"/>
                <a:gd name="T24" fmla="*/ 238 w 260"/>
                <a:gd name="T25" fmla="*/ 122 h 259"/>
                <a:gd name="T26" fmla="*/ 212 w 260"/>
                <a:gd name="T27" fmla="*/ 96 h 259"/>
                <a:gd name="T28" fmla="*/ 59 w 260"/>
                <a:gd name="T29" fmla="*/ 248 h 259"/>
                <a:gd name="T30" fmla="*/ 70 w 260"/>
                <a:gd name="T31" fmla="*/ 259 h 259"/>
                <a:gd name="T32" fmla="*/ 212 w 260"/>
                <a:gd name="T33" fmla="*/ 117 h 259"/>
                <a:gd name="T34" fmla="*/ 253 w 260"/>
                <a:gd name="T35" fmla="*/ 157 h 259"/>
                <a:gd name="T36" fmla="*/ 260 w 260"/>
                <a:gd name="T37" fmla="*/ 0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0" h="259">
                  <a:moveTo>
                    <a:pt x="260" y="0"/>
                  </a:moveTo>
                  <a:lnTo>
                    <a:pt x="101" y="7"/>
                  </a:lnTo>
                  <a:lnTo>
                    <a:pt x="106" y="12"/>
                  </a:lnTo>
                  <a:lnTo>
                    <a:pt x="142" y="46"/>
                  </a:lnTo>
                  <a:lnTo>
                    <a:pt x="142" y="46"/>
                  </a:lnTo>
                  <a:lnTo>
                    <a:pt x="99" y="91"/>
                  </a:lnTo>
                  <a:lnTo>
                    <a:pt x="99" y="91"/>
                  </a:lnTo>
                  <a:lnTo>
                    <a:pt x="0" y="189"/>
                  </a:lnTo>
                  <a:lnTo>
                    <a:pt x="11" y="200"/>
                  </a:lnTo>
                  <a:lnTo>
                    <a:pt x="164" y="46"/>
                  </a:lnTo>
                  <a:lnTo>
                    <a:pt x="137" y="20"/>
                  </a:lnTo>
                  <a:lnTo>
                    <a:pt x="243" y="15"/>
                  </a:lnTo>
                  <a:lnTo>
                    <a:pt x="238" y="122"/>
                  </a:lnTo>
                  <a:lnTo>
                    <a:pt x="212" y="96"/>
                  </a:lnTo>
                  <a:lnTo>
                    <a:pt x="59" y="248"/>
                  </a:lnTo>
                  <a:lnTo>
                    <a:pt x="70" y="259"/>
                  </a:lnTo>
                  <a:lnTo>
                    <a:pt x="212" y="117"/>
                  </a:lnTo>
                  <a:lnTo>
                    <a:pt x="253" y="157"/>
                  </a:lnTo>
                  <a:lnTo>
                    <a:pt x="26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2" name="Group 21">
            <a:extLst>
              <a:ext uri="{FF2B5EF4-FFF2-40B4-BE49-F238E27FC236}">
                <a16:creationId xmlns:a16="http://schemas.microsoft.com/office/drawing/2014/main" id="{923175A1-A875-4A5E-A3B8-F45A860C0E23}"/>
              </a:ext>
            </a:extLst>
          </p:cNvPr>
          <p:cNvGrpSpPr/>
          <p:nvPr/>
        </p:nvGrpSpPr>
        <p:grpSpPr>
          <a:xfrm>
            <a:off x="464966" y="4668936"/>
            <a:ext cx="786791" cy="615257"/>
            <a:chOff x="9261475" y="1677988"/>
            <a:chExt cx="881062" cy="688975"/>
          </a:xfrm>
        </p:grpSpPr>
        <p:sp>
          <p:nvSpPr>
            <p:cNvPr id="23" name="Freeform 191">
              <a:extLst>
                <a:ext uri="{FF2B5EF4-FFF2-40B4-BE49-F238E27FC236}">
                  <a16:creationId xmlns:a16="http://schemas.microsoft.com/office/drawing/2014/main" id="{7CBC2FDD-01D1-498E-93EE-977FF8D1484B}"/>
                </a:ext>
              </a:extLst>
            </p:cNvPr>
            <p:cNvSpPr>
              <a:spLocks/>
            </p:cNvSpPr>
            <p:nvPr/>
          </p:nvSpPr>
          <p:spPr bwMode="auto">
            <a:xfrm>
              <a:off x="9275762" y="1808163"/>
              <a:ext cx="500062" cy="519113"/>
            </a:xfrm>
            <a:custGeom>
              <a:avLst/>
              <a:gdLst>
                <a:gd name="T0" fmla="*/ 221 w 315"/>
                <a:gd name="T1" fmla="*/ 190 h 327"/>
                <a:gd name="T2" fmla="*/ 221 w 315"/>
                <a:gd name="T3" fmla="*/ 0 h 327"/>
                <a:gd name="T4" fmla="*/ 0 w 315"/>
                <a:gd name="T5" fmla="*/ 0 h 327"/>
                <a:gd name="T6" fmla="*/ 0 w 315"/>
                <a:gd name="T7" fmla="*/ 262 h 327"/>
                <a:gd name="T8" fmla="*/ 94 w 315"/>
                <a:gd name="T9" fmla="*/ 262 h 327"/>
                <a:gd name="T10" fmla="*/ 94 w 315"/>
                <a:gd name="T11" fmla="*/ 327 h 327"/>
                <a:gd name="T12" fmla="*/ 165 w 315"/>
                <a:gd name="T13" fmla="*/ 262 h 327"/>
                <a:gd name="T14" fmla="*/ 315 w 315"/>
                <a:gd name="T15" fmla="*/ 262 h 327"/>
                <a:gd name="T16" fmla="*/ 315 w 315"/>
                <a:gd name="T17" fmla="*/ 190 h 327"/>
                <a:gd name="T18" fmla="*/ 221 w 315"/>
                <a:gd name="T19" fmla="*/ 190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5" h="327">
                  <a:moveTo>
                    <a:pt x="221" y="190"/>
                  </a:moveTo>
                  <a:lnTo>
                    <a:pt x="221" y="0"/>
                  </a:lnTo>
                  <a:lnTo>
                    <a:pt x="0" y="0"/>
                  </a:lnTo>
                  <a:lnTo>
                    <a:pt x="0" y="262"/>
                  </a:lnTo>
                  <a:lnTo>
                    <a:pt x="94" y="262"/>
                  </a:lnTo>
                  <a:lnTo>
                    <a:pt x="94" y="327"/>
                  </a:lnTo>
                  <a:lnTo>
                    <a:pt x="165" y="262"/>
                  </a:lnTo>
                  <a:lnTo>
                    <a:pt x="315" y="262"/>
                  </a:lnTo>
                  <a:lnTo>
                    <a:pt x="315" y="190"/>
                  </a:lnTo>
                  <a:lnTo>
                    <a:pt x="221" y="190"/>
                  </a:lnTo>
                  <a:close/>
                </a:path>
              </a:pathLst>
            </a:custGeom>
            <a:solidFill>
              <a:srgbClr val="CAD4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92">
              <a:extLst>
                <a:ext uri="{FF2B5EF4-FFF2-40B4-BE49-F238E27FC236}">
                  <a16:creationId xmlns:a16="http://schemas.microsoft.com/office/drawing/2014/main" id="{08FB351B-13A9-4F68-93BF-DCCB4CADE4BB}"/>
                </a:ext>
              </a:extLst>
            </p:cNvPr>
            <p:cNvSpPr>
              <a:spLocks/>
            </p:cNvSpPr>
            <p:nvPr/>
          </p:nvSpPr>
          <p:spPr bwMode="auto">
            <a:xfrm>
              <a:off x="9625012" y="1689100"/>
              <a:ext cx="506412" cy="523875"/>
            </a:xfrm>
            <a:custGeom>
              <a:avLst/>
              <a:gdLst>
                <a:gd name="T0" fmla="*/ 0 w 319"/>
                <a:gd name="T1" fmla="*/ 0 h 330"/>
                <a:gd name="T2" fmla="*/ 0 w 319"/>
                <a:gd name="T3" fmla="*/ 265 h 330"/>
                <a:gd name="T4" fmla="*/ 1 w 319"/>
                <a:gd name="T5" fmla="*/ 265 h 330"/>
                <a:gd name="T6" fmla="*/ 1 w 319"/>
                <a:gd name="T7" fmla="*/ 72 h 330"/>
                <a:gd name="T8" fmla="*/ 98 w 319"/>
                <a:gd name="T9" fmla="*/ 72 h 330"/>
                <a:gd name="T10" fmla="*/ 98 w 319"/>
                <a:gd name="T11" fmla="*/ 265 h 330"/>
                <a:gd name="T12" fmla="*/ 162 w 319"/>
                <a:gd name="T13" fmla="*/ 265 h 330"/>
                <a:gd name="T14" fmla="*/ 226 w 319"/>
                <a:gd name="T15" fmla="*/ 330 h 330"/>
                <a:gd name="T16" fmla="*/ 226 w 319"/>
                <a:gd name="T17" fmla="*/ 265 h 330"/>
                <a:gd name="T18" fmla="*/ 319 w 319"/>
                <a:gd name="T19" fmla="*/ 265 h 330"/>
                <a:gd name="T20" fmla="*/ 319 w 319"/>
                <a:gd name="T21" fmla="*/ 0 h 330"/>
                <a:gd name="T22" fmla="*/ 0 w 319"/>
                <a:gd name="T23" fmla="*/ 0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9" h="330">
                  <a:moveTo>
                    <a:pt x="0" y="0"/>
                  </a:moveTo>
                  <a:lnTo>
                    <a:pt x="0" y="265"/>
                  </a:lnTo>
                  <a:lnTo>
                    <a:pt x="1" y="265"/>
                  </a:lnTo>
                  <a:lnTo>
                    <a:pt x="1" y="72"/>
                  </a:lnTo>
                  <a:lnTo>
                    <a:pt x="98" y="72"/>
                  </a:lnTo>
                  <a:lnTo>
                    <a:pt x="98" y="265"/>
                  </a:lnTo>
                  <a:lnTo>
                    <a:pt x="162" y="265"/>
                  </a:lnTo>
                  <a:lnTo>
                    <a:pt x="226" y="330"/>
                  </a:lnTo>
                  <a:lnTo>
                    <a:pt x="226" y="265"/>
                  </a:lnTo>
                  <a:lnTo>
                    <a:pt x="319" y="265"/>
                  </a:lnTo>
                  <a:lnTo>
                    <a:pt x="319" y="0"/>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93">
              <a:extLst>
                <a:ext uri="{FF2B5EF4-FFF2-40B4-BE49-F238E27FC236}">
                  <a16:creationId xmlns:a16="http://schemas.microsoft.com/office/drawing/2014/main" id="{2637CF72-96B1-4442-887C-89FEC81D8BAC}"/>
                </a:ext>
              </a:extLst>
            </p:cNvPr>
            <p:cNvSpPr>
              <a:spLocks noEditPoints="1"/>
            </p:cNvSpPr>
            <p:nvPr/>
          </p:nvSpPr>
          <p:spPr bwMode="auto">
            <a:xfrm>
              <a:off x="9261475" y="1677988"/>
              <a:ext cx="881062" cy="688975"/>
            </a:xfrm>
            <a:custGeom>
              <a:avLst/>
              <a:gdLst>
                <a:gd name="T0" fmla="*/ 219 w 555"/>
                <a:gd name="T1" fmla="*/ 0 h 434"/>
                <a:gd name="T2" fmla="*/ 219 w 555"/>
                <a:gd name="T3" fmla="*/ 73 h 434"/>
                <a:gd name="T4" fmla="*/ 0 w 555"/>
                <a:gd name="T5" fmla="*/ 73 h 434"/>
                <a:gd name="T6" fmla="*/ 0 w 555"/>
                <a:gd name="T7" fmla="*/ 355 h 434"/>
                <a:gd name="T8" fmla="*/ 97 w 555"/>
                <a:gd name="T9" fmla="*/ 355 h 434"/>
                <a:gd name="T10" fmla="*/ 97 w 555"/>
                <a:gd name="T11" fmla="*/ 434 h 434"/>
                <a:gd name="T12" fmla="*/ 177 w 555"/>
                <a:gd name="T13" fmla="*/ 355 h 434"/>
                <a:gd name="T14" fmla="*/ 336 w 555"/>
                <a:gd name="T15" fmla="*/ 355 h 434"/>
                <a:gd name="T16" fmla="*/ 336 w 555"/>
                <a:gd name="T17" fmla="*/ 282 h 434"/>
                <a:gd name="T18" fmla="*/ 388 w 555"/>
                <a:gd name="T19" fmla="*/ 282 h 434"/>
                <a:gd name="T20" fmla="*/ 463 w 555"/>
                <a:gd name="T21" fmla="*/ 357 h 434"/>
                <a:gd name="T22" fmla="*/ 463 w 555"/>
                <a:gd name="T23" fmla="*/ 282 h 434"/>
                <a:gd name="T24" fmla="*/ 555 w 555"/>
                <a:gd name="T25" fmla="*/ 282 h 434"/>
                <a:gd name="T26" fmla="*/ 555 w 555"/>
                <a:gd name="T27" fmla="*/ 0 h 434"/>
                <a:gd name="T28" fmla="*/ 219 w 555"/>
                <a:gd name="T29" fmla="*/ 0 h 434"/>
                <a:gd name="T30" fmla="*/ 237 w 555"/>
                <a:gd name="T31" fmla="*/ 90 h 434"/>
                <a:gd name="T32" fmla="*/ 318 w 555"/>
                <a:gd name="T33" fmla="*/ 90 h 434"/>
                <a:gd name="T34" fmla="*/ 318 w 555"/>
                <a:gd name="T35" fmla="*/ 263 h 434"/>
                <a:gd name="T36" fmla="*/ 237 w 555"/>
                <a:gd name="T37" fmla="*/ 263 h 434"/>
                <a:gd name="T38" fmla="*/ 237 w 555"/>
                <a:gd name="T39" fmla="*/ 90 h 434"/>
                <a:gd name="T40" fmla="*/ 318 w 555"/>
                <a:gd name="T41" fmla="*/ 336 h 434"/>
                <a:gd name="T42" fmla="*/ 169 w 555"/>
                <a:gd name="T43" fmla="*/ 336 h 434"/>
                <a:gd name="T44" fmla="*/ 115 w 555"/>
                <a:gd name="T45" fmla="*/ 391 h 434"/>
                <a:gd name="T46" fmla="*/ 115 w 555"/>
                <a:gd name="T47" fmla="*/ 336 h 434"/>
                <a:gd name="T48" fmla="*/ 17 w 555"/>
                <a:gd name="T49" fmla="*/ 336 h 434"/>
                <a:gd name="T50" fmla="*/ 17 w 555"/>
                <a:gd name="T51" fmla="*/ 90 h 434"/>
                <a:gd name="T52" fmla="*/ 219 w 555"/>
                <a:gd name="T53" fmla="*/ 90 h 434"/>
                <a:gd name="T54" fmla="*/ 219 w 555"/>
                <a:gd name="T55" fmla="*/ 282 h 434"/>
                <a:gd name="T56" fmla="*/ 318 w 555"/>
                <a:gd name="T57" fmla="*/ 282 h 434"/>
                <a:gd name="T58" fmla="*/ 318 w 555"/>
                <a:gd name="T59" fmla="*/ 336 h 434"/>
                <a:gd name="T60" fmla="*/ 538 w 555"/>
                <a:gd name="T61" fmla="*/ 263 h 434"/>
                <a:gd name="T62" fmla="*/ 446 w 555"/>
                <a:gd name="T63" fmla="*/ 263 h 434"/>
                <a:gd name="T64" fmla="*/ 446 w 555"/>
                <a:gd name="T65" fmla="*/ 314 h 434"/>
                <a:gd name="T66" fmla="*/ 395 w 555"/>
                <a:gd name="T67" fmla="*/ 263 h 434"/>
                <a:gd name="T68" fmla="*/ 336 w 555"/>
                <a:gd name="T69" fmla="*/ 263 h 434"/>
                <a:gd name="T70" fmla="*/ 336 w 555"/>
                <a:gd name="T71" fmla="*/ 73 h 434"/>
                <a:gd name="T72" fmla="*/ 237 w 555"/>
                <a:gd name="T73" fmla="*/ 73 h 434"/>
                <a:gd name="T74" fmla="*/ 237 w 555"/>
                <a:gd name="T75" fmla="*/ 17 h 434"/>
                <a:gd name="T76" fmla="*/ 538 w 555"/>
                <a:gd name="T77" fmla="*/ 17 h 434"/>
                <a:gd name="T78" fmla="*/ 538 w 555"/>
                <a:gd name="T79" fmla="*/ 263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55" h="434">
                  <a:moveTo>
                    <a:pt x="219" y="0"/>
                  </a:moveTo>
                  <a:lnTo>
                    <a:pt x="219" y="73"/>
                  </a:lnTo>
                  <a:lnTo>
                    <a:pt x="0" y="73"/>
                  </a:lnTo>
                  <a:lnTo>
                    <a:pt x="0" y="355"/>
                  </a:lnTo>
                  <a:lnTo>
                    <a:pt x="97" y="355"/>
                  </a:lnTo>
                  <a:lnTo>
                    <a:pt x="97" y="434"/>
                  </a:lnTo>
                  <a:lnTo>
                    <a:pt x="177" y="355"/>
                  </a:lnTo>
                  <a:lnTo>
                    <a:pt x="336" y="355"/>
                  </a:lnTo>
                  <a:lnTo>
                    <a:pt x="336" y="282"/>
                  </a:lnTo>
                  <a:lnTo>
                    <a:pt x="388" y="282"/>
                  </a:lnTo>
                  <a:lnTo>
                    <a:pt x="463" y="357"/>
                  </a:lnTo>
                  <a:lnTo>
                    <a:pt x="463" y="282"/>
                  </a:lnTo>
                  <a:lnTo>
                    <a:pt x="555" y="282"/>
                  </a:lnTo>
                  <a:lnTo>
                    <a:pt x="555" y="0"/>
                  </a:lnTo>
                  <a:lnTo>
                    <a:pt x="219" y="0"/>
                  </a:lnTo>
                  <a:close/>
                  <a:moveTo>
                    <a:pt x="237" y="90"/>
                  </a:moveTo>
                  <a:lnTo>
                    <a:pt x="318" y="90"/>
                  </a:lnTo>
                  <a:lnTo>
                    <a:pt x="318" y="263"/>
                  </a:lnTo>
                  <a:lnTo>
                    <a:pt x="237" y="263"/>
                  </a:lnTo>
                  <a:lnTo>
                    <a:pt x="237" y="90"/>
                  </a:lnTo>
                  <a:close/>
                  <a:moveTo>
                    <a:pt x="318" y="336"/>
                  </a:moveTo>
                  <a:lnTo>
                    <a:pt x="169" y="336"/>
                  </a:lnTo>
                  <a:lnTo>
                    <a:pt x="115" y="391"/>
                  </a:lnTo>
                  <a:lnTo>
                    <a:pt x="115" y="336"/>
                  </a:lnTo>
                  <a:lnTo>
                    <a:pt x="17" y="336"/>
                  </a:lnTo>
                  <a:lnTo>
                    <a:pt x="17" y="90"/>
                  </a:lnTo>
                  <a:lnTo>
                    <a:pt x="219" y="90"/>
                  </a:lnTo>
                  <a:lnTo>
                    <a:pt x="219" y="282"/>
                  </a:lnTo>
                  <a:lnTo>
                    <a:pt x="318" y="282"/>
                  </a:lnTo>
                  <a:lnTo>
                    <a:pt x="318" y="336"/>
                  </a:lnTo>
                  <a:close/>
                  <a:moveTo>
                    <a:pt x="538" y="263"/>
                  </a:moveTo>
                  <a:lnTo>
                    <a:pt x="446" y="263"/>
                  </a:lnTo>
                  <a:lnTo>
                    <a:pt x="446" y="314"/>
                  </a:lnTo>
                  <a:lnTo>
                    <a:pt x="395" y="263"/>
                  </a:lnTo>
                  <a:lnTo>
                    <a:pt x="336" y="263"/>
                  </a:lnTo>
                  <a:lnTo>
                    <a:pt x="336" y="73"/>
                  </a:lnTo>
                  <a:lnTo>
                    <a:pt x="237" y="73"/>
                  </a:lnTo>
                  <a:lnTo>
                    <a:pt x="237" y="17"/>
                  </a:lnTo>
                  <a:lnTo>
                    <a:pt x="538" y="17"/>
                  </a:lnTo>
                  <a:lnTo>
                    <a:pt x="538" y="2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Rectangle 194">
              <a:extLst>
                <a:ext uri="{FF2B5EF4-FFF2-40B4-BE49-F238E27FC236}">
                  <a16:creationId xmlns:a16="http://schemas.microsoft.com/office/drawing/2014/main" id="{66426760-F376-4D6F-AD8A-A2EB96A9A2F7}"/>
                </a:ext>
              </a:extLst>
            </p:cNvPr>
            <p:cNvSpPr>
              <a:spLocks noChangeArrowheads="1"/>
            </p:cNvSpPr>
            <p:nvPr/>
          </p:nvSpPr>
          <p:spPr bwMode="auto">
            <a:xfrm>
              <a:off x="9353550" y="1919288"/>
              <a:ext cx="187325"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Rectangle 195">
              <a:extLst>
                <a:ext uri="{FF2B5EF4-FFF2-40B4-BE49-F238E27FC236}">
                  <a16:creationId xmlns:a16="http://schemas.microsoft.com/office/drawing/2014/main" id="{A452CA88-D268-4088-83A3-2B5038C9BF0B}"/>
                </a:ext>
              </a:extLst>
            </p:cNvPr>
            <p:cNvSpPr>
              <a:spLocks noChangeArrowheads="1"/>
            </p:cNvSpPr>
            <p:nvPr/>
          </p:nvSpPr>
          <p:spPr bwMode="auto">
            <a:xfrm>
              <a:off x="9353550" y="2009775"/>
              <a:ext cx="187325" cy="222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Rectangle 196">
              <a:extLst>
                <a:ext uri="{FF2B5EF4-FFF2-40B4-BE49-F238E27FC236}">
                  <a16:creationId xmlns:a16="http://schemas.microsoft.com/office/drawing/2014/main" id="{BB31A44E-22F5-44F6-832E-C1113F6A714F}"/>
                </a:ext>
              </a:extLst>
            </p:cNvPr>
            <p:cNvSpPr>
              <a:spLocks noChangeArrowheads="1"/>
            </p:cNvSpPr>
            <p:nvPr/>
          </p:nvSpPr>
          <p:spPr bwMode="auto">
            <a:xfrm>
              <a:off x="9353550" y="2103438"/>
              <a:ext cx="187325" cy="222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Rectangle 197">
              <a:extLst>
                <a:ext uri="{FF2B5EF4-FFF2-40B4-BE49-F238E27FC236}">
                  <a16:creationId xmlns:a16="http://schemas.microsoft.com/office/drawing/2014/main" id="{B33F1A77-4CE8-4F8C-BAA7-6937FE2E318E}"/>
                </a:ext>
              </a:extLst>
            </p:cNvPr>
            <p:cNvSpPr>
              <a:spLocks noChangeArrowheads="1"/>
            </p:cNvSpPr>
            <p:nvPr/>
          </p:nvSpPr>
          <p:spPr bwMode="auto">
            <a:xfrm>
              <a:off x="9859962" y="1793875"/>
              <a:ext cx="188912" cy="20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Rectangle 198">
              <a:extLst>
                <a:ext uri="{FF2B5EF4-FFF2-40B4-BE49-F238E27FC236}">
                  <a16:creationId xmlns:a16="http://schemas.microsoft.com/office/drawing/2014/main" id="{13C4D233-E348-406D-AFD4-D49CE11D8F5F}"/>
                </a:ext>
              </a:extLst>
            </p:cNvPr>
            <p:cNvSpPr>
              <a:spLocks noChangeArrowheads="1"/>
            </p:cNvSpPr>
            <p:nvPr/>
          </p:nvSpPr>
          <p:spPr bwMode="auto">
            <a:xfrm>
              <a:off x="9859962" y="1885950"/>
              <a:ext cx="188912" cy="20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Rectangle 199">
              <a:extLst>
                <a:ext uri="{FF2B5EF4-FFF2-40B4-BE49-F238E27FC236}">
                  <a16:creationId xmlns:a16="http://schemas.microsoft.com/office/drawing/2014/main" id="{596DCEE2-806B-4858-B43D-C0983BCB6C22}"/>
                </a:ext>
              </a:extLst>
            </p:cNvPr>
            <p:cNvSpPr>
              <a:spLocks noChangeArrowheads="1"/>
            </p:cNvSpPr>
            <p:nvPr/>
          </p:nvSpPr>
          <p:spPr bwMode="auto">
            <a:xfrm>
              <a:off x="9859962" y="1978025"/>
              <a:ext cx="188912" cy="222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2" name="TextBox 31" hidden="1">
            <a:extLst>
              <a:ext uri="{FF2B5EF4-FFF2-40B4-BE49-F238E27FC236}">
                <a16:creationId xmlns:a16="http://schemas.microsoft.com/office/drawing/2014/main" id="{0326C067-16C7-4B8F-9E0C-F4F68F2492D4}"/>
              </a:ext>
            </a:extLst>
          </p:cNvPr>
          <p:cNvSpPr txBox="1"/>
          <p:nvPr/>
        </p:nvSpPr>
        <p:spPr>
          <a:xfrm>
            <a:off x="11396911" y="696528"/>
            <a:ext cx="795089" cy="276999"/>
          </a:xfrm>
          <a:prstGeom prst="rect">
            <a:avLst/>
          </a:prstGeom>
          <a:solidFill>
            <a:srgbClr val="FFFF00"/>
          </a:solidFill>
        </p:spPr>
        <p:txBody>
          <a:bodyPr wrap="none" lIns="0" tIns="0" rIns="0" bIns="0" rtlCol="0">
            <a:spAutoFit/>
          </a:bodyPr>
          <a:lstStyle/>
          <a:p>
            <a:pPr>
              <a:spcAft>
                <a:spcPts val="600"/>
              </a:spcAft>
            </a:pPr>
            <a:r>
              <a:rPr lang="en-US" sz="1800" dirty="0">
                <a:solidFill>
                  <a:srgbClr val="FF0066"/>
                </a:solidFill>
              </a:rPr>
              <a:t>JEFF K</a:t>
            </a:r>
          </a:p>
        </p:txBody>
      </p:sp>
      <p:pic>
        <p:nvPicPr>
          <p:cNvPr id="3" name="Picture 2">
            <a:extLst>
              <a:ext uri="{FF2B5EF4-FFF2-40B4-BE49-F238E27FC236}">
                <a16:creationId xmlns:a16="http://schemas.microsoft.com/office/drawing/2014/main" id="{23B81285-7490-D148-2E99-30EC05B81E37}"/>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096000" y="1404149"/>
            <a:ext cx="2624254" cy="2709746"/>
          </a:xfrm>
          <a:prstGeom prst="roundRect">
            <a:avLst>
              <a:gd name="adj" fmla="val 5815"/>
            </a:avLst>
          </a:prstGeom>
          <a:effectLst>
            <a:outerShdw blurRad="50800" dist="38100" dir="2700000" algn="tl" rotWithShape="0">
              <a:prstClr val="black">
                <a:alpha val="40000"/>
              </a:prstClr>
            </a:outerShdw>
          </a:effectLst>
        </p:spPr>
      </p:pic>
      <p:sp>
        <p:nvSpPr>
          <p:cNvPr id="5" name="TextBox 4">
            <a:extLst>
              <a:ext uri="{FF2B5EF4-FFF2-40B4-BE49-F238E27FC236}">
                <a16:creationId xmlns:a16="http://schemas.microsoft.com/office/drawing/2014/main" id="{99061475-F201-CFE3-121B-237D741F3D50}"/>
              </a:ext>
            </a:extLst>
          </p:cNvPr>
          <p:cNvSpPr txBox="1"/>
          <p:nvPr/>
        </p:nvSpPr>
        <p:spPr>
          <a:xfrm>
            <a:off x="8908869" y="-170"/>
            <a:ext cx="3283131" cy="430887"/>
          </a:xfrm>
          <a:prstGeom prst="rect">
            <a:avLst/>
          </a:prstGeom>
          <a:solidFill>
            <a:srgbClr val="FF0000"/>
          </a:solidFill>
        </p:spPr>
        <p:txBody>
          <a:bodyPr wrap="square" lIns="0" tIns="0" rIns="0" bIns="0" rtlCol="0">
            <a:spAutoFit/>
          </a:bodyPr>
          <a:lstStyle/>
          <a:p>
            <a:pPr algn="ctr">
              <a:spcAft>
                <a:spcPts val="600"/>
              </a:spcAft>
            </a:pPr>
            <a:r>
              <a:rPr lang="en-US" sz="1400" b="1" dirty="0">
                <a:solidFill>
                  <a:schemeClr val="bg1"/>
                </a:solidFill>
              </a:rPr>
              <a:t>Remove this slide if group has an advocacy vendor.</a:t>
            </a:r>
          </a:p>
        </p:txBody>
      </p:sp>
      <p:sp>
        <p:nvSpPr>
          <p:cNvPr id="10" name="Rectangle 9">
            <a:extLst>
              <a:ext uri="{FF2B5EF4-FFF2-40B4-BE49-F238E27FC236}">
                <a16:creationId xmlns:a16="http://schemas.microsoft.com/office/drawing/2014/main" id="{E3D10D74-97B6-3DB6-90D5-E712DA087289}"/>
              </a:ext>
            </a:extLst>
          </p:cNvPr>
          <p:cNvSpPr/>
          <p:nvPr/>
        </p:nvSpPr>
        <p:spPr>
          <a:xfrm>
            <a:off x="6096000" y="3623241"/>
            <a:ext cx="2233961" cy="404202"/>
          </a:xfrm>
          <a:prstGeom prst="rect">
            <a:avLst/>
          </a:prstGeom>
          <a:noFill/>
          <a:ln w="7620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cxnSp>
        <p:nvCxnSpPr>
          <p:cNvPr id="46" name="Straight Connector 45">
            <a:extLst>
              <a:ext uri="{FF2B5EF4-FFF2-40B4-BE49-F238E27FC236}">
                <a16:creationId xmlns:a16="http://schemas.microsoft.com/office/drawing/2014/main" id="{CB0ADFB5-2AE9-67B6-3418-B74EC4BCDE3D}"/>
              </a:ext>
            </a:extLst>
          </p:cNvPr>
          <p:cNvCxnSpPr>
            <a:cxnSpLocks/>
          </p:cNvCxnSpPr>
          <p:nvPr/>
        </p:nvCxnSpPr>
        <p:spPr>
          <a:xfrm flipH="1">
            <a:off x="5400005" y="2354658"/>
            <a:ext cx="445745" cy="0"/>
          </a:xfrm>
          <a:prstGeom prst="line">
            <a:avLst/>
          </a:prstGeom>
          <a:ln w="12700">
            <a:solidFill>
              <a:schemeClr val="accent2"/>
            </a:solidFill>
            <a:tailEnd type="ova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9EA13C76-1E3E-4EC9-66F2-CFC41A8AD0D7}"/>
              </a:ext>
            </a:extLst>
          </p:cNvPr>
          <p:cNvCxnSpPr>
            <a:cxnSpLocks/>
          </p:cNvCxnSpPr>
          <p:nvPr/>
        </p:nvCxnSpPr>
        <p:spPr>
          <a:xfrm>
            <a:off x="5841241" y="2349570"/>
            <a:ext cx="0" cy="1484407"/>
          </a:xfrm>
          <a:prstGeom prst="line">
            <a:avLst/>
          </a:prstGeom>
          <a:ln w="12700">
            <a:solidFill>
              <a:schemeClr val="accent2"/>
            </a:solidFill>
            <a:tailEnd type="none"/>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5BC56365-5CD4-4284-7B92-1593E431A332}"/>
              </a:ext>
            </a:extLst>
          </p:cNvPr>
          <p:cNvCxnSpPr>
            <a:cxnSpLocks/>
          </p:cNvCxnSpPr>
          <p:nvPr/>
        </p:nvCxnSpPr>
        <p:spPr>
          <a:xfrm>
            <a:off x="5841241" y="3833977"/>
            <a:ext cx="25475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 name="Text Placeholder 8">
            <a:extLst>
              <a:ext uri="{FF2B5EF4-FFF2-40B4-BE49-F238E27FC236}">
                <a16:creationId xmlns:a16="http://schemas.microsoft.com/office/drawing/2014/main" id="{6AD7719B-7357-866B-E2E1-33D1F76625BD}"/>
              </a:ext>
            </a:extLst>
          </p:cNvPr>
          <p:cNvSpPr txBox="1">
            <a:spLocks/>
          </p:cNvSpPr>
          <p:nvPr/>
        </p:nvSpPr>
        <p:spPr>
          <a:xfrm>
            <a:off x="373487" y="6553200"/>
            <a:ext cx="7787693" cy="304800"/>
          </a:xfrm>
          <a:prstGeom prst="rect">
            <a:avLst/>
          </a:prstGeom>
        </p:spPr>
        <p:txBody>
          <a:bodyPr anchor="ct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000" kern="600" baseline="0">
                <a:solidFill>
                  <a:schemeClr val="tx1"/>
                </a:solidFill>
                <a:latin typeface="+mn-lt"/>
                <a:ea typeface="+mn-ea"/>
                <a:cs typeface="+mn-cs"/>
              </a:defRPr>
            </a:lvl1pPr>
            <a:lvl2pPr marL="429768" indent="-182880" algn="l" defTabSz="685800" rtl="0" eaLnBrk="1" latinLnBrk="0" hangingPunct="1">
              <a:lnSpc>
                <a:spcPct val="100000"/>
              </a:lnSpc>
              <a:spcBef>
                <a:spcPts val="0"/>
              </a:spcBef>
              <a:spcAft>
                <a:spcPts val="600"/>
              </a:spcAft>
              <a:buClr>
                <a:schemeClr val="tx1"/>
              </a:buClr>
              <a:buFont typeface="Arial" panose="020B0604020202020204" pitchFamily="34" charset="0"/>
              <a:buChar char="–"/>
              <a:defRPr sz="16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600" dirty="0"/>
              <a:t>Screen images are for illustrative purposes only.</a:t>
            </a:r>
          </a:p>
        </p:txBody>
      </p:sp>
    </p:spTree>
    <p:extLst>
      <p:ext uri="{BB962C8B-B14F-4D97-AF65-F5344CB8AC3E}">
        <p14:creationId xmlns:p14="http://schemas.microsoft.com/office/powerpoint/2010/main" val="2669760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erson using a computer and holding a bottle of pills&#10;&#10;Description automatically generated">
            <a:extLst>
              <a:ext uri="{FF2B5EF4-FFF2-40B4-BE49-F238E27FC236}">
                <a16:creationId xmlns:a16="http://schemas.microsoft.com/office/drawing/2014/main" id="{F994F161-2087-B5E3-E809-CFF6F64F611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867399" y="1"/>
            <a:ext cx="6324601" cy="6560334"/>
          </a:xfrm>
          <a:prstGeom prst="rect">
            <a:avLst/>
          </a:prstGeom>
        </p:spPr>
      </p:pic>
      <p:sp>
        <p:nvSpPr>
          <p:cNvPr id="8" name="Content Placeholder 7">
            <a:extLst>
              <a:ext uri="{FF2B5EF4-FFF2-40B4-BE49-F238E27FC236}">
                <a16:creationId xmlns:a16="http://schemas.microsoft.com/office/drawing/2014/main" id="{890A8586-0CD2-4CD1-A21D-09E7012FA52A}"/>
              </a:ext>
            </a:extLst>
          </p:cNvPr>
          <p:cNvSpPr>
            <a:spLocks noGrp="1"/>
          </p:cNvSpPr>
          <p:nvPr>
            <p:ph idx="1"/>
          </p:nvPr>
        </p:nvSpPr>
        <p:spPr>
          <a:xfrm>
            <a:off x="457200" y="1251856"/>
            <a:ext cx="4910866" cy="3753678"/>
          </a:xfrm>
        </p:spPr>
        <p:txBody>
          <a:bodyPr/>
          <a:lstStyle/>
          <a:p>
            <a:pPr marL="0" indent="0">
              <a:buNone/>
            </a:pPr>
            <a:r>
              <a:rPr lang="en-US" sz="2800" b="1" dirty="0">
                <a:solidFill>
                  <a:schemeClr val="accent1"/>
                </a:solidFill>
              </a:rPr>
              <a:t>Retail Pharmacy Network</a:t>
            </a:r>
          </a:p>
          <a:p>
            <a:pPr marL="228600" lvl="1" indent="-228600">
              <a:spcBef>
                <a:spcPts val="600"/>
              </a:spcBef>
              <a:spcAft>
                <a:spcPts val="1200"/>
              </a:spcAft>
              <a:buClr>
                <a:schemeClr val="tx2"/>
              </a:buClr>
              <a:buFont typeface="Arial" panose="020B0604020202020204" pitchFamily="34" charset="0"/>
              <a:buChar char="•"/>
            </a:pPr>
            <a:r>
              <a:rPr lang="en-US" sz="2200" dirty="0"/>
              <a:t>Major pharmacy chains  </a:t>
            </a:r>
          </a:p>
          <a:p>
            <a:pPr marL="228600" lvl="1" indent="-228600">
              <a:spcBef>
                <a:spcPts val="600"/>
              </a:spcBef>
              <a:spcAft>
                <a:spcPts val="1200"/>
              </a:spcAft>
              <a:buClr>
                <a:schemeClr val="tx2"/>
              </a:buClr>
              <a:buFont typeface="Arial" panose="020B0604020202020204" pitchFamily="34" charset="0"/>
              <a:buChar char="•"/>
            </a:pPr>
            <a:r>
              <a:rPr lang="en-US" sz="2200" dirty="0"/>
              <a:t>Pharmacy search available online</a:t>
            </a:r>
          </a:p>
          <a:p>
            <a:pPr marL="0" indent="0">
              <a:spcBef>
                <a:spcPts val="4000"/>
              </a:spcBef>
              <a:buNone/>
            </a:pPr>
            <a:r>
              <a:rPr lang="en-US" sz="2800" b="1" dirty="0">
                <a:solidFill>
                  <a:schemeClr val="accent1"/>
                </a:solidFill>
              </a:rPr>
              <a:t>Home Delivery</a:t>
            </a:r>
            <a:r>
              <a:rPr lang="en-US" sz="2800" dirty="0">
                <a:solidFill>
                  <a:srgbClr val="0070C0"/>
                </a:solidFill>
              </a:rPr>
              <a:t> </a:t>
            </a:r>
            <a:r>
              <a:rPr lang="en-US" sz="2800" dirty="0"/>
              <a:t>(Mail Order)</a:t>
            </a:r>
          </a:p>
          <a:p>
            <a:pPr marL="228600" lvl="1" indent="-228600">
              <a:spcBef>
                <a:spcPts val="600"/>
              </a:spcBef>
              <a:spcAft>
                <a:spcPts val="1200"/>
              </a:spcAft>
              <a:buClr>
                <a:schemeClr val="tx2"/>
              </a:buClr>
              <a:buFont typeface="Arial" panose="020B0604020202020204" pitchFamily="34" charset="0"/>
              <a:buChar char="•"/>
            </a:pPr>
            <a:r>
              <a:rPr lang="en-US" sz="2200" dirty="0"/>
              <a:t>Up to a 90-day supply</a:t>
            </a:r>
          </a:p>
          <a:p>
            <a:pPr marL="228600" lvl="1" indent="-228600">
              <a:spcBef>
                <a:spcPts val="600"/>
              </a:spcBef>
              <a:spcAft>
                <a:spcPts val="1200"/>
              </a:spcAft>
              <a:buClr>
                <a:schemeClr val="tx2"/>
              </a:buClr>
              <a:buFont typeface="Arial" panose="020B0604020202020204" pitchFamily="34" charset="0"/>
              <a:buChar char="•"/>
            </a:pPr>
            <a:r>
              <a:rPr lang="en-US" sz="2200" dirty="0"/>
              <a:t>Convenience and savings</a:t>
            </a:r>
          </a:p>
        </p:txBody>
      </p:sp>
      <p:sp>
        <p:nvSpPr>
          <p:cNvPr id="7" name="Title 6">
            <a:extLst>
              <a:ext uri="{FF2B5EF4-FFF2-40B4-BE49-F238E27FC236}">
                <a16:creationId xmlns:a16="http://schemas.microsoft.com/office/drawing/2014/main" id="{1FD6BDC1-4E0D-47CE-9307-AA131DF3EA5E}"/>
              </a:ext>
            </a:extLst>
          </p:cNvPr>
          <p:cNvSpPr>
            <a:spLocks noGrp="1"/>
          </p:cNvSpPr>
          <p:nvPr>
            <p:ph type="title"/>
          </p:nvPr>
        </p:nvSpPr>
        <p:spPr>
          <a:xfrm>
            <a:off x="457201" y="411480"/>
            <a:ext cx="6781800" cy="1188720"/>
          </a:xfrm>
        </p:spPr>
        <p:txBody>
          <a:bodyPr/>
          <a:lstStyle/>
          <a:p>
            <a:r>
              <a:rPr lang="en-US" dirty="0"/>
              <a:t>Prescription Drug Benefit</a:t>
            </a:r>
          </a:p>
        </p:txBody>
      </p:sp>
      <p:sp>
        <p:nvSpPr>
          <p:cNvPr id="11" name="TextBox 10" hidden="1">
            <a:extLst>
              <a:ext uri="{FF2B5EF4-FFF2-40B4-BE49-F238E27FC236}">
                <a16:creationId xmlns:a16="http://schemas.microsoft.com/office/drawing/2014/main" id="{4B0B5146-3121-430A-AB75-15DFD0D8FD7D}"/>
              </a:ext>
            </a:extLst>
          </p:cNvPr>
          <p:cNvSpPr txBox="1"/>
          <p:nvPr/>
        </p:nvSpPr>
        <p:spPr>
          <a:xfrm>
            <a:off x="11071822" y="827901"/>
            <a:ext cx="1120178" cy="553998"/>
          </a:xfrm>
          <a:prstGeom prst="rect">
            <a:avLst/>
          </a:prstGeom>
          <a:solidFill>
            <a:srgbClr val="FFFF00"/>
          </a:solidFill>
        </p:spPr>
        <p:txBody>
          <a:bodyPr wrap="none" lIns="0" tIns="0" rIns="0" bIns="0" rtlCol="0">
            <a:spAutoFit/>
          </a:bodyPr>
          <a:lstStyle/>
          <a:p>
            <a:pPr>
              <a:spcAft>
                <a:spcPts val="600"/>
              </a:spcAft>
            </a:pPr>
            <a:r>
              <a:rPr lang="en-US" sz="1800" dirty="0">
                <a:solidFill>
                  <a:srgbClr val="FF0066"/>
                </a:solidFill>
              </a:rPr>
              <a:t>KAROLYN</a:t>
            </a:r>
            <a:br>
              <a:rPr lang="en-US" sz="1800" dirty="0">
                <a:solidFill>
                  <a:srgbClr val="FF0066"/>
                </a:solidFill>
              </a:rPr>
            </a:br>
            <a:r>
              <a:rPr lang="en-US" sz="1800" dirty="0">
                <a:solidFill>
                  <a:srgbClr val="FF0066"/>
                </a:solidFill>
              </a:rPr>
              <a:t>DAWN S</a:t>
            </a:r>
          </a:p>
        </p:txBody>
      </p:sp>
      <p:sp>
        <p:nvSpPr>
          <p:cNvPr id="3" name="Text Placeholder 7">
            <a:extLst>
              <a:ext uri="{FF2B5EF4-FFF2-40B4-BE49-F238E27FC236}">
                <a16:creationId xmlns:a16="http://schemas.microsoft.com/office/drawing/2014/main" id="{B3154C2A-1182-0696-7762-C35EA90541C8}"/>
              </a:ext>
            </a:extLst>
          </p:cNvPr>
          <p:cNvSpPr txBox="1">
            <a:spLocks/>
          </p:cNvSpPr>
          <p:nvPr/>
        </p:nvSpPr>
        <p:spPr>
          <a:xfrm>
            <a:off x="457201" y="6264856"/>
            <a:ext cx="5167085" cy="312420"/>
          </a:xfrm>
          <a:prstGeom prst="rect">
            <a:avLst/>
          </a:prstGeom>
        </p:spPr>
        <p:txBody>
          <a:bodyPr vert="horz" wrap="square" lIns="0" tIns="0" rIns="0" bIns="0" rtlCol="0" anchor="b">
            <a:noAutofit/>
          </a:bodyPr>
          <a:lstStyle>
            <a:lvl1pPr marL="0" indent="0" algn="l" defTabSz="685800" rtl="0" eaLnBrk="1" latinLnBrk="0" hangingPunct="1">
              <a:lnSpc>
                <a:spcPct val="100000"/>
              </a:lnSpc>
              <a:spcBef>
                <a:spcPts val="0"/>
              </a:spcBef>
              <a:spcAft>
                <a:spcPts val="300"/>
              </a:spcAft>
              <a:buClr>
                <a:schemeClr val="tx2"/>
              </a:buClr>
              <a:buFontTx/>
              <a:buNone/>
              <a:defRPr sz="800" kern="600" baseline="0">
                <a:solidFill>
                  <a:schemeClr val="tx1"/>
                </a:solidFill>
                <a:latin typeface="+mn-lt"/>
                <a:ea typeface="+mn-ea"/>
                <a:cs typeface="+mn-cs"/>
              </a:defRPr>
            </a:lvl1pPr>
            <a:lvl2pPr marL="429768" indent="-182880" algn="l" defTabSz="685800" rtl="0" eaLnBrk="1" latinLnBrk="0" hangingPunct="1">
              <a:lnSpc>
                <a:spcPct val="100000"/>
              </a:lnSpc>
              <a:spcBef>
                <a:spcPts val="0"/>
              </a:spcBef>
              <a:spcAft>
                <a:spcPts val="600"/>
              </a:spcAft>
              <a:buClr>
                <a:schemeClr val="tx1"/>
              </a:buClr>
              <a:buFont typeface="Arial" panose="020B0604020202020204" pitchFamily="34" charset="0"/>
              <a:buChar char="–"/>
              <a:defRPr sz="16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auto"/>
            <a:r>
              <a:rPr lang="en-US" sz="600" b="0" i="0" u="none" strike="noStrike" dirty="0">
                <a:effectLst/>
              </a:rPr>
              <a:t>If FDA-approved dosing regimens exceed a 30-day supply limit, members may get a specialty drug in a greater supply amount, per benefits allowed. Cost share is based on the actual day supply dispensed.</a:t>
            </a:r>
            <a:br>
              <a:rPr lang="en-US" sz="600" b="0" dirty="0"/>
            </a:br>
            <a:endParaRPr lang="en-US" sz="600" b="0" dirty="0"/>
          </a:p>
        </p:txBody>
      </p:sp>
    </p:spTree>
    <p:extLst>
      <p:ext uri="{BB962C8B-B14F-4D97-AF65-F5344CB8AC3E}">
        <p14:creationId xmlns:p14="http://schemas.microsoft.com/office/powerpoint/2010/main" val="3479767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CF0C0A-EBC8-49B9-B24F-6BB13B397019}"/>
              </a:ext>
            </a:extLst>
          </p:cNvPr>
          <p:cNvSpPr>
            <a:spLocks noGrp="1"/>
          </p:cNvSpPr>
          <p:nvPr>
            <p:ph type="sldNum" sz="quarter" idx="10"/>
          </p:nvPr>
        </p:nvSpPr>
        <p:spPr>
          <a:xfrm>
            <a:off x="11582400" y="6553200"/>
            <a:ext cx="609600" cy="304800"/>
          </a:xfrm>
        </p:spPr>
        <p:txBody>
          <a:bodyPr/>
          <a:lstStyle/>
          <a:p>
            <a:fld id="{2D55A223-BDE3-4662-BD05-6BDBDD27824A}" type="slidenum">
              <a:rPr lang="en-US" smtClean="0">
                <a:solidFill>
                  <a:schemeClr val="bg1">
                    <a:lumMod val="50000"/>
                  </a:schemeClr>
                </a:solidFill>
              </a:rPr>
              <a:pPr/>
              <a:t>61</a:t>
            </a:fld>
            <a:endParaRPr lang="en-US" dirty="0">
              <a:solidFill>
                <a:schemeClr val="bg1">
                  <a:lumMod val="50000"/>
                </a:schemeClr>
              </a:solidFill>
            </a:endParaRPr>
          </a:p>
        </p:txBody>
      </p:sp>
      <p:graphicFrame>
        <p:nvGraphicFramePr>
          <p:cNvPr id="8" name="Content Placeholder 7">
            <a:extLst>
              <a:ext uri="{FF2B5EF4-FFF2-40B4-BE49-F238E27FC236}">
                <a16:creationId xmlns:a16="http://schemas.microsoft.com/office/drawing/2014/main" id="{AB49D2F7-BAC0-4FD3-900F-CD52A8FB206C}"/>
              </a:ext>
            </a:extLst>
          </p:cNvPr>
          <p:cNvGraphicFramePr>
            <a:graphicFrameLocks noGrp="1"/>
          </p:cNvGraphicFramePr>
          <p:nvPr>
            <p:ph idx="1"/>
            <p:extLst>
              <p:ext uri="{D42A27DB-BD31-4B8C-83A1-F6EECF244321}">
                <p14:modId xmlns:p14="http://schemas.microsoft.com/office/powerpoint/2010/main" val="3227710281"/>
              </p:ext>
            </p:extLst>
          </p:nvPr>
        </p:nvGraphicFramePr>
        <p:xfrm>
          <a:off x="457200" y="2450123"/>
          <a:ext cx="11277600" cy="1996440"/>
        </p:xfrm>
        <a:graphic>
          <a:graphicData uri="http://schemas.openxmlformats.org/drawingml/2006/table">
            <a:tbl>
              <a:tblPr firstRow="1" bandRow="1">
                <a:effectLst/>
                <a:tableStyleId>{284E427A-3D55-4303-BF80-6455036E1DE7}</a:tableStyleId>
              </a:tblPr>
              <a:tblGrid>
                <a:gridCol w="3759200">
                  <a:extLst>
                    <a:ext uri="{9D8B030D-6E8A-4147-A177-3AD203B41FA5}">
                      <a16:colId xmlns:a16="http://schemas.microsoft.com/office/drawing/2014/main" val="1168114114"/>
                    </a:ext>
                  </a:extLst>
                </a:gridCol>
                <a:gridCol w="3759200">
                  <a:extLst>
                    <a:ext uri="{9D8B030D-6E8A-4147-A177-3AD203B41FA5}">
                      <a16:colId xmlns:a16="http://schemas.microsoft.com/office/drawing/2014/main" val="3669525372"/>
                    </a:ext>
                  </a:extLst>
                </a:gridCol>
                <a:gridCol w="3759200">
                  <a:extLst>
                    <a:ext uri="{9D8B030D-6E8A-4147-A177-3AD203B41FA5}">
                      <a16:colId xmlns:a16="http://schemas.microsoft.com/office/drawing/2014/main" val="4278528021"/>
                    </a:ext>
                  </a:extLst>
                </a:gridCol>
              </a:tblGrid>
              <a:tr h="598732">
                <a:tc>
                  <a:txBody>
                    <a:bodyPr/>
                    <a:lstStyle/>
                    <a:p>
                      <a:pPr algn="ctr"/>
                      <a:r>
                        <a:rPr lang="en-US" sz="1800" dirty="0"/>
                        <a:t>Drug List Status</a:t>
                      </a:r>
                    </a:p>
                  </a:txBody>
                  <a:tcPr anchor="ctr">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solidFill>
                      <a:schemeClr val="tx2"/>
                    </a:solidFill>
                  </a:tcPr>
                </a:tc>
                <a:tc>
                  <a:txBody>
                    <a:bodyPr/>
                    <a:lstStyle/>
                    <a:p>
                      <a:pPr algn="ctr"/>
                      <a:r>
                        <a:rPr lang="en-US" sz="1800" dirty="0"/>
                        <a:t>Retail Pharmacy </a:t>
                      </a:r>
                      <a:br>
                        <a:rPr lang="en-US" sz="1800" dirty="0"/>
                      </a:br>
                      <a:r>
                        <a:rPr lang="en-US" sz="1800" dirty="0"/>
                        <a:t>Copay/Coinsurance</a:t>
                      </a:r>
                    </a:p>
                    <a:p>
                      <a:pPr algn="ctr"/>
                      <a:r>
                        <a:rPr lang="en-US" sz="1600" dirty="0"/>
                        <a:t>(up to a 30-day supply)</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solidFill>
                      <a:schemeClr val="tx2"/>
                    </a:solidFill>
                  </a:tcPr>
                </a:tc>
                <a:tc>
                  <a:txBody>
                    <a:bodyPr/>
                    <a:lstStyle/>
                    <a:p>
                      <a:pPr algn="ctr"/>
                      <a:r>
                        <a:rPr lang="en-US" sz="1800" dirty="0"/>
                        <a:t>Home Delivery </a:t>
                      </a:r>
                      <a:br>
                        <a:rPr lang="en-US" sz="1800" dirty="0"/>
                      </a:br>
                      <a:r>
                        <a:rPr lang="en-US" sz="1800" dirty="0"/>
                        <a:t>(Mail Order) Copay/Coinsurance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(up to a 90-day supply)</a:t>
                      </a:r>
                    </a:p>
                  </a:txBody>
                  <a:tcPr anchor="ctr">
                    <a:lnL w="12700" cap="flat" cmpd="sng" algn="ctr">
                      <a:solidFill>
                        <a:schemeClr val="accent2"/>
                      </a:solidFill>
                      <a:prstDash val="solid"/>
                      <a:round/>
                      <a:headEnd type="none" w="med" len="med"/>
                      <a:tailEnd type="none" w="med" len="med"/>
                    </a:lnL>
                    <a:lnB w="12700" cap="flat" cmpd="sng" algn="ctr">
                      <a:solidFill>
                        <a:schemeClr val="accent2"/>
                      </a:solidFill>
                      <a:prstDash val="solid"/>
                      <a:round/>
                      <a:headEnd type="none" w="med" len="med"/>
                      <a:tailEnd type="none" w="med" len="med"/>
                    </a:lnB>
                    <a:solidFill>
                      <a:schemeClr val="tx2"/>
                    </a:solidFill>
                  </a:tcPr>
                </a:tc>
                <a:extLst>
                  <a:ext uri="{0D108BD9-81ED-4DB2-BD59-A6C34878D82A}">
                    <a16:rowId xmlns:a16="http://schemas.microsoft.com/office/drawing/2014/main" val="182653721"/>
                  </a:ext>
                </a:extLst>
              </a:tr>
              <a:tr h="370840">
                <a:tc>
                  <a:txBody>
                    <a:bodyPr/>
                    <a:lstStyle/>
                    <a:p>
                      <a:pPr algn="ctr"/>
                      <a:r>
                        <a:rPr lang="en-US" sz="1800" dirty="0"/>
                        <a:t>Generic</a:t>
                      </a:r>
                    </a:p>
                  </a:txBody>
                  <a:tcPr anchor="ctr">
                    <a:lnT w="12700" cap="flat" cmpd="sng" algn="ctr">
                      <a:solidFill>
                        <a:schemeClr val="accent2"/>
                      </a:solidFill>
                      <a:prstDash val="solid"/>
                      <a:round/>
                      <a:headEnd type="none" w="med" len="med"/>
                      <a:tailEnd type="none" w="med" len="med"/>
                    </a:lnT>
                    <a:solidFill>
                      <a:schemeClr val="accent2">
                        <a:lumMod val="20000"/>
                        <a:lumOff val="80000"/>
                      </a:schemeClr>
                    </a:solidFill>
                  </a:tcPr>
                </a:tc>
                <a:tc>
                  <a:txBody>
                    <a:bodyPr/>
                    <a:lstStyle/>
                    <a:p>
                      <a:pPr algn="ctr"/>
                      <a:r>
                        <a:rPr lang="en-US" sz="1800" dirty="0"/>
                        <a:t>$X/X%</a:t>
                      </a:r>
                    </a:p>
                  </a:txBody>
                  <a:tcPr anchor="ctr">
                    <a:lnT w="12700" cap="flat" cmpd="sng" algn="ctr">
                      <a:solidFill>
                        <a:schemeClr val="accent2"/>
                      </a:solidFill>
                      <a:prstDash val="solid"/>
                      <a:round/>
                      <a:headEnd type="none" w="med" len="med"/>
                      <a:tailEnd type="none" w="med" len="med"/>
                    </a:lnT>
                    <a:solidFill>
                      <a:schemeClr val="accent2">
                        <a:lumMod val="20000"/>
                        <a:lumOff val="80000"/>
                      </a:schemeClr>
                    </a:solidFill>
                  </a:tcPr>
                </a:tc>
                <a:tc>
                  <a:txBody>
                    <a:bodyPr/>
                    <a:lstStyle/>
                    <a:p>
                      <a:pPr algn="ctr"/>
                      <a:r>
                        <a:rPr lang="en-US" sz="1800" dirty="0"/>
                        <a:t>$X/X%</a:t>
                      </a:r>
                    </a:p>
                  </a:txBody>
                  <a:tcPr anchor="ctr">
                    <a:lnT w="12700" cap="flat" cmpd="sng" algn="ctr">
                      <a:solidFill>
                        <a:schemeClr val="accent2"/>
                      </a:solidFill>
                      <a:prstDash val="solid"/>
                      <a:round/>
                      <a:headEnd type="none" w="med" len="med"/>
                      <a:tailEnd type="none" w="med" len="med"/>
                    </a:lnT>
                    <a:solidFill>
                      <a:schemeClr val="accent2">
                        <a:lumMod val="20000"/>
                        <a:lumOff val="80000"/>
                      </a:schemeClr>
                    </a:solidFill>
                  </a:tcPr>
                </a:tc>
                <a:extLst>
                  <a:ext uri="{0D108BD9-81ED-4DB2-BD59-A6C34878D82A}">
                    <a16:rowId xmlns:a16="http://schemas.microsoft.com/office/drawing/2014/main" val="2676708246"/>
                  </a:ext>
                </a:extLst>
              </a:tr>
              <a:tr h="370840">
                <a:tc>
                  <a:txBody>
                    <a:bodyPr/>
                    <a:lstStyle/>
                    <a:p>
                      <a:pPr algn="ctr"/>
                      <a:r>
                        <a:rPr lang="en-US" sz="1800" dirty="0"/>
                        <a:t>Preferred Brand</a:t>
                      </a:r>
                    </a:p>
                  </a:txBody>
                  <a:tcPr anchor="c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$XX/X%</a:t>
                      </a:r>
                    </a:p>
                  </a:txBody>
                  <a:tcPr anchor="c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$XX/X%</a:t>
                      </a:r>
                    </a:p>
                  </a:txBody>
                  <a:tcPr anchor="ctr">
                    <a:solidFill>
                      <a:schemeClr val="accent6">
                        <a:lumMod val="20000"/>
                        <a:lumOff val="80000"/>
                      </a:schemeClr>
                    </a:solidFill>
                  </a:tcPr>
                </a:tc>
                <a:extLst>
                  <a:ext uri="{0D108BD9-81ED-4DB2-BD59-A6C34878D82A}">
                    <a16:rowId xmlns:a16="http://schemas.microsoft.com/office/drawing/2014/main" val="1566060498"/>
                  </a:ext>
                </a:extLst>
              </a:tr>
              <a:tr h="370840">
                <a:tc>
                  <a:txBody>
                    <a:bodyPr/>
                    <a:lstStyle/>
                    <a:p>
                      <a:pPr algn="ctr"/>
                      <a:r>
                        <a:rPr lang="en-US" sz="1800" dirty="0"/>
                        <a:t>Non-Preferred Brand</a:t>
                      </a:r>
                    </a:p>
                  </a:txBody>
                  <a:tcPr anchor="ctr">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$XX/X%</a:t>
                      </a:r>
                    </a:p>
                  </a:txBody>
                  <a:tcPr anchor="ctr">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$XX/X%</a:t>
                      </a:r>
                    </a:p>
                  </a:txBody>
                  <a:tcPr anchor="ctr">
                    <a:solidFill>
                      <a:schemeClr val="accent2">
                        <a:lumMod val="20000"/>
                        <a:lumOff val="80000"/>
                      </a:schemeClr>
                    </a:solidFill>
                  </a:tcPr>
                </a:tc>
                <a:extLst>
                  <a:ext uri="{0D108BD9-81ED-4DB2-BD59-A6C34878D82A}">
                    <a16:rowId xmlns:a16="http://schemas.microsoft.com/office/drawing/2014/main" val="4185695318"/>
                  </a:ext>
                </a:extLst>
              </a:tr>
            </a:tbl>
          </a:graphicData>
        </a:graphic>
      </p:graphicFrame>
      <p:sp>
        <p:nvSpPr>
          <p:cNvPr id="6" name="Title 5">
            <a:extLst>
              <a:ext uri="{FF2B5EF4-FFF2-40B4-BE49-F238E27FC236}">
                <a16:creationId xmlns:a16="http://schemas.microsoft.com/office/drawing/2014/main" id="{6F992A01-0755-4A25-A25F-4FF8A3244151}"/>
              </a:ext>
            </a:extLst>
          </p:cNvPr>
          <p:cNvSpPr>
            <a:spLocks noGrp="1"/>
          </p:cNvSpPr>
          <p:nvPr>
            <p:ph type="title"/>
          </p:nvPr>
        </p:nvSpPr>
        <p:spPr>
          <a:xfrm>
            <a:off x="457200" y="423203"/>
            <a:ext cx="6072554" cy="876300"/>
          </a:xfrm>
        </p:spPr>
        <p:txBody>
          <a:bodyPr/>
          <a:lstStyle/>
          <a:p>
            <a:r>
              <a:rPr lang="en-US" dirty="0"/>
              <a:t>3-Tier Prescription Drug Benefit</a:t>
            </a:r>
          </a:p>
        </p:txBody>
      </p:sp>
      <p:pic>
        <p:nvPicPr>
          <p:cNvPr id="7" name="Picture 6">
            <a:extLst>
              <a:ext uri="{FF2B5EF4-FFF2-40B4-BE49-F238E27FC236}">
                <a16:creationId xmlns:a16="http://schemas.microsoft.com/office/drawing/2014/main" id="{18AC9BF5-9900-498D-BC52-0EE55E07A06E}"/>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rightnessContrast bright="3000" contrast="8000"/>
                    </a14:imgEffect>
                  </a14:imgLayer>
                </a14:imgProps>
              </a:ext>
              <a:ext uri="{28A0092B-C50C-407E-A947-70E740481C1C}">
                <a14:useLocalDpi xmlns:a14="http://schemas.microsoft.com/office/drawing/2010/main"/>
              </a:ext>
            </a:extLst>
          </a:blip>
          <a:srcRect/>
          <a:stretch/>
        </p:blipFill>
        <p:spPr>
          <a:xfrm>
            <a:off x="9906000" y="451043"/>
            <a:ext cx="1828800" cy="1731477"/>
          </a:xfrm>
          <a:prstGeom prst="rect">
            <a:avLst/>
          </a:prstGeom>
        </p:spPr>
      </p:pic>
      <p:sp>
        <p:nvSpPr>
          <p:cNvPr id="9" name="Rectangle 8">
            <a:extLst>
              <a:ext uri="{FF2B5EF4-FFF2-40B4-BE49-F238E27FC236}">
                <a16:creationId xmlns:a16="http://schemas.microsoft.com/office/drawing/2014/main" id="{87302071-7FE1-4534-9534-528E0C186A33}"/>
              </a:ext>
            </a:extLst>
          </p:cNvPr>
          <p:cNvSpPr/>
          <p:nvPr/>
        </p:nvSpPr>
        <p:spPr>
          <a:xfrm>
            <a:off x="8661862" y="-3925"/>
            <a:ext cx="3530138" cy="43834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Arial" panose="020B0604020202020204" pitchFamily="34" charset="0"/>
                <a:cs typeface="Arial" panose="020B0604020202020204" pitchFamily="34" charset="0"/>
              </a:rPr>
              <a:t>Update with client-specific information.</a:t>
            </a:r>
          </a:p>
        </p:txBody>
      </p:sp>
      <p:sp>
        <p:nvSpPr>
          <p:cNvPr id="10" name="TextBox 9" hidden="1">
            <a:extLst>
              <a:ext uri="{FF2B5EF4-FFF2-40B4-BE49-F238E27FC236}">
                <a16:creationId xmlns:a16="http://schemas.microsoft.com/office/drawing/2014/main" id="{2AB5DFC1-9FE0-4A47-8F2A-1F358993C71B}"/>
              </a:ext>
            </a:extLst>
          </p:cNvPr>
          <p:cNvSpPr txBox="1"/>
          <p:nvPr/>
        </p:nvSpPr>
        <p:spPr>
          <a:xfrm>
            <a:off x="11071822" y="827901"/>
            <a:ext cx="1120178" cy="553998"/>
          </a:xfrm>
          <a:prstGeom prst="rect">
            <a:avLst/>
          </a:prstGeom>
          <a:solidFill>
            <a:srgbClr val="FFFF00"/>
          </a:solidFill>
        </p:spPr>
        <p:txBody>
          <a:bodyPr wrap="none" lIns="0" tIns="0" rIns="0" bIns="0" rtlCol="0">
            <a:spAutoFit/>
          </a:bodyPr>
          <a:lstStyle/>
          <a:p>
            <a:pPr>
              <a:spcAft>
                <a:spcPts val="600"/>
              </a:spcAft>
            </a:pPr>
            <a:r>
              <a:rPr lang="en-US" sz="1800" dirty="0">
                <a:solidFill>
                  <a:srgbClr val="FF0066"/>
                </a:solidFill>
              </a:rPr>
              <a:t>KAROLYN</a:t>
            </a:r>
            <a:br>
              <a:rPr lang="en-US" sz="1800" dirty="0">
                <a:solidFill>
                  <a:srgbClr val="FF0066"/>
                </a:solidFill>
              </a:rPr>
            </a:br>
            <a:r>
              <a:rPr lang="en-US" sz="1800" dirty="0">
                <a:solidFill>
                  <a:srgbClr val="FF0066"/>
                </a:solidFill>
              </a:rPr>
              <a:t>DAWN S</a:t>
            </a:r>
          </a:p>
        </p:txBody>
      </p:sp>
    </p:spTree>
    <p:extLst>
      <p:ext uri="{BB962C8B-B14F-4D97-AF65-F5344CB8AC3E}">
        <p14:creationId xmlns:p14="http://schemas.microsoft.com/office/powerpoint/2010/main" val="3445899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14C3329-5DBE-40E7-AFA9-B3A7124529C4}"/>
              </a:ext>
            </a:extLst>
          </p:cNvPr>
          <p:cNvSpPr>
            <a:spLocks noGrp="1"/>
          </p:cNvSpPr>
          <p:nvPr>
            <p:ph type="body" sz="quarter" idx="13"/>
          </p:nvPr>
        </p:nvSpPr>
        <p:spPr>
          <a:xfrm>
            <a:off x="457200" y="6172200"/>
            <a:ext cx="6781799" cy="312420"/>
          </a:xfrm>
        </p:spPr>
        <p:txBody>
          <a:bodyPr/>
          <a:lstStyle/>
          <a:p>
            <a:r>
              <a:rPr lang="en-US" dirty="0">
                <a:latin typeface="Arial" panose="020B0604020202020204" pitchFamily="34" charset="0"/>
                <a:cs typeface="Arial" panose="020B0604020202020204" pitchFamily="34" charset="0"/>
              </a:rPr>
              <a:t>*Your plan may require that you use select specialty pharmacies to receive coverage for these medications.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Only a 30-day supply may be obtained at a time, </a:t>
            </a:r>
            <a:r>
              <a:rPr lang="en-US" u="none" strike="noStrike" dirty="0">
                <a:effectLst/>
                <a:latin typeface="Arial" panose="020B0604020202020204" pitchFamily="34" charset="0"/>
                <a:cs typeface="Arial" panose="020B0604020202020204" pitchFamily="34" charset="0"/>
              </a:rPr>
              <a:t>except for certain FDA-designated dosing regimens</a:t>
            </a:r>
            <a:r>
              <a:rPr lang="en-US" dirty="0">
                <a:latin typeface="Arial" panose="020B0604020202020204" pitchFamily="34" charset="0"/>
                <a:cs typeface="Arial" panose="020B0604020202020204" pitchFamily="34" charset="0"/>
              </a:rPr>
              <a:t>. See your benefit booklet for details.</a:t>
            </a:r>
          </a:p>
        </p:txBody>
      </p:sp>
      <p:graphicFrame>
        <p:nvGraphicFramePr>
          <p:cNvPr id="9" name="Content Placeholder 8">
            <a:extLst>
              <a:ext uri="{FF2B5EF4-FFF2-40B4-BE49-F238E27FC236}">
                <a16:creationId xmlns:a16="http://schemas.microsoft.com/office/drawing/2014/main" id="{3CE10E76-5A12-41BF-BEB1-F18B4F88EC9B}"/>
              </a:ext>
            </a:extLst>
          </p:cNvPr>
          <p:cNvGraphicFramePr>
            <a:graphicFrameLocks noGrp="1"/>
          </p:cNvGraphicFramePr>
          <p:nvPr>
            <p:ph idx="1"/>
            <p:extLst>
              <p:ext uri="{D42A27DB-BD31-4B8C-83A1-F6EECF244321}">
                <p14:modId xmlns:p14="http://schemas.microsoft.com/office/powerpoint/2010/main" val="3880059917"/>
              </p:ext>
            </p:extLst>
          </p:nvPr>
        </p:nvGraphicFramePr>
        <p:xfrm>
          <a:off x="457200" y="2439805"/>
          <a:ext cx="11277600" cy="2976880"/>
        </p:xfrm>
        <a:graphic>
          <a:graphicData uri="http://schemas.openxmlformats.org/drawingml/2006/table">
            <a:tbl>
              <a:tblPr firstRow="1" bandRow="1">
                <a:effectLst/>
                <a:tableStyleId>{284E427A-3D55-4303-BF80-6455036E1DE7}</a:tableStyleId>
              </a:tblPr>
              <a:tblGrid>
                <a:gridCol w="3759200">
                  <a:extLst>
                    <a:ext uri="{9D8B030D-6E8A-4147-A177-3AD203B41FA5}">
                      <a16:colId xmlns:a16="http://schemas.microsoft.com/office/drawing/2014/main" val="1168114114"/>
                    </a:ext>
                  </a:extLst>
                </a:gridCol>
                <a:gridCol w="3759200">
                  <a:extLst>
                    <a:ext uri="{9D8B030D-6E8A-4147-A177-3AD203B41FA5}">
                      <a16:colId xmlns:a16="http://schemas.microsoft.com/office/drawing/2014/main" val="3669525372"/>
                    </a:ext>
                  </a:extLst>
                </a:gridCol>
                <a:gridCol w="3759200">
                  <a:extLst>
                    <a:ext uri="{9D8B030D-6E8A-4147-A177-3AD203B41FA5}">
                      <a16:colId xmlns:a16="http://schemas.microsoft.com/office/drawing/2014/main" val="4278528021"/>
                    </a:ext>
                  </a:extLst>
                </a:gridCol>
              </a:tblGrid>
              <a:tr h="370840">
                <a:tc>
                  <a:txBody>
                    <a:bodyPr/>
                    <a:lstStyle/>
                    <a:p>
                      <a:pPr algn="ctr"/>
                      <a:r>
                        <a:rPr lang="en-US" sz="1800" dirty="0"/>
                        <a:t>Drug List Status</a:t>
                      </a:r>
                    </a:p>
                  </a:txBody>
                  <a:tcPr anchor="ctr">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solidFill>
                      <a:schemeClr val="tx2"/>
                    </a:solidFill>
                  </a:tcPr>
                </a:tc>
                <a:tc>
                  <a:txBody>
                    <a:bodyPr/>
                    <a:lstStyle/>
                    <a:p>
                      <a:pPr algn="ctr"/>
                      <a:r>
                        <a:rPr lang="en-US" sz="1800" dirty="0"/>
                        <a:t>Retail Pharmacy </a:t>
                      </a:r>
                      <a:br>
                        <a:rPr lang="en-US" sz="1800" dirty="0"/>
                      </a:br>
                      <a:r>
                        <a:rPr lang="en-US" sz="1800" dirty="0"/>
                        <a:t>Copay/Coinsurance</a:t>
                      </a:r>
                    </a:p>
                    <a:p>
                      <a:pPr algn="ctr"/>
                      <a:r>
                        <a:rPr lang="en-US" sz="1600" dirty="0"/>
                        <a:t>(up to a 30-day supply)</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solidFill>
                      <a:schemeClr val="tx2"/>
                    </a:solidFill>
                  </a:tcPr>
                </a:tc>
                <a:tc>
                  <a:txBody>
                    <a:bodyPr/>
                    <a:lstStyle/>
                    <a:p>
                      <a:pPr algn="ctr"/>
                      <a:r>
                        <a:rPr lang="en-US" sz="1800" dirty="0"/>
                        <a:t>Home Delivery </a:t>
                      </a:r>
                      <a:br>
                        <a:rPr lang="en-US" sz="1800" dirty="0"/>
                      </a:br>
                      <a:r>
                        <a:rPr lang="en-US" sz="1800" dirty="0"/>
                        <a:t>(Mail Order) Copay/Coinsurance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(up to a 90-day supply)</a:t>
                      </a:r>
                    </a:p>
                  </a:txBody>
                  <a:tcPr anchor="ctr">
                    <a:lnL w="12700" cap="flat" cmpd="sng" algn="ctr">
                      <a:solidFill>
                        <a:schemeClr val="accent2"/>
                      </a:solidFill>
                      <a:prstDash val="solid"/>
                      <a:round/>
                      <a:headEnd type="none" w="med" len="med"/>
                      <a:tailEnd type="none" w="med" len="med"/>
                    </a:lnL>
                    <a:lnB w="12700" cap="flat" cmpd="sng" algn="ctr">
                      <a:solidFill>
                        <a:schemeClr val="accent2"/>
                      </a:solidFill>
                      <a:prstDash val="solid"/>
                      <a:round/>
                      <a:headEnd type="none" w="med" len="med"/>
                      <a:tailEnd type="none" w="med" len="med"/>
                    </a:lnB>
                    <a:solidFill>
                      <a:schemeClr val="tx2"/>
                    </a:solidFill>
                  </a:tcPr>
                </a:tc>
                <a:extLst>
                  <a:ext uri="{0D108BD9-81ED-4DB2-BD59-A6C34878D82A}">
                    <a16:rowId xmlns:a16="http://schemas.microsoft.com/office/drawing/2014/main" val="182653721"/>
                  </a:ext>
                </a:extLst>
              </a:tr>
              <a:tr h="370840">
                <a:tc>
                  <a:txBody>
                    <a:bodyPr/>
                    <a:lstStyle/>
                    <a:p>
                      <a:pPr algn="ctr"/>
                      <a:r>
                        <a:rPr lang="en-US" sz="1800" dirty="0"/>
                        <a:t>Generic</a:t>
                      </a:r>
                    </a:p>
                  </a:txBody>
                  <a:tcPr anchor="ctr">
                    <a:lnT w="12700" cap="flat" cmpd="sng" algn="ctr">
                      <a:solidFill>
                        <a:schemeClr val="accent2"/>
                      </a:solidFill>
                      <a:prstDash val="solid"/>
                      <a:round/>
                      <a:headEnd type="none" w="med" len="med"/>
                      <a:tailEnd type="none" w="med" len="med"/>
                    </a:lnT>
                    <a:solidFill>
                      <a:schemeClr val="accent2">
                        <a:lumMod val="20000"/>
                        <a:lumOff val="80000"/>
                      </a:schemeClr>
                    </a:solidFill>
                  </a:tcPr>
                </a:tc>
                <a:tc>
                  <a:txBody>
                    <a:bodyPr/>
                    <a:lstStyle/>
                    <a:p>
                      <a:pPr algn="ctr"/>
                      <a:r>
                        <a:rPr lang="en-US" sz="1800" dirty="0"/>
                        <a:t>$X/X%</a:t>
                      </a:r>
                    </a:p>
                  </a:txBody>
                  <a:tcPr anchor="ctr">
                    <a:lnT w="12700" cap="flat" cmpd="sng" algn="ctr">
                      <a:solidFill>
                        <a:schemeClr val="accent2"/>
                      </a:solidFill>
                      <a:prstDash val="solid"/>
                      <a:round/>
                      <a:headEnd type="none" w="med" len="med"/>
                      <a:tailEnd type="none" w="med" len="med"/>
                    </a:lnT>
                    <a:solidFill>
                      <a:schemeClr val="accent2">
                        <a:lumMod val="20000"/>
                        <a:lumOff val="80000"/>
                      </a:schemeClr>
                    </a:solidFill>
                  </a:tcPr>
                </a:tc>
                <a:tc>
                  <a:txBody>
                    <a:bodyPr/>
                    <a:lstStyle/>
                    <a:p>
                      <a:pPr algn="ctr"/>
                      <a:r>
                        <a:rPr lang="en-US" sz="1800" dirty="0"/>
                        <a:t>$X/X%</a:t>
                      </a:r>
                    </a:p>
                  </a:txBody>
                  <a:tcPr anchor="ctr">
                    <a:lnT w="12700" cap="flat" cmpd="sng" algn="ctr">
                      <a:solidFill>
                        <a:schemeClr val="accent2"/>
                      </a:solidFill>
                      <a:prstDash val="solid"/>
                      <a:round/>
                      <a:headEnd type="none" w="med" len="med"/>
                      <a:tailEnd type="none" w="med" len="med"/>
                    </a:lnT>
                    <a:solidFill>
                      <a:schemeClr val="accent2">
                        <a:lumMod val="20000"/>
                        <a:lumOff val="80000"/>
                      </a:schemeClr>
                    </a:solidFill>
                  </a:tcPr>
                </a:tc>
                <a:extLst>
                  <a:ext uri="{0D108BD9-81ED-4DB2-BD59-A6C34878D82A}">
                    <a16:rowId xmlns:a16="http://schemas.microsoft.com/office/drawing/2014/main" val="2676708246"/>
                  </a:ext>
                </a:extLst>
              </a:tr>
              <a:tr h="370840">
                <a:tc>
                  <a:txBody>
                    <a:bodyPr/>
                    <a:lstStyle/>
                    <a:p>
                      <a:pPr algn="ctr"/>
                      <a:r>
                        <a:rPr lang="en-US" sz="1800" dirty="0"/>
                        <a:t>Preferred Brand</a:t>
                      </a:r>
                    </a:p>
                  </a:txBody>
                  <a:tcPr anchor="c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$XX/X%</a:t>
                      </a:r>
                    </a:p>
                  </a:txBody>
                  <a:tcPr anchor="c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$XX/X%</a:t>
                      </a:r>
                    </a:p>
                  </a:txBody>
                  <a:tcPr anchor="ctr">
                    <a:solidFill>
                      <a:schemeClr val="accent6">
                        <a:lumMod val="20000"/>
                        <a:lumOff val="80000"/>
                      </a:schemeClr>
                    </a:solidFill>
                  </a:tcPr>
                </a:tc>
                <a:extLst>
                  <a:ext uri="{0D108BD9-81ED-4DB2-BD59-A6C34878D82A}">
                    <a16:rowId xmlns:a16="http://schemas.microsoft.com/office/drawing/2014/main" val="1566060498"/>
                  </a:ext>
                </a:extLst>
              </a:tr>
              <a:tr h="370840">
                <a:tc>
                  <a:txBody>
                    <a:bodyPr/>
                    <a:lstStyle/>
                    <a:p>
                      <a:pPr algn="ctr"/>
                      <a:r>
                        <a:rPr lang="en-US" sz="1800" dirty="0"/>
                        <a:t>Non-Preferred Brand</a:t>
                      </a:r>
                    </a:p>
                  </a:txBody>
                  <a:tcPr anchor="ctr">
                    <a:lnB w="12700" cap="flat" cmpd="sng" algn="ctr">
                      <a:solidFill>
                        <a:schemeClr val="accent2"/>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$XX/X%</a:t>
                      </a:r>
                    </a:p>
                  </a:txBody>
                  <a:tcPr anchor="ctr">
                    <a:lnB w="12700" cap="flat" cmpd="sng" algn="ctr">
                      <a:solidFill>
                        <a:schemeClr val="accent2"/>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$XX/X%</a:t>
                      </a:r>
                    </a:p>
                  </a:txBody>
                  <a:tcPr anchor="ctr">
                    <a:lnB w="12700" cap="flat" cmpd="sng" algn="ctr">
                      <a:solidFill>
                        <a:schemeClr val="accent2"/>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185695318"/>
                  </a:ext>
                </a:extLst>
              </a:tr>
              <a:tr h="370840">
                <a:tc>
                  <a:txBody>
                    <a:bodyPr/>
                    <a:lstStyle/>
                    <a:p>
                      <a:pPr algn="ctr"/>
                      <a:endParaRPr lang="en-US" sz="1800" dirty="0"/>
                    </a:p>
                  </a:txBody>
                  <a:tcPr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tx2"/>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solidFill>
                            <a:schemeClr val="bg1"/>
                          </a:solidFill>
                        </a:rPr>
                        <a:t>Specialty Pharmacy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schemeClr val="bg1"/>
                          </a:solidFill>
                        </a:rPr>
                        <a:t>(30-day supply)</a:t>
                      </a:r>
                    </a:p>
                  </a:txBody>
                  <a:tcPr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p>
                  </a:txBody>
                  <a:tcPr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tx2"/>
                    </a:solidFill>
                  </a:tcPr>
                </a:tc>
                <a:extLst>
                  <a:ext uri="{0D108BD9-81ED-4DB2-BD59-A6C34878D82A}">
                    <a16:rowId xmlns:a16="http://schemas.microsoft.com/office/drawing/2014/main" val="3337714576"/>
                  </a:ext>
                </a:extLst>
              </a:tr>
              <a:tr h="370840">
                <a:tc>
                  <a:txBody>
                    <a:bodyPr/>
                    <a:lstStyle/>
                    <a:p>
                      <a:pPr algn="ctr"/>
                      <a:r>
                        <a:rPr lang="en-US" sz="1800" dirty="0"/>
                        <a:t>Specialty*</a:t>
                      </a:r>
                    </a:p>
                  </a:txBody>
                  <a:tcPr anchor="ctr">
                    <a:lnT w="12700" cap="flat" cmpd="sng" algn="ctr">
                      <a:solidFill>
                        <a:schemeClr val="accent2"/>
                      </a:solidFill>
                      <a:prstDash val="solid"/>
                      <a:round/>
                      <a:headEnd type="none" w="med" len="med"/>
                      <a:tailEnd type="none" w="med" len="med"/>
                    </a:lnT>
                    <a:solidFill>
                      <a:schemeClr val="accent1">
                        <a:lumMod val="20000"/>
                        <a:lumOff val="80000"/>
                      </a:scheme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$XX/X%</a:t>
                      </a:r>
                    </a:p>
                  </a:txBody>
                  <a:tcPr anchor="ctr">
                    <a:lnT w="12700" cap="flat" cmpd="sng" algn="ctr">
                      <a:solidFill>
                        <a:schemeClr val="accent2"/>
                      </a:solidFill>
                      <a:prstDash val="solid"/>
                      <a:round/>
                      <a:headEnd type="none" w="med" len="med"/>
                      <a:tailEnd type="none" w="med" len="med"/>
                    </a:lnT>
                    <a:solidFill>
                      <a:schemeClr val="accent1">
                        <a:lumMod val="20000"/>
                        <a:lumOff val="8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p>
                  </a:txBody>
                  <a:tcPr anchor="ctr">
                    <a:lnT w="12700" cap="flat" cmpd="sng" algn="ctr">
                      <a:solidFill>
                        <a:schemeClr val="accent2"/>
                      </a:solid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3249319721"/>
                  </a:ext>
                </a:extLst>
              </a:tr>
            </a:tbl>
          </a:graphicData>
        </a:graphic>
      </p:graphicFrame>
      <p:sp>
        <p:nvSpPr>
          <p:cNvPr id="6" name="Title 5">
            <a:extLst>
              <a:ext uri="{FF2B5EF4-FFF2-40B4-BE49-F238E27FC236}">
                <a16:creationId xmlns:a16="http://schemas.microsoft.com/office/drawing/2014/main" id="{C388FE35-EC61-4EB7-B48D-AE0E3715BE75}"/>
              </a:ext>
            </a:extLst>
          </p:cNvPr>
          <p:cNvSpPr>
            <a:spLocks noGrp="1"/>
          </p:cNvSpPr>
          <p:nvPr>
            <p:ph type="title"/>
          </p:nvPr>
        </p:nvSpPr>
        <p:spPr>
          <a:xfrm>
            <a:off x="457200" y="411480"/>
            <a:ext cx="6781801" cy="1188720"/>
          </a:xfrm>
        </p:spPr>
        <p:txBody>
          <a:bodyPr/>
          <a:lstStyle/>
          <a:p>
            <a:r>
              <a:rPr lang="en-US" dirty="0"/>
              <a:t>4-Tier Prescription Drug Benefit</a:t>
            </a:r>
          </a:p>
        </p:txBody>
      </p:sp>
      <p:pic>
        <p:nvPicPr>
          <p:cNvPr id="7" name="Picture 6">
            <a:extLst>
              <a:ext uri="{FF2B5EF4-FFF2-40B4-BE49-F238E27FC236}">
                <a16:creationId xmlns:a16="http://schemas.microsoft.com/office/drawing/2014/main" id="{41A59DA7-1C50-4337-922B-B8EED94E1E6E}"/>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rightnessContrast bright="3000" contrast="8000"/>
                    </a14:imgEffect>
                  </a14:imgLayer>
                </a14:imgProps>
              </a:ext>
              <a:ext uri="{28A0092B-C50C-407E-A947-70E740481C1C}">
                <a14:useLocalDpi xmlns:a14="http://schemas.microsoft.com/office/drawing/2010/main"/>
              </a:ext>
            </a:extLst>
          </a:blip>
          <a:srcRect/>
          <a:stretch/>
        </p:blipFill>
        <p:spPr>
          <a:xfrm>
            <a:off x="9906000" y="451043"/>
            <a:ext cx="1828800" cy="1731477"/>
          </a:xfrm>
          <a:prstGeom prst="rect">
            <a:avLst/>
          </a:prstGeom>
        </p:spPr>
      </p:pic>
      <p:sp>
        <p:nvSpPr>
          <p:cNvPr id="8" name="Rectangle 7">
            <a:extLst>
              <a:ext uri="{FF2B5EF4-FFF2-40B4-BE49-F238E27FC236}">
                <a16:creationId xmlns:a16="http://schemas.microsoft.com/office/drawing/2014/main" id="{B805758E-2A20-4384-8F8A-C166A554A2D9}"/>
              </a:ext>
            </a:extLst>
          </p:cNvPr>
          <p:cNvSpPr/>
          <p:nvPr/>
        </p:nvSpPr>
        <p:spPr>
          <a:xfrm>
            <a:off x="8661862" y="-3925"/>
            <a:ext cx="3530138" cy="43834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Arial" panose="020B0604020202020204" pitchFamily="34" charset="0"/>
                <a:cs typeface="Arial" panose="020B0604020202020204" pitchFamily="34" charset="0"/>
              </a:rPr>
              <a:t>Update with client-specific information.</a:t>
            </a:r>
          </a:p>
        </p:txBody>
      </p:sp>
      <p:sp>
        <p:nvSpPr>
          <p:cNvPr id="10" name="TextBox 9" hidden="1">
            <a:extLst>
              <a:ext uri="{FF2B5EF4-FFF2-40B4-BE49-F238E27FC236}">
                <a16:creationId xmlns:a16="http://schemas.microsoft.com/office/drawing/2014/main" id="{73F5A30C-A664-4F6C-992D-362DB3AD5758}"/>
              </a:ext>
            </a:extLst>
          </p:cNvPr>
          <p:cNvSpPr txBox="1"/>
          <p:nvPr/>
        </p:nvSpPr>
        <p:spPr>
          <a:xfrm>
            <a:off x="11071822" y="827901"/>
            <a:ext cx="1120178" cy="553998"/>
          </a:xfrm>
          <a:prstGeom prst="rect">
            <a:avLst/>
          </a:prstGeom>
          <a:solidFill>
            <a:srgbClr val="FFFF00"/>
          </a:solidFill>
        </p:spPr>
        <p:txBody>
          <a:bodyPr wrap="none" lIns="0" tIns="0" rIns="0" bIns="0" rtlCol="0">
            <a:spAutoFit/>
          </a:bodyPr>
          <a:lstStyle/>
          <a:p>
            <a:pPr>
              <a:spcAft>
                <a:spcPts val="600"/>
              </a:spcAft>
            </a:pPr>
            <a:r>
              <a:rPr lang="en-US" sz="1800" dirty="0">
                <a:solidFill>
                  <a:srgbClr val="FF0066"/>
                </a:solidFill>
              </a:rPr>
              <a:t>KAROLYN</a:t>
            </a:r>
            <a:br>
              <a:rPr lang="en-US" sz="1800" dirty="0">
                <a:solidFill>
                  <a:srgbClr val="FF0066"/>
                </a:solidFill>
              </a:rPr>
            </a:br>
            <a:r>
              <a:rPr lang="en-US" sz="1800" dirty="0">
                <a:solidFill>
                  <a:srgbClr val="FF0066"/>
                </a:solidFill>
              </a:rPr>
              <a:t>DAWN S</a:t>
            </a:r>
          </a:p>
        </p:txBody>
      </p:sp>
    </p:spTree>
    <p:extLst>
      <p:ext uri="{BB962C8B-B14F-4D97-AF65-F5344CB8AC3E}">
        <p14:creationId xmlns:p14="http://schemas.microsoft.com/office/powerpoint/2010/main" val="1812213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38A2F8F-A76B-4B9E-A3CA-522F1F347B9C}"/>
              </a:ext>
            </a:extLst>
          </p:cNvPr>
          <p:cNvSpPr>
            <a:spLocks noGrp="1"/>
          </p:cNvSpPr>
          <p:nvPr>
            <p:ph type="body" sz="quarter" idx="13"/>
          </p:nvPr>
        </p:nvSpPr>
        <p:spPr>
          <a:xfrm>
            <a:off x="457200" y="6172200"/>
            <a:ext cx="6781799" cy="312420"/>
          </a:xfrm>
        </p:spPr>
        <p:txBody>
          <a:bodyPr/>
          <a:lstStyle/>
          <a:p>
            <a:r>
              <a:rPr lang="en-US" dirty="0">
                <a:latin typeface="Arial" panose="020B0604020202020204" pitchFamily="34" charset="0"/>
                <a:cs typeface="Arial" panose="020B0604020202020204" pitchFamily="34" charset="0"/>
              </a:rPr>
              <a:t>*Your plan may require that you use select specialty pharmacies to receive coverage for these medications.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Only a 30-day supply may be obtained at a time, </a:t>
            </a:r>
            <a:r>
              <a:rPr lang="en-US" u="none" strike="noStrike" dirty="0">
                <a:effectLst/>
                <a:latin typeface="Arial" panose="020B0604020202020204" pitchFamily="34" charset="0"/>
                <a:cs typeface="Arial" panose="020B0604020202020204" pitchFamily="34" charset="0"/>
              </a:rPr>
              <a:t>except for certain FDA-designated dosing regimens</a:t>
            </a:r>
            <a:r>
              <a:rPr lang="en-US" dirty="0">
                <a:latin typeface="Arial" panose="020B0604020202020204" pitchFamily="34" charset="0"/>
                <a:cs typeface="Arial" panose="020B0604020202020204" pitchFamily="34" charset="0"/>
              </a:rPr>
              <a:t>. See your benefit booklet for details.</a:t>
            </a:r>
          </a:p>
        </p:txBody>
      </p:sp>
      <p:graphicFrame>
        <p:nvGraphicFramePr>
          <p:cNvPr id="9" name="Content Placeholder 8">
            <a:extLst>
              <a:ext uri="{FF2B5EF4-FFF2-40B4-BE49-F238E27FC236}">
                <a16:creationId xmlns:a16="http://schemas.microsoft.com/office/drawing/2014/main" id="{1C31A5BE-2B0C-491B-825C-0280AB6A145C}"/>
              </a:ext>
            </a:extLst>
          </p:cNvPr>
          <p:cNvGraphicFramePr>
            <a:graphicFrameLocks noGrp="1"/>
          </p:cNvGraphicFramePr>
          <p:nvPr>
            <p:ph idx="1"/>
            <p:extLst>
              <p:ext uri="{D42A27DB-BD31-4B8C-83A1-F6EECF244321}">
                <p14:modId xmlns:p14="http://schemas.microsoft.com/office/powerpoint/2010/main" val="4072823361"/>
              </p:ext>
            </p:extLst>
          </p:nvPr>
        </p:nvGraphicFramePr>
        <p:xfrm>
          <a:off x="457200" y="2447193"/>
          <a:ext cx="11277600" cy="3347720"/>
        </p:xfrm>
        <a:graphic>
          <a:graphicData uri="http://schemas.openxmlformats.org/drawingml/2006/table">
            <a:tbl>
              <a:tblPr firstRow="1" bandRow="1">
                <a:effectLst/>
                <a:tableStyleId>{284E427A-3D55-4303-BF80-6455036E1DE7}</a:tableStyleId>
              </a:tblPr>
              <a:tblGrid>
                <a:gridCol w="3759200">
                  <a:extLst>
                    <a:ext uri="{9D8B030D-6E8A-4147-A177-3AD203B41FA5}">
                      <a16:colId xmlns:a16="http://schemas.microsoft.com/office/drawing/2014/main" val="1168114114"/>
                    </a:ext>
                  </a:extLst>
                </a:gridCol>
                <a:gridCol w="3759200">
                  <a:extLst>
                    <a:ext uri="{9D8B030D-6E8A-4147-A177-3AD203B41FA5}">
                      <a16:colId xmlns:a16="http://schemas.microsoft.com/office/drawing/2014/main" val="3669525372"/>
                    </a:ext>
                  </a:extLst>
                </a:gridCol>
                <a:gridCol w="3759200">
                  <a:extLst>
                    <a:ext uri="{9D8B030D-6E8A-4147-A177-3AD203B41FA5}">
                      <a16:colId xmlns:a16="http://schemas.microsoft.com/office/drawing/2014/main" val="4278528021"/>
                    </a:ext>
                  </a:extLst>
                </a:gridCol>
              </a:tblGrid>
              <a:tr h="370840">
                <a:tc>
                  <a:txBody>
                    <a:bodyPr/>
                    <a:lstStyle/>
                    <a:p>
                      <a:pPr algn="ctr"/>
                      <a:r>
                        <a:rPr lang="en-US" sz="1800" dirty="0"/>
                        <a:t>Drug List Status</a:t>
                      </a:r>
                    </a:p>
                  </a:txBody>
                  <a:tcPr anchor="ctr">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solidFill>
                      <a:schemeClr val="tx2"/>
                    </a:solidFill>
                  </a:tcPr>
                </a:tc>
                <a:tc>
                  <a:txBody>
                    <a:bodyPr/>
                    <a:lstStyle/>
                    <a:p>
                      <a:pPr algn="ctr"/>
                      <a:r>
                        <a:rPr lang="en-US" sz="1800" dirty="0"/>
                        <a:t>Retail Pharmacy </a:t>
                      </a:r>
                      <a:br>
                        <a:rPr lang="en-US" sz="1800" dirty="0"/>
                      </a:br>
                      <a:r>
                        <a:rPr lang="en-US" sz="1800" dirty="0"/>
                        <a:t>Copay/Coinsurance</a:t>
                      </a:r>
                    </a:p>
                    <a:p>
                      <a:pPr algn="ctr"/>
                      <a:r>
                        <a:rPr lang="en-US" sz="1600" dirty="0"/>
                        <a:t>(up to a 30-day supply)</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solidFill>
                      <a:schemeClr val="tx2"/>
                    </a:solidFill>
                  </a:tcPr>
                </a:tc>
                <a:tc>
                  <a:txBody>
                    <a:bodyPr/>
                    <a:lstStyle/>
                    <a:p>
                      <a:pPr algn="ctr"/>
                      <a:r>
                        <a:rPr lang="en-US" sz="1800" dirty="0"/>
                        <a:t>Home Delivery </a:t>
                      </a:r>
                      <a:br>
                        <a:rPr lang="en-US" sz="1800" dirty="0"/>
                      </a:br>
                      <a:r>
                        <a:rPr lang="en-US" sz="1800" dirty="0"/>
                        <a:t>(Mail Order) Copay/Coinsurance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(up to a 90-day supply)</a:t>
                      </a:r>
                    </a:p>
                  </a:txBody>
                  <a:tcPr anchor="ctr">
                    <a:lnL w="12700" cap="flat" cmpd="sng" algn="ctr">
                      <a:solidFill>
                        <a:schemeClr val="accent2"/>
                      </a:solidFill>
                      <a:prstDash val="solid"/>
                      <a:round/>
                      <a:headEnd type="none" w="med" len="med"/>
                      <a:tailEnd type="none" w="med" len="med"/>
                    </a:lnL>
                    <a:lnB w="12700" cap="flat" cmpd="sng" algn="ctr">
                      <a:solidFill>
                        <a:schemeClr val="accent2"/>
                      </a:solidFill>
                      <a:prstDash val="solid"/>
                      <a:round/>
                      <a:headEnd type="none" w="med" len="med"/>
                      <a:tailEnd type="none" w="med" len="med"/>
                    </a:lnB>
                    <a:solidFill>
                      <a:schemeClr val="tx2"/>
                    </a:solidFill>
                  </a:tcPr>
                </a:tc>
                <a:extLst>
                  <a:ext uri="{0D108BD9-81ED-4DB2-BD59-A6C34878D82A}">
                    <a16:rowId xmlns:a16="http://schemas.microsoft.com/office/drawing/2014/main" val="182653721"/>
                  </a:ext>
                </a:extLst>
              </a:tr>
              <a:tr h="370840">
                <a:tc>
                  <a:txBody>
                    <a:bodyPr/>
                    <a:lstStyle/>
                    <a:p>
                      <a:pPr algn="ctr"/>
                      <a:r>
                        <a:rPr lang="en-US" sz="1800" dirty="0"/>
                        <a:t>Preferred Generic</a:t>
                      </a:r>
                    </a:p>
                  </a:txBody>
                  <a:tcPr anchor="ctr">
                    <a:lnT w="12700" cap="flat" cmpd="sng" algn="ctr">
                      <a:solidFill>
                        <a:schemeClr val="accent2"/>
                      </a:solidFill>
                      <a:prstDash val="solid"/>
                      <a:round/>
                      <a:headEnd type="none" w="med" len="med"/>
                      <a:tailEnd type="none" w="med" len="med"/>
                    </a:lnT>
                    <a:solidFill>
                      <a:schemeClr val="accent6">
                        <a:lumMod val="20000"/>
                        <a:lumOff val="80000"/>
                      </a:schemeClr>
                    </a:solidFill>
                  </a:tcPr>
                </a:tc>
                <a:tc>
                  <a:txBody>
                    <a:bodyPr/>
                    <a:lstStyle/>
                    <a:p>
                      <a:pPr algn="ctr"/>
                      <a:r>
                        <a:rPr lang="en-US" sz="1800" dirty="0"/>
                        <a:t>$X/X%</a:t>
                      </a:r>
                    </a:p>
                  </a:txBody>
                  <a:tcPr anchor="ctr">
                    <a:lnT w="12700" cap="flat" cmpd="sng" algn="ctr">
                      <a:solidFill>
                        <a:schemeClr val="accent2"/>
                      </a:solidFill>
                      <a:prstDash val="solid"/>
                      <a:round/>
                      <a:headEnd type="none" w="med" len="med"/>
                      <a:tailEnd type="none" w="med" len="med"/>
                    </a:lnT>
                    <a:solidFill>
                      <a:schemeClr val="accent6">
                        <a:lumMod val="20000"/>
                        <a:lumOff val="80000"/>
                      </a:schemeClr>
                    </a:solidFill>
                  </a:tcPr>
                </a:tc>
                <a:tc>
                  <a:txBody>
                    <a:bodyPr/>
                    <a:lstStyle/>
                    <a:p>
                      <a:pPr algn="ctr"/>
                      <a:r>
                        <a:rPr lang="en-US" sz="1800" dirty="0"/>
                        <a:t>$X/X%</a:t>
                      </a:r>
                    </a:p>
                  </a:txBody>
                  <a:tcPr anchor="ctr">
                    <a:lnT w="12700" cap="flat" cmpd="sng" algn="ctr">
                      <a:solidFill>
                        <a:schemeClr val="accent2"/>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676708246"/>
                  </a:ext>
                </a:extLst>
              </a:tr>
              <a:tr h="370840">
                <a:tc>
                  <a:txBody>
                    <a:bodyPr/>
                    <a:lstStyle/>
                    <a:p>
                      <a:pPr algn="ctr"/>
                      <a:r>
                        <a:rPr lang="en-US" sz="1800" dirty="0"/>
                        <a:t>Non-Preferred Generic</a:t>
                      </a:r>
                    </a:p>
                  </a:txBody>
                  <a:tcPr anchor="ctr">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$XX/X%</a:t>
                      </a:r>
                    </a:p>
                  </a:txBody>
                  <a:tcPr anchor="ctr">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$XX/X%</a:t>
                      </a:r>
                    </a:p>
                  </a:txBody>
                  <a:tcPr anchor="ctr">
                    <a:solidFill>
                      <a:schemeClr val="accent2">
                        <a:lumMod val="20000"/>
                        <a:lumOff val="80000"/>
                      </a:schemeClr>
                    </a:solidFill>
                  </a:tcPr>
                </a:tc>
                <a:extLst>
                  <a:ext uri="{0D108BD9-81ED-4DB2-BD59-A6C34878D82A}">
                    <a16:rowId xmlns:a16="http://schemas.microsoft.com/office/drawing/2014/main" val="1566060498"/>
                  </a:ext>
                </a:extLst>
              </a:tr>
              <a:tr h="370840">
                <a:tc>
                  <a:txBody>
                    <a:bodyPr/>
                    <a:lstStyle/>
                    <a:p>
                      <a:pPr algn="ctr"/>
                      <a:r>
                        <a:rPr lang="en-US" sz="1800" dirty="0"/>
                        <a:t>Preferred Brand</a:t>
                      </a:r>
                    </a:p>
                  </a:txBody>
                  <a:tcPr anchor="ctr">
                    <a:lnB w="12700" cap="flat" cmpd="sng" algn="ctr">
                      <a:solidFill>
                        <a:schemeClr val="accent2"/>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$XX/X%</a:t>
                      </a:r>
                    </a:p>
                  </a:txBody>
                  <a:tcPr anchor="ctr">
                    <a:lnB w="12700" cap="flat" cmpd="sng" algn="ctr">
                      <a:solidFill>
                        <a:schemeClr val="accent2"/>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$XX/X%</a:t>
                      </a:r>
                    </a:p>
                  </a:txBody>
                  <a:tcPr anchor="ctr">
                    <a:lnB w="12700" cap="flat" cmpd="sng" algn="ctr">
                      <a:solidFill>
                        <a:schemeClr val="accent2"/>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18569531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Non-Preferred Brand</a:t>
                      </a:r>
                    </a:p>
                  </a:txBody>
                  <a:tcPr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$XX/X%</a:t>
                      </a:r>
                    </a:p>
                  </a:txBody>
                  <a:tcPr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$XX/X%</a:t>
                      </a:r>
                    </a:p>
                  </a:txBody>
                  <a:tcPr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693954423"/>
                  </a:ext>
                </a:extLst>
              </a:tr>
              <a:tr h="370840">
                <a:tc>
                  <a:txBody>
                    <a:bodyPr/>
                    <a:lstStyle/>
                    <a:p>
                      <a:pPr algn="ctr"/>
                      <a:endParaRPr lang="en-US" sz="1800" dirty="0"/>
                    </a:p>
                  </a:txBody>
                  <a:tcPr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tx2"/>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solidFill>
                            <a:schemeClr val="bg1"/>
                          </a:solidFill>
                        </a:rPr>
                        <a:t>Specialty Pharmacy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schemeClr val="bg1"/>
                          </a:solidFill>
                        </a:rPr>
                        <a:t>(30-day supply)</a:t>
                      </a:r>
                    </a:p>
                  </a:txBody>
                  <a:tcPr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p>
                  </a:txBody>
                  <a:tcPr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tx2"/>
                    </a:solidFill>
                  </a:tcPr>
                </a:tc>
                <a:extLst>
                  <a:ext uri="{0D108BD9-81ED-4DB2-BD59-A6C34878D82A}">
                    <a16:rowId xmlns:a16="http://schemas.microsoft.com/office/drawing/2014/main" val="3337714576"/>
                  </a:ext>
                </a:extLst>
              </a:tr>
              <a:tr h="370840">
                <a:tc>
                  <a:txBody>
                    <a:bodyPr/>
                    <a:lstStyle/>
                    <a:p>
                      <a:pPr algn="ctr"/>
                      <a:r>
                        <a:rPr lang="en-US" sz="1800" dirty="0"/>
                        <a:t>Specialty*</a:t>
                      </a:r>
                    </a:p>
                  </a:txBody>
                  <a:tcPr anchor="ctr">
                    <a:lnT w="12700" cap="flat" cmpd="sng" algn="ctr">
                      <a:solidFill>
                        <a:schemeClr val="accent2"/>
                      </a:solidFill>
                      <a:prstDash val="solid"/>
                      <a:round/>
                      <a:headEnd type="none" w="med" len="med"/>
                      <a:tailEnd type="none" w="med" len="med"/>
                    </a:lnT>
                    <a:solidFill>
                      <a:schemeClr val="accent1">
                        <a:lumMod val="20000"/>
                        <a:lumOff val="80000"/>
                      </a:scheme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$XX/X%</a:t>
                      </a:r>
                    </a:p>
                  </a:txBody>
                  <a:tcPr anchor="ctr">
                    <a:lnT w="12700" cap="flat" cmpd="sng" algn="ctr">
                      <a:solidFill>
                        <a:schemeClr val="accent2"/>
                      </a:solidFill>
                      <a:prstDash val="solid"/>
                      <a:round/>
                      <a:headEnd type="none" w="med" len="med"/>
                      <a:tailEnd type="none" w="med" len="med"/>
                    </a:lnT>
                    <a:solidFill>
                      <a:schemeClr val="accent1">
                        <a:lumMod val="20000"/>
                        <a:lumOff val="8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p>
                  </a:txBody>
                  <a:tcPr anchor="ctr">
                    <a:lnT w="12700" cap="flat" cmpd="sng" algn="ctr">
                      <a:solidFill>
                        <a:schemeClr val="accent2"/>
                      </a:solid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3249319721"/>
                  </a:ext>
                </a:extLst>
              </a:tr>
            </a:tbl>
          </a:graphicData>
        </a:graphic>
      </p:graphicFrame>
      <p:sp>
        <p:nvSpPr>
          <p:cNvPr id="6" name="Title 5">
            <a:extLst>
              <a:ext uri="{FF2B5EF4-FFF2-40B4-BE49-F238E27FC236}">
                <a16:creationId xmlns:a16="http://schemas.microsoft.com/office/drawing/2014/main" id="{42060EAC-842B-4EC5-A6E1-F978FC3AF3CC}"/>
              </a:ext>
            </a:extLst>
          </p:cNvPr>
          <p:cNvSpPr>
            <a:spLocks noGrp="1"/>
          </p:cNvSpPr>
          <p:nvPr>
            <p:ph type="title"/>
          </p:nvPr>
        </p:nvSpPr>
        <p:spPr>
          <a:xfrm>
            <a:off x="457200" y="411480"/>
            <a:ext cx="6781801" cy="1188720"/>
          </a:xfrm>
        </p:spPr>
        <p:txBody>
          <a:bodyPr/>
          <a:lstStyle/>
          <a:p>
            <a:r>
              <a:rPr lang="en-US" dirty="0"/>
              <a:t>5-Tier Prescription Drug Benefit</a:t>
            </a:r>
          </a:p>
        </p:txBody>
      </p:sp>
      <p:sp>
        <p:nvSpPr>
          <p:cNvPr id="2" name="Slide Number Placeholder 1">
            <a:extLst>
              <a:ext uri="{FF2B5EF4-FFF2-40B4-BE49-F238E27FC236}">
                <a16:creationId xmlns:a16="http://schemas.microsoft.com/office/drawing/2014/main" id="{5AF20138-D192-435D-B08A-5DE982205F9A}"/>
              </a:ext>
            </a:extLst>
          </p:cNvPr>
          <p:cNvSpPr>
            <a:spLocks noGrp="1"/>
          </p:cNvSpPr>
          <p:nvPr>
            <p:ph type="sldNum" sz="quarter" idx="10"/>
          </p:nvPr>
        </p:nvSpPr>
        <p:spPr/>
        <p:txBody>
          <a:bodyPr/>
          <a:lstStyle/>
          <a:p>
            <a:fld id="{2D55A223-BDE3-4662-BD05-6BDBDD27824A}" type="slidenum">
              <a:rPr lang="en-US" smtClean="0">
                <a:solidFill>
                  <a:schemeClr val="bg1">
                    <a:lumMod val="85000"/>
                  </a:schemeClr>
                </a:solidFill>
              </a:rPr>
              <a:pPr/>
              <a:t>63</a:t>
            </a:fld>
            <a:endParaRPr lang="en-US" dirty="0">
              <a:solidFill>
                <a:schemeClr val="bg1">
                  <a:lumMod val="85000"/>
                </a:schemeClr>
              </a:solidFill>
            </a:endParaRPr>
          </a:p>
        </p:txBody>
      </p:sp>
      <p:pic>
        <p:nvPicPr>
          <p:cNvPr id="7" name="Picture 6">
            <a:extLst>
              <a:ext uri="{FF2B5EF4-FFF2-40B4-BE49-F238E27FC236}">
                <a16:creationId xmlns:a16="http://schemas.microsoft.com/office/drawing/2014/main" id="{8EFFFCEB-B8AE-46EB-940F-8A1B24A591CC}"/>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rightnessContrast bright="3000" contrast="8000"/>
                    </a14:imgEffect>
                  </a14:imgLayer>
                </a14:imgProps>
              </a:ext>
              <a:ext uri="{28A0092B-C50C-407E-A947-70E740481C1C}">
                <a14:useLocalDpi xmlns:a14="http://schemas.microsoft.com/office/drawing/2010/main"/>
              </a:ext>
            </a:extLst>
          </a:blip>
          <a:srcRect/>
          <a:stretch/>
        </p:blipFill>
        <p:spPr>
          <a:xfrm>
            <a:off x="9906000" y="451043"/>
            <a:ext cx="1828800" cy="1731477"/>
          </a:xfrm>
          <a:prstGeom prst="rect">
            <a:avLst/>
          </a:prstGeom>
        </p:spPr>
      </p:pic>
      <p:sp>
        <p:nvSpPr>
          <p:cNvPr id="8" name="Rectangle 7">
            <a:extLst>
              <a:ext uri="{FF2B5EF4-FFF2-40B4-BE49-F238E27FC236}">
                <a16:creationId xmlns:a16="http://schemas.microsoft.com/office/drawing/2014/main" id="{72808D3E-498F-45B0-8BDF-BD031C0C8215}"/>
              </a:ext>
            </a:extLst>
          </p:cNvPr>
          <p:cNvSpPr/>
          <p:nvPr/>
        </p:nvSpPr>
        <p:spPr>
          <a:xfrm>
            <a:off x="8661862" y="-3925"/>
            <a:ext cx="3530138" cy="43834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Arial" panose="020B0604020202020204" pitchFamily="34" charset="0"/>
                <a:cs typeface="Arial" panose="020B0604020202020204" pitchFamily="34" charset="0"/>
              </a:rPr>
              <a:t>Update with client-specific information.</a:t>
            </a:r>
          </a:p>
        </p:txBody>
      </p:sp>
      <p:sp>
        <p:nvSpPr>
          <p:cNvPr id="10" name="TextBox 9" hidden="1">
            <a:extLst>
              <a:ext uri="{FF2B5EF4-FFF2-40B4-BE49-F238E27FC236}">
                <a16:creationId xmlns:a16="http://schemas.microsoft.com/office/drawing/2014/main" id="{86EB7956-B855-47FF-B0F5-700962AB96E6}"/>
              </a:ext>
            </a:extLst>
          </p:cNvPr>
          <p:cNvSpPr txBox="1"/>
          <p:nvPr/>
        </p:nvSpPr>
        <p:spPr>
          <a:xfrm>
            <a:off x="11071822" y="827901"/>
            <a:ext cx="1120178" cy="553998"/>
          </a:xfrm>
          <a:prstGeom prst="rect">
            <a:avLst/>
          </a:prstGeom>
          <a:solidFill>
            <a:srgbClr val="FFFF00"/>
          </a:solidFill>
        </p:spPr>
        <p:txBody>
          <a:bodyPr wrap="none" lIns="0" tIns="0" rIns="0" bIns="0" rtlCol="0">
            <a:spAutoFit/>
          </a:bodyPr>
          <a:lstStyle/>
          <a:p>
            <a:pPr>
              <a:spcAft>
                <a:spcPts val="600"/>
              </a:spcAft>
            </a:pPr>
            <a:r>
              <a:rPr lang="en-US" sz="1800" dirty="0">
                <a:solidFill>
                  <a:srgbClr val="FF0066"/>
                </a:solidFill>
              </a:rPr>
              <a:t>KAROLYN</a:t>
            </a:r>
            <a:br>
              <a:rPr lang="en-US" sz="1800" dirty="0">
                <a:solidFill>
                  <a:srgbClr val="FF0066"/>
                </a:solidFill>
              </a:rPr>
            </a:br>
            <a:r>
              <a:rPr lang="en-US" sz="1800" dirty="0">
                <a:solidFill>
                  <a:srgbClr val="FF0066"/>
                </a:solidFill>
              </a:rPr>
              <a:t>DAWN S</a:t>
            </a:r>
          </a:p>
        </p:txBody>
      </p:sp>
    </p:spTree>
    <p:extLst>
      <p:ext uri="{BB962C8B-B14F-4D97-AF65-F5344CB8AC3E}">
        <p14:creationId xmlns:p14="http://schemas.microsoft.com/office/powerpoint/2010/main" val="1171903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69FE005-D743-4B59-928E-A618F7BC941E}"/>
              </a:ext>
            </a:extLst>
          </p:cNvPr>
          <p:cNvSpPr>
            <a:spLocks noGrp="1"/>
          </p:cNvSpPr>
          <p:nvPr>
            <p:ph type="body" sz="quarter" idx="13"/>
          </p:nvPr>
        </p:nvSpPr>
        <p:spPr>
          <a:xfrm>
            <a:off x="457200" y="6172200"/>
            <a:ext cx="6781799" cy="312420"/>
          </a:xfrm>
        </p:spPr>
        <p:txBody>
          <a:bodyPr/>
          <a:lstStyle/>
          <a:p>
            <a:r>
              <a:rPr lang="en-US" dirty="0">
                <a:latin typeface="Arial" panose="020B0604020202020204" pitchFamily="34" charset="0"/>
                <a:cs typeface="Arial" panose="020B0604020202020204" pitchFamily="34" charset="0"/>
              </a:rPr>
              <a:t>*Your plan may require that you use select specialty pharmacies to receive coverage for these medications.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Only a 30-day supply may be obtained at a time, </a:t>
            </a:r>
            <a:r>
              <a:rPr lang="en-US" u="none" strike="noStrike" dirty="0">
                <a:effectLst/>
                <a:latin typeface="Arial" panose="020B0604020202020204" pitchFamily="34" charset="0"/>
                <a:cs typeface="Arial" panose="020B0604020202020204" pitchFamily="34" charset="0"/>
              </a:rPr>
              <a:t>except for certain FDA-designated dosing regimens</a:t>
            </a:r>
            <a:r>
              <a:rPr lang="en-US" dirty="0">
                <a:latin typeface="Arial" panose="020B0604020202020204" pitchFamily="34" charset="0"/>
                <a:cs typeface="Arial" panose="020B0604020202020204" pitchFamily="34" charset="0"/>
              </a:rPr>
              <a:t>. See your benefit booklet for details.</a:t>
            </a:r>
          </a:p>
        </p:txBody>
      </p:sp>
      <p:graphicFrame>
        <p:nvGraphicFramePr>
          <p:cNvPr id="9" name="Content Placeholder 8">
            <a:extLst>
              <a:ext uri="{FF2B5EF4-FFF2-40B4-BE49-F238E27FC236}">
                <a16:creationId xmlns:a16="http://schemas.microsoft.com/office/drawing/2014/main" id="{0DF98C76-914A-4CAE-9693-E8A2EC6E438E}"/>
              </a:ext>
            </a:extLst>
          </p:cNvPr>
          <p:cNvGraphicFramePr>
            <a:graphicFrameLocks noGrp="1"/>
          </p:cNvGraphicFramePr>
          <p:nvPr>
            <p:ph idx="1"/>
            <p:extLst>
              <p:ext uri="{D42A27DB-BD31-4B8C-83A1-F6EECF244321}">
                <p14:modId xmlns:p14="http://schemas.microsoft.com/office/powerpoint/2010/main" val="4227419444"/>
              </p:ext>
            </p:extLst>
          </p:nvPr>
        </p:nvGraphicFramePr>
        <p:xfrm>
          <a:off x="457200" y="2447779"/>
          <a:ext cx="11277601" cy="3718560"/>
        </p:xfrm>
        <a:graphic>
          <a:graphicData uri="http://schemas.openxmlformats.org/drawingml/2006/table">
            <a:tbl>
              <a:tblPr firstRow="1" bandRow="1">
                <a:effectLst/>
                <a:tableStyleId>{284E427A-3D55-4303-BF80-6455036E1DE7}</a:tableStyleId>
              </a:tblPr>
              <a:tblGrid>
                <a:gridCol w="3759201">
                  <a:extLst>
                    <a:ext uri="{9D8B030D-6E8A-4147-A177-3AD203B41FA5}">
                      <a16:colId xmlns:a16="http://schemas.microsoft.com/office/drawing/2014/main" val="1168114114"/>
                    </a:ext>
                  </a:extLst>
                </a:gridCol>
                <a:gridCol w="3578468">
                  <a:extLst>
                    <a:ext uri="{9D8B030D-6E8A-4147-A177-3AD203B41FA5}">
                      <a16:colId xmlns:a16="http://schemas.microsoft.com/office/drawing/2014/main" val="3669525372"/>
                    </a:ext>
                  </a:extLst>
                </a:gridCol>
                <a:gridCol w="3939932">
                  <a:extLst>
                    <a:ext uri="{9D8B030D-6E8A-4147-A177-3AD203B41FA5}">
                      <a16:colId xmlns:a16="http://schemas.microsoft.com/office/drawing/2014/main" val="4278528021"/>
                    </a:ext>
                  </a:extLst>
                </a:gridCol>
              </a:tblGrid>
              <a:tr h="370840">
                <a:tc>
                  <a:txBody>
                    <a:bodyPr/>
                    <a:lstStyle/>
                    <a:p>
                      <a:pPr algn="ctr"/>
                      <a:r>
                        <a:rPr lang="en-US" sz="1800" dirty="0"/>
                        <a:t>Drug List Status</a:t>
                      </a:r>
                    </a:p>
                  </a:txBody>
                  <a:tcPr anchor="ctr">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solidFill>
                      <a:schemeClr val="tx2"/>
                    </a:solidFill>
                  </a:tcPr>
                </a:tc>
                <a:tc>
                  <a:txBody>
                    <a:bodyPr/>
                    <a:lstStyle/>
                    <a:p>
                      <a:pPr algn="ctr"/>
                      <a:r>
                        <a:rPr lang="en-US" sz="1800" dirty="0"/>
                        <a:t>Retail Pharmacy Copay/Coinsurance</a:t>
                      </a:r>
                    </a:p>
                    <a:p>
                      <a:pPr algn="ctr"/>
                      <a:r>
                        <a:rPr lang="en-US" sz="1600" dirty="0"/>
                        <a:t>(up to a 30-day supply)</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solidFill>
                      <a:schemeClr val="tx2"/>
                    </a:solidFill>
                  </a:tcPr>
                </a:tc>
                <a:tc>
                  <a:txBody>
                    <a:bodyPr/>
                    <a:lstStyle/>
                    <a:p>
                      <a:pPr algn="ctr"/>
                      <a:r>
                        <a:rPr lang="en-US" sz="1800" dirty="0"/>
                        <a:t>Home Delivery (Mail Order) Copay/Coinsurance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(up to a 90-day supply)</a:t>
                      </a:r>
                    </a:p>
                  </a:txBody>
                  <a:tcPr anchor="ctr">
                    <a:lnL w="12700" cap="flat" cmpd="sng" algn="ctr">
                      <a:solidFill>
                        <a:schemeClr val="accent2"/>
                      </a:solidFill>
                      <a:prstDash val="solid"/>
                      <a:round/>
                      <a:headEnd type="none" w="med" len="med"/>
                      <a:tailEnd type="none" w="med" len="med"/>
                    </a:lnL>
                    <a:lnB w="12700" cap="flat" cmpd="sng" algn="ctr">
                      <a:solidFill>
                        <a:schemeClr val="accent2"/>
                      </a:solidFill>
                      <a:prstDash val="solid"/>
                      <a:round/>
                      <a:headEnd type="none" w="med" len="med"/>
                      <a:tailEnd type="none" w="med" len="med"/>
                    </a:lnB>
                    <a:solidFill>
                      <a:schemeClr val="tx2"/>
                    </a:solidFill>
                  </a:tcPr>
                </a:tc>
                <a:extLst>
                  <a:ext uri="{0D108BD9-81ED-4DB2-BD59-A6C34878D82A}">
                    <a16:rowId xmlns:a16="http://schemas.microsoft.com/office/drawing/2014/main" val="182653721"/>
                  </a:ext>
                </a:extLst>
              </a:tr>
              <a:tr h="370840">
                <a:tc>
                  <a:txBody>
                    <a:bodyPr/>
                    <a:lstStyle/>
                    <a:p>
                      <a:pPr algn="ctr"/>
                      <a:r>
                        <a:rPr lang="en-US" sz="1800" dirty="0"/>
                        <a:t>Preferred Generic</a:t>
                      </a:r>
                    </a:p>
                  </a:txBody>
                  <a:tcPr anchor="ctr">
                    <a:lnT w="12700" cap="flat" cmpd="sng" algn="ctr">
                      <a:solidFill>
                        <a:schemeClr val="accent2"/>
                      </a:solidFill>
                      <a:prstDash val="solid"/>
                      <a:round/>
                      <a:headEnd type="none" w="med" len="med"/>
                      <a:tailEnd type="none" w="med" len="med"/>
                    </a:lnT>
                    <a:solidFill>
                      <a:schemeClr val="accent6">
                        <a:lumMod val="20000"/>
                        <a:lumOff val="80000"/>
                      </a:schemeClr>
                    </a:solidFill>
                  </a:tcPr>
                </a:tc>
                <a:tc>
                  <a:txBody>
                    <a:bodyPr/>
                    <a:lstStyle/>
                    <a:p>
                      <a:pPr algn="ctr"/>
                      <a:r>
                        <a:rPr lang="en-US" sz="1800" dirty="0"/>
                        <a:t>$X/X%</a:t>
                      </a:r>
                    </a:p>
                  </a:txBody>
                  <a:tcPr anchor="ctr">
                    <a:lnT w="12700" cap="flat" cmpd="sng" algn="ctr">
                      <a:solidFill>
                        <a:schemeClr val="accent2"/>
                      </a:solidFill>
                      <a:prstDash val="solid"/>
                      <a:round/>
                      <a:headEnd type="none" w="med" len="med"/>
                      <a:tailEnd type="none" w="med" len="med"/>
                    </a:lnT>
                    <a:solidFill>
                      <a:schemeClr val="accent6">
                        <a:lumMod val="20000"/>
                        <a:lumOff val="80000"/>
                      </a:schemeClr>
                    </a:solidFill>
                  </a:tcPr>
                </a:tc>
                <a:tc>
                  <a:txBody>
                    <a:bodyPr/>
                    <a:lstStyle/>
                    <a:p>
                      <a:pPr algn="ctr"/>
                      <a:r>
                        <a:rPr lang="en-US" sz="1800" dirty="0"/>
                        <a:t>$X/X%</a:t>
                      </a:r>
                    </a:p>
                  </a:txBody>
                  <a:tcPr anchor="ctr">
                    <a:lnT w="12700" cap="flat" cmpd="sng" algn="ctr">
                      <a:solidFill>
                        <a:schemeClr val="accent2"/>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676708246"/>
                  </a:ext>
                </a:extLst>
              </a:tr>
              <a:tr h="370840">
                <a:tc>
                  <a:txBody>
                    <a:bodyPr/>
                    <a:lstStyle/>
                    <a:p>
                      <a:pPr algn="ctr"/>
                      <a:r>
                        <a:rPr lang="en-US" sz="1800" dirty="0"/>
                        <a:t>Non-Preferred Generic</a:t>
                      </a:r>
                    </a:p>
                  </a:txBody>
                  <a:tcPr anchor="ctr">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$XX/X%</a:t>
                      </a:r>
                    </a:p>
                  </a:txBody>
                  <a:tcPr anchor="ctr">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$XX/X%</a:t>
                      </a:r>
                    </a:p>
                  </a:txBody>
                  <a:tcPr anchor="ctr">
                    <a:solidFill>
                      <a:schemeClr val="accent2">
                        <a:lumMod val="20000"/>
                        <a:lumOff val="80000"/>
                      </a:schemeClr>
                    </a:solidFill>
                  </a:tcPr>
                </a:tc>
                <a:extLst>
                  <a:ext uri="{0D108BD9-81ED-4DB2-BD59-A6C34878D82A}">
                    <a16:rowId xmlns:a16="http://schemas.microsoft.com/office/drawing/2014/main" val="156606049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Preferred Brand</a:t>
                      </a:r>
                    </a:p>
                  </a:txBody>
                  <a:tcPr anchor="ctr">
                    <a:lnB w="12700" cap="flat" cmpd="sng" algn="ctr">
                      <a:solidFill>
                        <a:schemeClr val="accent2"/>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$XX/X%</a:t>
                      </a:r>
                    </a:p>
                  </a:txBody>
                  <a:tcPr anchor="ctr">
                    <a:lnB w="12700" cap="flat" cmpd="sng" algn="ctr">
                      <a:solidFill>
                        <a:schemeClr val="accent2"/>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$XX/X%</a:t>
                      </a:r>
                    </a:p>
                  </a:txBody>
                  <a:tcPr anchor="ctr">
                    <a:lnB w="12700" cap="flat" cmpd="sng" algn="ctr">
                      <a:solidFill>
                        <a:schemeClr val="accent2"/>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18569531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Non-Preferred Brand</a:t>
                      </a:r>
                    </a:p>
                  </a:txBody>
                  <a:tcPr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$XX/X%</a:t>
                      </a:r>
                    </a:p>
                  </a:txBody>
                  <a:tcPr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$XX/X%</a:t>
                      </a:r>
                    </a:p>
                  </a:txBody>
                  <a:tcPr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642678322"/>
                  </a:ext>
                </a:extLst>
              </a:tr>
              <a:tr h="370840">
                <a:tc>
                  <a:txBody>
                    <a:bodyPr/>
                    <a:lstStyle/>
                    <a:p>
                      <a:pPr algn="ctr"/>
                      <a:endParaRPr lang="en-US" sz="1800" dirty="0"/>
                    </a:p>
                  </a:txBody>
                  <a:tcPr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tx2"/>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solidFill>
                            <a:schemeClr val="bg1"/>
                          </a:solidFill>
                        </a:rPr>
                        <a:t>Specialty Pharmacy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schemeClr val="bg1"/>
                          </a:solidFill>
                        </a:rPr>
                        <a:t>(30-day supply)</a:t>
                      </a:r>
                    </a:p>
                  </a:txBody>
                  <a:tcPr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p>
                  </a:txBody>
                  <a:tcPr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tx2"/>
                    </a:solidFill>
                  </a:tcPr>
                </a:tc>
                <a:extLst>
                  <a:ext uri="{0D108BD9-81ED-4DB2-BD59-A6C34878D82A}">
                    <a16:rowId xmlns:a16="http://schemas.microsoft.com/office/drawing/2014/main" val="3337714576"/>
                  </a:ext>
                </a:extLst>
              </a:tr>
              <a:tr h="370840">
                <a:tc>
                  <a:txBody>
                    <a:bodyPr/>
                    <a:lstStyle/>
                    <a:p>
                      <a:pPr algn="ctr"/>
                      <a:r>
                        <a:rPr lang="en-US" sz="1800" dirty="0"/>
                        <a:t>Preferred Specialty*</a:t>
                      </a:r>
                    </a:p>
                  </a:txBody>
                  <a:tcPr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1">
                        <a:lumMod val="20000"/>
                        <a:lumOff val="80000"/>
                      </a:scheme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$XX/X%</a:t>
                      </a:r>
                    </a:p>
                  </a:txBody>
                  <a:tcPr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1">
                        <a:lumMod val="20000"/>
                        <a:lumOff val="8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p>
                  </a:txBody>
                  <a:tcPr anchor="ctr">
                    <a:lnT w="12700" cap="flat" cmpd="sng" algn="ctr">
                      <a:solidFill>
                        <a:schemeClr val="accent2"/>
                      </a:solid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3249319721"/>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Non-Preferred Specialty*</a:t>
                      </a:r>
                    </a:p>
                  </a:txBody>
                  <a:tcPr anchor="ctr">
                    <a:lnT w="12700" cap="flat" cmpd="sng" algn="ctr">
                      <a:solidFill>
                        <a:schemeClr val="accent2"/>
                      </a:solidFill>
                      <a:prstDash val="solid"/>
                      <a:round/>
                      <a:headEnd type="none" w="med" len="med"/>
                      <a:tailEnd type="none" w="med" len="med"/>
                    </a:lnT>
                    <a:solidFill>
                      <a:schemeClr val="bg2">
                        <a:lumMod val="40000"/>
                        <a:lumOff val="60000"/>
                      </a:scheme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$XX/X%</a:t>
                      </a:r>
                    </a:p>
                  </a:txBody>
                  <a:tcPr anchor="ctr">
                    <a:lnT w="12700" cap="flat" cmpd="sng" algn="ctr">
                      <a:solidFill>
                        <a:schemeClr val="accent2"/>
                      </a:solidFill>
                      <a:prstDash val="solid"/>
                      <a:round/>
                      <a:headEnd type="none" w="med" len="med"/>
                      <a:tailEnd type="none" w="med" len="med"/>
                    </a:lnT>
                    <a:solidFill>
                      <a:schemeClr val="bg2">
                        <a:lumMod val="40000"/>
                        <a:lumOff val="60000"/>
                      </a:schemeClr>
                    </a:solidFill>
                  </a:tcPr>
                </a:tc>
                <a:tc hMerge="1">
                  <a:txBody>
                    <a:bodyPr/>
                    <a:lstStyle/>
                    <a:p>
                      <a:endParaRPr lang="en-US"/>
                    </a:p>
                  </a:txBody>
                  <a:tcPr/>
                </a:tc>
                <a:extLst>
                  <a:ext uri="{0D108BD9-81ED-4DB2-BD59-A6C34878D82A}">
                    <a16:rowId xmlns:a16="http://schemas.microsoft.com/office/drawing/2014/main" val="1257775184"/>
                  </a:ext>
                </a:extLst>
              </a:tr>
            </a:tbl>
          </a:graphicData>
        </a:graphic>
      </p:graphicFrame>
      <p:sp>
        <p:nvSpPr>
          <p:cNvPr id="6" name="Title 5">
            <a:extLst>
              <a:ext uri="{FF2B5EF4-FFF2-40B4-BE49-F238E27FC236}">
                <a16:creationId xmlns:a16="http://schemas.microsoft.com/office/drawing/2014/main" id="{671B0842-0425-4831-8E2D-E005809690A2}"/>
              </a:ext>
            </a:extLst>
          </p:cNvPr>
          <p:cNvSpPr>
            <a:spLocks noGrp="1"/>
          </p:cNvSpPr>
          <p:nvPr>
            <p:ph type="title"/>
          </p:nvPr>
        </p:nvSpPr>
        <p:spPr>
          <a:xfrm>
            <a:off x="457200" y="411480"/>
            <a:ext cx="6781801" cy="1188720"/>
          </a:xfrm>
        </p:spPr>
        <p:txBody>
          <a:bodyPr/>
          <a:lstStyle/>
          <a:p>
            <a:r>
              <a:rPr lang="en-US" dirty="0"/>
              <a:t>6-Tier Prescription Drug Benefit</a:t>
            </a:r>
          </a:p>
        </p:txBody>
      </p:sp>
      <p:pic>
        <p:nvPicPr>
          <p:cNvPr id="7" name="Picture 6">
            <a:extLst>
              <a:ext uri="{FF2B5EF4-FFF2-40B4-BE49-F238E27FC236}">
                <a16:creationId xmlns:a16="http://schemas.microsoft.com/office/drawing/2014/main" id="{9A2389B7-65B9-4025-83C5-142A15787E4F}"/>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rightnessContrast bright="3000" contrast="8000"/>
                    </a14:imgEffect>
                  </a14:imgLayer>
                </a14:imgProps>
              </a:ext>
              <a:ext uri="{28A0092B-C50C-407E-A947-70E740481C1C}">
                <a14:useLocalDpi xmlns:a14="http://schemas.microsoft.com/office/drawing/2010/main"/>
              </a:ext>
            </a:extLst>
          </a:blip>
          <a:srcRect/>
          <a:stretch/>
        </p:blipFill>
        <p:spPr>
          <a:xfrm>
            <a:off x="9906000" y="451043"/>
            <a:ext cx="1828800" cy="1731477"/>
          </a:xfrm>
          <a:prstGeom prst="rect">
            <a:avLst/>
          </a:prstGeom>
        </p:spPr>
      </p:pic>
      <p:sp>
        <p:nvSpPr>
          <p:cNvPr id="8" name="Rectangle 7">
            <a:extLst>
              <a:ext uri="{FF2B5EF4-FFF2-40B4-BE49-F238E27FC236}">
                <a16:creationId xmlns:a16="http://schemas.microsoft.com/office/drawing/2014/main" id="{640796C9-48F0-4DBB-92EB-A6B8DC337D09}"/>
              </a:ext>
            </a:extLst>
          </p:cNvPr>
          <p:cNvSpPr/>
          <p:nvPr/>
        </p:nvSpPr>
        <p:spPr>
          <a:xfrm>
            <a:off x="8661862" y="-3925"/>
            <a:ext cx="3530138" cy="43834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Arial" panose="020B0604020202020204" pitchFamily="34" charset="0"/>
                <a:cs typeface="Arial" panose="020B0604020202020204" pitchFamily="34" charset="0"/>
              </a:rPr>
              <a:t>Update with client-specific information.</a:t>
            </a:r>
          </a:p>
        </p:txBody>
      </p:sp>
      <p:sp>
        <p:nvSpPr>
          <p:cNvPr id="10" name="TextBox 9" hidden="1">
            <a:extLst>
              <a:ext uri="{FF2B5EF4-FFF2-40B4-BE49-F238E27FC236}">
                <a16:creationId xmlns:a16="http://schemas.microsoft.com/office/drawing/2014/main" id="{EC40CD2C-3EE2-4779-8A00-3CB55C897397}"/>
              </a:ext>
            </a:extLst>
          </p:cNvPr>
          <p:cNvSpPr txBox="1"/>
          <p:nvPr/>
        </p:nvSpPr>
        <p:spPr>
          <a:xfrm>
            <a:off x="11071822" y="827901"/>
            <a:ext cx="1120178" cy="553998"/>
          </a:xfrm>
          <a:prstGeom prst="rect">
            <a:avLst/>
          </a:prstGeom>
          <a:solidFill>
            <a:srgbClr val="FFFF00"/>
          </a:solidFill>
        </p:spPr>
        <p:txBody>
          <a:bodyPr wrap="none" lIns="0" tIns="0" rIns="0" bIns="0" rtlCol="0">
            <a:spAutoFit/>
          </a:bodyPr>
          <a:lstStyle/>
          <a:p>
            <a:pPr>
              <a:spcAft>
                <a:spcPts val="600"/>
              </a:spcAft>
            </a:pPr>
            <a:r>
              <a:rPr lang="en-US" sz="1800" dirty="0">
                <a:solidFill>
                  <a:srgbClr val="FF0066"/>
                </a:solidFill>
              </a:rPr>
              <a:t>KAROLYN</a:t>
            </a:r>
            <a:br>
              <a:rPr lang="en-US" sz="1800" dirty="0">
                <a:solidFill>
                  <a:srgbClr val="FF0066"/>
                </a:solidFill>
              </a:rPr>
            </a:br>
            <a:r>
              <a:rPr lang="en-US" sz="1800" dirty="0">
                <a:solidFill>
                  <a:srgbClr val="FF0066"/>
                </a:solidFill>
              </a:rPr>
              <a:t>DAWN S</a:t>
            </a:r>
          </a:p>
        </p:txBody>
      </p:sp>
    </p:spTree>
    <p:extLst>
      <p:ext uri="{BB962C8B-B14F-4D97-AF65-F5344CB8AC3E}">
        <p14:creationId xmlns:p14="http://schemas.microsoft.com/office/powerpoint/2010/main" val="2092679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878E6EC-E75E-46BE-B22B-8129DF30C22E}"/>
              </a:ext>
            </a:extLst>
          </p:cNvPr>
          <p:cNvSpPr>
            <a:spLocks noGrp="1"/>
          </p:cNvSpPr>
          <p:nvPr>
            <p:ph type="body" sz="quarter" idx="13"/>
          </p:nvPr>
        </p:nvSpPr>
        <p:spPr>
          <a:xfrm>
            <a:off x="457200" y="6172200"/>
            <a:ext cx="6781799" cy="312420"/>
          </a:xfrm>
        </p:spPr>
        <p:txBody>
          <a:bodyPr/>
          <a:lstStyle/>
          <a:p>
            <a:r>
              <a:rPr lang="en-US" dirty="0">
                <a:latin typeface="Arial" panose="020B0604020202020204" pitchFamily="34" charset="0"/>
                <a:cs typeface="Arial" panose="020B0604020202020204" pitchFamily="34" charset="0"/>
              </a:rPr>
              <a:t>*Your plan may require that you use select specialty pharmacies to receive coverage for these medications.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Only a 30-day supply may be obtained at a time, </a:t>
            </a:r>
            <a:r>
              <a:rPr lang="en-US" u="none" strike="noStrike" dirty="0">
                <a:effectLst/>
                <a:latin typeface="Arial" panose="020B0604020202020204" pitchFamily="34" charset="0"/>
                <a:cs typeface="Arial" panose="020B0604020202020204" pitchFamily="34" charset="0"/>
              </a:rPr>
              <a:t>except for certain FDA-designated dosing regimens</a:t>
            </a:r>
            <a:r>
              <a:rPr lang="en-US" dirty="0">
                <a:latin typeface="Arial" panose="020B0604020202020204" pitchFamily="34" charset="0"/>
                <a:cs typeface="Arial" panose="020B0604020202020204" pitchFamily="34" charset="0"/>
              </a:rPr>
              <a:t>. See your benefit booklet for details.</a:t>
            </a:r>
          </a:p>
        </p:txBody>
      </p:sp>
      <p:graphicFrame>
        <p:nvGraphicFramePr>
          <p:cNvPr id="9" name="Content Placeholder 8">
            <a:extLst>
              <a:ext uri="{FF2B5EF4-FFF2-40B4-BE49-F238E27FC236}">
                <a16:creationId xmlns:a16="http://schemas.microsoft.com/office/drawing/2014/main" id="{0C19C90C-141A-4B21-BE46-EA13393C8DDD}"/>
              </a:ext>
            </a:extLst>
          </p:cNvPr>
          <p:cNvGraphicFramePr>
            <a:graphicFrameLocks noGrp="1"/>
          </p:cNvGraphicFramePr>
          <p:nvPr>
            <p:ph idx="1"/>
            <p:extLst>
              <p:ext uri="{D42A27DB-BD31-4B8C-83A1-F6EECF244321}">
                <p14:modId xmlns:p14="http://schemas.microsoft.com/office/powerpoint/2010/main" val="1501618001"/>
              </p:ext>
            </p:extLst>
          </p:nvPr>
        </p:nvGraphicFramePr>
        <p:xfrm>
          <a:off x="457200" y="2450123"/>
          <a:ext cx="11277600" cy="3332480"/>
        </p:xfrm>
        <a:graphic>
          <a:graphicData uri="http://schemas.openxmlformats.org/drawingml/2006/table">
            <a:tbl>
              <a:tblPr firstRow="1" bandRow="1">
                <a:effectLst/>
                <a:tableStyleId>{284E427A-3D55-4303-BF80-6455036E1DE7}</a:tableStyleId>
              </a:tblPr>
              <a:tblGrid>
                <a:gridCol w="2255520">
                  <a:extLst>
                    <a:ext uri="{9D8B030D-6E8A-4147-A177-3AD203B41FA5}">
                      <a16:colId xmlns:a16="http://schemas.microsoft.com/office/drawing/2014/main" val="1168114114"/>
                    </a:ext>
                  </a:extLst>
                </a:gridCol>
                <a:gridCol w="2255520">
                  <a:extLst>
                    <a:ext uri="{9D8B030D-6E8A-4147-A177-3AD203B41FA5}">
                      <a16:colId xmlns:a16="http://schemas.microsoft.com/office/drawing/2014/main" val="3669525372"/>
                    </a:ext>
                  </a:extLst>
                </a:gridCol>
                <a:gridCol w="2255520">
                  <a:extLst>
                    <a:ext uri="{9D8B030D-6E8A-4147-A177-3AD203B41FA5}">
                      <a16:colId xmlns:a16="http://schemas.microsoft.com/office/drawing/2014/main" val="1794306082"/>
                    </a:ext>
                  </a:extLst>
                </a:gridCol>
                <a:gridCol w="2255520">
                  <a:extLst>
                    <a:ext uri="{9D8B030D-6E8A-4147-A177-3AD203B41FA5}">
                      <a16:colId xmlns:a16="http://schemas.microsoft.com/office/drawing/2014/main" val="2255512346"/>
                    </a:ext>
                  </a:extLst>
                </a:gridCol>
                <a:gridCol w="2255520">
                  <a:extLst>
                    <a:ext uri="{9D8B030D-6E8A-4147-A177-3AD203B41FA5}">
                      <a16:colId xmlns:a16="http://schemas.microsoft.com/office/drawing/2014/main" val="4278528021"/>
                    </a:ext>
                  </a:extLst>
                </a:gridCol>
              </a:tblGrid>
              <a:tr h="370840">
                <a:tc>
                  <a:txBody>
                    <a:bodyPr/>
                    <a:lstStyle/>
                    <a:p>
                      <a:pPr algn="ctr"/>
                      <a:r>
                        <a:rPr lang="en-US" sz="1600" dirty="0"/>
                        <a:t>Drug List Status</a:t>
                      </a:r>
                    </a:p>
                  </a:txBody>
                  <a:tcPr anchor="ctr">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solidFill>
                      <a:schemeClr val="tx2"/>
                    </a:solidFill>
                  </a:tcPr>
                </a:tc>
                <a:tc>
                  <a:txBody>
                    <a:bodyPr/>
                    <a:lstStyle/>
                    <a:p>
                      <a:pPr algn="ctr"/>
                      <a:r>
                        <a:rPr lang="en-US" sz="1600" dirty="0"/>
                        <a:t>Preferred Retail Pharmacy </a:t>
                      </a:r>
                      <a:br>
                        <a:rPr lang="en-US" sz="1600" dirty="0"/>
                      </a:br>
                      <a:r>
                        <a:rPr lang="en-US" sz="1600" dirty="0"/>
                        <a:t>Copay/Coinsurance</a:t>
                      </a:r>
                    </a:p>
                    <a:p>
                      <a:pPr algn="ctr"/>
                      <a:r>
                        <a:rPr lang="en-US" sz="1050" dirty="0"/>
                        <a:t>(up to a 30-day supply)</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solidFill>
                      <a:schemeClr val="tx2"/>
                    </a:solidFill>
                  </a:tcPr>
                </a:tc>
                <a:tc>
                  <a:txBody>
                    <a:bodyPr/>
                    <a:lstStyle/>
                    <a:p>
                      <a:pPr algn="ctr"/>
                      <a:r>
                        <a:rPr lang="en-US" sz="1600" dirty="0"/>
                        <a:t>Non-Preferred Retail Pharmacy Copay/Coinsurance</a:t>
                      </a:r>
                    </a:p>
                    <a:p>
                      <a:pPr algn="ctr"/>
                      <a:r>
                        <a:rPr lang="en-US" sz="1050" dirty="0"/>
                        <a:t>(up to a 30-day supply)</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solidFill>
                      <a:schemeClr val="tx2"/>
                    </a:solidFill>
                  </a:tcPr>
                </a:tc>
                <a:tc>
                  <a:txBody>
                    <a:bodyPr/>
                    <a:lstStyle/>
                    <a:p>
                      <a:pPr algn="ctr"/>
                      <a:r>
                        <a:rPr lang="en-US" sz="1600" dirty="0"/>
                        <a:t>Preferred Retail Pharmacy Copay/ Coinsurance </a:t>
                      </a:r>
                      <a:br>
                        <a:rPr lang="en-US" sz="1800" dirty="0"/>
                      </a:br>
                      <a:r>
                        <a:rPr lang="en-US" sz="1050" dirty="0"/>
                        <a:t>(up to a 90-day supply)</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solidFill>
                      <a:schemeClr val="tx2"/>
                    </a:solidFill>
                  </a:tcPr>
                </a:tc>
                <a:tc>
                  <a:txBody>
                    <a:bodyPr/>
                    <a:lstStyle/>
                    <a:p>
                      <a:pPr algn="ctr"/>
                      <a:r>
                        <a:rPr lang="en-US" sz="1600" dirty="0"/>
                        <a:t>Home Delivery </a:t>
                      </a:r>
                      <a:br>
                        <a:rPr lang="en-US" sz="1600" dirty="0"/>
                      </a:br>
                      <a:r>
                        <a:rPr lang="en-US" sz="1600" dirty="0"/>
                        <a:t>(Mail Order) Copay/Coinsurance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t>(up to a 90-day supply)</a:t>
                      </a:r>
                    </a:p>
                  </a:txBody>
                  <a:tcPr anchor="ctr">
                    <a:lnL w="12700" cap="flat" cmpd="sng" algn="ctr">
                      <a:solidFill>
                        <a:schemeClr val="accent2"/>
                      </a:solidFill>
                      <a:prstDash val="solid"/>
                      <a:round/>
                      <a:headEnd type="none" w="med" len="med"/>
                      <a:tailEnd type="none" w="med" len="med"/>
                    </a:lnL>
                    <a:lnB w="12700" cap="flat" cmpd="sng" algn="ctr">
                      <a:solidFill>
                        <a:schemeClr val="accent2"/>
                      </a:solidFill>
                      <a:prstDash val="solid"/>
                      <a:round/>
                      <a:headEnd type="none" w="med" len="med"/>
                      <a:tailEnd type="none" w="med" len="med"/>
                    </a:lnB>
                    <a:solidFill>
                      <a:schemeClr val="tx2"/>
                    </a:solidFill>
                  </a:tcPr>
                </a:tc>
                <a:extLst>
                  <a:ext uri="{0D108BD9-81ED-4DB2-BD59-A6C34878D82A}">
                    <a16:rowId xmlns:a16="http://schemas.microsoft.com/office/drawing/2014/main" val="182653721"/>
                  </a:ext>
                </a:extLst>
              </a:tr>
              <a:tr h="370840">
                <a:tc>
                  <a:txBody>
                    <a:bodyPr/>
                    <a:lstStyle/>
                    <a:p>
                      <a:pPr algn="ctr"/>
                      <a:r>
                        <a:rPr lang="en-US" sz="1600" dirty="0"/>
                        <a:t>Preferred Generic</a:t>
                      </a:r>
                    </a:p>
                  </a:txBody>
                  <a:tcPr anchor="ctr">
                    <a:lnT w="12700" cap="flat" cmpd="sng" algn="ctr">
                      <a:solidFill>
                        <a:schemeClr val="accent2"/>
                      </a:solidFill>
                      <a:prstDash val="solid"/>
                      <a:round/>
                      <a:headEnd type="none" w="med" len="med"/>
                      <a:tailEnd type="none" w="med" len="med"/>
                    </a:lnT>
                    <a:solidFill>
                      <a:schemeClr val="accent6">
                        <a:lumMod val="20000"/>
                        <a:lumOff val="80000"/>
                      </a:schemeClr>
                    </a:solidFill>
                  </a:tcPr>
                </a:tc>
                <a:tc>
                  <a:txBody>
                    <a:bodyPr/>
                    <a:lstStyle/>
                    <a:p>
                      <a:pPr algn="ctr"/>
                      <a:r>
                        <a:rPr lang="en-US" sz="1600" dirty="0"/>
                        <a:t>$X/X%</a:t>
                      </a:r>
                    </a:p>
                  </a:txBody>
                  <a:tcPr anchor="ctr">
                    <a:lnT w="12700" cap="flat" cmpd="sng" algn="ctr">
                      <a:solidFill>
                        <a:schemeClr val="accent2"/>
                      </a:solidFill>
                      <a:prstDash val="solid"/>
                      <a:round/>
                      <a:headEnd type="none" w="med" len="med"/>
                      <a:tailEnd type="none" w="med" len="med"/>
                    </a:lnT>
                    <a:solidFill>
                      <a:schemeClr val="accent6">
                        <a:lumMod val="20000"/>
                        <a:lumOff val="80000"/>
                      </a:schemeClr>
                    </a:solidFill>
                  </a:tcPr>
                </a:tc>
                <a:tc>
                  <a:txBody>
                    <a:bodyPr/>
                    <a:lstStyle/>
                    <a:p>
                      <a:pPr algn="ctr"/>
                      <a:r>
                        <a:rPr lang="en-US" sz="1600" dirty="0"/>
                        <a:t>$X/X%</a:t>
                      </a:r>
                    </a:p>
                  </a:txBody>
                  <a:tcPr anchor="ctr">
                    <a:lnT w="12700" cap="flat" cmpd="sng" algn="ctr">
                      <a:solidFill>
                        <a:schemeClr val="accent2"/>
                      </a:solidFill>
                      <a:prstDash val="solid"/>
                      <a:round/>
                      <a:headEnd type="none" w="med" len="med"/>
                      <a:tailEnd type="none" w="med" len="med"/>
                    </a:lnT>
                    <a:solidFill>
                      <a:schemeClr val="accent6">
                        <a:lumMod val="20000"/>
                        <a:lumOff val="80000"/>
                      </a:schemeClr>
                    </a:solidFill>
                  </a:tcPr>
                </a:tc>
                <a:tc>
                  <a:txBody>
                    <a:bodyPr/>
                    <a:lstStyle/>
                    <a:p>
                      <a:pPr algn="ctr"/>
                      <a:r>
                        <a:rPr lang="en-US" sz="1600" dirty="0"/>
                        <a:t>$X/X%</a:t>
                      </a:r>
                    </a:p>
                  </a:txBody>
                  <a:tcPr anchor="ctr">
                    <a:lnT w="12700" cap="flat" cmpd="sng" algn="ctr">
                      <a:solidFill>
                        <a:schemeClr val="accent2"/>
                      </a:solidFill>
                      <a:prstDash val="solid"/>
                      <a:round/>
                      <a:headEnd type="none" w="med" len="med"/>
                      <a:tailEnd type="none" w="med" len="med"/>
                    </a:lnT>
                    <a:solidFill>
                      <a:schemeClr val="accent6">
                        <a:lumMod val="20000"/>
                        <a:lumOff val="80000"/>
                      </a:schemeClr>
                    </a:solidFill>
                  </a:tcPr>
                </a:tc>
                <a:tc>
                  <a:txBody>
                    <a:bodyPr/>
                    <a:lstStyle/>
                    <a:p>
                      <a:pPr algn="ctr"/>
                      <a:r>
                        <a:rPr lang="en-US" sz="1600" dirty="0"/>
                        <a:t>$X/X%</a:t>
                      </a:r>
                    </a:p>
                  </a:txBody>
                  <a:tcPr anchor="ctr">
                    <a:lnT w="12700" cap="flat" cmpd="sng" algn="ctr">
                      <a:solidFill>
                        <a:schemeClr val="accent2"/>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67670824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Non-Preferred Generic</a:t>
                      </a:r>
                    </a:p>
                  </a:txBody>
                  <a:tcPr anchor="ctr">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$XX/X%</a:t>
                      </a:r>
                    </a:p>
                  </a:txBody>
                  <a:tcPr anchor="ctr">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$XX/X%</a:t>
                      </a:r>
                    </a:p>
                  </a:txBody>
                  <a:tcPr anchor="ctr">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$XX/X%</a:t>
                      </a:r>
                    </a:p>
                  </a:txBody>
                  <a:tcPr anchor="ctr">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$XX/X%</a:t>
                      </a:r>
                    </a:p>
                  </a:txBody>
                  <a:tcPr anchor="ctr">
                    <a:solidFill>
                      <a:schemeClr val="accent2">
                        <a:lumMod val="20000"/>
                        <a:lumOff val="80000"/>
                      </a:schemeClr>
                    </a:solidFill>
                  </a:tcPr>
                </a:tc>
                <a:extLst>
                  <a:ext uri="{0D108BD9-81ED-4DB2-BD59-A6C34878D82A}">
                    <a16:rowId xmlns:a16="http://schemas.microsoft.com/office/drawing/2014/main" val="1566060498"/>
                  </a:ext>
                </a:extLst>
              </a:tr>
              <a:tr h="370840">
                <a:tc>
                  <a:txBody>
                    <a:bodyPr/>
                    <a:lstStyle/>
                    <a:p>
                      <a:pPr algn="ctr"/>
                      <a:r>
                        <a:rPr lang="en-US" sz="1600" dirty="0"/>
                        <a:t>Preferred Brand</a:t>
                      </a:r>
                    </a:p>
                  </a:txBody>
                  <a:tcPr anchor="ctr">
                    <a:lnB w="12700" cap="flat" cmpd="sng" algn="ctr">
                      <a:solidFill>
                        <a:schemeClr val="accent2"/>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$XX/X%</a:t>
                      </a:r>
                    </a:p>
                  </a:txBody>
                  <a:tcPr anchor="ctr">
                    <a:lnB w="12700" cap="flat" cmpd="sng" algn="ctr">
                      <a:solidFill>
                        <a:schemeClr val="accent2"/>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$XX/X%</a:t>
                      </a:r>
                    </a:p>
                  </a:txBody>
                  <a:tcPr anchor="ctr">
                    <a:lnB w="12700" cap="flat" cmpd="sng" algn="ctr">
                      <a:solidFill>
                        <a:schemeClr val="accent2"/>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$XX/X%</a:t>
                      </a:r>
                    </a:p>
                  </a:txBody>
                  <a:tcPr anchor="ctr">
                    <a:lnB w="12700" cap="flat" cmpd="sng" algn="ctr">
                      <a:solidFill>
                        <a:schemeClr val="accent2"/>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$XX/X%</a:t>
                      </a:r>
                    </a:p>
                  </a:txBody>
                  <a:tcPr anchor="ctr">
                    <a:lnB w="12700" cap="flat" cmpd="sng" algn="ctr">
                      <a:solidFill>
                        <a:schemeClr val="accent2"/>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18569531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Non-Preferred Brand</a:t>
                      </a:r>
                    </a:p>
                  </a:txBody>
                  <a:tcPr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$XX/X%</a:t>
                      </a:r>
                    </a:p>
                  </a:txBody>
                  <a:tcPr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$XX/X%</a:t>
                      </a:r>
                    </a:p>
                  </a:txBody>
                  <a:tcPr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$XX/X%</a:t>
                      </a:r>
                    </a:p>
                  </a:txBody>
                  <a:tcPr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$XX/X%</a:t>
                      </a:r>
                    </a:p>
                  </a:txBody>
                  <a:tcPr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936619879"/>
                  </a:ext>
                </a:extLst>
              </a:tr>
              <a:tr h="370840">
                <a:tc>
                  <a:txBody>
                    <a:bodyPr/>
                    <a:lstStyle/>
                    <a:p>
                      <a:pPr algn="ctr"/>
                      <a:endParaRPr lang="en-US" sz="1600" dirty="0"/>
                    </a:p>
                  </a:txBody>
                  <a:tcPr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tx2"/>
                    </a:solidFill>
                  </a:tcPr>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schemeClr val="bg1"/>
                          </a:solidFill>
                        </a:rPr>
                        <a:t>Specialty Pharmacy </a:t>
                      </a:r>
                      <a:br>
                        <a:rPr lang="en-US" sz="1600" b="1" dirty="0">
                          <a:solidFill>
                            <a:schemeClr val="bg1"/>
                          </a:solidFill>
                        </a:rPr>
                      </a:br>
                      <a:r>
                        <a:rPr lang="en-US" sz="1050" b="1" dirty="0">
                          <a:solidFill>
                            <a:schemeClr val="bg1"/>
                          </a:solidFill>
                        </a:rPr>
                        <a:t>(30-day supply)</a:t>
                      </a:r>
                    </a:p>
                  </a:txBody>
                  <a:tcPr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tx2"/>
                    </a:solidFill>
                  </a:tcPr>
                </a:tc>
                <a:tc hMerge="1">
                  <a:txBody>
                    <a:bodyPr/>
                    <a:lstStyle/>
                    <a:p>
                      <a:endParaRPr lang="en-US"/>
                    </a:p>
                  </a:txBody>
                  <a:tcPr/>
                </a:tc>
                <a:tc hMerge="1">
                  <a:txBody>
                    <a:bodyPr/>
                    <a:lstStyle/>
                    <a:p>
                      <a:endParaRPr lang="en-US"/>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p>
                  </a:txBody>
                  <a:tcPr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tx2"/>
                    </a:solidFill>
                  </a:tcPr>
                </a:tc>
                <a:extLst>
                  <a:ext uri="{0D108BD9-81ED-4DB2-BD59-A6C34878D82A}">
                    <a16:rowId xmlns:a16="http://schemas.microsoft.com/office/drawing/2014/main" val="333771457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Specialty Drugs*</a:t>
                      </a:r>
                    </a:p>
                  </a:txBody>
                  <a:tcPr anchor="ctr">
                    <a:lnT w="12700" cap="flat" cmpd="sng" algn="ctr">
                      <a:solidFill>
                        <a:schemeClr val="accent2"/>
                      </a:solidFill>
                      <a:prstDash val="solid"/>
                      <a:round/>
                      <a:headEnd type="none" w="med" len="med"/>
                      <a:tailEnd type="none" w="med" len="med"/>
                    </a:lnT>
                    <a:solidFill>
                      <a:schemeClr val="accent1">
                        <a:lumMod val="20000"/>
                        <a:lumOff val="80000"/>
                      </a:schemeClr>
                    </a:solidFill>
                  </a:tcPr>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$XX/X%</a:t>
                      </a:r>
                    </a:p>
                  </a:txBody>
                  <a:tcPr anchor="ctr">
                    <a:lnT w="12700" cap="flat" cmpd="sng" algn="ctr">
                      <a:solidFill>
                        <a:schemeClr val="accent2"/>
                      </a:solidFill>
                      <a:prstDash val="solid"/>
                      <a:round/>
                      <a:headEnd type="none" w="med" len="med"/>
                      <a:tailEnd type="none" w="med" len="med"/>
                    </a:lnT>
                    <a:solidFill>
                      <a:schemeClr val="accent1">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99477827"/>
                  </a:ext>
                </a:extLst>
              </a:tr>
            </a:tbl>
          </a:graphicData>
        </a:graphic>
      </p:graphicFrame>
      <p:sp>
        <p:nvSpPr>
          <p:cNvPr id="6" name="Title 5">
            <a:extLst>
              <a:ext uri="{FF2B5EF4-FFF2-40B4-BE49-F238E27FC236}">
                <a16:creationId xmlns:a16="http://schemas.microsoft.com/office/drawing/2014/main" id="{92826AAC-5E35-426C-A916-2CECAB7A3BAB}"/>
              </a:ext>
            </a:extLst>
          </p:cNvPr>
          <p:cNvSpPr>
            <a:spLocks noGrp="1"/>
          </p:cNvSpPr>
          <p:nvPr>
            <p:ph type="title"/>
          </p:nvPr>
        </p:nvSpPr>
        <p:spPr>
          <a:xfrm>
            <a:off x="457200" y="411480"/>
            <a:ext cx="7221415" cy="1188720"/>
          </a:xfrm>
        </p:spPr>
        <p:txBody>
          <a:bodyPr/>
          <a:lstStyle/>
          <a:p>
            <a:r>
              <a:rPr lang="en-US" dirty="0"/>
              <a:t>Prescription Drug Benefit</a:t>
            </a:r>
            <a:br>
              <a:rPr lang="en-US" dirty="0"/>
            </a:br>
            <a:r>
              <a:rPr lang="en-US" dirty="0"/>
              <a:t>Preferred Pharmacy Network</a:t>
            </a:r>
          </a:p>
        </p:txBody>
      </p:sp>
      <p:pic>
        <p:nvPicPr>
          <p:cNvPr id="7" name="Picture 6">
            <a:extLst>
              <a:ext uri="{FF2B5EF4-FFF2-40B4-BE49-F238E27FC236}">
                <a16:creationId xmlns:a16="http://schemas.microsoft.com/office/drawing/2014/main" id="{982FB666-D56B-460D-AC43-DC537FDB5763}"/>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rightnessContrast bright="3000" contrast="8000"/>
                    </a14:imgEffect>
                  </a14:imgLayer>
                </a14:imgProps>
              </a:ext>
              <a:ext uri="{28A0092B-C50C-407E-A947-70E740481C1C}">
                <a14:useLocalDpi xmlns:a14="http://schemas.microsoft.com/office/drawing/2010/main"/>
              </a:ext>
            </a:extLst>
          </a:blip>
          <a:srcRect/>
          <a:stretch/>
        </p:blipFill>
        <p:spPr>
          <a:xfrm>
            <a:off x="9906000" y="451043"/>
            <a:ext cx="1828800" cy="1731477"/>
          </a:xfrm>
          <a:prstGeom prst="rect">
            <a:avLst/>
          </a:prstGeom>
        </p:spPr>
      </p:pic>
      <p:sp>
        <p:nvSpPr>
          <p:cNvPr id="8" name="Rectangle 7">
            <a:extLst>
              <a:ext uri="{FF2B5EF4-FFF2-40B4-BE49-F238E27FC236}">
                <a16:creationId xmlns:a16="http://schemas.microsoft.com/office/drawing/2014/main" id="{FEFA75A7-3640-4B67-8087-12330FDF5EE3}"/>
              </a:ext>
            </a:extLst>
          </p:cNvPr>
          <p:cNvSpPr/>
          <p:nvPr/>
        </p:nvSpPr>
        <p:spPr>
          <a:xfrm>
            <a:off x="8661862" y="-3925"/>
            <a:ext cx="3530138" cy="43834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Arial" panose="020B0604020202020204" pitchFamily="34" charset="0"/>
                <a:cs typeface="Arial" panose="020B0604020202020204" pitchFamily="34" charset="0"/>
              </a:rPr>
              <a:t>Update with client-specific information.</a:t>
            </a:r>
          </a:p>
        </p:txBody>
      </p:sp>
      <p:sp>
        <p:nvSpPr>
          <p:cNvPr id="10" name="TextBox 9" hidden="1">
            <a:extLst>
              <a:ext uri="{FF2B5EF4-FFF2-40B4-BE49-F238E27FC236}">
                <a16:creationId xmlns:a16="http://schemas.microsoft.com/office/drawing/2014/main" id="{261C3494-FEBC-4770-A9B9-3248E8846663}"/>
              </a:ext>
            </a:extLst>
          </p:cNvPr>
          <p:cNvSpPr txBox="1"/>
          <p:nvPr/>
        </p:nvSpPr>
        <p:spPr>
          <a:xfrm>
            <a:off x="11071822" y="827901"/>
            <a:ext cx="1120178" cy="553998"/>
          </a:xfrm>
          <a:prstGeom prst="rect">
            <a:avLst/>
          </a:prstGeom>
          <a:solidFill>
            <a:srgbClr val="FFFF00"/>
          </a:solidFill>
        </p:spPr>
        <p:txBody>
          <a:bodyPr wrap="none" lIns="0" tIns="0" rIns="0" bIns="0" rtlCol="0">
            <a:spAutoFit/>
          </a:bodyPr>
          <a:lstStyle/>
          <a:p>
            <a:pPr>
              <a:spcAft>
                <a:spcPts val="600"/>
              </a:spcAft>
            </a:pPr>
            <a:r>
              <a:rPr lang="en-US" sz="1800" dirty="0">
                <a:solidFill>
                  <a:srgbClr val="FF0066"/>
                </a:solidFill>
              </a:rPr>
              <a:t>KAROLYN</a:t>
            </a:r>
            <a:br>
              <a:rPr lang="en-US" sz="1800" dirty="0">
                <a:solidFill>
                  <a:srgbClr val="FF0066"/>
                </a:solidFill>
              </a:rPr>
            </a:br>
            <a:r>
              <a:rPr lang="en-US" sz="1800" dirty="0">
                <a:solidFill>
                  <a:srgbClr val="FF0066"/>
                </a:solidFill>
              </a:rPr>
              <a:t>DAWN S</a:t>
            </a:r>
          </a:p>
        </p:txBody>
      </p:sp>
    </p:spTree>
    <p:extLst>
      <p:ext uri="{BB962C8B-B14F-4D97-AF65-F5344CB8AC3E}">
        <p14:creationId xmlns:p14="http://schemas.microsoft.com/office/powerpoint/2010/main" val="1049181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A0AAD16-603C-CC03-797A-CA679634925C}"/>
              </a:ext>
            </a:extLst>
          </p:cNvPr>
          <p:cNvSpPr/>
          <p:nvPr/>
        </p:nvSpPr>
        <p:spPr>
          <a:xfrm>
            <a:off x="6985000" y="0"/>
            <a:ext cx="5207000" cy="655320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9" name="Text Placeholder 8">
            <a:extLst>
              <a:ext uri="{FF2B5EF4-FFF2-40B4-BE49-F238E27FC236}">
                <a16:creationId xmlns:a16="http://schemas.microsoft.com/office/drawing/2014/main" id="{489E4146-42C2-444D-8F21-9C6EB46ABCAE}"/>
              </a:ext>
            </a:extLst>
          </p:cNvPr>
          <p:cNvSpPr>
            <a:spLocks noGrp="1"/>
          </p:cNvSpPr>
          <p:nvPr>
            <p:ph type="body" sz="quarter" idx="13"/>
          </p:nvPr>
        </p:nvSpPr>
        <p:spPr>
          <a:xfrm>
            <a:off x="457200" y="5852160"/>
            <a:ext cx="6140953" cy="632460"/>
          </a:xfrm>
        </p:spPr>
        <p:txBody>
          <a:bodyPr/>
          <a:lstStyle/>
          <a:p>
            <a:r>
              <a:rPr lang="en-US" sz="600" dirty="0"/>
              <a:t>Based on your benefit plan, you may be able to use other in-network pharmacies. Check your plan materials for details, or call the customer service phone number on your </a:t>
            </a:r>
            <a:br>
              <a:rPr lang="en-US" sz="600" dirty="0"/>
            </a:br>
            <a:r>
              <a:rPr lang="en-US" sz="600" dirty="0"/>
              <a:t>Member ID card. </a:t>
            </a:r>
          </a:p>
          <a:p>
            <a:r>
              <a:rPr lang="en-US" sz="600" dirty="0"/>
              <a:t>Prime Therapeutics LLC is a separate company contracted by Blue Cross and Blue Shield of Illinois to provide pharmacy solutions. BCBSIL, as well as several other independent </a:t>
            </a:r>
            <a:br>
              <a:rPr lang="en-US" sz="600" dirty="0"/>
            </a:br>
            <a:r>
              <a:rPr lang="en-US" sz="600" dirty="0"/>
              <a:t>Blue Cross and Blue Shield Plans, has an ownership interest in Prime Therapeutics. </a:t>
            </a:r>
          </a:p>
          <a:p>
            <a:pPr>
              <a:spcBef>
                <a:spcPts val="300"/>
              </a:spcBef>
            </a:pPr>
            <a:r>
              <a:rPr lang="en-US" sz="600" dirty="0"/>
              <a:t>Express Scripts® Pharmacy is a pharmacy that is contracted to provide mail pharmacy services to members of Blue Cross and Blue Shield of Illinois. The relationship between Express Scripts® Pharmacy and BCBSIL is that of independent contractors. Express Scripts® Pharmacy is a trademark of Express Scripts® Strategic Development, Inc.</a:t>
            </a:r>
          </a:p>
        </p:txBody>
      </p:sp>
      <p:sp>
        <p:nvSpPr>
          <p:cNvPr id="8" name="Content Placeholder 7">
            <a:extLst>
              <a:ext uri="{FF2B5EF4-FFF2-40B4-BE49-F238E27FC236}">
                <a16:creationId xmlns:a16="http://schemas.microsoft.com/office/drawing/2014/main" id="{14D659E1-E5CA-4EA2-9077-492345732155}"/>
              </a:ext>
            </a:extLst>
          </p:cNvPr>
          <p:cNvSpPr>
            <a:spLocks noGrp="1"/>
          </p:cNvSpPr>
          <p:nvPr>
            <p:ph idx="1"/>
          </p:nvPr>
        </p:nvSpPr>
        <p:spPr>
          <a:xfrm>
            <a:off x="457200" y="1349830"/>
            <a:ext cx="6364288" cy="3750246"/>
          </a:xfrm>
        </p:spPr>
        <p:txBody>
          <a:bodyPr/>
          <a:lstStyle/>
          <a:p>
            <a:pPr marL="0" lvl="1" indent="0">
              <a:spcBef>
                <a:spcPts val="900"/>
              </a:spcBef>
              <a:buClr>
                <a:schemeClr val="hlink"/>
              </a:buClr>
              <a:buNone/>
            </a:pPr>
            <a:r>
              <a:rPr lang="en-US" sz="2000" dirty="0"/>
              <a:t>Your pharmacy benefit includes mail order service </a:t>
            </a:r>
            <a:br>
              <a:rPr lang="en-US" sz="2000" dirty="0"/>
            </a:br>
            <a:r>
              <a:rPr lang="en-US" sz="2000" dirty="0"/>
              <a:t>of your maintenance medications from Express Scripts</a:t>
            </a:r>
            <a:r>
              <a:rPr lang="en-US" sz="1000" baseline="100000" dirty="0"/>
              <a:t>®</a:t>
            </a:r>
            <a:r>
              <a:rPr lang="en-US" sz="2000" dirty="0"/>
              <a:t> Pharmacy.</a:t>
            </a:r>
          </a:p>
          <a:p>
            <a:pPr marL="234950" lvl="1" indent="-234950">
              <a:spcBef>
                <a:spcPts val="900"/>
              </a:spcBef>
              <a:buClr>
                <a:srgbClr val="0070C0"/>
              </a:buClr>
              <a:buSzPct val="110000"/>
              <a:buFont typeface="Arial" panose="020B0604020202020204" pitchFamily="34" charset="0"/>
              <a:buChar char="•"/>
            </a:pPr>
            <a:r>
              <a:rPr lang="en-US" sz="2000" dirty="0"/>
              <a:t>Register online at express-scripts.com/rx</a:t>
            </a:r>
            <a:br>
              <a:rPr lang="en-US" sz="2000" dirty="0"/>
            </a:br>
            <a:r>
              <a:rPr lang="en-US" sz="2000" dirty="0"/>
              <a:t>or by phone at 833-715-0942 </a:t>
            </a:r>
          </a:p>
          <a:p>
            <a:pPr marL="234950" lvl="1" indent="-234950">
              <a:spcBef>
                <a:spcPts val="900"/>
              </a:spcBef>
              <a:buClr>
                <a:srgbClr val="0070C0"/>
              </a:buClr>
              <a:buSzPct val="110000"/>
              <a:buFont typeface="Arial" panose="020B0604020202020204" pitchFamily="34" charset="0"/>
              <a:buChar char="•"/>
            </a:pPr>
            <a:r>
              <a:rPr lang="en-US" sz="2000" dirty="0"/>
              <a:t>Once registered, ask your doctor to submit </a:t>
            </a:r>
            <a:br>
              <a:rPr lang="en-US" sz="2000" dirty="0"/>
            </a:br>
            <a:r>
              <a:rPr lang="en-US" sz="2000" dirty="0"/>
              <a:t>your prescription electronically or by fax</a:t>
            </a:r>
          </a:p>
          <a:p>
            <a:pPr marL="234950" lvl="1" indent="-234950">
              <a:spcBef>
                <a:spcPts val="900"/>
              </a:spcBef>
              <a:buClr>
                <a:srgbClr val="0070C0"/>
              </a:buClr>
              <a:buSzPct val="110000"/>
              <a:buFont typeface="Arial" panose="020B0604020202020204" pitchFamily="34" charset="0"/>
              <a:buChar char="•"/>
            </a:pPr>
            <a:r>
              <a:rPr lang="en-US" sz="2000" dirty="0"/>
              <a:t>Transfer your existing prescription from </a:t>
            </a:r>
            <a:br>
              <a:rPr lang="en-US" sz="2000" dirty="0"/>
            </a:br>
            <a:r>
              <a:rPr lang="en-US" sz="2000" dirty="0"/>
              <a:t>a retail pharmacy online or by phone</a:t>
            </a:r>
          </a:p>
        </p:txBody>
      </p:sp>
      <p:sp>
        <p:nvSpPr>
          <p:cNvPr id="7" name="Title 6">
            <a:extLst>
              <a:ext uri="{FF2B5EF4-FFF2-40B4-BE49-F238E27FC236}">
                <a16:creationId xmlns:a16="http://schemas.microsoft.com/office/drawing/2014/main" id="{59DCA28D-DABB-4768-BAA1-7B6907522AB5}"/>
              </a:ext>
            </a:extLst>
          </p:cNvPr>
          <p:cNvSpPr>
            <a:spLocks noGrp="1"/>
          </p:cNvSpPr>
          <p:nvPr>
            <p:ph type="title"/>
          </p:nvPr>
        </p:nvSpPr>
        <p:spPr>
          <a:xfrm>
            <a:off x="457201" y="411480"/>
            <a:ext cx="5638800" cy="1188720"/>
          </a:xfrm>
        </p:spPr>
        <p:txBody>
          <a:bodyPr/>
          <a:lstStyle/>
          <a:p>
            <a:r>
              <a:rPr lang="en-US" dirty="0"/>
              <a:t>Home Delivery Prescriptions</a:t>
            </a:r>
          </a:p>
        </p:txBody>
      </p:sp>
      <p:sp>
        <p:nvSpPr>
          <p:cNvPr id="2" name="Slide Number Placeholder 1">
            <a:extLst>
              <a:ext uri="{FF2B5EF4-FFF2-40B4-BE49-F238E27FC236}">
                <a16:creationId xmlns:a16="http://schemas.microsoft.com/office/drawing/2014/main" id="{2B371655-0C69-4756-9AFF-A08D1C1BD902}"/>
              </a:ext>
            </a:extLst>
          </p:cNvPr>
          <p:cNvSpPr>
            <a:spLocks noGrp="1"/>
          </p:cNvSpPr>
          <p:nvPr>
            <p:ph type="sldNum" sz="quarter" idx="10"/>
          </p:nvPr>
        </p:nvSpPr>
        <p:spPr/>
        <p:txBody>
          <a:bodyPr/>
          <a:lstStyle/>
          <a:p>
            <a:fld id="{2D55A223-BDE3-4662-BD05-6BDBDD27824A}" type="slidenum">
              <a:rPr lang="en-US" smtClean="0">
                <a:solidFill>
                  <a:schemeClr val="bg1">
                    <a:lumMod val="85000"/>
                  </a:schemeClr>
                </a:solidFill>
              </a:rPr>
              <a:pPr/>
              <a:t>66</a:t>
            </a:fld>
            <a:endParaRPr lang="en-US" dirty="0">
              <a:solidFill>
                <a:schemeClr val="bg1">
                  <a:lumMod val="85000"/>
                </a:schemeClr>
              </a:solidFill>
            </a:endParaRPr>
          </a:p>
        </p:txBody>
      </p:sp>
      <p:sp>
        <p:nvSpPr>
          <p:cNvPr id="11" name="TextBox 10" hidden="1">
            <a:extLst>
              <a:ext uri="{FF2B5EF4-FFF2-40B4-BE49-F238E27FC236}">
                <a16:creationId xmlns:a16="http://schemas.microsoft.com/office/drawing/2014/main" id="{A7B46574-B3E0-4349-B28C-1AA401B0081C}"/>
              </a:ext>
            </a:extLst>
          </p:cNvPr>
          <p:cNvSpPr txBox="1"/>
          <p:nvPr/>
        </p:nvSpPr>
        <p:spPr>
          <a:xfrm>
            <a:off x="11071822" y="827901"/>
            <a:ext cx="1120178" cy="553998"/>
          </a:xfrm>
          <a:prstGeom prst="rect">
            <a:avLst/>
          </a:prstGeom>
          <a:solidFill>
            <a:srgbClr val="FFFF00"/>
          </a:solidFill>
        </p:spPr>
        <p:txBody>
          <a:bodyPr wrap="none" lIns="0" tIns="0" rIns="0" bIns="0" rtlCol="0">
            <a:spAutoFit/>
          </a:bodyPr>
          <a:lstStyle/>
          <a:p>
            <a:pPr>
              <a:spcAft>
                <a:spcPts val="600"/>
              </a:spcAft>
            </a:pPr>
            <a:r>
              <a:rPr lang="en-US" sz="1800" dirty="0">
                <a:solidFill>
                  <a:srgbClr val="FF0066"/>
                </a:solidFill>
              </a:rPr>
              <a:t>KAROLYN</a:t>
            </a:r>
            <a:br>
              <a:rPr lang="en-US" sz="1800" dirty="0">
                <a:solidFill>
                  <a:srgbClr val="FF0066"/>
                </a:solidFill>
              </a:rPr>
            </a:br>
            <a:r>
              <a:rPr lang="en-US" sz="1800" dirty="0">
                <a:solidFill>
                  <a:srgbClr val="FF0066"/>
                </a:solidFill>
              </a:rPr>
              <a:t>DAWN S</a:t>
            </a:r>
          </a:p>
        </p:txBody>
      </p:sp>
      <p:sp>
        <p:nvSpPr>
          <p:cNvPr id="5" name="Text Placeholder 2">
            <a:extLst>
              <a:ext uri="{FF2B5EF4-FFF2-40B4-BE49-F238E27FC236}">
                <a16:creationId xmlns:a16="http://schemas.microsoft.com/office/drawing/2014/main" id="{9404FF56-69EA-8EB5-82C0-EA78C14A1EC8}"/>
              </a:ext>
            </a:extLst>
          </p:cNvPr>
          <p:cNvSpPr>
            <a:spLocks noGrp="1"/>
          </p:cNvSpPr>
          <p:nvPr>
            <p:ph type="body" sz="quarter" idx="14"/>
          </p:nvPr>
        </p:nvSpPr>
        <p:spPr>
          <a:xfrm>
            <a:off x="457200" y="6553200"/>
            <a:ext cx="11277600" cy="304800"/>
          </a:xfrm>
        </p:spPr>
        <p:txBody>
          <a:bodyPr/>
          <a:lstStyle/>
          <a:p>
            <a:r>
              <a:rPr lang="en-US" dirty="0"/>
              <a:t>Screen images are for illustrative purposes only.</a:t>
            </a:r>
          </a:p>
        </p:txBody>
      </p:sp>
      <p:grpSp>
        <p:nvGrpSpPr>
          <p:cNvPr id="6" name="Group 5">
            <a:extLst>
              <a:ext uri="{FF2B5EF4-FFF2-40B4-BE49-F238E27FC236}">
                <a16:creationId xmlns:a16="http://schemas.microsoft.com/office/drawing/2014/main" id="{8B09D5F9-11E7-1A83-82F8-9DBF2733AC47}"/>
              </a:ext>
            </a:extLst>
          </p:cNvPr>
          <p:cNvGrpSpPr/>
          <p:nvPr/>
        </p:nvGrpSpPr>
        <p:grpSpPr>
          <a:xfrm>
            <a:off x="7604801" y="819007"/>
            <a:ext cx="3977599" cy="5219986"/>
            <a:chOff x="7371719" y="819007"/>
            <a:chExt cx="3977599" cy="5219986"/>
          </a:xfrm>
          <a:effectLst>
            <a:outerShdw blurRad="50800" dist="38100" dir="2700000" algn="tl" rotWithShape="0">
              <a:prstClr val="black">
                <a:alpha val="40000"/>
              </a:prstClr>
            </a:outerShdw>
          </a:effectLst>
        </p:grpSpPr>
        <p:pic>
          <p:nvPicPr>
            <p:cNvPr id="10" name="Picture 9" descr="A screenshot of a website&#10;&#10;AI-generated content may be incorrect.">
              <a:extLst>
                <a:ext uri="{FF2B5EF4-FFF2-40B4-BE49-F238E27FC236}">
                  <a16:creationId xmlns:a16="http://schemas.microsoft.com/office/drawing/2014/main" id="{1A1B709E-107F-FE63-D41B-88DCF8BC070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376201" y="4088548"/>
              <a:ext cx="3973117" cy="1950445"/>
            </a:xfrm>
            <a:prstGeom prst="rect">
              <a:avLst/>
            </a:prstGeom>
          </p:spPr>
        </p:pic>
        <p:pic>
          <p:nvPicPr>
            <p:cNvPr id="12" name="Picture 11" descr="A person in a lab coat&#10;&#10;AI-generated content may be incorrect.">
              <a:extLst>
                <a:ext uri="{FF2B5EF4-FFF2-40B4-BE49-F238E27FC236}">
                  <a16:creationId xmlns:a16="http://schemas.microsoft.com/office/drawing/2014/main" id="{BD8BE428-AB27-5F50-036E-49788EE3B1DC}"/>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7371719" y="2346319"/>
              <a:ext cx="3977599" cy="1950444"/>
            </a:xfrm>
            <a:prstGeom prst="rect">
              <a:avLst/>
            </a:prstGeom>
          </p:spPr>
        </p:pic>
        <p:pic>
          <p:nvPicPr>
            <p:cNvPr id="14" name="Picture 13" descr="A person in a white coat&#10;&#10;AI-generated content may be incorrect.">
              <a:extLst>
                <a:ext uri="{FF2B5EF4-FFF2-40B4-BE49-F238E27FC236}">
                  <a16:creationId xmlns:a16="http://schemas.microsoft.com/office/drawing/2014/main" id="{0094454A-59C4-4B31-92B5-10CDC98C5020}"/>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7376201" y="819007"/>
              <a:ext cx="3973117" cy="2161506"/>
            </a:xfrm>
            <a:prstGeom prst="rect">
              <a:avLst/>
            </a:prstGeom>
          </p:spPr>
        </p:pic>
      </p:grpSp>
    </p:spTree>
    <p:extLst>
      <p:ext uri="{BB962C8B-B14F-4D97-AF65-F5344CB8AC3E}">
        <p14:creationId xmlns:p14="http://schemas.microsoft.com/office/powerpoint/2010/main" val="4163043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F1891EA-14FC-C78E-30E5-0D8D2916E5BE}"/>
              </a:ext>
            </a:extLst>
          </p:cNvPr>
          <p:cNvSpPr/>
          <p:nvPr/>
        </p:nvSpPr>
        <p:spPr>
          <a:xfrm>
            <a:off x="6998328" y="0"/>
            <a:ext cx="5193671" cy="655320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9" name="Text Placeholder 8">
            <a:extLst>
              <a:ext uri="{FF2B5EF4-FFF2-40B4-BE49-F238E27FC236}">
                <a16:creationId xmlns:a16="http://schemas.microsoft.com/office/drawing/2014/main" id="{45626CD1-6AB8-4648-BC3D-3414992B45C7}"/>
              </a:ext>
            </a:extLst>
          </p:cNvPr>
          <p:cNvSpPr>
            <a:spLocks noGrp="1"/>
          </p:cNvSpPr>
          <p:nvPr>
            <p:ph type="body" sz="quarter" idx="13"/>
          </p:nvPr>
        </p:nvSpPr>
        <p:spPr>
          <a:xfrm>
            <a:off x="457200" y="6172200"/>
            <a:ext cx="6276109" cy="312420"/>
          </a:xfrm>
        </p:spPr>
        <p:txBody>
          <a:bodyPr/>
          <a:lstStyle/>
          <a:p>
            <a:r>
              <a:rPr lang="en-US" sz="600" dirty="0"/>
              <a:t>MyPrime.com is a pharmacy benefit website offered by Prime Therapeutics LLC.</a:t>
            </a:r>
          </a:p>
          <a:p>
            <a:r>
              <a:rPr lang="en-US" sz="600" dirty="0"/>
              <a:t>Prime Therapeutics LLC is a separate company contracted by Blue ‭Cross and Blue Shield of Illinois to provide pharmacy solutions. In addition, ‭contracting pharmacies are contracted through Prime Therapeutics. The ‭relationship between BCBSIL and contracting pharmacies is that of independent ‭contractors. BCBSIL, as well as several independent Blue Cross and Blue ‭Shield Plans, has an ownership interest in Prime Therapeutics.</a:t>
            </a:r>
          </a:p>
        </p:txBody>
      </p:sp>
      <p:sp>
        <p:nvSpPr>
          <p:cNvPr id="8" name="Content Placeholder 7">
            <a:extLst>
              <a:ext uri="{FF2B5EF4-FFF2-40B4-BE49-F238E27FC236}">
                <a16:creationId xmlns:a16="http://schemas.microsoft.com/office/drawing/2014/main" id="{310F772A-4FD0-45FD-B2A3-137929C2A5D0}"/>
              </a:ext>
            </a:extLst>
          </p:cNvPr>
          <p:cNvSpPr>
            <a:spLocks noGrp="1"/>
          </p:cNvSpPr>
          <p:nvPr>
            <p:ph idx="1"/>
          </p:nvPr>
        </p:nvSpPr>
        <p:spPr>
          <a:xfrm>
            <a:off x="457200" y="1306286"/>
            <a:ext cx="6515100" cy="4876800"/>
          </a:xfrm>
        </p:spPr>
        <p:txBody>
          <a:bodyPr/>
          <a:lstStyle/>
          <a:p>
            <a:pPr marL="0" indent="0">
              <a:buNone/>
            </a:pPr>
            <a:r>
              <a:rPr lang="en-US" sz="2400" dirty="0"/>
              <a:t>Single sign-on from </a:t>
            </a:r>
            <a:br>
              <a:rPr lang="en-US" sz="2400" dirty="0"/>
            </a:br>
            <a:r>
              <a:rPr lang="en-US" sz="2400" b="1" dirty="0">
                <a:solidFill>
                  <a:schemeClr val="tx2"/>
                </a:solidFill>
              </a:rPr>
              <a:t>myBlueElementIL.com </a:t>
            </a:r>
            <a:r>
              <a:rPr lang="en-US" sz="2400" dirty="0"/>
              <a:t>to:</a:t>
            </a:r>
          </a:p>
          <a:p>
            <a:r>
              <a:rPr lang="en-US" sz="2400" dirty="0"/>
              <a:t>Locate a pharmacy</a:t>
            </a:r>
          </a:p>
          <a:p>
            <a:r>
              <a:rPr lang="en-US" sz="2400" dirty="0"/>
              <a:t>Find drugs/drug list </a:t>
            </a:r>
          </a:p>
          <a:p>
            <a:r>
              <a:rPr lang="en-US" sz="2400" dirty="0"/>
              <a:t>View prescription claim history</a:t>
            </a:r>
          </a:p>
          <a:p>
            <a:r>
              <a:rPr lang="en-US" sz="2400" dirty="0"/>
              <a:t>Create personal medicine list</a:t>
            </a:r>
          </a:p>
          <a:p>
            <a:r>
              <a:rPr lang="en-US" sz="2400" dirty="0"/>
              <a:t>Learn about specific drugs</a:t>
            </a:r>
          </a:p>
          <a:p>
            <a:pPr lvl="1"/>
            <a:r>
              <a:rPr lang="en-US" sz="1800" dirty="0"/>
              <a:t>Rx cost calculator </a:t>
            </a:r>
          </a:p>
          <a:p>
            <a:pPr lvl="1"/>
            <a:r>
              <a:rPr lang="en-US" sz="1800" dirty="0"/>
              <a:t>Health information</a:t>
            </a:r>
          </a:p>
          <a:p>
            <a:pPr marL="0" indent="0">
              <a:buNone/>
            </a:pPr>
            <a:r>
              <a:rPr lang="en-US" sz="2400" dirty="0"/>
              <a:t> </a:t>
            </a:r>
          </a:p>
        </p:txBody>
      </p:sp>
      <p:sp>
        <p:nvSpPr>
          <p:cNvPr id="7" name="Title 6">
            <a:extLst>
              <a:ext uri="{FF2B5EF4-FFF2-40B4-BE49-F238E27FC236}">
                <a16:creationId xmlns:a16="http://schemas.microsoft.com/office/drawing/2014/main" id="{8C8FE198-EDD3-4677-9034-7D09413DF873}"/>
              </a:ext>
            </a:extLst>
          </p:cNvPr>
          <p:cNvSpPr>
            <a:spLocks noGrp="1"/>
          </p:cNvSpPr>
          <p:nvPr>
            <p:ph type="title"/>
          </p:nvPr>
        </p:nvSpPr>
        <p:spPr>
          <a:xfrm>
            <a:off x="457200" y="411480"/>
            <a:ext cx="6781801" cy="1188720"/>
          </a:xfrm>
        </p:spPr>
        <p:txBody>
          <a:bodyPr/>
          <a:lstStyle/>
          <a:p>
            <a:r>
              <a:rPr lang="en-US" dirty="0"/>
              <a:t>MyPrime.com</a:t>
            </a:r>
          </a:p>
        </p:txBody>
      </p:sp>
      <p:sp>
        <p:nvSpPr>
          <p:cNvPr id="11" name="TextBox 10" hidden="1">
            <a:extLst>
              <a:ext uri="{FF2B5EF4-FFF2-40B4-BE49-F238E27FC236}">
                <a16:creationId xmlns:a16="http://schemas.microsoft.com/office/drawing/2014/main" id="{44E436B3-6207-498C-8550-5F1843CA7E55}"/>
              </a:ext>
            </a:extLst>
          </p:cNvPr>
          <p:cNvSpPr txBox="1"/>
          <p:nvPr/>
        </p:nvSpPr>
        <p:spPr>
          <a:xfrm>
            <a:off x="11071822" y="827901"/>
            <a:ext cx="1120178" cy="553998"/>
          </a:xfrm>
          <a:prstGeom prst="rect">
            <a:avLst/>
          </a:prstGeom>
          <a:solidFill>
            <a:srgbClr val="FFFF00"/>
          </a:solidFill>
        </p:spPr>
        <p:txBody>
          <a:bodyPr wrap="none" lIns="0" tIns="0" rIns="0" bIns="0" rtlCol="0">
            <a:spAutoFit/>
          </a:bodyPr>
          <a:lstStyle/>
          <a:p>
            <a:pPr>
              <a:spcAft>
                <a:spcPts val="600"/>
              </a:spcAft>
            </a:pPr>
            <a:r>
              <a:rPr lang="en-US" sz="1800" dirty="0">
                <a:solidFill>
                  <a:srgbClr val="FF0066"/>
                </a:solidFill>
              </a:rPr>
              <a:t>KAROLYN</a:t>
            </a:r>
            <a:br>
              <a:rPr lang="en-US" sz="1800" dirty="0">
                <a:solidFill>
                  <a:srgbClr val="FF0066"/>
                </a:solidFill>
              </a:rPr>
            </a:br>
            <a:r>
              <a:rPr lang="en-US" sz="1800" dirty="0">
                <a:solidFill>
                  <a:srgbClr val="FF0066"/>
                </a:solidFill>
              </a:rPr>
              <a:t>DAWN S</a:t>
            </a:r>
          </a:p>
        </p:txBody>
      </p:sp>
      <p:sp>
        <p:nvSpPr>
          <p:cNvPr id="4" name="Text Placeholder 2">
            <a:extLst>
              <a:ext uri="{FF2B5EF4-FFF2-40B4-BE49-F238E27FC236}">
                <a16:creationId xmlns:a16="http://schemas.microsoft.com/office/drawing/2014/main" id="{E44E9F4A-595B-A448-838F-892D6A7614A8}"/>
              </a:ext>
            </a:extLst>
          </p:cNvPr>
          <p:cNvSpPr txBox="1">
            <a:spLocks/>
          </p:cNvSpPr>
          <p:nvPr/>
        </p:nvSpPr>
        <p:spPr>
          <a:xfrm>
            <a:off x="374650" y="6619875"/>
            <a:ext cx="11277600" cy="304800"/>
          </a:xfrm>
          <a:prstGeom prst="rect">
            <a:avLst/>
          </a:prstGeom>
        </p:spPr>
        <p:txBody>
          <a:bodyP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000" kern="600" baseline="0">
                <a:solidFill>
                  <a:schemeClr val="tx1"/>
                </a:solidFill>
                <a:latin typeface="+mn-lt"/>
                <a:ea typeface="+mn-ea"/>
                <a:cs typeface="+mn-cs"/>
              </a:defRPr>
            </a:lvl1pPr>
            <a:lvl2pPr marL="429768" indent="-182880" algn="l" defTabSz="685800" rtl="0" eaLnBrk="1" latinLnBrk="0" hangingPunct="1">
              <a:lnSpc>
                <a:spcPct val="100000"/>
              </a:lnSpc>
              <a:spcBef>
                <a:spcPts val="0"/>
              </a:spcBef>
              <a:spcAft>
                <a:spcPts val="600"/>
              </a:spcAft>
              <a:buClr>
                <a:schemeClr val="tx1"/>
              </a:buClr>
              <a:buFont typeface="Arial" panose="020B0604020202020204" pitchFamily="34" charset="0"/>
              <a:buChar char="–"/>
              <a:defRPr sz="16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600" dirty="0">
                <a:solidFill>
                  <a:schemeClr val="bg1"/>
                </a:solidFill>
              </a:rPr>
              <a:t>Screen images are for illustrative purposes only.</a:t>
            </a:r>
          </a:p>
        </p:txBody>
      </p:sp>
      <p:grpSp>
        <p:nvGrpSpPr>
          <p:cNvPr id="5" name="Group 4">
            <a:extLst>
              <a:ext uri="{FF2B5EF4-FFF2-40B4-BE49-F238E27FC236}">
                <a16:creationId xmlns:a16="http://schemas.microsoft.com/office/drawing/2014/main" id="{30F5DFA7-43A6-2E3F-59EE-7115B130C692}"/>
              </a:ext>
            </a:extLst>
          </p:cNvPr>
          <p:cNvGrpSpPr/>
          <p:nvPr/>
        </p:nvGrpSpPr>
        <p:grpSpPr>
          <a:xfrm>
            <a:off x="7922118" y="601256"/>
            <a:ext cx="3347393" cy="5596344"/>
            <a:chOff x="7485238" y="-830913"/>
            <a:chExt cx="3347393" cy="5596344"/>
          </a:xfrm>
          <a:effectLst>
            <a:outerShdw blurRad="50800" dist="38100" dir="2700000" algn="tl" rotWithShape="0">
              <a:prstClr val="black">
                <a:alpha val="40000"/>
              </a:prstClr>
            </a:outerShdw>
          </a:effectLst>
        </p:grpSpPr>
        <p:pic>
          <p:nvPicPr>
            <p:cNvPr id="6" name="Picture 5" descr="A screenshot of a medical website&#10;&#10;AI-generated content may be incorrect.">
              <a:extLst>
                <a:ext uri="{FF2B5EF4-FFF2-40B4-BE49-F238E27FC236}">
                  <a16:creationId xmlns:a16="http://schemas.microsoft.com/office/drawing/2014/main" id="{F65D1B6C-E355-259A-5867-4739865E52F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85239" y="-830913"/>
              <a:ext cx="3347392" cy="2699609"/>
            </a:xfrm>
            <a:prstGeom prst="rect">
              <a:avLst/>
            </a:prstGeom>
          </p:spPr>
        </p:pic>
        <p:pic>
          <p:nvPicPr>
            <p:cNvPr id="10" name="Picture 9" descr="A screenshot of a medical website&#10;&#10;AI-generated content may be incorrect.">
              <a:extLst>
                <a:ext uri="{FF2B5EF4-FFF2-40B4-BE49-F238E27FC236}">
                  <a16:creationId xmlns:a16="http://schemas.microsoft.com/office/drawing/2014/main" id="{F47718CB-764A-76B3-E371-F78840FD215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85239" y="842970"/>
              <a:ext cx="3347392" cy="2714184"/>
            </a:xfrm>
            <a:prstGeom prst="rect">
              <a:avLst/>
            </a:prstGeom>
          </p:spPr>
        </p:pic>
        <p:pic>
          <p:nvPicPr>
            <p:cNvPr id="12" name="Picture 11" descr="A screenshot of a web page&#10;&#10;AI-generated content may be incorrect.">
              <a:extLst>
                <a:ext uri="{FF2B5EF4-FFF2-40B4-BE49-F238E27FC236}">
                  <a16:creationId xmlns:a16="http://schemas.microsoft.com/office/drawing/2014/main" id="{CF52EE47-7F31-FD27-0C3B-198CE29CDBA3}"/>
                </a:ext>
              </a:extLst>
            </p:cNvPr>
            <p:cNvPicPr>
              <a:picLocks noChangeAspect="1"/>
            </p:cNvPicPr>
            <p:nvPr/>
          </p:nvPicPr>
          <p:blipFill>
            <a:blip r:embed="rId5" cstate="screen">
              <a:extLst>
                <a:ext uri="{28A0092B-C50C-407E-A947-70E740481C1C}">
                  <a14:useLocalDpi xmlns:a14="http://schemas.microsoft.com/office/drawing/2010/main"/>
                </a:ext>
              </a:extLst>
            </a:blip>
            <a:srcRect t="-1"/>
            <a:stretch>
              <a:fillRect/>
            </a:stretch>
          </p:blipFill>
          <p:spPr>
            <a:xfrm>
              <a:off x="7485238" y="2862992"/>
              <a:ext cx="3347393" cy="1902439"/>
            </a:xfrm>
            <a:prstGeom prst="rect">
              <a:avLst/>
            </a:prstGeom>
          </p:spPr>
        </p:pic>
      </p:grpSp>
    </p:spTree>
    <p:extLst>
      <p:ext uri="{BB962C8B-B14F-4D97-AF65-F5344CB8AC3E}">
        <p14:creationId xmlns:p14="http://schemas.microsoft.com/office/powerpoint/2010/main" val="995684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5AF459-4F3A-2D21-D4E4-54454B9B440F}"/>
              </a:ext>
            </a:extLst>
          </p:cNvPr>
          <p:cNvSpPr/>
          <p:nvPr/>
        </p:nvSpPr>
        <p:spPr>
          <a:xfrm>
            <a:off x="0" y="6555384"/>
            <a:ext cx="12192000" cy="302616"/>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grpSp>
        <p:nvGrpSpPr>
          <p:cNvPr id="4" name="Group 3">
            <a:extLst>
              <a:ext uri="{FF2B5EF4-FFF2-40B4-BE49-F238E27FC236}">
                <a16:creationId xmlns:a16="http://schemas.microsoft.com/office/drawing/2014/main" id="{E21F2A21-DBD2-6BF1-C107-3B80DD664112}"/>
              </a:ext>
            </a:extLst>
          </p:cNvPr>
          <p:cNvGrpSpPr/>
          <p:nvPr/>
        </p:nvGrpSpPr>
        <p:grpSpPr>
          <a:xfrm>
            <a:off x="9981008" y="5492725"/>
            <a:ext cx="2210992" cy="1062658"/>
            <a:chOff x="9981008" y="5492725"/>
            <a:chExt cx="2210992" cy="1062658"/>
          </a:xfrm>
        </p:grpSpPr>
        <p:pic>
          <p:nvPicPr>
            <p:cNvPr id="5" name="Picture 4">
              <a:extLst>
                <a:ext uri="{FF2B5EF4-FFF2-40B4-BE49-F238E27FC236}">
                  <a16:creationId xmlns:a16="http://schemas.microsoft.com/office/drawing/2014/main" id="{16D5923D-D371-E781-E9A6-8A4A6BD97FF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flipH="1">
              <a:off x="10030838" y="5492725"/>
              <a:ext cx="2161162" cy="1062658"/>
            </a:xfrm>
            <a:prstGeom prst="rect">
              <a:avLst/>
            </a:prstGeom>
          </p:spPr>
        </p:pic>
        <p:sp>
          <p:nvSpPr>
            <p:cNvPr id="6" name="Isosceles Triangle 8">
              <a:extLst>
                <a:ext uri="{FF2B5EF4-FFF2-40B4-BE49-F238E27FC236}">
                  <a16:creationId xmlns:a16="http://schemas.microsoft.com/office/drawing/2014/main" id="{C2640E21-1D27-43F3-A31C-DB40568E2BA0}"/>
                </a:ext>
              </a:extLst>
            </p:cNvPr>
            <p:cNvSpPr/>
            <p:nvPr userDrawn="1"/>
          </p:nvSpPr>
          <p:spPr>
            <a:xfrm rot="7436599">
              <a:off x="10006012" y="6336506"/>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0" name="Isosceles Triangle 9">
              <a:extLst>
                <a:ext uri="{FF2B5EF4-FFF2-40B4-BE49-F238E27FC236}">
                  <a16:creationId xmlns:a16="http://schemas.microsoft.com/office/drawing/2014/main" id="{0C834724-EE62-5B7A-1AD5-45B8F8BA2ABF}"/>
                </a:ext>
              </a:extLst>
            </p:cNvPr>
            <p:cNvSpPr/>
            <p:nvPr userDrawn="1"/>
          </p:nvSpPr>
          <p:spPr>
            <a:xfrm rot="4907884">
              <a:off x="10003629" y="6367462"/>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4" name="Isosceles Triangle 10">
              <a:extLst>
                <a:ext uri="{FF2B5EF4-FFF2-40B4-BE49-F238E27FC236}">
                  <a16:creationId xmlns:a16="http://schemas.microsoft.com/office/drawing/2014/main" id="{0BDAA5D9-2196-6615-514D-8DD3DC070292}"/>
                </a:ext>
              </a:extLst>
            </p:cNvPr>
            <p:cNvSpPr/>
            <p:nvPr userDrawn="1"/>
          </p:nvSpPr>
          <p:spPr>
            <a:xfrm rot="5650820">
              <a:off x="9998868" y="6407944"/>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5" name="Isosceles Triangle 11">
              <a:extLst>
                <a:ext uri="{FF2B5EF4-FFF2-40B4-BE49-F238E27FC236}">
                  <a16:creationId xmlns:a16="http://schemas.microsoft.com/office/drawing/2014/main" id="{3390E139-1E9D-6A94-B360-8C2293640D6F}"/>
                </a:ext>
              </a:extLst>
            </p:cNvPr>
            <p:cNvSpPr/>
            <p:nvPr userDrawn="1"/>
          </p:nvSpPr>
          <p:spPr>
            <a:xfrm rot="5718918">
              <a:off x="9994105" y="6450806"/>
              <a:ext cx="78581" cy="1047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grpSp>
      <p:sp>
        <p:nvSpPr>
          <p:cNvPr id="2" name="Slide Number Placeholder 1">
            <a:extLst>
              <a:ext uri="{FF2B5EF4-FFF2-40B4-BE49-F238E27FC236}">
                <a16:creationId xmlns:a16="http://schemas.microsoft.com/office/drawing/2014/main" id="{14B6A0A4-7F4E-4AA7-B6BB-F21DBE20C468}"/>
              </a:ext>
            </a:extLst>
          </p:cNvPr>
          <p:cNvSpPr>
            <a:spLocks noGrp="1"/>
          </p:cNvSpPr>
          <p:nvPr>
            <p:ph type="sldNum" sz="quarter" idx="12"/>
          </p:nvPr>
        </p:nvSpPr>
        <p:spPr>
          <a:xfrm>
            <a:off x="11582400" y="6553200"/>
            <a:ext cx="609600" cy="304800"/>
          </a:xfrm>
        </p:spPr>
        <p:txBody>
          <a:bodyPr/>
          <a:lstStyle/>
          <a:p>
            <a:fld id="{2D55A223-BDE3-4662-BD05-6BDBDD27824A}" type="slidenum">
              <a:rPr lang="en-US" smtClean="0">
                <a:solidFill>
                  <a:schemeClr val="bg1">
                    <a:lumMod val="50000"/>
                  </a:schemeClr>
                </a:solidFill>
              </a:rPr>
              <a:pPr/>
              <a:t>68</a:t>
            </a:fld>
            <a:endParaRPr lang="en-US" dirty="0">
              <a:solidFill>
                <a:schemeClr val="bg1">
                  <a:lumMod val="50000"/>
                </a:schemeClr>
              </a:solidFill>
            </a:endParaRPr>
          </a:p>
        </p:txBody>
      </p:sp>
      <p:sp>
        <p:nvSpPr>
          <p:cNvPr id="11" name="Content Placeholder 10">
            <a:extLst>
              <a:ext uri="{FF2B5EF4-FFF2-40B4-BE49-F238E27FC236}">
                <a16:creationId xmlns:a16="http://schemas.microsoft.com/office/drawing/2014/main" id="{7910D1FE-57DA-431F-8E91-682CE5C7DE12}"/>
              </a:ext>
            </a:extLst>
          </p:cNvPr>
          <p:cNvSpPr>
            <a:spLocks noGrp="1"/>
          </p:cNvSpPr>
          <p:nvPr>
            <p:ph sz="quarter" idx="15"/>
          </p:nvPr>
        </p:nvSpPr>
        <p:spPr>
          <a:xfrm>
            <a:off x="457200" y="1295400"/>
            <a:ext cx="4222813" cy="884694"/>
          </a:xfrm>
        </p:spPr>
        <p:txBody>
          <a:bodyPr/>
          <a:lstStyle/>
          <a:p>
            <a:r>
              <a:rPr lang="en-US" sz="2400" dirty="0"/>
              <a:t>The PA program promotes safe and appropriate medicine use. </a:t>
            </a:r>
          </a:p>
        </p:txBody>
      </p:sp>
      <p:sp>
        <p:nvSpPr>
          <p:cNvPr id="8" name="Content Placeholder 7">
            <a:extLst>
              <a:ext uri="{FF2B5EF4-FFF2-40B4-BE49-F238E27FC236}">
                <a16:creationId xmlns:a16="http://schemas.microsoft.com/office/drawing/2014/main" id="{45BE6C2D-0476-4795-A7C6-E13A5F23BDD8}"/>
              </a:ext>
            </a:extLst>
          </p:cNvPr>
          <p:cNvSpPr>
            <a:spLocks noGrp="1"/>
          </p:cNvSpPr>
          <p:nvPr>
            <p:ph idx="1"/>
          </p:nvPr>
        </p:nvSpPr>
        <p:spPr>
          <a:xfrm>
            <a:off x="5594412" y="1304930"/>
            <a:ext cx="6140388" cy="4791069"/>
          </a:xfrm>
        </p:spPr>
        <p:txBody>
          <a:bodyPr/>
          <a:lstStyle/>
          <a:p>
            <a:r>
              <a:rPr lang="en-US" sz="2200" dirty="0">
                <a:latin typeface="Arial" panose="020B0604020202020204" pitchFamily="34" charset="0"/>
                <a:cs typeface="Arial" panose="020B0604020202020204" pitchFamily="34" charset="0"/>
              </a:rPr>
              <a:t>If you are taking a drug that is part of the PA program, you will need to have your doctor submit a prior authorization request to </a:t>
            </a:r>
            <a:br>
              <a:rPr lang="en-US" sz="2200" dirty="0">
                <a:latin typeface="Arial" panose="020B0604020202020204" pitchFamily="34" charset="0"/>
                <a:cs typeface="Arial" panose="020B0604020202020204" pitchFamily="34" charset="0"/>
              </a:rPr>
            </a:br>
            <a:r>
              <a:rPr lang="en-US" sz="2200" dirty="0">
                <a:latin typeface="Arial" panose="020B0604020202020204" pitchFamily="34" charset="0"/>
                <a:cs typeface="Arial" panose="020B0604020202020204" pitchFamily="34" charset="0"/>
              </a:rPr>
              <a:t>Blue Cross and Blue Shield of Illinois. </a:t>
            </a:r>
          </a:p>
          <a:p>
            <a:pPr marL="234950" indent="-234950">
              <a:spcBef>
                <a:spcPts val="400"/>
              </a:spcBef>
              <a:spcAft>
                <a:spcPct val="20000"/>
              </a:spcAft>
              <a:buClr>
                <a:srgbClr val="0070C0"/>
              </a:buClr>
              <a:buSzPct val="110000"/>
            </a:pPr>
            <a:r>
              <a:rPr lang="en-US" sz="2200" dirty="0">
                <a:latin typeface="Arial" panose="020B0604020202020204" pitchFamily="34" charset="0"/>
                <a:cs typeface="Arial" panose="020B0604020202020204" pitchFamily="34" charset="0"/>
              </a:rPr>
              <a:t>If approved, you will pay your share for </a:t>
            </a:r>
            <a:br>
              <a:rPr lang="en-US" sz="2200" dirty="0">
                <a:latin typeface="Arial" panose="020B0604020202020204" pitchFamily="34" charset="0"/>
                <a:cs typeface="Arial" panose="020B0604020202020204" pitchFamily="34" charset="0"/>
              </a:rPr>
            </a:br>
            <a:r>
              <a:rPr lang="en-US" sz="2200" dirty="0">
                <a:latin typeface="Arial" panose="020B0604020202020204" pitchFamily="34" charset="0"/>
                <a:cs typeface="Arial" panose="020B0604020202020204" pitchFamily="34" charset="0"/>
              </a:rPr>
              <a:t>the drug, based on your benefit plan. </a:t>
            </a:r>
          </a:p>
          <a:p>
            <a:pPr marL="234950" indent="-234950">
              <a:spcBef>
                <a:spcPts val="400"/>
              </a:spcBef>
              <a:spcAft>
                <a:spcPct val="20000"/>
              </a:spcAft>
              <a:buClr>
                <a:srgbClr val="0070C0"/>
              </a:buClr>
              <a:buSzPct val="110000"/>
            </a:pPr>
            <a:r>
              <a:rPr lang="en-US" sz="2200" spc="-30" dirty="0">
                <a:latin typeface="Arial" panose="020B0604020202020204" pitchFamily="34" charset="0"/>
                <a:cs typeface="Arial" panose="020B0604020202020204" pitchFamily="34" charset="0"/>
              </a:rPr>
              <a:t>If not approved, the drug will not be covered. </a:t>
            </a:r>
          </a:p>
          <a:p>
            <a:pPr marL="457200" lvl="1" indent="-228600">
              <a:spcAft>
                <a:spcPts val="200"/>
              </a:spcAft>
              <a:buSzPct val="110000"/>
            </a:pPr>
            <a:r>
              <a:rPr lang="en-US" sz="1800" dirty="0">
                <a:latin typeface="Arial" panose="020B0604020202020204" pitchFamily="34" charset="0"/>
                <a:cs typeface="Arial" panose="020B0604020202020204" pitchFamily="34" charset="0"/>
              </a:rPr>
              <a:t>You may still fill the prescription, but you may </a:t>
            </a:r>
            <a:br>
              <a:rPr lang="en-US" sz="1800"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be responsible for the full amount charged by </a:t>
            </a:r>
            <a:br>
              <a:rPr lang="en-US" sz="1800"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the pharmacy. </a:t>
            </a:r>
          </a:p>
        </p:txBody>
      </p:sp>
      <p:sp>
        <p:nvSpPr>
          <p:cNvPr id="7" name="Title 6">
            <a:extLst>
              <a:ext uri="{FF2B5EF4-FFF2-40B4-BE49-F238E27FC236}">
                <a16:creationId xmlns:a16="http://schemas.microsoft.com/office/drawing/2014/main" id="{7ED73BE7-7AEA-437B-83B4-F590BA70AC3D}"/>
              </a:ext>
            </a:extLst>
          </p:cNvPr>
          <p:cNvSpPr>
            <a:spLocks noGrp="1"/>
          </p:cNvSpPr>
          <p:nvPr>
            <p:ph type="title"/>
          </p:nvPr>
        </p:nvSpPr>
        <p:spPr/>
        <p:txBody>
          <a:bodyPr/>
          <a:lstStyle/>
          <a:p>
            <a:r>
              <a:rPr lang="en-US" dirty="0"/>
              <a:t>Prior Authorization </a:t>
            </a:r>
          </a:p>
        </p:txBody>
      </p:sp>
      <p:sp>
        <p:nvSpPr>
          <p:cNvPr id="9" name="Text Placeholder 8">
            <a:extLst>
              <a:ext uri="{FF2B5EF4-FFF2-40B4-BE49-F238E27FC236}">
                <a16:creationId xmlns:a16="http://schemas.microsoft.com/office/drawing/2014/main" id="{ADA8345D-BBB5-40D3-9E24-10B691C21CA2}"/>
              </a:ext>
            </a:extLst>
          </p:cNvPr>
          <p:cNvSpPr>
            <a:spLocks noGrp="1"/>
          </p:cNvSpPr>
          <p:nvPr>
            <p:ph type="body" sz="quarter" idx="13"/>
          </p:nvPr>
        </p:nvSpPr>
        <p:spPr>
          <a:xfrm>
            <a:off x="5601382" y="6172200"/>
            <a:ext cx="4090303" cy="312420"/>
          </a:xfrm>
        </p:spPr>
        <p:txBody>
          <a:bodyPr/>
          <a:lstStyle/>
          <a:p>
            <a:r>
              <a:rPr lang="en-US" dirty="0"/>
              <a:t>Remember: Treatment decisions are always between you and your doctor, and cost is only one factor. Only you and your doctor can decide which medicine is right for you.</a:t>
            </a:r>
          </a:p>
        </p:txBody>
      </p:sp>
      <p:sp>
        <p:nvSpPr>
          <p:cNvPr id="12" name="TextBox 11" hidden="1">
            <a:extLst>
              <a:ext uri="{FF2B5EF4-FFF2-40B4-BE49-F238E27FC236}">
                <a16:creationId xmlns:a16="http://schemas.microsoft.com/office/drawing/2014/main" id="{FC57A944-3698-4CE9-8E18-8F660BCA1FF5}"/>
              </a:ext>
            </a:extLst>
          </p:cNvPr>
          <p:cNvSpPr txBox="1"/>
          <p:nvPr/>
        </p:nvSpPr>
        <p:spPr>
          <a:xfrm>
            <a:off x="11071822" y="827901"/>
            <a:ext cx="1120178" cy="553998"/>
          </a:xfrm>
          <a:prstGeom prst="rect">
            <a:avLst/>
          </a:prstGeom>
          <a:solidFill>
            <a:srgbClr val="FFFF00"/>
          </a:solidFill>
        </p:spPr>
        <p:txBody>
          <a:bodyPr wrap="none" lIns="0" tIns="0" rIns="0" bIns="0" rtlCol="0">
            <a:spAutoFit/>
          </a:bodyPr>
          <a:lstStyle/>
          <a:p>
            <a:pPr>
              <a:spcAft>
                <a:spcPts val="600"/>
              </a:spcAft>
            </a:pPr>
            <a:r>
              <a:rPr lang="en-US" sz="1800" dirty="0">
                <a:solidFill>
                  <a:srgbClr val="FF0066"/>
                </a:solidFill>
              </a:rPr>
              <a:t>KAROLYN</a:t>
            </a:r>
            <a:br>
              <a:rPr lang="en-US" sz="1800" dirty="0">
                <a:solidFill>
                  <a:srgbClr val="FF0066"/>
                </a:solidFill>
              </a:rPr>
            </a:br>
            <a:r>
              <a:rPr lang="en-US" sz="1800" dirty="0">
                <a:solidFill>
                  <a:srgbClr val="FF0066"/>
                </a:solidFill>
              </a:rPr>
              <a:t>DAWN S</a:t>
            </a:r>
          </a:p>
        </p:txBody>
      </p:sp>
      <p:pic>
        <p:nvPicPr>
          <p:cNvPr id="17" name="Picture 16" descr="A few women sitting at a table writing on a paper&#10;&#10;Description automatically generated">
            <a:extLst>
              <a:ext uri="{FF2B5EF4-FFF2-40B4-BE49-F238E27FC236}">
                <a16:creationId xmlns:a16="http://schemas.microsoft.com/office/drawing/2014/main" id="{C5FF6138-2E49-2C09-9CF8-889C67C274A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0" y="3128210"/>
            <a:ext cx="5138085" cy="3421781"/>
          </a:xfrm>
          <a:prstGeom prst="rect">
            <a:avLst/>
          </a:prstGeom>
        </p:spPr>
      </p:pic>
    </p:spTree>
    <p:extLst>
      <p:ext uri="{BB962C8B-B14F-4D97-AF65-F5344CB8AC3E}">
        <p14:creationId xmlns:p14="http://schemas.microsoft.com/office/powerpoint/2010/main" val="2919940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C35DDDB-16A6-49CB-B634-79A9EBB0421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830589" y="4373841"/>
            <a:ext cx="3904211" cy="2179359"/>
          </a:xfrm>
          <a:prstGeom prst="rect">
            <a:avLst/>
          </a:prstGeom>
        </p:spPr>
      </p:pic>
      <p:sp>
        <p:nvSpPr>
          <p:cNvPr id="4" name="Text Placeholder 3">
            <a:extLst>
              <a:ext uri="{FF2B5EF4-FFF2-40B4-BE49-F238E27FC236}">
                <a16:creationId xmlns:a16="http://schemas.microsoft.com/office/drawing/2014/main" id="{BBE87D9A-1BFD-486A-8EFE-F69DD819151D}"/>
              </a:ext>
            </a:extLst>
          </p:cNvPr>
          <p:cNvSpPr>
            <a:spLocks noGrp="1"/>
          </p:cNvSpPr>
          <p:nvPr>
            <p:ph type="body" sz="quarter" idx="13"/>
          </p:nvPr>
        </p:nvSpPr>
        <p:spPr>
          <a:xfrm>
            <a:off x="457200" y="6172200"/>
            <a:ext cx="6509657" cy="312420"/>
          </a:xfrm>
        </p:spPr>
        <p:txBody>
          <a:bodyPr/>
          <a:lstStyle/>
          <a:p>
            <a:r>
              <a:rPr lang="en-US" dirty="0"/>
              <a:t>Remember: Treatment decisions are always between you and your doctor, and cost is only one factor. Only you and your doctor can decide which medicine is right for you.</a:t>
            </a:r>
          </a:p>
        </p:txBody>
      </p:sp>
      <p:sp>
        <p:nvSpPr>
          <p:cNvPr id="5" name="Content Placeholder 4">
            <a:extLst>
              <a:ext uri="{FF2B5EF4-FFF2-40B4-BE49-F238E27FC236}">
                <a16:creationId xmlns:a16="http://schemas.microsoft.com/office/drawing/2014/main" id="{28385F41-94C4-48D7-9A85-53B5BAF88DDF}"/>
              </a:ext>
            </a:extLst>
          </p:cNvPr>
          <p:cNvSpPr>
            <a:spLocks noGrp="1"/>
          </p:cNvSpPr>
          <p:nvPr>
            <p:ph idx="1"/>
          </p:nvPr>
        </p:nvSpPr>
        <p:spPr>
          <a:xfrm>
            <a:off x="457200" y="1306286"/>
            <a:ext cx="7919156" cy="4876800"/>
          </a:xfrm>
        </p:spPr>
        <p:txBody>
          <a:bodyPr/>
          <a:lstStyle/>
          <a:p>
            <a:pPr marL="0" indent="0">
              <a:buNone/>
            </a:pPr>
            <a:r>
              <a:rPr lang="en-US" sz="2400" b="1" dirty="0"/>
              <a:t>This program requires a “step” approach before you may receive coverage for certain high-cost medicines. </a:t>
            </a:r>
          </a:p>
          <a:p>
            <a:r>
              <a:rPr lang="en-US" dirty="0"/>
              <a:t>You may need to use a safe, cost-effective, first-line </a:t>
            </a:r>
            <a:br>
              <a:rPr lang="en-US" dirty="0"/>
            </a:br>
            <a:r>
              <a:rPr lang="en-US" dirty="0"/>
              <a:t>drug before your benefit plan may cover another less preferred, second-line medicine included in the step </a:t>
            </a:r>
            <a:br>
              <a:rPr lang="en-US" dirty="0"/>
            </a:br>
            <a:r>
              <a:rPr lang="en-US" dirty="0"/>
              <a:t>therapy program. </a:t>
            </a:r>
          </a:p>
          <a:p>
            <a:r>
              <a:rPr lang="en-US" dirty="0">
                <a:cs typeface="Arial" panose="020B0604020202020204" pitchFamily="34" charset="0"/>
              </a:rPr>
              <a:t>If you and your doctor determine no alternate drug </a:t>
            </a:r>
            <a:br>
              <a:rPr lang="en-US" dirty="0">
                <a:cs typeface="Arial" panose="020B0604020202020204" pitchFamily="34" charset="0"/>
              </a:rPr>
            </a:br>
            <a:r>
              <a:rPr lang="en-US" dirty="0">
                <a:cs typeface="Arial" panose="020B0604020202020204" pitchFamily="34" charset="0"/>
              </a:rPr>
              <a:t>(including any available generic equivalent) is right </a:t>
            </a:r>
            <a:br>
              <a:rPr lang="en-US" dirty="0">
                <a:cs typeface="Arial" panose="020B0604020202020204" pitchFamily="34" charset="0"/>
              </a:rPr>
            </a:br>
            <a:r>
              <a:rPr lang="en-US" dirty="0">
                <a:cs typeface="Arial" panose="020B0604020202020204" pitchFamily="34" charset="0"/>
              </a:rPr>
              <a:t>for you, your doctor may submit a </a:t>
            </a:r>
            <a:r>
              <a:rPr lang="en-US" u="none" strike="noStrike" dirty="0">
                <a:effectLst/>
                <a:cs typeface="Arial" panose="020B0604020202020204" pitchFamily="34" charset="0"/>
              </a:rPr>
              <a:t>step therapy </a:t>
            </a:r>
            <a:br>
              <a:rPr lang="en-US" u="none" strike="noStrike" dirty="0">
                <a:effectLst/>
                <a:cs typeface="Arial" panose="020B0604020202020204" pitchFamily="34" charset="0"/>
              </a:rPr>
            </a:br>
            <a:r>
              <a:rPr lang="en-US" u="none" strike="noStrike" dirty="0">
                <a:effectLst/>
                <a:cs typeface="Arial" panose="020B0604020202020204" pitchFamily="34" charset="0"/>
              </a:rPr>
              <a:t>exception </a:t>
            </a:r>
            <a:r>
              <a:rPr lang="en-US" dirty="0">
                <a:cs typeface="Arial" panose="020B0604020202020204" pitchFamily="34" charset="0"/>
              </a:rPr>
              <a:t>request for coverage consideration of </a:t>
            </a:r>
            <a:br>
              <a:rPr lang="en-US" dirty="0">
                <a:cs typeface="Arial" panose="020B0604020202020204" pitchFamily="34" charset="0"/>
              </a:rPr>
            </a:br>
            <a:r>
              <a:rPr lang="en-US" dirty="0">
                <a:cs typeface="Arial" panose="020B0604020202020204" pitchFamily="34" charset="0"/>
              </a:rPr>
              <a:t>your current medicine.</a:t>
            </a:r>
          </a:p>
        </p:txBody>
      </p:sp>
      <p:sp>
        <p:nvSpPr>
          <p:cNvPr id="6" name="Title 5">
            <a:extLst>
              <a:ext uri="{FF2B5EF4-FFF2-40B4-BE49-F238E27FC236}">
                <a16:creationId xmlns:a16="http://schemas.microsoft.com/office/drawing/2014/main" id="{79FC025B-6399-4671-A3CE-AC7B02BE9AA4}"/>
              </a:ext>
            </a:extLst>
          </p:cNvPr>
          <p:cNvSpPr>
            <a:spLocks noGrp="1"/>
          </p:cNvSpPr>
          <p:nvPr>
            <p:ph type="title"/>
          </p:nvPr>
        </p:nvSpPr>
        <p:spPr>
          <a:xfrm>
            <a:off x="457200" y="411480"/>
            <a:ext cx="6781801" cy="1188720"/>
          </a:xfrm>
        </p:spPr>
        <p:txBody>
          <a:bodyPr/>
          <a:lstStyle/>
          <a:p>
            <a:r>
              <a:rPr lang="en-US" dirty="0"/>
              <a:t>Step Therapy</a:t>
            </a:r>
          </a:p>
        </p:txBody>
      </p:sp>
      <p:sp>
        <p:nvSpPr>
          <p:cNvPr id="8" name="TextBox 7" hidden="1">
            <a:extLst>
              <a:ext uri="{FF2B5EF4-FFF2-40B4-BE49-F238E27FC236}">
                <a16:creationId xmlns:a16="http://schemas.microsoft.com/office/drawing/2014/main" id="{067D76D1-A918-4B6E-80FE-D96F8CE67BDD}"/>
              </a:ext>
            </a:extLst>
          </p:cNvPr>
          <p:cNvSpPr txBox="1"/>
          <p:nvPr/>
        </p:nvSpPr>
        <p:spPr>
          <a:xfrm>
            <a:off x="11071822" y="827901"/>
            <a:ext cx="1120178" cy="553998"/>
          </a:xfrm>
          <a:prstGeom prst="rect">
            <a:avLst/>
          </a:prstGeom>
          <a:solidFill>
            <a:srgbClr val="FFFF00"/>
          </a:solidFill>
        </p:spPr>
        <p:txBody>
          <a:bodyPr wrap="none" lIns="0" tIns="0" rIns="0" bIns="0" rtlCol="0">
            <a:spAutoFit/>
          </a:bodyPr>
          <a:lstStyle/>
          <a:p>
            <a:pPr>
              <a:spcAft>
                <a:spcPts val="600"/>
              </a:spcAft>
            </a:pPr>
            <a:r>
              <a:rPr lang="en-US" sz="1800" dirty="0">
                <a:solidFill>
                  <a:srgbClr val="FF0066"/>
                </a:solidFill>
              </a:rPr>
              <a:t>KAROLYN</a:t>
            </a:r>
            <a:br>
              <a:rPr lang="en-US" sz="1800" dirty="0">
                <a:solidFill>
                  <a:srgbClr val="FF0066"/>
                </a:solidFill>
              </a:rPr>
            </a:br>
            <a:r>
              <a:rPr lang="en-US" sz="1800" dirty="0">
                <a:solidFill>
                  <a:srgbClr val="FF0066"/>
                </a:solidFill>
              </a:rPr>
              <a:t>DAWN S</a:t>
            </a:r>
          </a:p>
        </p:txBody>
      </p:sp>
    </p:spTree>
    <p:extLst>
      <p:ext uri="{BB962C8B-B14F-4D97-AF65-F5344CB8AC3E}">
        <p14:creationId xmlns:p14="http://schemas.microsoft.com/office/powerpoint/2010/main" val="2751258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erson and children looking at a computer&#10;&#10;Description automatically generated">
            <a:extLst>
              <a:ext uri="{FF2B5EF4-FFF2-40B4-BE49-F238E27FC236}">
                <a16:creationId xmlns:a16="http://schemas.microsoft.com/office/drawing/2014/main" id="{6875D0F2-8C44-3D7F-EFDB-A075C1F3218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flipH="1">
            <a:off x="6984361" y="0"/>
            <a:ext cx="5207639" cy="6553200"/>
          </a:xfrm>
          <a:prstGeom prst="rect">
            <a:avLst/>
          </a:prstGeom>
        </p:spPr>
      </p:pic>
      <p:sp>
        <p:nvSpPr>
          <p:cNvPr id="8" name="Content Placeholder 7">
            <a:extLst>
              <a:ext uri="{FF2B5EF4-FFF2-40B4-BE49-F238E27FC236}">
                <a16:creationId xmlns:a16="http://schemas.microsoft.com/office/drawing/2014/main" id="{99530677-A77B-49E7-8643-BD0EAC939895}"/>
              </a:ext>
            </a:extLst>
          </p:cNvPr>
          <p:cNvSpPr>
            <a:spLocks noGrp="1"/>
          </p:cNvSpPr>
          <p:nvPr>
            <p:ph idx="1"/>
          </p:nvPr>
        </p:nvSpPr>
        <p:spPr>
          <a:xfrm>
            <a:off x="457200" y="1328058"/>
            <a:ext cx="6781800" cy="4876800"/>
          </a:xfrm>
        </p:spPr>
        <p:txBody>
          <a:bodyPr/>
          <a:lstStyle/>
          <a:p>
            <a:pPr marL="0" indent="0">
              <a:buNone/>
            </a:pPr>
            <a:r>
              <a:rPr lang="en-US" b="1" dirty="0"/>
              <a:t>Log on to </a:t>
            </a:r>
            <a:r>
              <a:rPr lang="en-US" b="1" dirty="0">
                <a:solidFill>
                  <a:schemeClr val="tx2"/>
                </a:solidFill>
              </a:rPr>
              <a:t>myBlueElementIL.com </a:t>
            </a:r>
            <a:br>
              <a:rPr lang="en-US" b="1" dirty="0">
                <a:solidFill>
                  <a:schemeClr val="tx2"/>
                </a:solidFill>
              </a:rPr>
            </a:br>
            <a:r>
              <a:rPr lang="en-US" b="1" dirty="0"/>
              <a:t>for information about:</a:t>
            </a:r>
          </a:p>
          <a:p>
            <a:pPr marL="274320" lvl="1" indent="-274320">
              <a:spcBef>
                <a:spcPct val="36000"/>
              </a:spcBef>
              <a:spcAft>
                <a:spcPts val="300"/>
              </a:spcAft>
              <a:buClr>
                <a:srgbClr val="0070C0"/>
              </a:buClr>
              <a:buSzPct val="100000"/>
              <a:buFontTx/>
              <a:buChar char="•"/>
            </a:pPr>
            <a:r>
              <a:rPr lang="en-US" sz="2000" dirty="0">
                <a:solidFill>
                  <a:srgbClr val="000000"/>
                </a:solidFill>
              </a:rPr>
              <a:t>Claims </a:t>
            </a:r>
          </a:p>
          <a:p>
            <a:pPr marL="274320" lvl="1" indent="-274320">
              <a:spcBef>
                <a:spcPct val="36000"/>
              </a:spcBef>
              <a:spcAft>
                <a:spcPts val="300"/>
              </a:spcAft>
              <a:buClr>
                <a:srgbClr val="0070C0"/>
              </a:buClr>
              <a:buSzPct val="100000"/>
              <a:buFontTx/>
              <a:buChar char="•"/>
            </a:pPr>
            <a:r>
              <a:rPr lang="en-US" sz="2000" dirty="0">
                <a:solidFill>
                  <a:srgbClr val="000000"/>
                </a:solidFill>
              </a:rPr>
              <a:t>Medical benefit coverage</a:t>
            </a:r>
          </a:p>
          <a:p>
            <a:pPr marL="274320" lvl="1" indent="-274320">
              <a:spcBef>
                <a:spcPts val="600"/>
              </a:spcBef>
              <a:spcAft>
                <a:spcPts val="300"/>
              </a:spcAft>
              <a:buClr>
                <a:srgbClr val="0070C0"/>
              </a:buClr>
              <a:buSzPct val="100000"/>
              <a:buFontTx/>
              <a:buChar char="•"/>
            </a:pPr>
            <a:r>
              <a:rPr lang="en-US" sz="2000" dirty="0">
                <a:solidFill>
                  <a:srgbClr val="000000"/>
                </a:solidFill>
              </a:rPr>
              <a:t>Finding network providers</a:t>
            </a:r>
          </a:p>
          <a:p>
            <a:pPr marL="274320" lvl="1" indent="-274320">
              <a:spcBef>
                <a:spcPts val="600"/>
              </a:spcBef>
              <a:spcAft>
                <a:spcPts val="300"/>
              </a:spcAft>
              <a:buClr>
                <a:srgbClr val="0070C0"/>
              </a:buClr>
              <a:buSzPct val="100000"/>
              <a:buFontTx/>
              <a:buChar char="•"/>
            </a:pPr>
            <a:r>
              <a:rPr lang="en-US" sz="2000" dirty="0">
                <a:solidFill>
                  <a:srgbClr val="000000"/>
                </a:solidFill>
              </a:rPr>
              <a:t>Membership and eligibility </a:t>
            </a:r>
          </a:p>
          <a:p>
            <a:pPr marL="274320" lvl="1" indent="-274320">
              <a:spcBef>
                <a:spcPts val="600"/>
              </a:spcBef>
              <a:spcAft>
                <a:spcPts val="300"/>
              </a:spcAft>
              <a:buClr>
                <a:srgbClr val="0070C0"/>
              </a:buClr>
              <a:buSzPct val="100000"/>
              <a:buFontTx/>
              <a:buChar char="•"/>
            </a:pPr>
            <a:r>
              <a:rPr lang="en-US" sz="2000" dirty="0">
                <a:solidFill>
                  <a:srgbClr val="000000"/>
                </a:solidFill>
              </a:rPr>
              <a:t>Navigating digital tools and resources</a:t>
            </a:r>
          </a:p>
          <a:p>
            <a:pPr marL="274320" lvl="1" indent="-274320">
              <a:spcBef>
                <a:spcPts val="600"/>
              </a:spcBef>
              <a:spcAft>
                <a:spcPts val="300"/>
              </a:spcAft>
              <a:buClr>
                <a:srgbClr val="0070C0"/>
              </a:buClr>
              <a:buSzPct val="100000"/>
              <a:buFontTx/>
              <a:buChar char="•"/>
            </a:pPr>
            <a:r>
              <a:rPr lang="en-US" sz="2000" dirty="0">
                <a:solidFill>
                  <a:srgbClr val="000000"/>
                </a:solidFill>
              </a:rPr>
              <a:t>ID card requests</a:t>
            </a:r>
          </a:p>
          <a:p>
            <a:pPr marL="274320" lvl="1" indent="-274320">
              <a:spcBef>
                <a:spcPts val="600"/>
              </a:spcBef>
              <a:spcAft>
                <a:spcPts val="300"/>
              </a:spcAft>
              <a:buClr>
                <a:srgbClr val="0070C0"/>
              </a:buClr>
              <a:buSzPct val="100000"/>
              <a:buFontTx/>
              <a:buChar char="•"/>
            </a:pPr>
            <a:r>
              <a:rPr lang="en-US" sz="2000" dirty="0">
                <a:solidFill>
                  <a:srgbClr val="000000"/>
                </a:solidFill>
              </a:rPr>
              <a:t>Health education and transfer to </a:t>
            </a:r>
            <a:br>
              <a:rPr lang="en-US" sz="2000" dirty="0">
                <a:solidFill>
                  <a:srgbClr val="000000"/>
                </a:solidFill>
              </a:rPr>
            </a:br>
            <a:r>
              <a:rPr lang="en-US" sz="2000" dirty="0">
                <a:solidFill>
                  <a:srgbClr val="000000"/>
                </a:solidFill>
              </a:rPr>
              <a:t>other health programs</a:t>
            </a:r>
          </a:p>
          <a:p>
            <a:pPr marL="274320" lvl="1" indent="-274320">
              <a:spcBef>
                <a:spcPts val="600"/>
              </a:spcBef>
              <a:spcAft>
                <a:spcPts val="300"/>
              </a:spcAft>
              <a:buClr>
                <a:srgbClr val="0070C0"/>
              </a:buClr>
              <a:buSzPct val="100000"/>
              <a:buFontTx/>
              <a:buChar char="•"/>
            </a:pPr>
            <a:r>
              <a:rPr lang="en-US" sz="2000" dirty="0">
                <a:solidFill>
                  <a:srgbClr val="000000"/>
                </a:solidFill>
              </a:rPr>
              <a:t>Transition of care</a:t>
            </a:r>
            <a:endParaRPr lang="en-US" sz="2000" dirty="0"/>
          </a:p>
        </p:txBody>
      </p:sp>
      <p:sp>
        <p:nvSpPr>
          <p:cNvPr id="7" name="Title 6">
            <a:extLst>
              <a:ext uri="{FF2B5EF4-FFF2-40B4-BE49-F238E27FC236}">
                <a16:creationId xmlns:a16="http://schemas.microsoft.com/office/drawing/2014/main" id="{7DEBA37A-A508-4F80-8FF9-9E5AD2DD59C3}"/>
              </a:ext>
            </a:extLst>
          </p:cNvPr>
          <p:cNvSpPr>
            <a:spLocks noGrp="1"/>
          </p:cNvSpPr>
          <p:nvPr>
            <p:ph type="title"/>
          </p:nvPr>
        </p:nvSpPr>
        <p:spPr>
          <a:xfrm>
            <a:off x="457200" y="411480"/>
            <a:ext cx="4045527" cy="1188720"/>
          </a:xfrm>
        </p:spPr>
        <p:txBody>
          <a:bodyPr/>
          <a:lstStyle/>
          <a:p>
            <a:r>
              <a:rPr lang="en-US" dirty="0"/>
              <a:t>Customer Service</a:t>
            </a:r>
          </a:p>
        </p:txBody>
      </p:sp>
      <p:sp>
        <p:nvSpPr>
          <p:cNvPr id="2" name="Slide Number Placeholder 1">
            <a:extLst>
              <a:ext uri="{FF2B5EF4-FFF2-40B4-BE49-F238E27FC236}">
                <a16:creationId xmlns:a16="http://schemas.microsoft.com/office/drawing/2014/main" id="{0BDA7C19-6AE5-4356-AFA5-9F0B05C3F2C7}"/>
              </a:ext>
            </a:extLst>
          </p:cNvPr>
          <p:cNvSpPr>
            <a:spLocks noGrp="1"/>
          </p:cNvSpPr>
          <p:nvPr>
            <p:ph type="sldNum" sz="quarter" idx="10"/>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2D55A223-BDE3-4662-BD05-6BDBDD27824A}" type="slidenum">
              <a:rPr kumimoji="0" lang="en-US" sz="800" b="0" i="0" u="none" strike="noStrike" kern="1200" cap="none" spc="0" normalizeH="0" baseline="0" noProof="0" smtClean="0">
                <a:ln>
                  <a:noFill/>
                </a:ln>
                <a:solidFill>
                  <a:srgbClr val="FFFFFF">
                    <a:lumMod val="85000"/>
                  </a:srgbClr>
                </a:solidFill>
                <a:effectLst/>
                <a:uLnTx/>
                <a:uFillTx/>
                <a:latin typeface="Arial"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7</a:t>
            </a:fld>
            <a:endParaRPr kumimoji="0" lang="en-US" sz="800" b="0" i="0" u="none" strike="noStrike" kern="1200" cap="none" spc="0" normalizeH="0" baseline="0" noProof="0" dirty="0">
              <a:ln>
                <a:noFill/>
              </a:ln>
              <a:solidFill>
                <a:srgbClr val="FFFFFF">
                  <a:lumMod val="85000"/>
                </a:srgbClr>
              </a:solidFill>
              <a:effectLst/>
              <a:uLnTx/>
              <a:uFillTx/>
              <a:latin typeface="Arial" charset="0"/>
              <a:ea typeface="+mn-ea"/>
              <a:cs typeface="+mn-cs"/>
            </a:endParaRPr>
          </a:p>
        </p:txBody>
      </p:sp>
      <p:sp>
        <p:nvSpPr>
          <p:cNvPr id="11" name="TextBox 10" hidden="1">
            <a:extLst>
              <a:ext uri="{FF2B5EF4-FFF2-40B4-BE49-F238E27FC236}">
                <a16:creationId xmlns:a16="http://schemas.microsoft.com/office/drawing/2014/main" id="{08478224-473F-4028-8FA6-85D8FF59691F}"/>
              </a:ext>
            </a:extLst>
          </p:cNvPr>
          <p:cNvSpPr txBox="1"/>
          <p:nvPr/>
        </p:nvSpPr>
        <p:spPr>
          <a:xfrm>
            <a:off x="11396911" y="696528"/>
            <a:ext cx="795089" cy="276999"/>
          </a:xfrm>
          <a:prstGeom prst="rect">
            <a:avLst/>
          </a:prstGeom>
          <a:solidFill>
            <a:srgbClr val="FFFF00"/>
          </a:solidFill>
        </p:spPr>
        <p:txBody>
          <a:bodyPr wrap="none" lIns="0" tIns="0" rIns="0" bIns="0" rtlCol="0">
            <a:spAutoFit/>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US" sz="1800" b="1" i="0" u="none" strike="noStrike" kern="1200" cap="none" spc="0" normalizeH="0" baseline="0" noProof="0" dirty="0">
                <a:ln>
                  <a:noFill/>
                </a:ln>
                <a:solidFill>
                  <a:srgbClr val="FF0066"/>
                </a:solidFill>
                <a:effectLst/>
                <a:uLnTx/>
                <a:uFillTx/>
                <a:latin typeface="Arial" charset="0"/>
                <a:ea typeface="+mn-ea"/>
                <a:cs typeface="+mn-cs"/>
              </a:rPr>
              <a:t>JEFF K</a:t>
            </a:r>
          </a:p>
        </p:txBody>
      </p:sp>
      <p:sp>
        <p:nvSpPr>
          <p:cNvPr id="3" name="TextBox 2">
            <a:extLst>
              <a:ext uri="{FF2B5EF4-FFF2-40B4-BE49-F238E27FC236}">
                <a16:creationId xmlns:a16="http://schemas.microsoft.com/office/drawing/2014/main" id="{7199F47C-628E-0702-29A5-4185978F6181}"/>
              </a:ext>
            </a:extLst>
          </p:cNvPr>
          <p:cNvSpPr txBox="1"/>
          <p:nvPr/>
        </p:nvSpPr>
        <p:spPr>
          <a:xfrm>
            <a:off x="8830490" y="0"/>
            <a:ext cx="3361509" cy="430887"/>
          </a:xfrm>
          <a:prstGeom prst="rect">
            <a:avLst/>
          </a:prstGeom>
          <a:solidFill>
            <a:srgbClr val="FF0000"/>
          </a:solidFill>
        </p:spPr>
        <p:txBody>
          <a:bodyPr wrap="square" lIns="0" tIns="0" rIns="0" bIns="0" rtlCol="0">
            <a:spAutoFit/>
          </a:bodyPr>
          <a:lstStyle/>
          <a:p>
            <a:pPr algn="ctr">
              <a:spcAft>
                <a:spcPts val="600"/>
              </a:spcAft>
            </a:pPr>
            <a:r>
              <a:rPr lang="en-US" sz="1400" b="1" dirty="0">
                <a:solidFill>
                  <a:schemeClr val="bg1"/>
                </a:solidFill>
              </a:rPr>
              <a:t>Remove this slide if group has an advocacy vendor.</a:t>
            </a:r>
            <a:endParaRPr lang="en-US" b="1" dirty="0">
              <a:solidFill>
                <a:schemeClr val="bg1"/>
              </a:solidFill>
            </a:endParaRPr>
          </a:p>
        </p:txBody>
      </p:sp>
    </p:spTree>
    <p:extLst>
      <p:ext uri="{BB962C8B-B14F-4D97-AF65-F5344CB8AC3E}">
        <p14:creationId xmlns:p14="http://schemas.microsoft.com/office/powerpoint/2010/main" val="3808482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B1AF8CA-8F04-427F-A49C-C9C917D5F176}"/>
              </a:ext>
            </a:extLst>
          </p:cNvPr>
          <p:cNvSpPr>
            <a:spLocks noGrp="1"/>
          </p:cNvSpPr>
          <p:nvPr>
            <p:ph type="sldNum" sz="quarter" idx="12"/>
          </p:nvPr>
        </p:nvSpPr>
        <p:spPr/>
        <p:txBody>
          <a:bodyPr/>
          <a:lstStyle/>
          <a:p>
            <a:fld id="{2D55A223-BDE3-4662-BD05-6BDBDD27824A}" type="slidenum">
              <a:rPr lang="en-US" smtClean="0">
                <a:solidFill>
                  <a:schemeClr val="bg1">
                    <a:lumMod val="85000"/>
                  </a:schemeClr>
                </a:solidFill>
              </a:rPr>
              <a:pPr/>
              <a:t>70</a:t>
            </a:fld>
            <a:endParaRPr lang="en-US" dirty="0">
              <a:solidFill>
                <a:schemeClr val="bg1">
                  <a:lumMod val="85000"/>
                </a:schemeClr>
              </a:solidFill>
            </a:endParaRPr>
          </a:p>
        </p:txBody>
      </p:sp>
      <p:sp>
        <p:nvSpPr>
          <p:cNvPr id="9" name="Text Placeholder 8">
            <a:extLst>
              <a:ext uri="{FF2B5EF4-FFF2-40B4-BE49-F238E27FC236}">
                <a16:creationId xmlns:a16="http://schemas.microsoft.com/office/drawing/2014/main" id="{035C95EE-4F60-40B8-8AC6-5572C9C72A6A}"/>
              </a:ext>
            </a:extLst>
          </p:cNvPr>
          <p:cNvSpPr>
            <a:spLocks noGrp="1"/>
          </p:cNvSpPr>
          <p:nvPr>
            <p:ph type="body" sz="quarter" idx="13"/>
          </p:nvPr>
        </p:nvSpPr>
        <p:spPr/>
        <p:txBody>
          <a:bodyPr/>
          <a:lstStyle/>
          <a:p>
            <a:r>
              <a:rPr lang="en-US" dirty="0"/>
              <a:t>Remember: Treatment decisions are always between you and your doctor, and cost is only one factor. </a:t>
            </a:r>
            <a:br>
              <a:rPr lang="en-US" dirty="0"/>
            </a:br>
            <a:r>
              <a:rPr lang="en-US" dirty="0"/>
              <a:t>Only you and your doctor can decide which medicine is right for you.</a:t>
            </a:r>
          </a:p>
        </p:txBody>
      </p:sp>
      <p:sp>
        <p:nvSpPr>
          <p:cNvPr id="11" name="Content Placeholder 10">
            <a:extLst>
              <a:ext uri="{FF2B5EF4-FFF2-40B4-BE49-F238E27FC236}">
                <a16:creationId xmlns:a16="http://schemas.microsoft.com/office/drawing/2014/main" id="{712DA5D9-AD22-4743-A0D3-B1C72458022C}"/>
              </a:ext>
            </a:extLst>
          </p:cNvPr>
          <p:cNvSpPr>
            <a:spLocks noGrp="1"/>
          </p:cNvSpPr>
          <p:nvPr>
            <p:ph sz="quarter" idx="15"/>
          </p:nvPr>
        </p:nvSpPr>
        <p:spPr/>
        <p:txBody>
          <a:bodyPr/>
          <a:lstStyle/>
          <a:p>
            <a:r>
              <a:rPr lang="en-US" dirty="0"/>
              <a:t>To get the most from your pharmacy benefit, consider using generic drugs. </a:t>
            </a:r>
            <a:endParaRPr lang="en-US" dirty="0">
              <a:latin typeface="Arial" panose="020B0604020202020204" pitchFamily="34" charset="0"/>
              <a:cs typeface="Arial" panose="020B0604020202020204" pitchFamily="34" charset="0"/>
            </a:endParaRPr>
          </a:p>
        </p:txBody>
      </p:sp>
      <p:sp>
        <p:nvSpPr>
          <p:cNvPr id="8" name="Content Placeholder 7">
            <a:extLst>
              <a:ext uri="{FF2B5EF4-FFF2-40B4-BE49-F238E27FC236}">
                <a16:creationId xmlns:a16="http://schemas.microsoft.com/office/drawing/2014/main" id="{01E079A8-277B-42BE-82AB-5F60BADC46A3}"/>
              </a:ext>
            </a:extLst>
          </p:cNvPr>
          <p:cNvSpPr>
            <a:spLocks noGrp="1"/>
          </p:cNvSpPr>
          <p:nvPr>
            <p:ph idx="1"/>
          </p:nvPr>
        </p:nvSpPr>
        <p:spPr>
          <a:xfrm>
            <a:off x="457200" y="1306286"/>
            <a:ext cx="7745257" cy="4876800"/>
          </a:xfrm>
        </p:spPr>
        <p:txBody>
          <a:bodyPr/>
          <a:lstStyle/>
          <a:p>
            <a:r>
              <a:rPr lang="en-US" sz="2400" b="1" dirty="0">
                <a:solidFill>
                  <a:schemeClr val="accent1"/>
                </a:solidFill>
              </a:rPr>
              <a:t>This benefit is designed to encourage members to use medicines that have been shown to be safe and cost-effective.</a:t>
            </a:r>
          </a:p>
          <a:p>
            <a:pPr marL="182880" indent="-182880">
              <a:buFont typeface="Arial" panose="020B0604020202020204" pitchFamily="34" charset="0"/>
              <a:buChar char="•"/>
            </a:pPr>
            <a:r>
              <a:rPr lang="en-US" dirty="0"/>
              <a:t>A generic equivalent is made with the same active ingredient(s) </a:t>
            </a:r>
            <a:br>
              <a:rPr lang="en-US" dirty="0"/>
            </a:br>
            <a:r>
              <a:rPr lang="en-US" dirty="0"/>
              <a:t>at the same dose as the brand drug. </a:t>
            </a:r>
          </a:p>
          <a:p>
            <a:pPr marL="182880" indent="-182880">
              <a:buFont typeface="Arial" panose="020B0604020202020204" pitchFamily="34" charset="0"/>
              <a:buChar char="•"/>
            </a:pPr>
            <a:r>
              <a:rPr lang="en-US" dirty="0"/>
              <a:t>When you fill a prescription for a covered brand name drug </a:t>
            </a:r>
            <a:br>
              <a:rPr lang="en-US" dirty="0"/>
            </a:br>
            <a:r>
              <a:rPr lang="en-US" dirty="0"/>
              <a:t>where a generic equivalent is available, you may pay more.</a:t>
            </a:r>
          </a:p>
          <a:p>
            <a:pPr marL="182880" indent="-182880">
              <a:buFont typeface="Arial" panose="020B0604020202020204" pitchFamily="34" charset="0"/>
              <a:buChar char="•"/>
            </a:pPr>
            <a:r>
              <a:rPr lang="en-US" dirty="0"/>
              <a:t>You will pay the copay/coinsurance amount plus the difference in cost between the brand drug and its generic equivalent. </a:t>
            </a:r>
          </a:p>
        </p:txBody>
      </p:sp>
      <p:sp>
        <p:nvSpPr>
          <p:cNvPr id="7" name="Title 6">
            <a:extLst>
              <a:ext uri="{FF2B5EF4-FFF2-40B4-BE49-F238E27FC236}">
                <a16:creationId xmlns:a16="http://schemas.microsoft.com/office/drawing/2014/main" id="{4BD99D11-9B94-42C3-99ED-4788025C34BA}"/>
              </a:ext>
            </a:extLst>
          </p:cNvPr>
          <p:cNvSpPr>
            <a:spLocks noGrp="1"/>
          </p:cNvSpPr>
          <p:nvPr>
            <p:ph type="title"/>
          </p:nvPr>
        </p:nvSpPr>
        <p:spPr/>
        <p:txBody>
          <a:bodyPr/>
          <a:lstStyle/>
          <a:p>
            <a:r>
              <a:rPr lang="en-US" dirty="0"/>
              <a:t>Member Pay the Difference</a:t>
            </a:r>
          </a:p>
        </p:txBody>
      </p:sp>
      <p:pic>
        <p:nvPicPr>
          <p:cNvPr id="12" name="Picture 11">
            <a:extLst>
              <a:ext uri="{FF2B5EF4-FFF2-40B4-BE49-F238E27FC236}">
                <a16:creationId xmlns:a16="http://schemas.microsoft.com/office/drawing/2014/main" id="{825C62A1-C194-4CCB-968E-E3F6E1AADD8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661223" y="2860898"/>
            <a:ext cx="3530777" cy="3692302"/>
          </a:xfrm>
          <a:prstGeom prst="rect">
            <a:avLst/>
          </a:prstGeom>
        </p:spPr>
      </p:pic>
      <p:sp>
        <p:nvSpPr>
          <p:cNvPr id="13" name="TextBox 12" hidden="1">
            <a:extLst>
              <a:ext uri="{FF2B5EF4-FFF2-40B4-BE49-F238E27FC236}">
                <a16:creationId xmlns:a16="http://schemas.microsoft.com/office/drawing/2014/main" id="{0457A0D7-F8BD-4DCB-AD02-90F737BAFA67}"/>
              </a:ext>
            </a:extLst>
          </p:cNvPr>
          <p:cNvSpPr txBox="1"/>
          <p:nvPr/>
        </p:nvSpPr>
        <p:spPr>
          <a:xfrm>
            <a:off x="11071822" y="707981"/>
            <a:ext cx="1120178" cy="553998"/>
          </a:xfrm>
          <a:prstGeom prst="rect">
            <a:avLst/>
          </a:prstGeom>
          <a:solidFill>
            <a:srgbClr val="FFFF00"/>
          </a:solidFill>
        </p:spPr>
        <p:txBody>
          <a:bodyPr wrap="none" lIns="0" tIns="0" rIns="0" bIns="0" rtlCol="0">
            <a:spAutoFit/>
          </a:bodyPr>
          <a:lstStyle/>
          <a:p>
            <a:pPr>
              <a:spcAft>
                <a:spcPts val="600"/>
              </a:spcAft>
            </a:pPr>
            <a:r>
              <a:rPr lang="en-US" sz="1800" dirty="0">
                <a:solidFill>
                  <a:srgbClr val="FF0066"/>
                </a:solidFill>
              </a:rPr>
              <a:t>KAROLYN</a:t>
            </a:r>
            <a:br>
              <a:rPr lang="en-US" sz="1800" dirty="0">
                <a:solidFill>
                  <a:srgbClr val="FF0066"/>
                </a:solidFill>
              </a:rPr>
            </a:br>
            <a:r>
              <a:rPr lang="en-US" sz="1800" dirty="0">
                <a:solidFill>
                  <a:srgbClr val="FF0066"/>
                </a:solidFill>
              </a:rPr>
              <a:t>DAWN S</a:t>
            </a:r>
          </a:p>
        </p:txBody>
      </p:sp>
    </p:spTree>
    <p:extLst>
      <p:ext uri="{BB962C8B-B14F-4D97-AF65-F5344CB8AC3E}">
        <p14:creationId xmlns:p14="http://schemas.microsoft.com/office/powerpoint/2010/main" val="2705422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DC5CED-821F-56AB-C94C-9D6071D7D8F8}"/>
              </a:ext>
            </a:extLst>
          </p:cNvPr>
          <p:cNvSpPr>
            <a:spLocks noGrp="1"/>
          </p:cNvSpPr>
          <p:nvPr>
            <p:ph type="sldNum" sz="quarter" idx="12"/>
          </p:nvPr>
        </p:nvSpPr>
        <p:spPr>
          <a:xfrm>
            <a:off x="11582400" y="6553200"/>
            <a:ext cx="609600" cy="304800"/>
          </a:xfrm>
        </p:spPr>
        <p:txBody>
          <a:bodyPr/>
          <a:lstStyle/>
          <a:p>
            <a:fld id="{1384FA50-8B36-4B06-A05C-1E58CBA999B5}" type="slidenum">
              <a:rPr lang="en-US" smtClean="0">
                <a:solidFill>
                  <a:schemeClr val="bg1">
                    <a:lumMod val="95000"/>
                  </a:schemeClr>
                </a:solidFill>
              </a:rPr>
              <a:pPr/>
              <a:t>71</a:t>
            </a:fld>
            <a:endParaRPr lang="en-US" dirty="0">
              <a:solidFill>
                <a:schemeClr val="bg1">
                  <a:lumMod val="95000"/>
                </a:schemeClr>
              </a:solidFill>
            </a:endParaRPr>
          </a:p>
        </p:txBody>
      </p:sp>
      <p:sp>
        <p:nvSpPr>
          <p:cNvPr id="7" name="Title 6">
            <a:extLst>
              <a:ext uri="{FF2B5EF4-FFF2-40B4-BE49-F238E27FC236}">
                <a16:creationId xmlns:a16="http://schemas.microsoft.com/office/drawing/2014/main" id="{A2E24059-75C3-1685-A855-CAC4CDA9C4E7}"/>
              </a:ext>
            </a:extLst>
          </p:cNvPr>
          <p:cNvSpPr>
            <a:spLocks noGrp="1"/>
          </p:cNvSpPr>
          <p:nvPr>
            <p:ph type="title"/>
          </p:nvPr>
        </p:nvSpPr>
        <p:spPr>
          <a:xfrm>
            <a:off x="6096001" y="1317978"/>
            <a:ext cx="4946247" cy="2223303"/>
          </a:xfrm>
        </p:spPr>
        <p:txBody>
          <a:bodyPr/>
          <a:lstStyle/>
          <a:p>
            <a:r>
              <a:rPr lang="en-US" sz="3600" dirty="0">
                <a:latin typeface="Arial" panose="020B0604020202020204"/>
              </a:rPr>
              <a:t>myVirtualCare Access, care by Teladoc Health</a:t>
            </a:r>
            <a:r>
              <a:rPr lang="en-US" sz="1800" b="0" kern="0" baseline="100000" dirty="0">
                <a:latin typeface="Arial" panose="020B0604020202020204" pitchFamily="34" charset="0"/>
                <a:cs typeface="Arial" panose="020B0604020202020204" pitchFamily="34" charset="0"/>
              </a:rPr>
              <a:t>SM</a:t>
            </a:r>
            <a:endParaRPr lang="en-US" dirty="0"/>
          </a:p>
        </p:txBody>
      </p:sp>
      <p:sp>
        <p:nvSpPr>
          <p:cNvPr id="2" name="Text Placeholder 3">
            <a:extLst>
              <a:ext uri="{FF2B5EF4-FFF2-40B4-BE49-F238E27FC236}">
                <a16:creationId xmlns:a16="http://schemas.microsoft.com/office/drawing/2014/main" id="{1790AE19-38A6-2751-5604-311696B9F1D4}"/>
              </a:ext>
            </a:extLst>
          </p:cNvPr>
          <p:cNvSpPr txBox="1">
            <a:spLocks/>
          </p:cNvSpPr>
          <p:nvPr/>
        </p:nvSpPr>
        <p:spPr>
          <a:xfrm>
            <a:off x="5524504" y="6553200"/>
            <a:ext cx="5814056" cy="304800"/>
          </a:xfrm>
          <a:prstGeom prst="rect">
            <a:avLst/>
          </a:prstGeom>
        </p:spPr>
        <p:txBody>
          <a:bodyPr vert="horz" wrap="square" lIns="0" tIns="0" rIns="0" bIns="0" rtlCol="0" anchor="ctr">
            <a:noAutofit/>
          </a:bodyPr>
          <a:lstStyle>
            <a:lvl1pPr marL="0" indent="0" algn="l" defTabSz="685800" rtl="0" eaLnBrk="1" latinLnBrk="0" hangingPunct="1">
              <a:lnSpc>
                <a:spcPct val="100000"/>
              </a:lnSpc>
              <a:spcBef>
                <a:spcPts val="600"/>
              </a:spcBef>
              <a:spcAft>
                <a:spcPts val="300"/>
              </a:spcAft>
              <a:buClr>
                <a:schemeClr val="tx2"/>
              </a:buClr>
              <a:buFontTx/>
              <a:buNone/>
              <a:defRPr sz="800" kern="600" baseline="0">
                <a:solidFill>
                  <a:schemeClr val="tx1"/>
                </a:solidFill>
                <a:latin typeface="+mn-lt"/>
                <a:ea typeface="+mn-ea"/>
                <a:cs typeface="+mn-cs"/>
              </a:defRPr>
            </a:lvl1pPr>
            <a:lvl2pPr marL="457200" indent="-228600" algn="l" defTabSz="685800" rtl="0" eaLnBrk="1" latinLnBrk="0" hangingPunct="1">
              <a:lnSpc>
                <a:spcPct val="100000"/>
              </a:lnSpc>
              <a:spcBef>
                <a:spcPts val="0"/>
              </a:spcBef>
              <a:spcAft>
                <a:spcPts val="600"/>
              </a:spcAft>
              <a:buClr>
                <a:srgbClr val="D1310A"/>
              </a:buClr>
              <a:buFont typeface="Arial" panose="020B0604020202020204" pitchFamily="34" charset="0"/>
              <a:buChar char="•"/>
              <a:defRPr sz="18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400">
              <a:spcBef>
                <a:spcPts val="0"/>
              </a:spcBef>
              <a:spcAft>
                <a:spcPct val="0"/>
              </a:spcAft>
              <a:buClrTx/>
              <a:defRPr/>
            </a:pPr>
            <a:r>
              <a:rPr lang="en-US" sz="600" b="0" dirty="0">
                <a:solidFill>
                  <a:schemeClr val="bg1"/>
                </a:solidFill>
                <a:effectLst/>
                <a:ea typeface="Calibri" panose="020F0502020204030204" pitchFamily="34" charset="0"/>
                <a:cs typeface="Times New Roman" panose="02020603050405020304" pitchFamily="18" charset="0"/>
              </a:rPr>
              <a:t>Teladoc Health is an independent company that has contracted with Blue Cross and Blue Shield of Illinois to provide virtual medical care for members with coverage through BCBSIL.</a:t>
            </a:r>
            <a:r>
              <a:rPr lang="en-US" sz="600" kern="1200" dirty="0">
                <a:solidFill>
                  <a:schemeClr val="bg1"/>
                </a:solidFill>
              </a:rPr>
              <a:t> </a:t>
            </a:r>
            <a:r>
              <a:rPr kumimoji="0" lang="en-US" sz="600" b="0" i="0" u="none" strike="noStrike" kern="1200" cap="none" spc="0" normalizeH="0" baseline="0" noProof="0" dirty="0">
                <a:ln>
                  <a:noFill/>
                </a:ln>
                <a:solidFill>
                  <a:schemeClr val="bg1"/>
                </a:solidFill>
                <a:effectLst/>
                <a:uLnTx/>
                <a:uFillTx/>
                <a:ea typeface="+mn-ea"/>
                <a:cs typeface="+mn-cs"/>
              </a:rPr>
              <a:t>BCBSIL makes no endorsement, representations or warranties regarding third-party vendors and the products and services offered by them.</a:t>
            </a:r>
          </a:p>
        </p:txBody>
      </p:sp>
    </p:spTree>
    <p:extLst>
      <p:ext uri="{BB962C8B-B14F-4D97-AF65-F5344CB8AC3E}">
        <p14:creationId xmlns:p14="http://schemas.microsoft.com/office/powerpoint/2010/main" val="1909158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40F1360-8CC9-6AC6-A0A8-DCAAFCB8E0F2}"/>
              </a:ext>
            </a:extLst>
          </p:cNvPr>
          <p:cNvSpPr>
            <a:spLocks noGrp="1"/>
          </p:cNvSpPr>
          <p:nvPr>
            <p:ph type="sldNum" sz="quarter" idx="10"/>
          </p:nvPr>
        </p:nvSpPr>
        <p:spPr>
          <a:xfrm>
            <a:off x="11582400" y="6553200"/>
            <a:ext cx="609600" cy="304800"/>
          </a:xfrm>
        </p:spPr>
        <p:txBody>
          <a:bodyPr/>
          <a:lstStyle/>
          <a:p>
            <a:fld id="{1384FA50-8B36-4B06-A05C-1E58CBA999B5}" type="slidenum">
              <a:rPr lang="en-US" smtClean="0">
                <a:solidFill>
                  <a:schemeClr val="bg1">
                    <a:lumMod val="50000"/>
                  </a:schemeClr>
                </a:solidFill>
              </a:rPr>
              <a:pPr/>
              <a:t>72</a:t>
            </a:fld>
            <a:endParaRPr lang="en-US" dirty="0">
              <a:solidFill>
                <a:schemeClr val="bg1">
                  <a:lumMod val="50000"/>
                </a:schemeClr>
              </a:solidFill>
            </a:endParaRPr>
          </a:p>
        </p:txBody>
      </p:sp>
      <p:sp>
        <p:nvSpPr>
          <p:cNvPr id="4" name="Title 3">
            <a:extLst>
              <a:ext uri="{FF2B5EF4-FFF2-40B4-BE49-F238E27FC236}">
                <a16:creationId xmlns:a16="http://schemas.microsoft.com/office/drawing/2014/main" id="{860FC658-BE8D-A596-0C77-CCE98660AF3C}"/>
              </a:ext>
            </a:extLst>
          </p:cNvPr>
          <p:cNvSpPr>
            <a:spLocks noGrp="1"/>
          </p:cNvSpPr>
          <p:nvPr>
            <p:ph type="title"/>
          </p:nvPr>
        </p:nvSpPr>
        <p:spPr>
          <a:xfrm>
            <a:off x="457200" y="411480"/>
            <a:ext cx="8991600" cy="876300"/>
          </a:xfrm>
        </p:spPr>
        <p:txBody>
          <a:bodyPr/>
          <a:lstStyle/>
          <a:p>
            <a:r>
              <a:rPr lang="en-US" sz="3000" b="0" dirty="0">
                <a:solidFill>
                  <a:schemeClr val="tx2"/>
                </a:solidFill>
              </a:rPr>
              <a:t>How the Virtual Plan Works</a:t>
            </a:r>
            <a:br>
              <a:rPr lang="en-US" sz="3000" b="0" dirty="0">
                <a:solidFill>
                  <a:schemeClr val="tx2"/>
                </a:solidFill>
              </a:rPr>
            </a:br>
            <a:endParaRPr lang="en-US" sz="3000" b="0" dirty="0">
              <a:solidFill>
                <a:schemeClr val="tx2"/>
              </a:solidFill>
            </a:endParaRPr>
          </a:p>
        </p:txBody>
      </p:sp>
      <p:sp>
        <p:nvSpPr>
          <p:cNvPr id="21" name="Rounded Rectangle 20">
            <a:extLst>
              <a:ext uri="{FF2B5EF4-FFF2-40B4-BE49-F238E27FC236}">
                <a16:creationId xmlns:a16="http://schemas.microsoft.com/office/drawing/2014/main" id="{6712A37C-317D-E12F-E744-486C1901DD3A}"/>
              </a:ext>
            </a:extLst>
          </p:cNvPr>
          <p:cNvSpPr/>
          <p:nvPr/>
        </p:nvSpPr>
        <p:spPr>
          <a:xfrm>
            <a:off x="609600" y="2171700"/>
            <a:ext cx="10972800" cy="1549400"/>
          </a:xfrm>
          <a:prstGeom prst="roundRect">
            <a:avLst/>
          </a:prstGeom>
          <a:solidFill>
            <a:schemeClr val="accent6">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22" name="Rounded Rectangle 21">
            <a:extLst>
              <a:ext uri="{FF2B5EF4-FFF2-40B4-BE49-F238E27FC236}">
                <a16:creationId xmlns:a16="http://schemas.microsoft.com/office/drawing/2014/main" id="{6DADCD42-2C21-7C74-C789-C810E98BFD20}"/>
              </a:ext>
            </a:extLst>
          </p:cNvPr>
          <p:cNvSpPr/>
          <p:nvPr/>
        </p:nvSpPr>
        <p:spPr>
          <a:xfrm>
            <a:off x="609600" y="3835400"/>
            <a:ext cx="10972800" cy="1549400"/>
          </a:xfrm>
          <a:prstGeom prst="roundRect">
            <a:avLst/>
          </a:prstGeom>
          <a:solidFill>
            <a:schemeClr val="accent4">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25" name="TextBox 24">
            <a:extLst>
              <a:ext uri="{FF2B5EF4-FFF2-40B4-BE49-F238E27FC236}">
                <a16:creationId xmlns:a16="http://schemas.microsoft.com/office/drawing/2014/main" id="{11811D57-DA39-B66B-B2E3-5141B8BBD444}"/>
              </a:ext>
            </a:extLst>
          </p:cNvPr>
          <p:cNvSpPr txBox="1"/>
          <p:nvPr/>
        </p:nvSpPr>
        <p:spPr>
          <a:xfrm>
            <a:off x="1021711" y="2496239"/>
            <a:ext cx="696625" cy="630942"/>
          </a:xfrm>
          <a:prstGeom prst="rect">
            <a:avLst/>
          </a:prstGeom>
          <a:noFill/>
        </p:spPr>
        <p:txBody>
          <a:bodyPr wrap="square" lIns="0" tIns="0" rIns="0" bIns="0" rtlCol="0">
            <a:spAutoFit/>
          </a:bodyPr>
          <a:lstStyle/>
          <a:p>
            <a:pPr algn="ctr">
              <a:spcAft>
                <a:spcPts val="600"/>
              </a:spcAft>
            </a:pPr>
            <a:r>
              <a:rPr lang="en-US" sz="1800" dirty="0">
                <a:solidFill>
                  <a:schemeClr val="bg1"/>
                </a:solidFill>
              </a:rPr>
              <a:t>TIER</a:t>
            </a:r>
          </a:p>
          <a:p>
            <a:pPr algn="ctr">
              <a:spcAft>
                <a:spcPts val="600"/>
              </a:spcAft>
            </a:pPr>
            <a:endParaRPr lang="en-US" sz="1800" b="0" dirty="0"/>
          </a:p>
        </p:txBody>
      </p:sp>
      <p:sp>
        <p:nvSpPr>
          <p:cNvPr id="27" name="TextBox 26">
            <a:extLst>
              <a:ext uri="{FF2B5EF4-FFF2-40B4-BE49-F238E27FC236}">
                <a16:creationId xmlns:a16="http://schemas.microsoft.com/office/drawing/2014/main" id="{54D5AC50-8ADD-2F0C-C94D-3779BE00E451}"/>
              </a:ext>
            </a:extLst>
          </p:cNvPr>
          <p:cNvSpPr txBox="1"/>
          <p:nvPr/>
        </p:nvSpPr>
        <p:spPr>
          <a:xfrm>
            <a:off x="1041329" y="2685067"/>
            <a:ext cx="620441" cy="846386"/>
          </a:xfrm>
          <a:prstGeom prst="rect">
            <a:avLst/>
          </a:prstGeom>
          <a:noFill/>
        </p:spPr>
        <p:txBody>
          <a:bodyPr wrap="square" lIns="0" tIns="0" rIns="0" bIns="0" rtlCol="0">
            <a:spAutoFit/>
          </a:bodyPr>
          <a:lstStyle/>
          <a:p>
            <a:pPr algn="ctr">
              <a:spcAft>
                <a:spcPts val="600"/>
              </a:spcAft>
            </a:pPr>
            <a:r>
              <a:rPr lang="en-US" sz="5500" dirty="0">
                <a:solidFill>
                  <a:schemeClr val="bg1"/>
                </a:solidFill>
                <a:latin typeface="Arial Black" panose="020B0604020202020204" pitchFamily="34" charset="0"/>
                <a:cs typeface="Arial Black" panose="020B0604020202020204" pitchFamily="34" charset="0"/>
              </a:rPr>
              <a:t>1</a:t>
            </a:r>
          </a:p>
        </p:txBody>
      </p:sp>
      <p:sp>
        <p:nvSpPr>
          <p:cNvPr id="29" name="TextBox 28">
            <a:extLst>
              <a:ext uri="{FF2B5EF4-FFF2-40B4-BE49-F238E27FC236}">
                <a16:creationId xmlns:a16="http://schemas.microsoft.com/office/drawing/2014/main" id="{4DFC78F3-0F17-5F13-1756-AAFBF81FD9D1}"/>
              </a:ext>
            </a:extLst>
          </p:cNvPr>
          <p:cNvSpPr txBox="1"/>
          <p:nvPr/>
        </p:nvSpPr>
        <p:spPr>
          <a:xfrm>
            <a:off x="2228852" y="2469566"/>
            <a:ext cx="3767099" cy="985733"/>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100000"/>
              </a:lnSpc>
              <a:spcBef>
                <a:spcPts val="900"/>
              </a:spcBef>
              <a:spcAft>
                <a:spcPts val="0"/>
              </a:spcAft>
              <a:buClrTx/>
              <a:buSzTx/>
              <a:buFontTx/>
              <a:buNone/>
              <a:tabLst/>
              <a:defRPr/>
            </a:pPr>
            <a:r>
              <a:rPr kumimoji="0" lang="en-US" sz="1800" i="0" u="none" strike="noStrike" kern="1200" cap="none" spc="0" normalizeH="0" baseline="0" noProof="0" dirty="0">
                <a:ln>
                  <a:noFill/>
                </a:ln>
                <a:solidFill>
                  <a:schemeClr val="bg1"/>
                </a:solidFill>
                <a:effectLst/>
                <a:uLnTx/>
                <a:uFillTx/>
                <a:latin typeface="+mn-lt"/>
                <a:ea typeface="+mn-ea"/>
                <a:cs typeface="+mn-cs"/>
              </a:rPr>
              <a:t>Virtual Services and Coordinated </a:t>
            </a:r>
            <a:br>
              <a:rPr kumimoji="0" lang="en-US" sz="1800" i="0" u="none" strike="noStrike" kern="1200" cap="none" spc="0" normalizeH="0" baseline="0" noProof="0" dirty="0">
                <a:ln>
                  <a:noFill/>
                </a:ln>
                <a:solidFill>
                  <a:schemeClr val="bg1"/>
                </a:solidFill>
                <a:effectLst/>
                <a:uLnTx/>
                <a:uFillTx/>
                <a:latin typeface="+mn-lt"/>
                <a:ea typeface="+mn-ea"/>
                <a:cs typeface="+mn-cs"/>
              </a:rPr>
            </a:br>
            <a:r>
              <a:rPr kumimoji="0" lang="en-US" sz="1800" i="0" u="none" strike="noStrike" kern="1200" cap="none" spc="0" normalizeH="0" baseline="0" noProof="0" dirty="0">
                <a:ln>
                  <a:noFill/>
                </a:ln>
                <a:solidFill>
                  <a:schemeClr val="bg1"/>
                </a:solidFill>
                <a:effectLst/>
                <a:uLnTx/>
                <a:uFillTx/>
                <a:latin typeface="+mn-lt"/>
                <a:ea typeface="+mn-ea"/>
                <a:cs typeface="+mn-cs"/>
              </a:rPr>
              <a:t>In-Person Care</a:t>
            </a:r>
          </a:p>
        </p:txBody>
      </p:sp>
      <p:sp>
        <p:nvSpPr>
          <p:cNvPr id="13" name="TextBox 12">
            <a:extLst>
              <a:ext uri="{FF2B5EF4-FFF2-40B4-BE49-F238E27FC236}">
                <a16:creationId xmlns:a16="http://schemas.microsoft.com/office/drawing/2014/main" id="{FE52668F-E4A1-0D84-387D-3F22A4CC4EFE}"/>
              </a:ext>
            </a:extLst>
          </p:cNvPr>
          <p:cNvSpPr txBox="1"/>
          <p:nvPr/>
        </p:nvSpPr>
        <p:spPr>
          <a:xfrm>
            <a:off x="6478281" y="2198981"/>
            <a:ext cx="4831976" cy="1518644"/>
          </a:xfrm>
          <a:prstGeom prst="rect">
            <a:avLst/>
          </a:prstGeom>
          <a:noFill/>
        </p:spPr>
        <p:txBody>
          <a:bodyPr wrap="square" lIns="0" tIns="0" rIns="0" bIns="0" rtlCol="0" anchor="ctr">
            <a:noAutofit/>
          </a:bodyPr>
          <a:lstStyle/>
          <a:p>
            <a:pPr marL="285750" marR="0" lvl="0" indent="-285750"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lang="en-US" sz="1600" b="0" dirty="0">
                <a:solidFill>
                  <a:prstClr val="white"/>
                </a:solidFill>
                <a:latin typeface="+mn-lt"/>
              </a:rPr>
              <a:t>D</a:t>
            </a:r>
            <a:r>
              <a:rPr kumimoji="0" lang="en-US" sz="1600" b="0" i="0" u="none" strike="noStrike" kern="1200" cap="none" spc="0" normalizeH="0" baseline="0" noProof="0" dirty="0" err="1">
                <a:ln>
                  <a:noFill/>
                </a:ln>
                <a:solidFill>
                  <a:prstClr val="white"/>
                </a:solidFill>
                <a:effectLst/>
                <a:uLnTx/>
                <a:uFillTx/>
                <a:latin typeface="+mn-lt"/>
                <a:ea typeface="+mn-ea"/>
                <a:cs typeface="+mn-cs"/>
              </a:rPr>
              <a:t>eductible</a:t>
            </a:r>
            <a:r>
              <a:rPr lang="en-US" sz="1600" b="0" dirty="0">
                <a:solidFill>
                  <a:prstClr val="white"/>
                </a:solidFill>
                <a:latin typeface="+mn-lt"/>
              </a:rPr>
              <a:t> </a:t>
            </a:r>
            <a:r>
              <a:rPr kumimoji="0" lang="en-US" sz="1600" b="0" i="0" u="none" strike="noStrike" kern="1200" cap="none" spc="0" normalizeH="0" baseline="0" noProof="0" dirty="0">
                <a:ln>
                  <a:noFill/>
                </a:ln>
                <a:solidFill>
                  <a:prstClr val="white"/>
                </a:solidFill>
                <a:effectLst/>
                <a:uLnTx/>
                <a:uFillTx/>
                <a:latin typeface="+mn-lt"/>
                <a:ea typeface="+mn-ea"/>
                <a:cs typeface="+mn-cs"/>
              </a:rPr>
              <a:t>as low as $0</a:t>
            </a:r>
          </a:p>
          <a:p>
            <a:pPr marL="285750" marR="0" lvl="0" indent="-285750"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lang="en-US" sz="1600" b="0" dirty="0">
                <a:solidFill>
                  <a:prstClr val="white"/>
                </a:solidFill>
                <a:latin typeface="+mn-lt"/>
              </a:rPr>
              <a:t>Copays as low as $0</a:t>
            </a:r>
            <a:r>
              <a:rPr kumimoji="0" lang="en-US" sz="1600" b="0" i="0" u="none" strike="noStrike" kern="1200" cap="none" spc="0" normalizeH="0" baseline="0" noProof="0" dirty="0">
                <a:ln>
                  <a:noFill/>
                </a:ln>
                <a:solidFill>
                  <a:prstClr val="white"/>
                </a:solidFill>
                <a:effectLst/>
                <a:uLnTx/>
                <a:uFillTx/>
                <a:latin typeface="+mn-lt"/>
                <a:ea typeface="+mn-ea"/>
                <a:cs typeface="+mn-cs"/>
              </a:rPr>
              <a:t> for coordinated care/navigation to high-value in-person providers</a:t>
            </a:r>
          </a:p>
          <a:p>
            <a:pPr marL="285750" marR="0" lvl="0" indent="-285750"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mn-lt"/>
                <a:ea typeface="+mn-ea"/>
                <a:cs typeface="+mn-cs"/>
              </a:rPr>
              <a:t>Overall lower member cost share</a:t>
            </a:r>
          </a:p>
        </p:txBody>
      </p:sp>
      <p:sp>
        <p:nvSpPr>
          <p:cNvPr id="9" name="TextBox 8">
            <a:extLst>
              <a:ext uri="{FF2B5EF4-FFF2-40B4-BE49-F238E27FC236}">
                <a16:creationId xmlns:a16="http://schemas.microsoft.com/office/drawing/2014/main" id="{71B07328-252A-87FB-A0BD-9A9A0E53488D}"/>
              </a:ext>
            </a:extLst>
          </p:cNvPr>
          <p:cNvSpPr txBox="1"/>
          <p:nvPr/>
        </p:nvSpPr>
        <p:spPr>
          <a:xfrm>
            <a:off x="2231184" y="4147291"/>
            <a:ext cx="3932852" cy="925450"/>
          </a:xfrm>
          <a:prstGeom prst="rect">
            <a:avLst/>
          </a:prstGeom>
          <a:noFill/>
        </p:spPr>
        <p:txBody>
          <a:bodyPr wrap="square" lIns="0" tIns="0" rIns="0" bIns="0" rtlCol="0" anchor="ctr">
            <a:noAutofit/>
          </a:bodyPr>
          <a:lstStyle/>
          <a:p>
            <a:pPr marL="0" marR="0" lvl="0" indent="0" defTabSz="914400" rtl="0" eaLnBrk="1" fontAlgn="auto" latinLnBrk="0" hangingPunct="1">
              <a:lnSpc>
                <a:spcPct val="100000"/>
              </a:lnSpc>
              <a:spcBef>
                <a:spcPts val="900"/>
              </a:spcBef>
              <a:spcAft>
                <a:spcPts val="0"/>
              </a:spcAft>
              <a:buClrTx/>
              <a:buSzTx/>
              <a:buFontTx/>
              <a:buNone/>
              <a:tabLst/>
              <a:defRPr/>
            </a:pPr>
            <a:r>
              <a:rPr kumimoji="0" lang="en-US" sz="1800" i="0" u="none" strike="noStrike" kern="1200" cap="none" spc="0" normalizeH="0" baseline="0" noProof="0" dirty="0">
                <a:ln>
                  <a:noFill/>
                </a:ln>
                <a:solidFill>
                  <a:schemeClr val="bg1"/>
                </a:solidFill>
                <a:effectLst/>
                <a:uLnTx/>
                <a:uFillTx/>
                <a:latin typeface="+mn-lt"/>
                <a:ea typeface="+mn-ea"/>
                <a:cs typeface="+mn-cs"/>
              </a:rPr>
              <a:t>In-Person </a:t>
            </a:r>
            <a:r>
              <a:rPr lang="en-US" sz="1800" dirty="0">
                <a:solidFill>
                  <a:schemeClr val="bg1"/>
                </a:solidFill>
                <a:latin typeface="+mn-lt"/>
              </a:rPr>
              <a:t>C</a:t>
            </a:r>
            <a:r>
              <a:rPr kumimoji="0" lang="en-US" sz="1800" i="0" u="none" strike="noStrike" kern="1200" cap="none" spc="0" normalizeH="0" baseline="0" noProof="0" dirty="0">
                <a:ln>
                  <a:noFill/>
                </a:ln>
                <a:solidFill>
                  <a:schemeClr val="bg1"/>
                </a:solidFill>
                <a:effectLst/>
                <a:uLnTx/>
                <a:uFillTx/>
                <a:latin typeface="+mn-lt"/>
                <a:ea typeface="+mn-ea"/>
                <a:cs typeface="+mn-cs"/>
              </a:rPr>
              <a:t>are with PPO Provider, </a:t>
            </a:r>
            <a:br>
              <a:rPr kumimoji="0" lang="en-US" sz="1800" i="0" u="none" strike="noStrike" kern="1200" cap="none" spc="0" normalizeH="0" baseline="0" noProof="0" dirty="0">
                <a:ln>
                  <a:noFill/>
                </a:ln>
                <a:solidFill>
                  <a:schemeClr val="bg1"/>
                </a:solidFill>
                <a:effectLst/>
                <a:uLnTx/>
                <a:uFillTx/>
                <a:latin typeface="+mn-lt"/>
                <a:ea typeface="+mn-ea"/>
                <a:cs typeface="+mn-cs"/>
              </a:rPr>
            </a:br>
            <a:r>
              <a:rPr kumimoji="0" lang="en-US" sz="1800" i="0" u="none" strike="noStrike" kern="1200" cap="none" spc="0" normalizeH="0" baseline="0" noProof="0" dirty="0">
                <a:ln>
                  <a:noFill/>
                </a:ln>
                <a:solidFill>
                  <a:schemeClr val="bg1"/>
                </a:solidFill>
                <a:effectLst/>
                <a:uLnTx/>
                <a:uFillTx/>
                <a:latin typeface="+mn-lt"/>
                <a:ea typeface="+mn-ea"/>
                <a:cs typeface="+mn-cs"/>
              </a:rPr>
              <a:t>No Virtual Care Coordination</a:t>
            </a:r>
          </a:p>
        </p:txBody>
      </p:sp>
      <p:sp>
        <p:nvSpPr>
          <p:cNvPr id="14" name="TextBox 13">
            <a:extLst>
              <a:ext uri="{FF2B5EF4-FFF2-40B4-BE49-F238E27FC236}">
                <a16:creationId xmlns:a16="http://schemas.microsoft.com/office/drawing/2014/main" id="{8630FFAF-DA9E-301A-9ECC-1ED71DDEDDA0}"/>
              </a:ext>
            </a:extLst>
          </p:cNvPr>
          <p:cNvSpPr txBox="1"/>
          <p:nvPr/>
        </p:nvSpPr>
        <p:spPr>
          <a:xfrm>
            <a:off x="6492025" y="4204540"/>
            <a:ext cx="4724400" cy="798916"/>
          </a:xfrm>
          <a:prstGeom prst="rect">
            <a:avLst/>
          </a:prstGeom>
          <a:noFill/>
        </p:spPr>
        <p:txBody>
          <a:bodyPr wrap="square" lIns="0" tIns="0" rIns="0" bIns="0" rtlCol="0" anchor="ctr">
            <a:noAutofit/>
          </a:bodyPr>
          <a:lstStyle/>
          <a:p>
            <a:pPr marL="285750" marR="0" lvl="0" indent="-285750"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mn-lt"/>
                <a:ea typeface="+mn-ea"/>
                <a:cs typeface="+mn-cs"/>
              </a:rPr>
              <a:t>Higher deductible and coinsurance</a:t>
            </a:r>
          </a:p>
          <a:p>
            <a:pPr marL="285750" marR="0" lvl="0" indent="-285750"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mn-lt"/>
                <a:ea typeface="+mn-ea"/>
                <a:cs typeface="+mn-cs"/>
              </a:rPr>
              <a:t>Overall higher member cost share</a:t>
            </a:r>
          </a:p>
        </p:txBody>
      </p:sp>
      <p:sp>
        <p:nvSpPr>
          <p:cNvPr id="3" name="Text Placeholder 3">
            <a:extLst>
              <a:ext uri="{FF2B5EF4-FFF2-40B4-BE49-F238E27FC236}">
                <a16:creationId xmlns:a16="http://schemas.microsoft.com/office/drawing/2014/main" id="{AD7065C8-80D6-D711-ED20-E00463697FA3}"/>
              </a:ext>
            </a:extLst>
          </p:cNvPr>
          <p:cNvSpPr txBox="1">
            <a:spLocks/>
          </p:cNvSpPr>
          <p:nvPr/>
        </p:nvSpPr>
        <p:spPr>
          <a:xfrm>
            <a:off x="457200" y="6553200"/>
            <a:ext cx="6490252" cy="304800"/>
          </a:xfrm>
          <a:prstGeom prst="rect">
            <a:avLst/>
          </a:prstGeom>
        </p:spPr>
        <p:txBody>
          <a:bodyPr vert="horz" wrap="square" lIns="0" tIns="0" rIns="0" bIns="0" rtlCol="0" anchor="ctr">
            <a:noAutofit/>
          </a:bodyPr>
          <a:lstStyle>
            <a:lvl1pPr marL="0" indent="0" algn="l" defTabSz="685800" rtl="0" eaLnBrk="1" latinLnBrk="0" hangingPunct="1">
              <a:lnSpc>
                <a:spcPct val="100000"/>
              </a:lnSpc>
              <a:spcBef>
                <a:spcPts val="600"/>
              </a:spcBef>
              <a:spcAft>
                <a:spcPts val="300"/>
              </a:spcAft>
              <a:buClr>
                <a:schemeClr val="tx2"/>
              </a:buClr>
              <a:buFontTx/>
              <a:buNone/>
              <a:defRPr sz="800" kern="600" baseline="0">
                <a:solidFill>
                  <a:schemeClr val="tx1"/>
                </a:solidFill>
                <a:latin typeface="+mn-lt"/>
                <a:ea typeface="+mn-ea"/>
                <a:cs typeface="+mn-cs"/>
              </a:defRPr>
            </a:lvl1pPr>
            <a:lvl2pPr marL="457200" indent="-228600" algn="l" defTabSz="685800" rtl="0" eaLnBrk="1" latinLnBrk="0" hangingPunct="1">
              <a:lnSpc>
                <a:spcPct val="100000"/>
              </a:lnSpc>
              <a:spcBef>
                <a:spcPts val="0"/>
              </a:spcBef>
              <a:spcAft>
                <a:spcPts val="600"/>
              </a:spcAft>
              <a:buClr>
                <a:srgbClr val="D1310A"/>
              </a:buClr>
              <a:buFont typeface="Arial" panose="020B0604020202020204" pitchFamily="34" charset="0"/>
              <a:buChar char="•"/>
              <a:defRPr sz="18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0"/>
              </a:spcBef>
              <a:spcAft>
                <a:spcPct val="0"/>
              </a:spcAft>
              <a:buClrTx/>
              <a:buSzTx/>
              <a:buFontTx/>
              <a:buNone/>
              <a:tabLst/>
              <a:defRPr/>
            </a:pPr>
            <a:r>
              <a:rPr lang="en-US" sz="600" b="0" dirty="0">
                <a:effectLst/>
                <a:latin typeface="+mn-lt"/>
                <a:ea typeface="Calibri" panose="020F0502020204030204" pitchFamily="34" charset="0"/>
                <a:cs typeface="Times New Roman" panose="02020603050405020304" pitchFamily="18" charset="0"/>
              </a:rPr>
              <a:t>Teladoc Health is an independent company that has contracted with Blue Cross and Blue Shield of Illinois to provide virtual medical care for members with coverage through BCBSIL.</a:t>
            </a:r>
            <a:br>
              <a:rPr kumimoji="0" lang="en-US" sz="600" b="0" i="0" u="none" strike="noStrike" kern="1200" cap="none" spc="0" normalizeH="0" baseline="0" noProof="0" dirty="0">
                <a:ln>
                  <a:noFill/>
                </a:ln>
                <a:effectLst/>
                <a:uLnTx/>
                <a:uFillTx/>
                <a:latin typeface="Arial" charset="0"/>
                <a:ea typeface="+mn-ea"/>
                <a:cs typeface="+mn-cs"/>
              </a:rPr>
            </a:br>
            <a:r>
              <a:rPr kumimoji="0" lang="en-US" sz="600" b="0" i="0" u="none" strike="noStrike" kern="1200" cap="none" spc="0" normalizeH="0" baseline="0" noProof="0" dirty="0">
                <a:ln>
                  <a:noFill/>
                </a:ln>
                <a:effectLst/>
                <a:uLnTx/>
                <a:uFillTx/>
                <a:latin typeface="Arial" charset="0"/>
                <a:ea typeface="+mn-ea"/>
                <a:cs typeface="+mn-cs"/>
              </a:rPr>
              <a:t>BCBSIL makes no endorsement, representations or warranties regarding third-party vendors and the products and services offered by them.</a:t>
            </a:r>
          </a:p>
        </p:txBody>
      </p:sp>
      <p:sp>
        <p:nvSpPr>
          <p:cNvPr id="6" name="TextBox 5">
            <a:extLst>
              <a:ext uri="{FF2B5EF4-FFF2-40B4-BE49-F238E27FC236}">
                <a16:creationId xmlns:a16="http://schemas.microsoft.com/office/drawing/2014/main" id="{A117C819-23EF-9010-37B7-A45D2CF7EBD5}"/>
              </a:ext>
            </a:extLst>
          </p:cNvPr>
          <p:cNvSpPr txBox="1"/>
          <p:nvPr/>
        </p:nvSpPr>
        <p:spPr>
          <a:xfrm>
            <a:off x="457200" y="1382488"/>
            <a:ext cx="10934700" cy="553998"/>
          </a:xfrm>
          <a:prstGeom prst="rect">
            <a:avLst/>
          </a:prstGeom>
          <a:noFill/>
        </p:spPr>
        <p:txBody>
          <a:bodyPr wrap="square" lIns="0" tIns="0" rIns="0" bIns="0" rtlCol="0">
            <a:spAutoFit/>
          </a:bodyPr>
          <a:lstStyle/>
          <a:p>
            <a:pPr marL="0" indent="0" fontAlgn="auto">
              <a:spcBef>
                <a:spcPts val="1000"/>
              </a:spcBef>
              <a:spcAft>
                <a:spcPts val="1000"/>
              </a:spcAft>
              <a:buFont typeface="Arial" panose="020B0604020202020204" pitchFamily="34" charset="0"/>
              <a:buNone/>
            </a:pPr>
            <a:r>
              <a:rPr lang="en-US" b="0" dirty="0"/>
              <a:t>myVirtualCare Access, care by Teladoc Health</a:t>
            </a:r>
            <a:r>
              <a:rPr lang="en-US" sz="900" b="0" kern="0" baseline="100000" dirty="0">
                <a:latin typeface="Arial" panose="020B0604020202020204" pitchFamily="34" charset="0"/>
                <a:cs typeface="Arial" panose="020B0604020202020204" pitchFamily="34" charset="0"/>
              </a:rPr>
              <a:t>SM</a:t>
            </a:r>
            <a:r>
              <a:rPr lang="en-US" sz="1800" b="0" dirty="0"/>
              <a:t> </a:t>
            </a:r>
            <a:r>
              <a:rPr lang="en-US" b="0" dirty="0"/>
              <a:t>is a flexible, two-tier plan that lets you easily access coordinated care. </a:t>
            </a:r>
          </a:p>
        </p:txBody>
      </p:sp>
      <p:sp>
        <p:nvSpPr>
          <p:cNvPr id="10" name="Oval 9">
            <a:extLst>
              <a:ext uri="{FF2B5EF4-FFF2-40B4-BE49-F238E27FC236}">
                <a16:creationId xmlns:a16="http://schemas.microsoft.com/office/drawing/2014/main" id="{618325FB-FE4D-6A49-297A-5FDC140F5A2B}"/>
              </a:ext>
            </a:extLst>
          </p:cNvPr>
          <p:cNvSpPr/>
          <p:nvPr/>
        </p:nvSpPr>
        <p:spPr>
          <a:xfrm>
            <a:off x="801514" y="2412676"/>
            <a:ext cx="1113748" cy="1113748"/>
          </a:xfrm>
          <a:prstGeom prst="ellipse">
            <a:avLst/>
          </a:prstGeom>
          <a:noFill/>
          <a:ln w="19050">
            <a:solidFill>
              <a:schemeClr val="bg1"/>
            </a:solid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15" name="TextBox 14">
            <a:extLst>
              <a:ext uri="{FF2B5EF4-FFF2-40B4-BE49-F238E27FC236}">
                <a16:creationId xmlns:a16="http://schemas.microsoft.com/office/drawing/2014/main" id="{66911ED5-763A-B173-6645-2A8544524373}"/>
              </a:ext>
            </a:extLst>
          </p:cNvPr>
          <p:cNvSpPr txBox="1"/>
          <p:nvPr/>
        </p:nvSpPr>
        <p:spPr>
          <a:xfrm>
            <a:off x="1018990" y="4159032"/>
            <a:ext cx="696625" cy="630942"/>
          </a:xfrm>
          <a:prstGeom prst="rect">
            <a:avLst/>
          </a:prstGeom>
          <a:noFill/>
        </p:spPr>
        <p:txBody>
          <a:bodyPr wrap="square" lIns="0" tIns="0" rIns="0" bIns="0" rtlCol="0">
            <a:spAutoFit/>
          </a:bodyPr>
          <a:lstStyle/>
          <a:p>
            <a:pPr algn="ctr">
              <a:spcAft>
                <a:spcPts val="600"/>
              </a:spcAft>
            </a:pPr>
            <a:r>
              <a:rPr lang="en-US" sz="1800" dirty="0">
                <a:solidFill>
                  <a:schemeClr val="bg1"/>
                </a:solidFill>
              </a:rPr>
              <a:t>TIER</a:t>
            </a:r>
          </a:p>
          <a:p>
            <a:pPr algn="ctr">
              <a:spcAft>
                <a:spcPts val="600"/>
              </a:spcAft>
            </a:pPr>
            <a:endParaRPr lang="en-US" sz="1800" b="0" dirty="0"/>
          </a:p>
        </p:txBody>
      </p:sp>
      <p:sp>
        <p:nvSpPr>
          <p:cNvPr id="16" name="TextBox 15">
            <a:extLst>
              <a:ext uri="{FF2B5EF4-FFF2-40B4-BE49-F238E27FC236}">
                <a16:creationId xmlns:a16="http://schemas.microsoft.com/office/drawing/2014/main" id="{BDAD4643-F547-3546-A454-332021CC6D06}"/>
              </a:ext>
            </a:extLst>
          </p:cNvPr>
          <p:cNvSpPr txBox="1"/>
          <p:nvPr/>
        </p:nvSpPr>
        <p:spPr>
          <a:xfrm>
            <a:off x="1033162" y="4347860"/>
            <a:ext cx="620441" cy="846386"/>
          </a:xfrm>
          <a:prstGeom prst="rect">
            <a:avLst/>
          </a:prstGeom>
          <a:noFill/>
        </p:spPr>
        <p:txBody>
          <a:bodyPr wrap="square" lIns="0" tIns="0" rIns="0" bIns="0" rtlCol="0">
            <a:spAutoFit/>
          </a:bodyPr>
          <a:lstStyle/>
          <a:p>
            <a:pPr algn="ctr">
              <a:spcAft>
                <a:spcPts val="600"/>
              </a:spcAft>
            </a:pPr>
            <a:r>
              <a:rPr lang="en-US" sz="5500" dirty="0">
                <a:solidFill>
                  <a:schemeClr val="bg1"/>
                </a:solidFill>
                <a:latin typeface="Arial Black" panose="020B0604020202020204" pitchFamily="34" charset="0"/>
                <a:cs typeface="Arial Black" panose="020B0604020202020204" pitchFamily="34" charset="0"/>
              </a:rPr>
              <a:t>2</a:t>
            </a:r>
          </a:p>
        </p:txBody>
      </p:sp>
      <p:sp>
        <p:nvSpPr>
          <p:cNvPr id="17" name="Oval 16">
            <a:extLst>
              <a:ext uri="{FF2B5EF4-FFF2-40B4-BE49-F238E27FC236}">
                <a16:creationId xmlns:a16="http://schemas.microsoft.com/office/drawing/2014/main" id="{1A86AECE-7880-46E3-238A-376951970108}"/>
              </a:ext>
            </a:extLst>
          </p:cNvPr>
          <p:cNvSpPr/>
          <p:nvPr/>
        </p:nvSpPr>
        <p:spPr>
          <a:xfrm>
            <a:off x="798793" y="4050069"/>
            <a:ext cx="1113748" cy="1113748"/>
          </a:xfrm>
          <a:prstGeom prst="ellipse">
            <a:avLst/>
          </a:prstGeom>
          <a:noFill/>
          <a:ln w="19050">
            <a:solidFill>
              <a:schemeClr val="bg1"/>
            </a:solid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Tree>
    <p:extLst>
      <p:ext uri="{BB962C8B-B14F-4D97-AF65-F5344CB8AC3E}">
        <p14:creationId xmlns:p14="http://schemas.microsoft.com/office/powerpoint/2010/main" val="159553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E83A09-B72A-C0AD-AA06-5E93E1C93031}"/>
              </a:ext>
            </a:extLst>
          </p:cNvPr>
          <p:cNvSpPr>
            <a:spLocks noGrp="1"/>
          </p:cNvSpPr>
          <p:nvPr>
            <p:ph type="body" sz="quarter" idx="13"/>
          </p:nvPr>
        </p:nvSpPr>
        <p:spPr>
          <a:xfrm>
            <a:off x="457200" y="6194778"/>
            <a:ext cx="6781799" cy="312420"/>
          </a:xfrm>
        </p:spPr>
        <p:txBody>
          <a:bodyPr/>
          <a:lstStyle/>
          <a:p>
            <a:r>
              <a:rPr lang="en-US" sz="800" i="0" dirty="0">
                <a:solidFill>
                  <a:srgbClr val="4D4F53"/>
                </a:solidFill>
                <a:latin typeface="Helvetica Now Text" panose="020B0504030202020204" pitchFamily="34" charset="0"/>
                <a:ea typeface="ＭＳ Ｐゴシック"/>
                <a:cs typeface="+mn-cs"/>
              </a:rPr>
              <a:t>*OOPM is distinct for each tier in this design, in combination below legal limit.</a:t>
            </a:r>
          </a:p>
        </p:txBody>
      </p:sp>
      <p:sp>
        <p:nvSpPr>
          <p:cNvPr id="3" name="Content Placeholder 2">
            <a:extLst>
              <a:ext uri="{FF2B5EF4-FFF2-40B4-BE49-F238E27FC236}">
                <a16:creationId xmlns:a16="http://schemas.microsoft.com/office/drawing/2014/main" id="{C79AD7EA-8524-89F0-8E25-04A3ACB5863D}"/>
              </a:ext>
            </a:extLst>
          </p:cNvPr>
          <p:cNvSpPr>
            <a:spLocks noGrp="1"/>
          </p:cNvSpPr>
          <p:nvPr>
            <p:ph idx="1"/>
          </p:nvPr>
        </p:nvSpPr>
        <p:spPr/>
        <p:txBody>
          <a:bodyPr/>
          <a:lstStyle/>
          <a:p>
            <a:endParaRPr lang="en-US" dirty="0"/>
          </a:p>
        </p:txBody>
      </p:sp>
      <p:sp>
        <p:nvSpPr>
          <p:cNvPr id="5" name="Title 1">
            <a:extLst>
              <a:ext uri="{FF2B5EF4-FFF2-40B4-BE49-F238E27FC236}">
                <a16:creationId xmlns:a16="http://schemas.microsoft.com/office/drawing/2014/main" id="{C98926C0-00EA-213A-A14C-93F03F4AAD66}"/>
              </a:ext>
            </a:extLst>
          </p:cNvPr>
          <p:cNvSpPr>
            <a:spLocks noGrp="1"/>
          </p:cNvSpPr>
          <p:nvPr>
            <p:ph type="title"/>
            <p:custDataLst>
              <p:tags r:id="rId1"/>
            </p:custDataLst>
          </p:nvPr>
        </p:nvSpPr>
        <p:spPr>
          <a:xfrm>
            <a:off x="457200" y="411480"/>
            <a:ext cx="6781801" cy="1188720"/>
          </a:xfrm>
        </p:spPr>
        <p:txBody>
          <a:bodyPr>
            <a:normAutofit/>
          </a:bodyPr>
          <a:lstStyle/>
          <a:p>
            <a:r>
              <a:rPr lang="en-US" sz="3000" b="0" dirty="0">
                <a:solidFill>
                  <a:schemeClr val="tx2"/>
                </a:solidFill>
              </a:rPr>
              <a:t>Your </a:t>
            </a:r>
            <a:r>
              <a:rPr lang="en-US" sz="3000" b="0" dirty="0" err="1">
                <a:solidFill>
                  <a:schemeClr val="tx2"/>
                </a:solidFill>
              </a:rPr>
              <a:t>myVirtualCare</a:t>
            </a:r>
            <a:r>
              <a:rPr lang="en-US" sz="3000" b="0" dirty="0">
                <a:solidFill>
                  <a:schemeClr val="tx2"/>
                </a:solidFill>
              </a:rPr>
              <a:t> Access</a:t>
            </a:r>
            <a:r>
              <a:rPr lang="en-US" dirty="0"/>
              <a:t> Program</a:t>
            </a:r>
            <a:endParaRPr lang="en-US" sz="3000" b="0" dirty="0">
              <a:solidFill>
                <a:schemeClr val="tx2"/>
              </a:solidFill>
            </a:endParaRPr>
          </a:p>
        </p:txBody>
      </p:sp>
      <p:sp>
        <p:nvSpPr>
          <p:cNvPr id="4" name="Slide Number Placeholder 3">
            <a:extLst>
              <a:ext uri="{FF2B5EF4-FFF2-40B4-BE49-F238E27FC236}">
                <a16:creationId xmlns:a16="http://schemas.microsoft.com/office/drawing/2014/main" id="{FC049995-0F80-C263-96C0-528B3B6C23B1}"/>
              </a:ext>
            </a:extLst>
          </p:cNvPr>
          <p:cNvSpPr>
            <a:spLocks noGrp="1"/>
          </p:cNvSpPr>
          <p:nvPr>
            <p:ph type="sldNum" sz="quarter" idx="10"/>
          </p:nvPr>
        </p:nvSpPr>
        <p:spPr/>
        <p:txBody>
          <a:bodyPr/>
          <a:lstStyle/>
          <a:p>
            <a:fld id="{1384FA50-8B36-4B06-A05C-1E58CBA999B5}" type="slidenum">
              <a:rPr lang="en-US" smtClean="0">
                <a:solidFill>
                  <a:schemeClr val="bg1">
                    <a:lumMod val="85000"/>
                  </a:schemeClr>
                </a:solidFill>
              </a:rPr>
              <a:pPr/>
              <a:t>73</a:t>
            </a:fld>
            <a:endParaRPr lang="en-US" dirty="0">
              <a:solidFill>
                <a:schemeClr val="bg1">
                  <a:lumMod val="85000"/>
                </a:schemeClr>
              </a:solidFill>
            </a:endParaRPr>
          </a:p>
        </p:txBody>
      </p:sp>
      <p:graphicFrame>
        <p:nvGraphicFramePr>
          <p:cNvPr id="8" name="Table 7">
            <a:extLst>
              <a:ext uri="{FF2B5EF4-FFF2-40B4-BE49-F238E27FC236}">
                <a16:creationId xmlns:a16="http://schemas.microsoft.com/office/drawing/2014/main" id="{BCDA5505-B767-A91C-73A4-351C4187B946}"/>
              </a:ext>
            </a:extLst>
          </p:cNvPr>
          <p:cNvGraphicFramePr>
            <a:graphicFrameLocks noGrp="1"/>
          </p:cNvGraphicFramePr>
          <p:nvPr>
            <p:extLst>
              <p:ext uri="{D42A27DB-BD31-4B8C-83A1-F6EECF244321}">
                <p14:modId xmlns:p14="http://schemas.microsoft.com/office/powerpoint/2010/main" val="1688026281"/>
              </p:ext>
            </p:extLst>
          </p:nvPr>
        </p:nvGraphicFramePr>
        <p:xfrm>
          <a:off x="457201" y="1334322"/>
          <a:ext cx="11277599" cy="4837208"/>
        </p:xfrm>
        <a:graphic>
          <a:graphicData uri="http://schemas.openxmlformats.org/drawingml/2006/table">
            <a:tbl>
              <a:tblPr firstRow="1" bandRow="1">
                <a:tableStyleId>{21E4AEA4-8DFA-4A89-87EB-49C32662AFE0}</a:tableStyleId>
              </a:tblPr>
              <a:tblGrid>
                <a:gridCol w="5035719">
                  <a:extLst>
                    <a:ext uri="{9D8B030D-6E8A-4147-A177-3AD203B41FA5}">
                      <a16:colId xmlns:a16="http://schemas.microsoft.com/office/drawing/2014/main" val="1850542472"/>
                    </a:ext>
                  </a:extLst>
                </a:gridCol>
                <a:gridCol w="3015401">
                  <a:extLst>
                    <a:ext uri="{9D8B030D-6E8A-4147-A177-3AD203B41FA5}">
                      <a16:colId xmlns:a16="http://schemas.microsoft.com/office/drawing/2014/main" val="3705780610"/>
                    </a:ext>
                  </a:extLst>
                </a:gridCol>
                <a:gridCol w="3226479">
                  <a:extLst>
                    <a:ext uri="{9D8B030D-6E8A-4147-A177-3AD203B41FA5}">
                      <a16:colId xmlns:a16="http://schemas.microsoft.com/office/drawing/2014/main" val="3877328363"/>
                    </a:ext>
                  </a:extLst>
                </a:gridCol>
              </a:tblGrid>
              <a:tr h="391675">
                <a:tc>
                  <a:txBody>
                    <a:bodyPr/>
                    <a:lstStyle/>
                    <a:p>
                      <a:pPr marL="58738" marR="0" lvl="0" indent="0" algn="l" defTabSz="685800" rtl="0" eaLnBrk="1" fontAlgn="auto" latinLnBrk="0" hangingPunct="1">
                        <a:lnSpc>
                          <a:spcPct val="100000"/>
                        </a:lnSpc>
                        <a:spcBef>
                          <a:spcPts val="0"/>
                        </a:spcBef>
                        <a:spcAft>
                          <a:spcPts val="0"/>
                        </a:spcAft>
                        <a:buClrTx/>
                        <a:buSzTx/>
                        <a:buFontTx/>
                        <a:buNone/>
                        <a:tabLst/>
                        <a:defRPr/>
                      </a:pPr>
                      <a:r>
                        <a:rPr lang="en-US" sz="1600" dirty="0">
                          <a:solidFill>
                            <a:schemeClr val="bg1"/>
                          </a:solidFill>
                          <a:latin typeface="Arial" panose="020B0604020202020204" pitchFamily="34" charset="0"/>
                          <a:cs typeface="Arial" panose="020B0604020202020204" pitchFamily="34" charset="0"/>
                        </a:rPr>
                        <a:t>CATEGORY</a:t>
                      </a:r>
                    </a:p>
                  </a:txBody>
                  <a:tcPr anchor="ctr">
                    <a:solidFill>
                      <a:schemeClr val="accent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b="1" dirty="0">
                          <a:solidFill>
                            <a:schemeClr val="bg1"/>
                          </a:solidFill>
                          <a:latin typeface="Arial" panose="020B0604020202020204" pitchFamily="34" charset="0"/>
                          <a:cs typeface="Arial" panose="020B0604020202020204" pitchFamily="34" charset="0"/>
                        </a:rPr>
                        <a:t>Tier 1</a:t>
                      </a:r>
                      <a:br>
                        <a:rPr lang="en-US" sz="1400" b="1" dirty="0">
                          <a:solidFill>
                            <a:schemeClr val="bg1"/>
                          </a:solidFill>
                          <a:latin typeface="Arial" panose="020B0604020202020204" pitchFamily="34" charset="0"/>
                          <a:cs typeface="Arial" panose="020B0604020202020204" pitchFamily="34" charset="0"/>
                        </a:rPr>
                      </a:br>
                      <a:r>
                        <a:rPr lang="en-US" sz="1400" b="1" dirty="0">
                          <a:solidFill>
                            <a:schemeClr val="bg1"/>
                          </a:solidFill>
                          <a:latin typeface="Arial" panose="020B0604020202020204" pitchFamily="34" charset="0"/>
                          <a:cs typeface="Arial" panose="020B0604020202020204" pitchFamily="34" charset="0"/>
                        </a:rPr>
                        <a:t>Coordinated </a:t>
                      </a:r>
                      <a:r>
                        <a:rPr lang="en-US" sz="1400" b="1" u="sng" dirty="0">
                          <a:solidFill>
                            <a:schemeClr val="bg1"/>
                          </a:solidFill>
                          <a:latin typeface="Arial" panose="020B0604020202020204" pitchFamily="34" charset="0"/>
                          <a:cs typeface="Arial" panose="020B0604020202020204" pitchFamily="34" charset="0"/>
                        </a:rPr>
                        <a:t>In-Network</a:t>
                      </a:r>
                    </a:p>
                  </a:txBody>
                  <a:tcPr anchor="ctr">
                    <a:solidFill>
                      <a:schemeClr val="tx2"/>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b="1" dirty="0">
                          <a:solidFill>
                            <a:schemeClr val="bg1"/>
                          </a:solidFill>
                          <a:latin typeface="Arial" panose="020B0604020202020204" pitchFamily="34" charset="0"/>
                          <a:cs typeface="Arial" panose="020B0604020202020204" pitchFamily="34" charset="0"/>
                        </a:rPr>
                        <a:t>Tier 2 </a:t>
                      </a:r>
                      <a:br>
                        <a:rPr lang="en-US" sz="1400" b="1" dirty="0">
                          <a:solidFill>
                            <a:schemeClr val="bg1"/>
                          </a:solidFill>
                          <a:latin typeface="Arial" panose="020B0604020202020204" pitchFamily="34" charset="0"/>
                          <a:cs typeface="Arial" panose="020B0604020202020204" pitchFamily="34" charset="0"/>
                        </a:rPr>
                      </a:br>
                      <a:r>
                        <a:rPr lang="en-US" sz="1400" b="1" dirty="0">
                          <a:solidFill>
                            <a:schemeClr val="bg1"/>
                          </a:solidFill>
                          <a:latin typeface="Arial" panose="020B0604020202020204" pitchFamily="34" charset="0"/>
                          <a:cs typeface="Arial" panose="020B0604020202020204" pitchFamily="34" charset="0"/>
                        </a:rPr>
                        <a:t>Non-Coordinated </a:t>
                      </a:r>
                      <a:r>
                        <a:rPr lang="en-US" sz="1400" b="1" u="sng" dirty="0">
                          <a:solidFill>
                            <a:schemeClr val="bg1"/>
                          </a:solidFill>
                          <a:latin typeface="Arial" panose="020B0604020202020204" pitchFamily="34" charset="0"/>
                          <a:cs typeface="Arial" panose="020B0604020202020204" pitchFamily="34" charset="0"/>
                        </a:rPr>
                        <a:t>In-Network</a:t>
                      </a:r>
                    </a:p>
                  </a:txBody>
                  <a:tcPr anchor="ctr">
                    <a:solidFill>
                      <a:schemeClr val="accent2"/>
                    </a:solidFill>
                  </a:tcPr>
                </a:tc>
                <a:extLst>
                  <a:ext uri="{0D108BD9-81ED-4DB2-BD59-A6C34878D82A}">
                    <a16:rowId xmlns:a16="http://schemas.microsoft.com/office/drawing/2014/main" val="2626630016"/>
                  </a:ext>
                </a:extLst>
              </a:tr>
              <a:tr h="228456">
                <a:tc>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marL="115888" indent="0">
                        <a:tabLst/>
                      </a:pPr>
                      <a:r>
                        <a:rPr lang="en-US" sz="1200" b="0" dirty="0">
                          <a:solidFill>
                            <a:schemeClr val="tx1"/>
                          </a:solidFill>
                          <a:latin typeface="Arial" panose="020B0604020202020204" pitchFamily="34" charset="0"/>
                          <a:cs typeface="Arial" panose="020B0604020202020204" pitchFamily="34" charset="0"/>
                        </a:rPr>
                        <a:t>Deductible</a:t>
                      </a:r>
                    </a:p>
                  </a:txBody>
                  <a:tcPr marL="21948" marR="21948" marT="21948" marB="21948" anchor="ctr">
                    <a:solidFill>
                      <a:schemeClr val="bg1">
                        <a:lumMod val="95000"/>
                      </a:schemeClr>
                    </a:solidFill>
                  </a:tcPr>
                </a:tc>
                <a:tc>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algn="ctr"/>
                      <a:r>
                        <a:rPr lang="en-US" sz="1200" b="0" dirty="0">
                          <a:solidFill>
                            <a:schemeClr val="tx1"/>
                          </a:solidFill>
                          <a:latin typeface="Arial" panose="020B0604020202020204" pitchFamily="34" charset="0"/>
                          <a:cs typeface="Arial" panose="020B0604020202020204" pitchFamily="34" charset="0"/>
                        </a:rPr>
                        <a:t>$0</a:t>
                      </a:r>
                    </a:p>
                  </a:txBody>
                  <a:tcPr marL="21948" marR="21948" marT="21948" marB="21948" anchor="ctr">
                    <a:solidFill>
                      <a:schemeClr val="bg1">
                        <a:lumMod val="95000"/>
                      </a:schemeClr>
                    </a:solidFill>
                  </a:tcPr>
                </a:tc>
                <a:tc>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algn="ctr"/>
                      <a:r>
                        <a:rPr lang="en-US" sz="1200" b="0" dirty="0">
                          <a:solidFill>
                            <a:schemeClr val="tx1"/>
                          </a:solidFill>
                          <a:latin typeface="Arial" panose="020B0604020202020204" pitchFamily="34" charset="0"/>
                          <a:cs typeface="Arial" panose="020B0604020202020204" pitchFamily="34" charset="0"/>
                        </a:rPr>
                        <a:t>$3,000 / $6,000</a:t>
                      </a:r>
                    </a:p>
                  </a:txBody>
                  <a:tcPr marL="21948" marR="21948" marT="21948" marB="21948" anchor="ctr">
                    <a:solidFill>
                      <a:schemeClr val="bg1">
                        <a:lumMod val="95000"/>
                      </a:schemeClr>
                    </a:solidFill>
                  </a:tcPr>
                </a:tc>
                <a:extLst>
                  <a:ext uri="{0D108BD9-81ED-4DB2-BD59-A6C34878D82A}">
                    <a16:rowId xmlns:a16="http://schemas.microsoft.com/office/drawing/2014/main" val="803520603"/>
                  </a:ext>
                </a:extLst>
              </a:tr>
              <a:tr h="228456">
                <a:tc>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marL="6350" indent="109538">
                        <a:tabLst/>
                      </a:pPr>
                      <a:r>
                        <a:rPr lang="en-US" sz="1200" b="0" dirty="0">
                          <a:solidFill>
                            <a:schemeClr val="tx1"/>
                          </a:solidFill>
                          <a:latin typeface="Arial" panose="020B0604020202020204" pitchFamily="34" charset="0"/>
                          <a:cs typeface="Arial" panose="020B0604020202020204" pitchFamily="34" charset="0"/>
                        </a:rPr>
                        <a:t>Out-of-Pocket Limit*</a:t>
                      </a:r>
                    </a:p>
                  </a:txBody>
                  <a:tcPr marL="21948" marR="21948" marT="21948" marB="21948" anchor="ctr">
                    <a:solidFill>
                      <a:schemeClr val="bg1">
                        <a:lumMod val="95000"/>
                      </a:schemeClr>
                    </a:solidFill>
                  </a:tcPr>
                </a:tc>
                <a:tc>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algn="ctr"/>
                      <a:r>
                        <a:rPr lang="en-US" sz="1200" b="0" dirty="0">
                          <a:solidFill>
                            <a:schemeClr val="tx1"/>
                          </a:solidFill>
                          <a:latin typeface="Arial" panose="020B0604020202020204" pitchFamily="34" charset="0"/>
                          <a:cs typeface="Arial" panose="020B0604020202020204" pitchFamily="34" charset="0"/>
                        </a:rPr>
                        <a:t>$6,000 / $12,000</a:t>
                      </a:r>
                    </a:p>
                  </a:txBody>
                  <a:tcPr marL="21948" marR="21948" marT="21948" marB="21948" anchor="ctr">
                    <a:solidFill>
                      <a:schemeClr val="bg1">
                        <a:lumMod val="95000"/>
                      </a:schemeClr>
                    </a:solidFill>
                  </a:tcPr>
                </a:tc>
                <a:tc>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marL="0" marR="0" lvl="0" indent="0" algn="ctr">
                        <a:lnSpc>
                          <a:spcPct val="100000"/>
                        </a:lnSpc>
                        <a:spcBef>
                          <a:spcPct val="0"/>
                        </a:spcBef>
                        <a:spcAft>
                          <a:spcPct val="0"/>
                        </a:spcAft>
                        <a:buNone/>
                      </a:pPr>
                      <a:r>
                        <a:rPr lang="en-US" sz="1200" b="0" dirty="0">
                          <a:solidFill>
                            <a:schemeClr val="tx1"/>
                          </a:solidFill>
                          <a:latin typeface="Arial" panose="020B0604020202020204" pitchFamily="34" charset="0"/>
                          <a:cs typeface="Arial" panose="020B0604020202020204" pitchFamily="34" charset="0"/>
                        </a:rPr>
                        <a:t>$8,550 / $17,100</a:t>
                      </a:r>
                    </a:p>
                  </a:txBody>
                  <a:tcPr marL="21948" marR="21948" marT="21948" marB="21948" anchor="ctr">
                    <a:solidFill>
                      <a:schemeClr val="bg1">
                        <a:lumMod val="95000"/>
                      </a:schemeClr>
                    </a:solidFill>
                  </a:tcPr>
                </a:tc>
                <a:extLst>
                  <a:ext uri="{0D108BD9-81ED-4DB2-BD59-A6C34878D82A}">
                    <a16:rowId xmlns:a16="http://schemas.microsoft.com/office/drawing/2014/main" val="605848020"/>
                  </a:ext>
                </a:extLst>
              </a:tr>
              <a:tr h="228456">
                <a:tc gridSpan="3">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marL="0" indent="115888">
                        <a:tabLst/>
                      </a:pPr>
                      <a:r>
                        <a:rPr lang="en-US" sz="1400" b="1" dirty="0">
                          <a:solidFill>
                            <a:schemeClr val="bg1"/>
                          </a:solidFill>
                          <a:latin typeface="Arial" panose="020B0604020202020204" pitchFamily="34" charset="0"/>
                          <a:cs typeface="Arial" panose="020B0604020202020204" pitchFamily="34" charset="0"/>
                        </a:rPr>
                        <a:t>Professional</a:t>
                      </a:r>
                    </a:p>
                  </a:txBody>
                  <a:tcPr marL="43897" marR="43897" marT="21948" marB="21948" anchor="ctr">
                    <a:solidFill>
                      <a:schemeClr val="bg1">
                        <a:lumMod val="50000"/>
                      </a:schemeClr>
                    </a:solidFill>
                  </a:tcPr>
                </a:tc>
                <a:tc hMerge="1">
                  <a:txBody>
                    <a:bodyPr/>
                    <a:lstStyle/>
                    <a:p>
                      <a:pPr algn="ctr"/>
                      <a:endParaRPr lang="en-US" sz="1200"/>
                    </a:p>
                  </a:txBody>
                  <a:tcPr/>
                </a:tc>
                <a:tc hMerge="1">
                  <a:txBody>
                    <a:bodyPr/>
                    <a:lstStyle/>
                    <a:p>
                      <a:pPr algn="ctr"/>
                      <a:endParaRPr lang="en-US" sz="1200"/>
                    </a:p>
                  </a:txBody>
                  <a:tcPr/>
                </a:tc>
                <a:extLst>
                  <a:ext uri="{0D108BD9-81ED-4DB2-BD59-A6C34878D82A}">
                    <a16:rowId xmlns:a16="http://schemas.microsoft.com/office/drawing/2014/main" val="741058364"/>
                  </a:ext>
                </a:extLst>
              </a:tr>
              <a:tr h="228456">
                <a:tc>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marL="6350" indent="225425">
                        <a:tabLst/>
                      </a:pPr>
                      <a:r>
                        <a:rPr lang="en-US" sz="1200" b="0" dirty="0">
                          <a:solidFill>
                            <a:schemeClr val="tx1"/>
                          </a:solidFill>
                          <a:latin typeface="Arial" panose="020B0604020202020204" pitchFamily="34" charset="0"/>
                          <a:cs typeface="Arial" panose="020B0604020202020204" pitchFamily="34" charset="0"/>
                        </a:rPr>
                        <a:t>PCP / Mental Health Counseling</a:t>
                      </a:r>
                    </a:p>
                  </a:txBody>
                  <a:tcPr marL="21948" marR="21948" marT="21948" marB="21948" anchor="ctr"/>
                </a:tc>
                <a:tc>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algn="ctr"/>
                      <a:r>
                        <a:rPr lang="en-US" sz="1200" b="0" dirty="0">
                          <a:solidFill>
                            <a:schemeClr val="tx1"/>
                          </a:solidFill>
                          <a:latin typeface="Arial" panose="020B0604020202020204" pitchFamily="34" charset="0"/>
                          <a:cs typeface="Arial" panose="020B0604020202020204" pitchFamily="34" charset="0"/>
                        </a:rPr>
                        <a:t>$0</a:t>
                      </a:r>
                    </a:p>
                  </a:txBody>
                  <a:tcPr marL="21948" marR="21948" marT="21948" marB="21948" anchor="ctr"/>
                </a:tc>
                <a:tc>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algn="ctr"/>
                      <a:r>
                        <a:rPr lang="en-US" sz="1200" b="0" dirty="0">
                          <a:solidFill>
                            <a:schemeClr val="tx1"/>
                          </a:solidFill>
                          <a:latin typeface="Arial" panose="020B0604020202020204" pitchFamily="34" charset="0"/>
                          <a:cs typeface="Arial" panose="020B0604020202020204" pitchFamily="34" charset="0"/>
                        </a:rPr>
                        <a:t>70%</a:t>
                      </a:r>
                    </a:p>
                  </a:txBody>
                  <a:tcPr marL="21948" marR="21948" marT="21948" marB="21948" anchor="ctr"/>
                </a:tc>
                <a:extLst>
                  <a:ext uri="{0D108BD9-81ED-4DB2-BD59-A6C34878D82A}">
                    <a16:rowId xmlns:a16="http://schemas.microsoft.com/office/drawing/2014/main" val="3901753045"/>
                  </a:ext>
                </a:extLst>
              </a:tr>
              <a:tr h="228456">
                <a:tc>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marL="111125" indent="120650">
                        <a:tabLst/>
                      </a:pPr>
                      <a:r>
                        <a:rPr lang="en-US" sz="1200" b="0" dirty="0">
                          <a:solidFill>
                            <a:schemeClr val="tx1"/>
                          </a:solidFill>
                          <a:latin typeface="Arial" panose="020B0604020202020204" pitchFamily="34" charset="0"/>
                          <a:cs typeface="Arial" panose="020B0604020202020204" pitchFamily="34" charset="0"/>
                        </a:rPr>
                        <a:t>Specialist (Teladoc Health</a:t>
                      </a:r>
                      <a:r>
                        <a:rPr lang="en-US" sz="1200" b="0" baseline="30000" dirty="0">
                          <a:solidFill>
                            <a:schemeClr val="tx1"/>
                          </a:solidFill>
                          <a:latin typeface="Arial" panose="020B0604020202020204" pitchFamily="34" charset="0"/>
                          <a:cs typeface="Arial" panose="020B0604020202020204" pitchFamily="34" charset="0"/>
                        </a:rPr>
                        <a:t>®</a:t>
                      </a:r>
                      <a:r>
                        <a:rPr lang="en-US" sz="1200" b="0" dirty="0">
                          <a:solidFill>
                            <a:schemeClr val="tx1"/>
                          </a:solidFill>
                          <a:latin typeface="Arial" panose="020B0604020202020204" pitchFamily="34" charset="0"/>
                          <a:cs typeface="Arial" panose="020B0604020202020204" pitchFamily="34" charset="0"/>
                        </a:rPr>
                        <a:t> Virtual / Non-Teladoc Health In-Person)</a:t>
                      </a:r>
                    </a:p>
                  </a:txBody>
                  <a:tcPr marL="21948" marR="21948" marT="21948" marB="21948" anchor="ctr"/>
                </a:tc>
                <a:tc>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algn="ctr"/>
                      <a:r>
                        <a:rPr lang="en-US" sz="1200" b="0" dirty="0">
                          <a:solidFill>
                            <a:schemeClr val="tx1"/>
                          </a:solidFill>
                          <a:latin typeface="Arial" panose="020B0604020202020204" pitchFamily="34" charset="0"/>
                          <a:cs typeface="Arial" panose="020B0604020202020204" pitchFamily="34" charset="0"/>
                        </a:rPr>
                        <a:t>$0 / $80</a:t>
                      </a:r>
                    </a:p>
                  </a:txBody>
                  <a:tcPr marL="21948" marR="21948" marT="21948" marB="21948" anchor="ctr"/>
                </a:tc>
                <a:tc>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algn="ctr"/>
                      <a:r>
                        <a:rPr lang="en-US" sz="1200" b="0" dirty="0">
                          <a:solidFill>
                            <a:schemeClr val="tx1"/>
                          </a:solidFill>
                          <a:latin typeface="Arial" panose="020B0604020202020204" pitchFamily="34" charset="0"/>
                          <a:cs typeface="Arial" panose="020B0604020202020204" pitchFamily="34" charset="0"/>
                        </a:rPr>
                        <a:t>70%</a:t>
                      </a:r>
                    </a:p>
                  </a:txBody>
                  <a:tcPr marL="21948" marR="21948" marT="21948" marB="21948" anchor="ctr"/>
                </a:tc>
                <a:extLst>
                  <a:ext uri="{0D108BD9-81ED-4DB2-BD59-A6C34878D82A}">
                    <a16:rowId xmlns:a16="http://schemas.microsoft.com/office/drawing/2014/main" val="2877754787"/>
                  </a:ext>
                </a:extLst>
              </a:tr>
              <a:tr h="228456">
                <a:tc>
                  <a:txBody>
                    <a:bodyPr/>
                    <a:lstStyle/>
                    <a:p>
                      <a:pPr marL="111125" indent="120650">
                        <a:tabLst/>
                      </a:pPr>
                      <a:r>
                        <a:rPr lang="en-US" sz="1200" b="0" dirty="0">
                          <a:solidFill>
                            <a:schemeClr val="tx1"/>
                          </a:solidFill>
                          <a:latin typeface="Arial" panose="020B0604020202020204" pitchFamily="34" charset="0"/>
                          <a:cs typeface="Arial" panose="020B0604020202020204" pitchFamily="34" charset="0"/>
                        </a:rPr>
                        <a:t>ACA Preventive Care</a:t>
                      </a:r>
                    </a:p>
                  </a:txBody>
                  <a:tcPr marL="21948" marR="21948" marT="21948" marB="21948" anchor="ctr"/>
                </a:tc>
                <a:tc>
                  <a:txBody>
                    <a:bodyPr/>
                    <a:lstStyle/>
                    <a:p>
                      <a:pPr algn="ctr"/>
                      <a:r>
                        <a:rPr lang="en-US" sz="1200" b="0" dirty="0">
                          <a:solidFill>
                            <a:schemeClr val="tx1"/>
                          </a:solidFill>
                          <a:latin typeface="Arial" panose="020B0604020202020204" pitchFamily="34" charset="0"/>
                          <a:cs typeface="Arial" panose="020B0604020202020204" pitchFamily="34" charset="0"/>
                        </a:rPr>
                        <a:t>$0</a:t>
                      </a:r>
                    </a:p>
                  </a:txBody>
                  <a:tcPr marL="21948" marR="21948" marT="21948" marB="21948" anchor="ctr"/>
                </a:tc>
                <a:tc>
                  <a:txBody>
                    <a:bodyPr/>
                    <a:lstStyle/>
                    <a:p>
                      <a:pPr algn="ctr"/>
                      <a:r>
                        <a:rPr lang="en-US" sz="1200" b="0" dirty="0">
                          <a:solidFill>
                            <a:schemeClr val="tx1"/>
                          </a:solidFill>
                          <a:latin typeface="Arial" panose="020B0604020202020204" pitchFamily="34" charset="0"/>
                          <a:cs typeface="Arial" panose="020B0604020202020204" pitchFamily="34" charset="0"/>
                        </a:rPr>
                        <a:t>$0</a:t>
                      </a:r>
                    </a:p>
                  </a:txBody>
                  <a:tcPr marL="21948" marR="21948" marT="21948" marB="21948" anchor="ctr"/>
                </a:tc>
                <a:extLst>
                  <a:ext uri="{0D108BD9-81ED-4DB2-BD59-A6C34878D82A}">
                    <a16:rowId xmlns:a16="http://schemas.microsoft.com/office/drawing/2014/main" val="1409527915"/>
                  </a:ext>
                </a:extLst>
              </a:tr>
              <a:tr h="228456">
                <a:tc gridSpan="3">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marL="111125" indent="0"/>
                      <a:r>
                        <a:rPr lang="en-US" sz="1400" b="1" dirty="0">
                          <a:solidFill>
                            <a:schemeClr val="bg1"/>
                          </a:solidFill>
                          <a:latin typeface="Arial" panose="020B0604020202020204" pitchFamily="34" charset="0"/>
                          <a:cs typeface="Arial" panose="020B0604020202020204" pitchFamily="34" charset="0"/>
                        </a:rPr>
                        <a:t>Outpatient</a:t>
                      </a:r>
                    </a:p>
                  </a:txBody>
                  <a:tcPr marL="43897" marR="43897" marT="21948" marB="21948" anchor="ctr">
                    <a:solidFill>
                      <a:schemeClr val="bg1">
                        <a:lumMod val="50000"/>
                      </a:schemeClr>
                    </a:solidFill>
                  </a:tcPr>
                </a:tc>
                <a:tc hMerge="1">
                  <a:txBody>
                    <a:bodyPr/>
                    <a:lstStyle/>
                    <a:p>
                      <a:pPr algn="ctr"/>
                      <a:endParaRPr lang="en-US" sz="900" b="1"/>
                    </a:p>
                  </a:txBody>
                  <a:tcPr anchor="ctr"/>
                </a:tc>
                <a:tc hMerge="1">
                  <a:txBody>
                    <a:bodyPr/>
                    <a:lstStyle/>
                    <a:p>
                      <a:pPr algn="ctr"/>
                      <a:endParaRPr lang="en-US" sz="900"/>
                    </a:p>
                  </a:txBody>
                  <a:tcPr anchor="ctr"/>
                </a:tc>
                <a:extLst>
                  <a:ext uri="{0D108BD9-81ED-4DB2-BD59-A6C34878D82A}">
                    <a16:rowId xmlns:a16="http://schemas.microsoft.com/office/drawing/2014/main" val="572764710"/>
                  </a:ext>
                </a:extLst>
              </a:tr>
              <a:tr h="228456">
                <a:tc>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marL="6350" indent="225425">
                        <a:tabLst/>
                      </a:pPr>
                      <a:r>
                        <a:rPr lang="en-US" sz="1200" b="0" dirty="0">
                          <a:solidFill>
                            <a:schemeClr val="tx1"/>
                          </a:solidFill>
                          <a:latin typeface="Arial" panose="020B0604020202020204" pitchFamily="34" charset="0"/>
                          <a:cs typeface="Arial" panose="020B0604020202020204" pitchFamily="34" charset="0"/>
                        </a:rPr>
                        <a:t>Lab / Basic Radiology</a:t>
                      </a:r>
                    </a:p>
                  </a:txBody>
                  <a:tcPr marL="21948" marR="21948" marT="21948" marB="21948" anchor="ctr"/>
                </a:tc>
                <a:tc>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algn="ctr"/>
                      <a:r>
                        <a:rPr lang="en-US" sz="1200" b="0" dirty="0">
                          <a:solidFill>
                            <a:schemeClr val="tx1"/>
                          </a:solidFill>
                          <a:latin typeface="Arial" panose="020B0604020202020204" pitchFamily="34" charset="0"/>
                          <a:cs typeface="Arial" panose="020B0604020202020204" pitchFamily="34" charset="0"/>
                        </a:rPr>
                        <a:t>$0</a:t>
                      </a:r>
                    </a:p>
                  </a:txBody>
                  <a:tcPr marL="21948" marR="21948" marT="21948" marB="21948" anchor="ctr"/>
                </a:tc>
                <a:tc>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algn="ctr"/>
                      <a:r>
                        <a:rPr lang="en-US" sz="1200" b="0" dirty="0">
                          <a:solidFill>
                            <a:schemeClr val="tx1"/>
                          </a:solidFill>
                          <a:latin typeface="Arial" panose="020B0604020202020204" pitchFamily="34" charset="0"/>
                          <a:cs typeface="Arial" panose="020B0604020202020204" pitchFamily="34" charset="0"/>
                        </a:rPr>
                        <a:t>70%</a:t>
                      </a:r>
                    </a:p>
                  </a:txBody>
                  <a:tcPr marL="21948" marR="21948" marT="21948" marB="21948" anchor="ctr"/>
                </a:tc>
                <a:extLst>
                  <a:ext uri="{0D108BD9-81ED-4DB2-BD59-A6C34878D82A}">
                    <a16:rowId xmlns:a16="http://schemas.microsoft.com/office/drawing/2014/main" val="166340966"/>
                  </a:ext>
                </a:extLst>
              </a:tr>
              <a:tr h="228456">
                <a:tc>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marL="111125" indent="120650">
                        <a:tabLst/>
                      </a:pPr>
                      <a:r>
                        <a:rPr lang="en-US" sz="1200" b="0" dirty="0">
                          <a:solidFill>
                            <a:schemeClr val="tx1"/>
                          </a:solidFill>
                          <a:latin typeface="Arial" panose="020B0604020202020204" pitchFamily="34" charset="0"/>
                          <a:cs typeface="Arial" panose="020B0604020202020204" pitchFamily="34" charset="0"/>
                        </a:rPr>
                        <a:t>High-Cost Radiology</a:t>
                      </a:r>
                    </a:p>
                  </a:txBody>
                  <a:tcPr marL="21948" marR="21948" marT="21948" marB="21948" anchor="ctr"/>
                </a:tc>
                <a:tc>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algn="ctr"/>
                      <a:r>
                        <a:rPr lang="en-US" sz="1200" b="0" dirty="0">
                          <a:solidFill>
                            <a:schemeClr val="tx1"/>
                          </a:solidFill>
                          <a:latin typeface="Arial" panose="020B0604020202020204" pitchFamily="34" charset="0"/>
                          <a:cs typeface="Arial" panose="020B0604020202020204" pitchFamily="34" charset="0"/>
                        </a:rPr>
                        <a:t>$500</a:t>
                      </a:r>
                    </a:p>
                  </a:txBody>
                  <a:tcPr marL="21948" marR="21948" marT="21948" marB="21948" anchor="ctr"/>
                </a:tc>
                <a:tc>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algn="ctr"/>
                      <a:r>
                        <a:rPr lang="en-US" sz="1200" b="0" dirty="0">
                          <a:solidFill>
                            <a:schemeClr val="tx1"/>
                          </a:solidFill>
                          <a:latin typeface="Arial" panose="020B0604020202020204" pitchFamily="34" charset="0"/>
                          <a:cs typeface="Arial" panose="020B0604020202020204" pitchFamily="34" charset="0"/>
                        </a:rPr>
                        <a:t>70%</a:t>
                      </a:r>
                    </a:p>
                  </a:txBody>
                  <a:tcPr marL="21948" marR="21948" marT="21948" marB="21948" anchor="ctr"/>
                </a:tc>
                <a:extLst>
                  <a:ext uri="{0D108BD9-81ED-4DB2-BD59-A6C34878D82A}">
                    <a16:rowId xmlns:a16="http://schemas.microsoft.com/office/drawing/2014/main" val="2063597861"/>
                  </a:ext>
                </a:extLst>
              </a:tr>
              <a:tr h="228456">
                <a:tc>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marL="111125" indent="120650">
                        <a:tabLst/>
                      </a:pPr>
                      <a:r>
                        <a:rPr lang="en-US" sz="1200" b="0" dirty="0">
                          <a:solidFill>
                            <a:schemeClr val="tx1"/>
                          </a:solidFill>
                          <a:latin typeface="Arial" panose="020B0604020202020204" pitchFamily="34" charset="0"/>
                          <a:cs typeface="Arial" panose="020B0604020202020204" pitchFamily="34" charset="0"/>
                        </a:rPr>
                        <a:t>Urgent Care (Teladoc Health</a:t>
                      </a:r>
                      <a:r>
                        <a:rPr lang="en-US" sz="1200" b="0" baseline="30000" dirty="0">
                          <a:solidFill>
                            <a:schemeClr val="tx1"/>
                          </a:solidFill>
                          <a:latin typeface="Arial" panose="020B0604020202020204" pitchFamily="34" charset="0"/>
                          <a:cs typeface="Arial" panose="020B0604020202020204" pitchFamily="34" charset="0"/>
                        </a:rPr>
                        <a:t>®</a:t>
                      </a:r>
                      <a:r>
                        <a:rPr lang="en-US" sz="1200" b="0" dirty="0">
                          <a:solidFill>
                            <a:schemeClr val="tx1"/>
                          </a:solidFill>
                          <a:latin typeface="Arial" panose="020B0604020202020204" pitchFamily="34" charset="0"/>
                          <a:cs typeface="Arial" panose="020B0604020202020204" pitchFamily="34" charset="0"/>
                        </a:rPr>
                        <a:t> Virtual / Non-Teladoc Health In-Person)</a:t>
                      </a:r>
                    </a:p>
                  </a:txBody>
                  <a:tcPr marL="21948" marR="21948" marT="21948" marB="21948" anchor="ctr"/>
                </a:tc>
                <a:tc>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marL="0" marR="0" lvl="0" indent="0" algn="ctr" rtl="0" eaLnBrk="1" fontAlgn="auto" latinLnBrk="0" hangingPunct="1">
                        <a:lnSpc>
                          <a:spcPct val="100000"/>
                        </a:lnSpc>
                        <a:spcBef>
                          <a:spcPct val="0"/>
                        </a:spcBef>
                        <a:spcAft>
                          <a:spcPct val="0"/>
                        </a:spcAft>
                        <a:buClrTx/>
                        <a:buSzTx/>
                        <a:buFontTx/>
                        <a:buNone/>
                      </a:pPr>
                      <a:r>
                        <a:rPr lang="en-US" sz="1200" b="0" dirty="0">
                          <a:solidFill>
                            <a:schemeClr val="tx1"/>
                          </a:solidFill>
                          <a:latin typeface="Arial" panose="020B0604020202020204" pitchFamily="34" charset="0"/>
                          <a:cs typeface="Arial" panose="020B0604020202020204" pitchFamily="34" charset="0"/>
                        </a:rPr>
                        <a:t>$0 / $100</a:t>
                      </a:r>
                    </a:p>
                  </a:txBody>
                  <a:tcPr marL="21948" marR="21948" marT="21948" marB="21948" anchor="ctr"/>
                </a:tc>
                <a:tc>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algn="ctr"/>
                      <a:r>
                        <a:rPr lang="en-US" sz="1200" b="0" dirty="0">
                          <a:solidFill>
                            <a:schemeClr val="tx1"/>
                          </a:solidFill>
                          <a:latin typeface="Arial" panose="020B0604020202020204" pitchFamily="34" charset="0"/>
                          <a:cs typeface="Arial" panose="020B0604020202020204" pitchFamily="34" charset="0"/>
                        </a:rPr>
                        <a:t>70%</a:t>
                      </a:r>
                    </a:p>
                  </a:txBody>
                  <a:tcPr marL="21948" marR="21948" marT="21948" marB="21948" anchor="ctr"/>
                </a:tc>
                <a:extLst>
                  <a:ext uri="{0D108BD9-81ED-4DB2-BD59-A6C34878D82A}">
                    <a16:rowId xmlns:a16="http://schemas.microsoft.com/office/drawing/2014/main" val="2099017905"/>
                  </a:ext>
                </a:extLst>
              </a:tr>
              <a:tr h="251366">
                <a:tc>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marL="111125" indent="120650">
                        <a:tabLst/>
                      </a:pPr>
                      <a:r>
                        <a:rPr lang="en-US" sz="1200" b="0" dirty="0">
                          <a:solidFill>
                            <a:schemeClr val="tx1"/>
                          </a:solidFill>
                          <a:latin typeface="Arial" panose="020B0604020202020204" pitchFamily="34" charset="0"/>
                          <a:cs typeface="Arial" panose="020B0604020202020204" pitchFamily="34" charset="0"/>
                        </a:rPr>
                        <a:t>Emergency Room</a:t>
                      </a:r>
                    </a:p>
                  </a:txBody>
                  <a:tcPr marL="21948" marR="21948" marT="21948" marB="21948" anchor="ctr"/>
                </a:tc>
                <a:tc>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marL="0" marR="0" lvl="0" indent="0" algn="ctr" rtl="0" eaLnBrk="1" fontAlgn="auto" latinLnBrk="0" hangingPunct="1">
                        <a:lnSpc>
                          <a:spcPct val="100000"/>
                        </a:lnSpc>
                        <a:spcBef>
                          <a:spcPct val="0"/>
                        </a:spcBef>
                        <a:spcAft>
                          <a:spcPct val="0"/>
                        </a:spcAft>
                        <a:buClrTx/>
                        <a:buSzTx/>
                        <a:buFontTx/>
                        <a:buNone/>
                      </a:pPr>
                      <a:r>
                        <a:rPr lang="en-US" sz="1200" b="0" dirty="0">
                          <a:solidFill>
                            <a:schemeClr val="tx1"/>
                          </a:solidFill>
                          <a:latin typeface="Arial" panose="020B0604020202020204" pitchFamily="34" charset="0"/>
                          <a:cs typeface="Arial" panose="020B0604020202020204" pitchFamily="34" charset="0"/>
                        </a:rPr>
                        <a:t>$500</a:t>
                      </a:r>
                    </a:p>
                  </a:txBody>
                  <a:tcPr marL="21948" marR="21948" marT="21948" marB="21948"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200" b="0" dirty="0">
                          <a:solidFill>
                            <a:schemeClr val="tx1"/>
                          </a:solidFill>
                          <a:latin typeface="Arial" panose="020B0604020202020204" pitchFamily="34" charset="0"/>
                          <a:cs typeface="Arial" panose="020B0604020202020204" pitchFamily="34" charset="0"/>
                        </a:rPr>
                        <a:t>$500</a:t>
                      </a:r>
                    </a:p>
                  </a:txBody>
                  <a:tcPr marL="21948" marR="21948" marT="21948" marB="21948" anchor="ctr"/>
                </a:tc>
                <a:extLst>
                  <a:ext uri="{0D108BD9-81ED-4DB2-BD59-A6C34878D82A}">
                    <a16:rowId xmlns:a16="http://schemas.microsoft.com/office/drawing/2014/main" val="2340619109"/>
                  </a:ext>
                </a:extLst>
              </a:tr>
              <a:tr h="228456">
                <a:tc>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marL="111125" indent="120650">
                        <a:tabLst/>
                      </a:pPr>
                      <a:r>
                        <a:rPr lang="en-US" sz="1200" b="0" dirty="0">
                          <a:solidFill>
                            <a:schemeClr val="tx1"/>
                          </a:solidFill>
                          <a:latin typeface="Arial" panose="020B0604020202020204" pitchFamily="34" charset="0"/>
                          <a:cs typeface="Arial" panose="020B0604020202020204" pitchFamily="34" charset="0"/>
                        </a:rPr>
                        <a:t>Surgery</a:t>
                      </a:r>
                    </a:p>
                  </a:txBody>
                  <a:tcPr marL="21948" marR="21948" marT="21948" marB="21948" anchor="ctr"/>
                </a:tc>
                <a:tc>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algn="ctr"/>
                      <a:r>
                        <a:rPr lang="en-US" sz="1200" b="0" dirty="0">
                          <a:solidFill>
                            <a:schemeClr val="tx1"/>
                          </a:solidFill>
                          <a:latin typeface="Arial" panose="020B0604020202020204" pitchFamily="34" charset="0"/>
                          <a:cs typeface="Arial" panose="020B0604020202020204" pitchFamily="34" charset="0"/>
                        </a:rPr>
                        <a:t>$1,500</a:t>
                      </a:r>
                    </a:p>
                  </a:txBody>
                  <a:tcPr marL="21948" marR="21948" marT="21948" marB="21948" anchor="ctr"/>
                </a:tc>
                <a:tc>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algn="ctr"/>
                      <a:r>
                        <a:rPr lang="en-US" sz="1200" b="0" dirty="0">
                          <a:solidFill>
                            <a:schemeClr val="tx1"/>
                          </a:solidFill>
                          <a:latin typeface="Arial" panose="020B0604020202020204" pitchFamily="34" charset="0"/>
                          <a:cs typeface="Arial" panose="020B0604020202020204" pitchFamily="34" charset="0"/>
                        </a:rPr>
                        <a:t>70%</a:t>
                      </a:r>
                    </a:p>
                  </a:txBody>
                  <a:tcPr marL="21948" marR="21948" marT="21948" marB="21948" anchor="ctr"/>
                </a:tc>
                <a:extLst>
                  <a:ext uri="{0D108BD9-81ED-4DB2-BD59-A6C34878D82A}">
                    <a16:rowId xmlns:a16="http://schemas.microsoft.com/office/drawing/2014/main" val="2617720694"/>
                  </a:ext>
                </a:extLst>
              </a:tr>
              <a:tr h="228456">
                <a:tc>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marL="111125" indent="120650">
                        <a:tabLst/>
                      </a:pPr>
                      <a:r>
                        <a:rPr lang="en-US" sz="1200" b="0" dirty="0">
                          <a:solidFill>
                            <a:schemeClr val="tx1"/>
                          </a:solidFill>
                          <a:latin typeface="Arial" panose="020B0604020202020204" pitchFamily="34" charset="0"/>
                          <a:cs typeface="Arial" panose="020B0604020202020204" pitchFamily="34" charset="0"/>
                        </a:rPr>
                        <a:t>All Other (Occupational / Physical Therapy, DME)</a:t>
                      </a:r>
                    </a:p>
                  </a:txBody>
                  <a:tcPr marL="21948" marR="21948" marT="21948" marB="21948" anchor="ctr"/>
                </a:tc>
                <a:tc>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algn="ctr"/>
                      <a:r>
                        <a:rPr lang="en-US" sz="1200" b="0" dirty="0">
                          <a:solidFill>
                            <a:schemeClr val="tx1"/>
                          </a:solidFill>
                          <a:latin typeface="Arial" panose="020B0604020202020204" pitchFamily="34" charset="0"/>
                          <a:cs typeface="Arial" panose="020B0604020202020204" pitchFamily="34" charset="0"/>
                        </a:rPr>
                        <a:t>$80</a:t>
                      </a:r>
                      <a:endParaRPr lang="en-US" sz="1200" dirty="0">
                        <a:solidFill>
                          <a:schemeClr val="tx1"/>
                        </a:solidFill>
                        <a:latin typeface="Arial" panose="020B0604020202020204" pitchFamily="34" charset="0"/>
                        <a:cs typeface="Arial" panose="020B0604020202020204" pitchFamily="34" charset="0"/>
                      </a:endParaRPr>
                    </a:p>
                  </a:txBody>
                  <a:tcPr marL="21948" marR="21948" marT="21948" marB="21948" anchor="ctr"/>
                </a:tc>
                <a:tc>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algn="ctr"/>
                      <a:r>
                        <a:rPr lang="en-US" sz="1200" b="0" dirty="0">
                          <a:solidFill>
                            <a:schemeClr val="tx1"/>
                          </a:solidFill>
                          <a:latin typeface="Arial" panose="020B0604020202020204" pitchFamily="34" charset="0"/>
                          <a:cs typeface="Arial" panose="020B0604020202020204" pitchFamily="34" charset="0"/>
                        </a:rPr>
                        <a:t>70%</a:t>
                      </a:r>
                    </a:p>
                  </a:txBody>
                  <a:tcPr marL="21948" marR="21948" marT="21948" marB="21948" anchor="ctr"/>
                </a:tc>
                <a:extLst>
                  <a:ext uri="{0D108BD9-81ED-4DB2-BD59-A6C34878D82A}">
                    <a16:rowId xmlns:a16="http://schemas.microsoft.com/office/drawing/2014/main" val="4265237524"/>
                  </a:ext>
                </a:extLst>
              </a:tr>
              <a:tr h="251366">
                <a:tc>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marL="111125" indent="120650">
                        <a:tabLst/>
                      </a:pPr>
                      <a:r>
                        <a:rPr lang="en-US" sz="1200" b="0" dirty="0">
                          <a:solidFill>
                            <a:schemeClr val="tx1"/>
                          </a:solidFill>
                          <a:latin typeface="Arial" panose="020B0604020202020204" pitchFamily="34" charset="0"/>
                          <a:cs typeface="Arial" panose="020B0604020202020204" pitchFamily="34" charset="0"/>
                        </a:rPr>
                        <a:t>Ambulance</a:t>
                      </a:r>
                    </a:p>
                  </a:txBody>
                  <a:tcPr marL="21948" marR="21948" marT="21948" marB="21948" anchor="ctr"/>
                </a:tc>
                <a:tc>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marL="0" marR="0" lvl="0" indent="0" algn="ctr" rtl="0" eaLnBrk="1" fontAlgn="auto" latinLnBrk="0" hangingPunct="1">
                        <a:lnSpc>
                          <a:spcPct val="100000"/>
                        </a:lnSpc>
                        <a:spcBef>
                          <a:spcPct val="0"/>
                        </a:spcBef>
                        <a:spcAft>
                          <a:spcPct val="0"/>
                        </a:spcAft>
                        <a:buClrTx/>
                        <a:buSzTx/>
                        <a:buFontTx/>
                        <a:buNone/>
                      </a:pPr>
                      <a:r>
                        <a:rPr lang="en-US" sz="1200" b="0" dirty="0">
                          <a:solidFill>
                            <a:schemeClr val="tx1"/>
                          </a:solidFill>
                          <a:latin typeface="Arial" panose="020B0604020202020204" pitchFamily="34" charset="0"/>
                          <a:cs typeface="Arial" panose="020B0604020202020204" pitchFamily="34" charset="0"/>
                        </a:rPr>
                        <a:t>$500</a:t>
                      </a:r>
                    </a:p>
                  </a:txBody>
                  <a:tcPr marL="21948" marR="21948" marT="21948" marB="21948"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200" b="0" dirty="0">
                          <a:solidFill>
                            <a:schemeClr val="tx1"/>
                          </a:solidFill>
                          <a:latin typeface="Arial" panose="020B0604020202020204" pitchFamily="34" charset="0"/>
                          <a:cs typeface="Arial" panose="020B0604020202020204" pitchFamily="34" charset="0"/>
                        </a:rPr>
                        <a:t>$500</a:t>
                      </a:r>
                    </a:p>
                  </a:txBody>
                  <a:tcPr marL="21948" marR="21948" marT="21948" marB="21948" anchor="ctr"/>
                </a:tc>
                <a:extLst>
                  <a:ext uri="{0D108BD9-81ED-4DB2-BD59-A6C34878D82A}">
                    <a16:rowId xmlns:a16="http://schemas.microsoft.com/office/drawing/2014/main" val="2871532785"/>
                  </a:ext>
                </a:extLst>
              </a:tr>
              <a:tr h="228456">
                <a:tc gridSpan="3">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marL="0" indent="115888">
                        <a:tabLst/>
                      </a:pPr>
                      <a:r>
                        <a:rPr lang="en-US" sz="1400" b="1" dirty="0">
                          <a:solidFill>
                            <a:schemeClr val="bg1"/>
                          </a:solidFill>
                          <a:latin typeface="Arial" panose="020B0604020202020204" pitchFamily="34" charset="0"/>
                          <a:cs typeface="Arial" panose="020B0604020202020204" pitchFamily="34" charset="0"/>
                        </a:rPr>
                        <a:t>Inpatient</a:t>
                      </a:r>
                    </a:p>
                  </a:txBody>
                  <a:tcPr marL="43897" marR="43897" marT="21948" marB="21948" anchor="ctr">
                    <a:solidFill>
                      <a:schemeClr val="bg1">
                        <a:lumMod val="50000"/>
                      </a:schemeClr>
                    </a:solidFill>
                  </a:tcPr>
                </a:tc>
                <a:tc hMerge="1">
                  <a:txBody>
                    <a:bodyPr/>
                    <a:lstStyle/>
                    <a:p>
                      <a:pPr algn="ctr"/>
                      <a:endParaRPr lang="en-US" sz="1200"/>
                    </a:p>
                  </a:txBody>
                  <a:tcPr/>
                </a:tc>
                <a:tc hMerge="1">
                  <a:txBody>
                    <a:bodyPr/>
                    <a:lstStyle/>
                    <a:p>
                      <a:pPr algn="ctr"/>
                      <a:endParaRPr lang="en-US" sz="1200"/>
                    </a:p>
                  </a:txBody>
                  <a:tcPr/>
                </a:tc>
                <a:extLst>
                  <a:ext uri="{0D108BD9-81ED-4DB2-BD59-A6C34878D82A}">
                    <a16:rowId xmlns:a16="http://schemas.microsoft.com/office/drawing/2014/main" val="87158833"/>
                  </a:ext>
                </a:extLst>
              </a:tr>
              <a:tr h="251366">
                <a:tc>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marL="111125" indent="120650">
                        <a:tabLst/>
                      </a:pPr>
                      <a:r>
                        <a:rPr lang="en-US" sz="1200" b="0" dirty="0">
                          <a:solidFill>
                            <a:schemeClr val="tx1"/>
                          </a:solidFill>
                          <a:latin typeface="Arial" panose="020B0604020202020204" pitchFamily="34" charset="0"/>
                          <a:cs typeface="Arial" panose="020B0604020202020204" pitchFamily="34" charset="0"/>
                        </a:rPr>
                        <a:t>Admissions</a:t>
                      </a:r>
                    </a:p>
                  </a:txBody>
                  <a:tcPr marL="21948" marR="21948" marT="21948" marB="21948"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200" b="0" dirty="0">
                          <a:solidFill>
                            <a:schemeClr val="tx1"/>
                          </a:solidFill>
                          <a:latin typeface="Arial" panose="020B0604020202020204" pitchFamily="34" charset="0"/>
                          <a:cs typeface="Arial" panose="020B0604020202020204" pitchFamily="34" charset="0"/>
                        </a:rPr>
                        <a:t>$3,000 per admit</a:t>
                      </a:r>
                    </a:p>
                  </a:txBody>
                  <a:tcPr marL="21948" marR="21948" marT="21948" marB="21948" anchor="ctr"/>
                </a:tc>
                <a:tc>
                  <a:txBody>
                    <a:bodyPr/>
                    <a:lstStyle/>
                    <a:p>
                      <a:pPr algn="ctr"/>
                      <a:r>
                        <a:rPr lang="en-US" sz="1200" dirty="0"/>
                        <a:t>70%</a:t>
                      </a:r>
                    </a:p>
                  </a:txBody>
                  <a:tcPr marL="21948" marR="21948" marT="21948" marB="21948" anchor="ctr"/>
                </a:tc>
                <a:extLst>
                  <a:ext uri="{0D108BD9-81ED-4DB2-BD59-A6C34878D82A}">
                    <a16:rowId xmlns:a16="http://schemas.microsoft.com/office/drawing/2014/main" val="3436557271"/>
                  </a:ext>
                </a:extLst>
              </a:tr>
              <a:tr h="228456">
                <a:tc gridSpan="3">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marL="0" indent="115888">
                        <a:tabLst/>
                      </a:pPr>
                      <a:r>
                        <a:rPr lang="en-US" sz="1400" b="1" dirty="0">
                          <a:solidFill>
                            <a:schemeClr val="bg1"/>
                          </a:solidFill>
                          <a:latin typeface="Arial" panose="020B0604020202020204" pitchFamily="34" charset="0"/>
                          <a:cs typeface="Arial" panose="020B0604020202020204" pitchFamily="34" charset="0"/>
                        </a:rPr>
                        <a:t>Pharmacy Benefits</a:t>
                      </a:r>
                    </a:p>
                  </a:txBody>
                  <a:tcPr marL="43897" marR="43897" marT="21948" marB="21948" anchor="ctr">
                    <a:solidFill>
                      <a:schemeClr val="bg1">
                        <a:lumMod val="5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25898817"/>
                  </a:ext>
                </a:extLst>
              </a:tr>
              <a:tr h="251366">
                <a:tc>
                  <a:txBody>
                    <a:bodyPr/>
                    <a:lstStyle>
                      <a:lvl1pPr marL="0" algn="l" defTabSz="1828709" rtl="0" eaLnBrk="1" latinLnBrk="0" hangingPunct="1">
                        <a:defRPr sz="3600" kern="1200">
                          <a:solidFill>
                            <a:schemeClr val="dk1"/>
                          </a:solidFill>
                          <a:latin typeface="Arial"/>
                          <a:ea typeface="ＭＳ Ｐゴシック"/>
                        </a:defRPr>
                      </a:lvl1pPr>
                      <a:lvl2pPr marL="914354" algn="l" defTabSz="1828709" rtl="0" eaLnBrk="1" latinLnBrk="0" hangingPunct="1">
                        <a:defRPr sz="3600" kern="1200">
                          <a:solidFill>
                            <a:schemeClr val="dk1"/>
                          </a:solidFill>
                          <a:latin typeface="Arial"/>
                          <a:ea typeface="ＭＳ Ｐゴシック"/>
                        </a:defRPr>
                      </a:lvl2pPr>
                      <a:lvl3pPr marL="1828709" algn="l" defTabSz="1828709" rtl="0" eaLnBrk="1" latinLnBrk="0" hangingPunct="1">
                        <a:defRPr sz="3600" kern="1200">
                          <a:solidFill>
                            <a:schemeClr val="dk1"/>
                          </a:solidFill>
                          <a:latin typeface="Arial"/>
                          <a:ea typeface="ＭＳ Ｐゴシック"/>
                        </a:defRPr>
                      </a:lvl3pPr>
                      <a:lvl4pPr marL="2743063" algn="l" defTabSz="1828709" rtl="0" eaLnBrk="1" latinLnBrk="0" hangingPunct="1">
                        <a:defRPr sz="3600" kern="1200">
                          <a:solidFill>
                            <a:schemeClr val="dk1"/>
                          </a:solidFill>
                          <a:latin typeface="Arial"/>
                          <a:ea typeface="ＭＳ Ｐゴシック"/>
                        </a:defRPr>
                      </a:lvl4pPr>
                      <a:lvl5pPr marL="3657417" algn="l" defTabSz="1828709" rtl="0" eaLnBrk="1" latinLnBrk="0" hangingPunct="1">
                        <a:defRPr sz="3600" kern="1200">
                          <a:solidFill>
                            <a:schemeClr val="dk1"/>
                          </a:solidFill>
                          <a:latin typeface="Arial"/>
                          <a:ea typeface="ＭＳ Ｐゴシック"/>
                        </a:defRPr>
                      </a:lvl5pPr>
                      <a:lvl6pPr marL="4571771" algn="l" defTabSz="1828709" rtl="0" eaLnBrk="1" latinLnBrk="0" hangingPunct="1">
                        <a:defRPr sz="3600" kern="1200">
                          <a:solidFill>
                            <a:schemeClr val="dk1"/>
                          </a:solidFill>
                          <a:latin typeface="Arial"/>
                          <a:ea typeface="ＭＳ Ｐゴシック"/>
                        </a:defRPr>
                      </a:lvl6pPr>
                      <a:lvl7pPr marL="5486126" algn="l" defTabSz="1828709" rtl="0" eaLnBrk="1" latinLnBrk="0" hangingPunct="1">
                        <a:defRPr sz="3600" kern="1200">
                          <a:solidFill>
                            <a:schemeClr val="dk1"/>
                          </a:solidFill>
                          <a:latin typeface="Arial"/>
                          <a:ea typeface="ＭＳ Ｐゴシック"/>
                        </a:defRPr>
                      </a:lvl7pPr>
                      <a:lvl8pPr marL="6400480" algn="l" defTabSz="1828709" rtl="0" eaLnBrk="1" latinLnBrk="0" hangingPunct="1">
                        <a:defRPr sz="3600" kern="1200">
                          <a:solidFill>
                            <a:schemeClr val="dk1"/>
                          </a:solidFill>
                          <a:latin typeface="Arial"/>
                          <a:ea typeface="ＭＳ Ｐゴシック"/>
                        </a:defRPr>
                      </a:lvl8pPr>
                      <a:lvl9pPr marL="7314834" algn="l" defTabSz="1828709" rtl="0" eaLnBrk="1" latinLnBrk="0" hangingPunct="1">
                        <a:defRPr sz="3600" kern="1200">
                          <a:solidFill>
                            <a:schemeClr val="dk1"/>
                          </a:solidFill>
                          <a:latin typeface="Arial"/>
                          <a:ea typeface="ＭＳ Ｐゴシック"/>
                        </a:defRPr>
                      </a:lvl9pPr>
                    </a:lstStyle>
                    <a:p>
                      <a:pPr marL="111125" lvl="0" indent="120650">
                        <a:buNone/>
                        <a:tabLst/>
                      </a:pPr>
                      <a:r>
                        <a:rPr lang="en-US" sz="1200" b="0" dirty="0">
                          <a:solidFill>
                            <a:schemeClr val="tx1"/>
                          </a:solidFill>
                          <a:latin typeface="Arial" panose="020B0604020202020204" pitchFamily="34" charset="0"/>
                          <a:cs typeface="Arial" panose="020B0604020202020204" pitchFamily="34" charset="0"/>
                        </a:rPr>
                        <a:t>Retail (G / BF / BNF / Spec); 2x Mail</a:t>
                      </a:r>
                    </a:p>
                  </a:txBody>
                  <a:tcPr marL="21948" marR="21948" marT="21948" marB="21948" anchor="ctr"/>
                </a:tc>
                <a:tc>
                  <a:txBody>
                    <a:bodyPr/>
                    <a:lstStyle/>
                    <a:p>
                      <a:pPr algn="ctr">
                        <a:spcAft>
                          <a:spcPts val="600"/>
                        </a:spcAft>
                      </a:pPr>
                      <a:r>
                        <a:rPr lang="en-US" sz="1200" b="0" dirty="0">
                          <a:solidFill>
                            <a:schemeClr val="tx1"/>
                          </a:solidFill>
                          <a:latin typeface="Arial" panose="020B0604020202020204" pitchFamily="34" charset="0"/>
                          <a:cs typeface="Arial" panose="020B0604020202020204" pitchFamily="34" charset="0"/>
                        </a:rPr>
                        <a:t>$10 / $40 / $100 / 70%</a:t>
                      </a:r>
                    </a:p>
                  </a:txBody>
                  <a:tcPr marL="21948" marR="21948" marT="21948" marB="21948" anchor="ctr"/>
                </a:tc>
                <a:tc>
                  <a:txBody>
                    <a:bodyPr/>
                    <a:lstStyle/>
                    <a:p>
                      <a:pPr algn="ctr">
                        <a:spcAft>
                          <a:spcPts val="600"/>
                        </a:spcAft>
                      </a:pPr>
                      <a:r>
                        <a:rPr lang="en-US" sz="1200" b="0" dirty="0">
                          <a:solidFill>
                            <a:schemeClr val="tx1"/>
                          </a:solidFill>
                          <a:latin typeface="Arial" panose="020B0604020202020204" pitchFamily="34" charset="0"/>
                          <a:cs typeface="Arial" panose="020B0604020202020204" pitchFamily="34" charset="0"/>
                        </a:rPr>
                        <a:t>$10 / $40 / $100 / 70%</a:t>
                      </a:r>
                    </a:p>
                  </a:txBody>
                  <a:tcPr marL="21948" marR="21948" marT="21948" marB="21948" anchor="ctr"/>
                </a:tc>
                <a:extLst>
                  <a:ext uri="{0D108BD9-81ED-4DB2-BD59-A6C34878D82A}">
                    <a16:rowId xmlns:a16="http://schemas.microsoft.com/office/drawing/2014/main" val="3083028948"/>
                  </a:ext>
                </a:extLst>
              </a:tr>
            </a:tbl>
          </a:graphicData>
        </a:graphic>
      </p:graphicFrame>
      <p:sp>
        <p:nvSpPr>
          <p:cNvPr id="10" name="Text Placeholder 3">
            <a:extLst>
              <a:ext uri="{FF2B5EF4-FFF2-40B4-BE49-F238E27FC236}">
                <a16:creationId xmlns:a16="http://schemas.microsoft.com/office/drawing/2014/main" id="{EC9B3A9D-93B4-15A6-97D3-4BED460C7869}"/>
              </a:ext>
            </a:extLst>
          </p:cNvPr>
          <p:cNvSpPr txBox="1">
            <a:spLocks/>
          </p:cNvSpPr>
          <p:nvPr/>
        </p:nvSpPr>
        <p:spPr>
          <a:xfrm>
            <a:off x="457201" y="6553200"/>
            <a:ext cx="6412937" cy="304800"/>
          </a:xfrm>
          <a:prstGeom prst="rect">
            <a:avLst/>
          </a:prstGeom>
        </p:spPr>
        <p:txBody>
          <a:bodyPr vert="horz" wrap="square" lIns="0" tIns="0" rIns="0" bIns="0" rtlCol="0" anchor="ctr">
            <a:noAutofit/>
          </a:bodyPr>
          <a:lstStyle>
            <a:lvl1pPr marL="0" indent="0" algn="l" defTabSz="685800" rtl="0" eaLnBrk="1" latinLnBrk="0" hangingPunct="1">
              <a:lnSpc>
                <a:spcPct val="100000"/>
              </a:lnSpc>
              <a:spcBef>
                <a:spcPts val="600"/>
              </a:spcBef>
              <a:spcAft>
                <a:spcPts val="300"/>
              </a:spcAft>
              <a:buClr>
                <a:schemeClr val="tx2"/>
              </a:buClr>
              <a:buFontTx/>
              <a:buNone/>
              <a:defRPr sz="800" kern="600" baseline="0">
                <a:solidFill>
                  <a:schemeClr val="tx1"/>
                </a:solidFill>
                <a:latin typeface="+mn-lt"/>
                <a:ea typeface="+mn-ea"/>
                <a:cs typeface="+mn-cs"/>
              </a:defRPr>
            </a:lvl1pPr>
            <a:lvl2pPr marL="457200" indent="-228600" algn="l" defTabSz="685800" rtl="0" eaLnBrk="1" latinLnBrk="0" hangingPunct="1">
              <a:lnSpc>
                <a:spcPct val="100000"/>
              </a:lnSpc>
              <a:spcBef>
                <a:spcPts val="0"/>
              </a:spcBef>
              <a:spcAft>
                <a:spcPts val="600"/>
              </a:spcAft>
              <a:buClr>
                <a:srgbClr val="D1310A"/>
              </a:buClr>
              <a:buFont typeface="Arial" panose="020B0604020202020204" pitchFamily="34" charset="0"/>
              <a:buChar char="•"/>
              <a:defRPr sz="18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0"/>
              </a:spcBef>
              <a:spcAft>
                <a:spcPct val="0"/>
              </a:spcAft>
              <a:buClrTx/>
              <a:buSzTx/>
              <a:buFontTx/>
              <a:buNone/>
              <a:tabLst/>
              <a:defRPr/>
            </a:pPr>
            <a:r>
              <a:rPr lang="en-US" sz="600" b="0" dirty="0">
                <a:solidFill>
                  <a:schemeClr val="bg1"/>
                </a:solidFill>
                <a:effectLst/>
                <a:ea typeface="Calibri" panose="020F0502020204030204" pitchFamily="34" charset="0"/>
                <a:cs typeface="Times New Roman" panose="02020603050405020304" pitchFamily="18" charset="0"/>
              </a:rPr>
              <a:t>Teladoc Health is an independent company that has contracted with Blue Cross and Blue Shield of Illinois to provide virtual medical care for members with coverage through BCBSIL. </a:t>
            </a:r>
            <a:r>
              <a:rPr kumimoji="0" lang="en-US" sz="600" b="0" i="0" u="none" strike="noStrike" kern="1200" cap="none" spc="0" normalizeH="0" baseline="0" noProof="0" dirty="0">
                <a:ln>
                  <a:noFill/>
                </a:ln>
                <a:solidFill>
                  <a:schemeClr val="bg1"/>
                </a:solidFill>
                <a:effectLst/>
                <a:uLnTx/>
                <a:uFillTx/>
                <a:ea typeface="+mn-ea"/>
                <a:cs typeface="+mn-cs"/>
              </a:rPr>
              <a:t>BCBSIL makes no endorsement, representations or warranties regarding third-party vendors and the products and services offered by them.</a:t>
            </a:r>
          </a:p>
        </p:txBody>
      </p:sp>
      <p:sp>
        <p:nvSpPr>
          <p:cNvPr id="6" name="Rectangle 5">
            <a:extLst>
              <a:ext uri="{FF2B5EF4-FFF2-40B4-BE49-F238E27FC236}">
                <a16:creationId xmlns:a16="http://schemas.microsoft.com/office/drawing/2014/main" id="{DB4B97DB-F9A9-BA35-0396-5596B246D148}"/>
              </a:ext>
            </a:extLst>
          </p:cNvPr>
          <p:cNvSpPr/>
          <p:nvPr/>
        </p:nvSpPr>
        <p:spPr>
          <a:xfrm>
            <a:off x="8671388" y="-4446"/>
            <a:ext cx="3520611" cy="50787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Arial" panose="020B0604020202020204" pitchFamily="34" charset="0"/>
                <a:cs typeface="Arial" panose="020B0604020202020204" pitchFamily="34" charset="0"/>
              </a:rPr>
              <a:t>Update with client-specific information.</a:t>
            </a:r>
          </a:p>
        </p:txBody>
      </p:sp>
    </p:spTree>
    <p:extLst>
      <p:ext uri="{BB962C8B-B14F-4D97-AF65-F5344CB8AC3E}">
        <p14:creationId xmlns:p14="http://schemas.microsoft.com/office/powerpoint/2010/main" val="753408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75755AF-C68F-C434-876E-B283936B282B}"/>
              </a:ext>
            </a:extLst>
          </p:cNvPr>
          <p:cNvSpPr>
            <a:spLocks noGrp="1"/>
          </p:cNvSpPr>
          <p:nvPr>
            <p:ph type="sldNum" sz="quarter" idx="10"/>
          </p:nvPr>
        </p:nvSpPr>
        <p:spPr>
          <a:xfrm>
            <a:off x="11582400" y="6553200"/>
            <a:ext cx="609600" cy="304800"/>
          </a:xfrm>
        </p:spPr>
        <p:txBody>
          <a:bodyPr/>
          <a:lstStyle/>
          <a:p>
            <a:fld id="{1384FA50-8B36-4B06-A05C-1E58CBA999B5}" type="slidenum">
              <a:rPr lang="en-US" smtClean="0">
                <a:solidFill>
                  <a:schemeClr val="bg1">
                    <a:lumMod val="50000"/>
                  </a:schemeClr>
                </a:solidFill>
              </a:rPr>
              <a:pPr/>
              <a:t>74</a:t>
            </a:fld>
            <a:endParaRPr lang="en-US" dirty="0">
              <a:solidFill>
                <a:schemeClr val="bg1">
                  <a:lumMod val="50000"/>
                </a:schemeClr>
              </a:solidFill>
            </a:endParaRPr>
          </a:p>
        </p:txBody>
      </p:sp>
      <p:sp>
        <p:nvSpPr>
          <p:cNvPr id="19" name="Title 2">
            <a:extLst>
              <a:ext uri="{FF2B5EF4-FFF2-40B4-BE49-F238E27FC236}">
                <a16:creationId xmlns:a16="http://schemas.microsoft.com/office/drawing/2014/main" id="{4BCF7B06-029B-6C48-CADB-A79C30AAC81A}"/>
              </a:ext>
            </a:extLst>
          </p:cNvPr>
          <p:cNvSpPr>
            <a:spLocks noGrp="1"/>
          </p:cNvSpPr>
          <p:nvPr>
            <p:ph type="title"/>
          </p:nvPr>
        </p:nvSpPr>
        <p:spPr>
          <a:xfrm>
            <a:off x="457200" y="411480"/>
            <a:ext cx="8991600" cy="876300"/>
          </a:xfrm>
        </p:spPr>
        <p:txBody>
          <a:bodyPr/>
          <a:lstStyle/>
          <a:p>
            <a:r>
              <a:rPr lang="en-US" sz="3000" b="0" dirty="0">
                <a:solidFill>
                  <a:schemeClr val="tx2"/>
                </a:solidFill>
                <a:latin typeface="+mn-lt"/>
              </a:rPr>
              <a:t>Teladoc Health</a:t>
            </a:r>
            <a:r>
              <a:rPr lang="en-US" sz="1500" b="0" kern="0" baseline="100000" dirty="0">
                <a:solidFill>
                  <a:schemeClr val="tx2"/>
                </a:solidFill>
                <a:latin typeface="Arial" panose="020B0604020202020204" pitchFamily="34" charset="0"/>
                <a:cs typeface="Arial" panose="020B0604020202020204" pitchFamily="34" charset="0"/>
              </a:rPr>
              <a:t>®</a:t>
            </a:r>
            <a:r>
              <a:rPr lang="en-US" sz="3000" b="0" dirty="0">
                <a:solidFill>
                  <a:schemeClr val="tx2"/>
                </a:solidFill>
                <a:latin typeface="+mn-lt"/>
              </a:rPr>
              <a:t> Services and Support</a:t>
            </a:r>
            <a:endParaRPr lang="en-US" sz="3000" b="0" dirty="0">
              <a:solidFill>
                <a:schemeClr val="tx2"/>
              </a:solidFill>
            </a:endParaRPr>
          </a:p>
        </p:txBody>
      </p:sp>
      <p:grpSp>
        <p:nvGrpSpPr>
          <p:cNvPr id="45" name="Group 44">
            <a:extLst>
              <a:ext uri="{FF2B5EF4-FFF2-40B4-BE49-F238E27FC236}">
                <a16:creationId xmlns:a16="http://schemas.microsoft.com/office/drawing/2014/main" id="{80D87621-A689-33EF-C903-71E6A14E3E8C}"/>
              </a:ext>
            </a:extLst>
          </p:cNvPr>
          <p:cNvGrpSpPr/>
          <p:nvPr/>
        </p:nvGrpSpPr>
        <p:grpSpPr>
          <a:xfrm>
            <a:off x="470700" y="2369992"/>
            <a:ext cx="547658" cy="451858"/>
            <a:chOff x="1947863" y="3055938"/>
            <a:chExt cx="1089025" cy="898525"/>
          </a:xfrm>
        </p:grpSpPr>
        <p:sp>
          <p:nvSpPr>
            <p:cNvPr id="46" name="Freeform 23">
              <a:extLst>
                <a:ext uri="{FF2B5EF4-FFF2-40B4-BE49-F238E27FC236}">
                  <a16:creationId xmlns:a16="http://schemas.microsoft.com/office/drawing/2014/main" id="{1CF35F52-81D4-143D-7BD6-1F9F84BFF642}"/>
                </a:ext>
              </a:extLst>
            </p:cNvPr>
            <p:cNvSpPr>
              <a:spLocks/>
            </p:cNvSpPr>
            <p:nvPr/>
          </p:nvSpPr>
          <p:spPr bwMode="auto">
            <a:xfrm>
              <a:off x="2006601" y="3084513"/>
              <a:ext cx="1006475" cy="844550"/>
            </a:xfrm>
            <a:custGeom>
              <a:avLst/>
              <a:gdLst>
                <a:gd name="T0" fmla="*/ 251 w 521"/>
                <a:gd name="T1" fmla="*/ 0 h 434"/>
                <a:gd name="T2" fmla="*/ 251 w 521"/>
                <a:gd name="T3" fmla="*/ 434 h 434"/>
                <a:gd name="T4" fmla="*/ 251 w 521"/>
                <a:gd name="T5" fmla="*/ 0 h 434"/>
              </a:gdLst>
              <a:ahLst/>
              <a:cxnLst>
                <a:cxn ang="0">
                  <a:pos x="T0" y="T1"/>
                </a:cxn>
                <a:cxn ang="0">
                  <a:pos x="T2" y="T3"/>
                </a:cxn>
                <a:cxn ang="0">
                  <a:pos x="T4" y="T5"/>
                </a:cxn>
              </a:cxnLst>
              <a:rect l="0" t="0" r="r" b="b"/>
              <a:pathLst>
                <a:path w="521" h="434">
                  <a:moveTo>
                    <a:pt x="251" y="0"/>
                  </a:moveTo>
                  <a:cubicBezTo>
                    <a:pt x="251" y="0"/>
                    <a:pt x="0" y="214"/>
                    <a:pt x="251" y="434"/>
                  </a:cubicBezTo>
                  <a:cubicBezTo>
                    <a:pt x="251" y="434"/>
                    <a:pt x="521" y="214"/>
                    <a:pt x="251"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24">
              <a:extLst>
                <a:ext uri="{FF2B5EF4-FFF2-40B4-BE49-F238E27FC236}">
                  <a16:creationId xmlns:a16="http://schemas.microsoft.com/office/drawing/2014/main" id="{36F32A39-7742-1D1A-7E41-47771C96021D}"/>
                </a:ext>
              </a:extLst>
            </p:cNvPr>
            <p:cNvSpPr>
              <a:spLocks noEditPoints="1"/>
            </p:cNvSpPr>
            <p:nvPr/>
          </p:nvSpPr>
          <p:spPr bwMode="auto">
            <a:xfrm>
              <a:off x="1947863" y="3055938"/>
              <a:ext cx="1089025" cy="898525"/>
            </a:xfrm>
            <a:custGeom>
              <a:avLst/>
              <a:gdLst>
                <a:gd name="T0" fmla="*/ 558 w 563"/>
                <a:gd name="T1" fmla="*/ 184 h 462"/>
                <a:gd name="T2" fmla="*/ 558 w 563"/>
                <a:gd name="T3" fmla="*/ 176 h 462"/>
                <a:gd name="T4" fmla="*/ 549 w 563"/>
                <a:gd name="T5" fmla="*/ 175 h 462"/>
                <a:gd name="T6" fmla="*/ 408 w 563"/>
                <a:gd name="T7" fmla="*/ 197 h 462"/>
                <a:gd name="T8" fmla="*/ 288 w 563"/>
                <a:gd name="T9" fmla="*/ 5 h 462"/>
                <a:gd name="T10" fmla="*/ 282 w 563"/>
                <a:gd name="T11" fmla="*/ 0 h 462"/>
                <a:gd name="T12" fmla="*/ 275 w 563"/>
                <a:gd name="T13" fmla="*/ 5 h 462"/>
                <a:gd name="T14" fmla="*/ 159 w 563"/>
                <a:gd name="T15" fmla="*/ 198 h 462"/>
                <a:gd name="T16" fmla="*/ 13 w 563"/>
                <a:gd name="T17" fmla="*/ 175 h 462"/>
                <a:gd name="T18" fmla="*/ 5 w 563"/>
                <a:gd name="T19" fmla="*/ 176 h 462"/>
                <a:gd name="T20" fmla="*/ 5 w 563"/>
                <a:gd name="T21" fmla="*/ 184 h 462"/>
                <a:gd name="T22" fmla="*/ 72 w 563"/>
                <a:gd name="T23" fmla="*/ 393 h 462"/>
                <a:gd name="T24" fmla="*/ 264 w 563"/>
                <a:gd name="T25" fmla="*/ 462 h 462"/>
                <a:gd name="T26" fmla="*/ 279 w 563"/>
                <a:gd name="T27" fmla="*/ 462 h 462"/>
                <a:gd name="T28" fmla="*/ 285 w 563"/>
                <a:gd name="T29" fmla="*/ 461 h 462"/>
                <a:gd name="T30" fmla="*/ 285 w 563"/>
                <a:gd name="T31" fmla="*/ 461 h 462"/>
                <a:gd name="T32" fmla="*/ 303 w 563"/>
                <a:gd name="T33" fmla="*/ 462 h 462"/>
                <a:gd name="T34" fmla="*/ 490 w 563"/>
                <a:gd name="T35" fmla="*/ 395 h 462"/>
                <a:gd name="T36" fmla="*/ 558 w 563"/>
                <a:gd name="T37" fmla="*/ 184 h 462"/>
                <a:gd name="T38" fmla="*/ 282 w 563"/>
                <a:gd name="T39" fmla="*/ 26 h 462"/>
                <a:gd name="T40" fmla="*/ 389 w 563"/>
                <a:gd name="T41" fmla="*/ 206 h 462"/>
                <a:gd name="T42" fmla="*/ 350 w 563"/>
                <a:gd name="T43" fmla="*/ 235 h 462"/>
                <a:gd name="T44" fmla="*/ 282 w 563"/>
                <a:gd name="T45" fmla="*/ 352 h 462"/>
                <a:gd name="T46" fmla="*/ 216 w 563"/>
                <a:gd name="T47" fmla="*/ 236 h 462"/>
                <a:gd name="T48" fmla="*/ 178 w 563"/>
                <a:gd name="T49" fmla="*/ 208 h 462"/>
                <a:gd name="T50" fmla="*/ 282 w 563"/>
                <a:gd name="T51" fmla="*/ 26 h 462"/>
                <a:gd name="T52" fmla="*/ 85 w 563"/>
                <a:gd name="T53" fmla="*/ 379 h 462"/>
                <a:gd name="T54" fmla="*/ 24 w 563"/>
                <a:gd name="T55" fmla="*/ 194 h 462"/>
                <a:gd name="T56" fmla="*/ 157 w 563"/>
                <a:gd name="T57" fmla="*/ 219 h 462"/>
                <a:gd name="T58" fmla="*/ 156 w 563"/>
                <a:gd name="T59" fmla="*/ 230 h 462"/>
                <a:gd name="T60" fmla="*/ 257 w 563"/>
                <a:gd name="T61" fmla="*/ 442 h 462"/>
                <a:gd name="T62" fmla="*/ 85 w 563"/>
                <a:gd name="T63" fmla="*/ 379 h 462"/>
                <a:gd name="T64" fmla="*/ 176 w 563"/>
                <a:gd name="T65" fmla="*/ 231 h 462"/>
                <a:gd name="T66" fmla="*/ 176 w 563"/>
                <a:gd name="T67" fmla="*/ 230 h 462"/>
                <a:gd name="T68" fmla="*/ 203 w 563"/>
                <a:gd name="T69" fmla="*/ 251 h 462"/>
                <a:gd name="T70" fmla="*/ 271 w 563"/>
                <a:gd name="T71" fmla="*/ 428 h 462"/>
                <a:gd name="T72" fmla="*/ 176 w 563"/>
                <a:gd name="T73" fmla="*/ 231 h 462"/>
                <a:gd name="T74" fmla="*/ 292 w 563"/>
                <a:gd name="T75" fmla="*/ 429 h 462"/>
                <a:gd name="T76" fmla="*/ 363 w 563"/>
                <a:gd name="T77" fmla="*/ 249 h 462"/>
                <a:gd name="T78" fmla="*/ 390 w 563"/>
                <a:gd name="T79" fmla="*/ 229 h 462"/>
                <a:gd name="T80" fmla="*/ 292 w 563"/>
                <a:gd name="T81" fmla="*/ 429 h 462"/>
                <a:gd name="T82" fmla="*/ 476 w 563"/>
                <a:gd name="T83" fmla="*/ 381 h 462"/>
                <a:gd name="T84" fmla="*/ 306 w 563"/>
                <a:gd name="T85" fmla="*/ 442 h 462"/>
                <a:gd name="T86" fmla="*/ 410 w 563"/>
                <a:gd name="T87" fmla="*/ 228 h 462"/>
                <a:gd name="T88" fmla="*/ 410 w 563"/>
                <a:gd name="T89" fmla="*/ 218 h 462"/>
                <a:gd name="T90" fmla="*/ 539 w 563"/>
                <a:gd name="T91" fmla="*/ 194 h 462"/>
                <a:gd name="T92" fmla="*/ 476 w 563"/>
                <a:gd name="T93" fmla="*/ 381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63" h="462">
                  <a:moveTo>
                    <a:pt x="558" y="184"/>
                  </a:moveTo>
                  <a:cubicBezTo>
                    <a:pt x="558" y="176"/>
                    <a:pt x="558" y="176"/>
                    <a:pt x="558" y="176"/>
                  </a:cubicBezTo>
                  <a:cubicBezTo>
                    <a:pt x="549" y="175"/>
                    <a:pt x="549" y="175"/>
                    <a:pt x="549" y="175"/>
                  </a:cubicBezTo>
                  <a:cubicBezTo>
                    <a:pt x="546" y="174"/>
                    <a:pt x="477" y="167"/>
                    <a:pt x="408" y="197"/>
                  </a:cubicBezTo>
                  <a:cubicBezTo>
                    <a:pt x="399" y="129"/>
                    <a:pt x="359" y="65"/>
                    <a:pt x="288" y="5"/>
                  </a:cubicBezTo>
                  <a:cubicBezTo>
                    <a:pt x="282" y="0"/>
                    <a:pt x="282" y="0"/>
                    <a:pt x="282" y="0"/>
                  </a:cubicBezTo>
                  <a:cubicBezTo>
                    <a:pt x="275" y="5"/>
                    <a:pt x="275" y="5"/>
                    <a:pt x="275" y="5"/>
                  </a:cubicBezTo>
                  <a:cubicBezTo>
                    <a:pt x="271" y="9"/>
                    <a:pt x="177" y="85"/>
                    <a:pt x="159" y="198"/>
                  </a:cubicBezTo>
                  <a:cubicBezTo>
                    <a:pt x="89" y="167"/>
                    <a:pt x="17" y="175"/>
                    <a:pt x="13" y="175"/>
                  </a:cubicBezTo>
                  <a:cubicBezTo>
                    <a:pt x="5" y="176"/>
                    <a:pt x="5" y="176"/>
                    <a:pt x="5" y="176"/>
                  </a:cubicBezTo>
                  <a:cubicBezTo>
                    <a:pt x="5" y="184"/>
                    <a:pt x="5" y="184"/>
                    <a:pt x="5" y="184"/>
                  </a:cubicBezTo>
                  <a:cubicBezTo>
                    <a:pt x="0" y="275"/>
                    <a:pt x="22" y="345"/>
                    <a:pt x="72" y="393"/>
                  </a:cubicBezTo>
                  <a:cubicBezTo>
                    <a:pt x="135" y="455"/>
                    <a:pt x="225" y="462"/>
                    <a:pt x="264" y="462"/>
                  </a:cubicBezTo>
                  <a:cubicBezTo>
                    <a:pt x="270" y="462"/>
                    <a:pt x="275" y="462"/>
                    <a:pt x="279" y="462"/>
                  </a:cubicBezTo>
                  <a:cubicBezTo>
                    <a:pt x="285" y="461"/>
                    <a:pt x="285" y="461"/>
                    <a:pt x="285" y="461"/>
                  </a:cubicBezTo>
                  <a:cubicBezTo>
                    <a:pt x="285" y="461"/>
                    <a:pt x="285" y="461"/>
                    <a:pt x="285" y="461"/>
                  </a:cubicBezTo>
                  <a:cubicBezTo>
                    <a:pt x="289" y="461"/>
                    <a:pt x="295" y="462"/>
                    <a:pt x="303" y="462"/>
                  </a:cubicBezTo>
                  <a:cubicBezTo>
                    <a:pt x="343" y="462"/>
                    <a:pt x="428" y="454"/>
                    <a:pt x="490" y="395"/>
                  </a:cubicBezTo>
                  <a:cubicBezTo>
                    <a:pt x="540" y="347"/>
                    <a:pt x="563" y="276"/>
                    <a:pt x="558" y="184"/>
                  </a:cubicBezTo>
                  <a:close/>
                  <a:moveTo>
                    <a:pt x="282" y="26"/>
                  </a:moveTo>
                  <a:cubicBezTo>
                    <a:pt x="347" y="83"/>
                    <a:pt x="383" y="143"/>
                    <a:pt x="389" y="206"/>
                  </a:cubicBezTo>
                  <a:cubicBezTo>
                    <a:pt x="376" y="214"/>
                    <a:pt x="362" y="223"/>
                    <a:pt x="350" y="235"/>
                  </a:cubicBezTo>
                  <a:cubicBezTo>
                    <a:pt x="317" y="264"/>
                    <a:pt x="294" y="304"/>
                    <a:pt x="282" y="352"/>
                  </a:cubicBezTo>
                  <a:cubicBezTo>
                    <a:pt x="271" y="304"/>
                    <a:pt x="249" y="265"/>
                    <a:pt x="216" y="236"/>
                  </a:cubicBezTo>
                  <a:cubicBezTo>
                    <a:pt x="204" y="225"/>
                    <a:pt x="191" y="215"/>
                    <a:pt x="178" y="208"/>
                  </a:cubicBezTo>
                  <a:cubicBezTo>
                    <a:pt x="190" y="115"/>
                    <a:pt x="260" y="45"/>
                    <a:pt x="282" y="26"/>
                  </a:cubicBezTo>
                  <a:close/>
                  <a:moveTo>
                    <a:pt x="85" y="379"/>
                  </a:moveTo>
                  <a:cubicBezTo>
                    <a:pt x="42" y="337"/>
                    <a:pt x="21" y="274"/>
                    <a:pt x="24" y="194"/>
                  </a:cubicBezTo>
                  <a:cubicBezTo>
                    <a:pt x="45" y="193"/>
                    <a:pt x="103" y="193"/>
                    <a:pt x="157" y="219"/>
                  </a:cubicBezTo>
                  <a:cubicBezTo>
                    <a:pt x="156" y="223"/>
                    <a:pt x="156" y="227"/>
                    <a:pt x="156" y="230"/>
                  </a:cubicBezTo>
                  <a:cubicBezTo>
                    <a:pt x="154" y="305"/>
                    <a:pt x="188" y="376"/>
                    <a:pt x="257" y="442"/>
                  </a:cubicBezTo>
                  <a:cubicBezTo>
                    <a:pt x="219" y="441"/>
                    <a:pt x="140" y="432"/>
                    <a:pt x="85" y="379"/>
                  </a:cubicBezTo>
                  <a:close/>
                  <a:moveTo>
                    <a:pt x="176" y="231"/>
                  </a:moveTo>
                  <a:cubicBezTo>
                    <a:pt x="176" y="231"/>
                    <a:pt x="176" y="230"/>
                    <a:pt x="176" y="230"/>
                  </a:cubicBezTo>
                  <a:cubicBezTo>
                    <a:pt x="185" y="236"/>
                    <a:pt x="195" y="243"/>
                    <a:pt x="203" y="251"/>
                  </a:cubicBezTo>
                  <a:cubicBezTo>
                    <a:pt x="247" y="291"/>
                    <a:pt x="270" y="350"/>
                    <a:pt x="271" y="428"/>
                  </a:cubicBezTo>
                  <a:cubicBezTo>
                    <a:pt x="206" y="366"/>
                    <a:pt x="174" y="299"/>
                    <a:pt x="176" y="231"/>
                  </a:cubicBezTo>
                  <a:close/>
                  <a:moveTo>
                    <a:pt x="292" y="429"/>
                  </a:moveTo>
                  <a:cubicBezTo>
                    <a:pt x="294" y="350"/>
                    <a:pt x="318" y="289"/>
                    <a:pt x="363" y="249"/>
                  </a:cubicBezTo>
                  <a:cubicBezTo>
                    <a:pt x="372" y="241"/>
                    <a:pt x="381" y="234"/>
                    <a:pt x="390" y="229"/>
                  </a:cubicBezTo>
                  <a:cubicBezTo>
                    <a:pt x="389" y="322"/>
                    <a:pt x="323" y="398"/>
                    <a:pt x="292" y="429"/>
                  </a:cubicBezTo>
                  <a:close/>
                  <a:moveTo>
                    <a:pt x="476" y="381"/>
                  </a:moveTo>
                  <a:cubicBezTo>
                    <a:pt x="422" y="433"/>
                    <a:pt x="345" y="441"/>
                    <a:pt x="306" y="442"/>
                  </a:cubicBezTo>
                  <a:cubicBezTo>
                    <a:pt x="341" y="409"/>
                    <a:pt x="409" y="329"/>
                    <a:pt x="410" y="228"/>
                  </a:cubicBezTo>
                  <a:cubicBezTo>
                    <a:pt x="410" y="225"/>
                    <a:pt x="410" y="221"/>
                    <a:pt x="410" y="218"/>
                  </a:cubicBezTo>
                  <a:cubicBezTo>
                    <a:pt x="463" y="193"/>
                    <a:pt x="518" y="193"/>
                    <a:pt x="539" y="194"/>
                  </a:cubicBezTo>
                  <a:cubicBezTo>
                    <a:pt x="542" y="276"/>
                    <a:pt x="521" y="339"/>
                    <a:pt x="476" y="38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48" name="Group 47">
            <a:extLst>
              <a:ext uri="{FF2B5EF4-FFF2-40B4-BE49-F238E27FC236}">
                <a16:creationId xmlns:a16="http://schemas.microsoft.com/office/drawing/2014/main" id="{37CB701C-F069-169D-20EE-2738630C08A6}"/>
              </a:ext>
            </a:extLst>
          </p:cNvPr>
          <p:cNvGrpSpPr/>
          <p:nvPr/>
        </p:nvGrpSpPr>
        <p:grpSpPr>
          <a:xfrm>
            <a:off x="497859" y="4611434"/>
            <a:ext cx="507849" cy="488157"/>
            <a:chOff x="374650" y="425451"/>
            <a:chExt cx="777875" cy="747713"/>
          </a:xfrm>
        </p:grpSpPr>
        <p:sp>
          <p:nvSpPr>
            <p:cNvPr id="49" name="Freeform 60">
              <a:extLst>
                <a:ext uri="{FF2B5EF4-FFF2-40B4-BE49-F238E27FC236}">
                  <a16:creationId xmlns:a16="http://schemas.microsoft.com/office/drawing/2014/main" id="{4B14C479-58E6-C14B-A008-4EA240667325}"/>
                </a:ext>
              </a:extLst>
            </p:cNvPr>
            <p:cNvSpPr>
              <a:spLocks/>
            </p:cNvSpPr>
            <p:nvPr/>
          </p:nvSpPr>
          <p:spPr bwMode="auto">
            <a:xfrm>
              <a:off x="720725" y="655639"/>
              <a:ext cx="419100" cy="342900"/>
            </a:xfrm>
            <a:custGeom>
              <a:avLst/>
              <a:gdLst>
                <a:gd name="T0" fmla="*/ 33 w 264"/>
                <a:gd name="T1" fmla="*/ 104 h 216"/>
                <a:gd name="T2" fmla="*/ 0 w 264"/>
                <a:gd name="T3" fmla="*/ 135 h 216"/>
                <a:gd name="T4" fmla="*/ 81 w 264"/>
                <a:gd name="T5" fmla="*/ 216 h 216"/>
                <a:gd name="T6" fmla="*/ 264 w 264"/>
                <a:gd name="T7" fmla="*/ 31 h 216"/>
                <a:gd name="T8" fmla="*/ 231 w 264"/>
                <a:gd name="T9" fmla="*/ 0 h 216"/>
                <a:gd name="T10" fmla="*/ 76 w 264"/>
                <a:gd name="T11" fmla="*/ 149 h 216"/>
                <a:gd name="T12" fmla="*/ 33 w 264"/>
                <a:gd name="T13" fmla="*/ 104 h 216"/>
              </a:gdLst>
              <a:ahLst/>
              <a:cxnLst>
                <a:cxn ang="0">
                  <a:pos x="T0" y="T1"/>
                </a:cxn>
                <a:cxn ang="0">
                  <a:pos x="T2" y="T3"/>
                </a:cxn>
                <a:cxn ang="0">
                  <a:pos x="T4" y="T5"/>
                </a:cxn>
                <a:cxn ang="0">
                  <a:pos x="T6" y="T7"/>
                </a:cxn>
                <a:cxn ang="0">
                  <a:pos x="T8" y="T9"/>
                </a:cxn>
                <a:cxn ang="0">
                  <a:pos x="T10" y="T11"/>
                </a:cxn>
                <a:cxn ang="0">
                  <a:pos x="T12" y="T13"/>
                </a:cxn>
              </a:cxnLst>
              <a:rect l="0" t="0" r="r" b="b"/>
              <a:pathLst>
                <a:path w="264" h="216">
                  <a:moveTo>
                    <a:pt x="33" y="104"/>
                  </a:moveTo>
                  <a:lnTo>
                    <a:pt x="0" y="135"/>
                  </a:lnTo>
                  <a:lnTo>
                    <a:pt x="81" y="216"/>
                  </a:lnTo>
                  <a:lnTo>
                    <a:pt x="264" y="31"/>
                  </a:lnTo>
                  <a:lnTo>
                    <a:pt x="231" y="0"/>
                  </a:lnTo>
                  <a:lnTo>
                    <a:pt x="76" y="149"/>
                  </a:lnTo>
                  <a:lnTo>
                    <a:pt x="33" y="104"/>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61">
              <a:extLst>
                <a:ext uri="{FF2B5EF4-FFF2-40B4-BE49-F238E27FC236}">
                  <a16:creationId xmlns:a16="http://schemas.microsoft.com/office/drawing/2014/main" id="{7B119478-61F2-F916-269C-E7FC4B34B739}"/>
                </a:ext>
              </a:extLst>
            </p:cNvPr>
            <p:cNvSpPr>
              <a:spLocks noEditPoints="1"/>
            </p:cNvSpPr>
            <p:nvPr/>
          </p:nvSpPr>
          <p:spPr bwMode="auto">
            <a:xfrm>
              <a:off x="374650" y="425451"/>
              <a:ext cx="777875" cy="747713"/>
            </a:xfrm>
            <a:custGeom>
              <a:avLst/>
              <a:gdLst>
                <a:gd name="T0" fmla="*/ 501 w 547"/>
                <a:gd name="T1" fmla="*/ 150 h 525"/>
                <a:gd name="T2" fmla="*/ 435 w 547"/>
                <a:gd name="T3" fmla="*/ 151 h 525"/>
                <a:gd name="T4" fmla="*/ 265 w 547"/>
                <a:gd name="T5" fmla="*/ 158 h 525"/>
                <a:gd name="T6" fmla="*/ 362 w 547"/>
                <a:gd name="T7" fmla="*/ 14 h 525"/>
                <a:gd name="T8" fmla="*/ 258 w 547"/>
                <a:gd name="T9" fmla="*/ 66 h 525"/>
                <a:gd name="T10" fmla="*/ 154 w 547"/>
                <a:gd name="T11" fmla="*/ 0 h 525"/>
                <a:gd name="T12" fmla="*/ 148 w 547"/>
                <a:gd name="T13" fmla="*/ 6 h 525"/>
                <a:gd name="T14" fmla="*/ 247 w 547"/>
                <a:gd name="T15" fmla="*/ 121 h 525"/>
                <a:gd name="T16" fmla="*/ 251 w 547"/>
                <a:gd name="T17" fmla="*/ 157 h 525"/>
                <a:gd name="T18" fmla="*/ 113 w 547"/>
                <a:gd name="T19" fmla="*/ 130 h 525"/>
                <a:gd name="T20" fmla="*/ 19 w 547"/>
                <a:gd name="T21" fmla="*/ 361 h 525"/>
                <a:gd name="T22" fmla="*/ 251 w 547"/>
                <a:gd name="T23" fmla="*/ 504 h 525"/>
                <a:gd name="T24" fmla="*/ 402 w 547"/>
                <a:gd name="T25" fmla="*/ 495 h 525"/>
                <a:gd name="T26" fmla="*/ 547 w 547"/>
                <a:gd name="T27" fmla="*/ 195 h 525"/>
                <a:gd name="T28" fmla="*/ 177 w 547"/>
                <a:gd name="T29" fmla="*/ 81 h 525"/>
                <a:gd name="T30" fmla="*/ 167 w 547"/>
                <a:gd name="T31" fmla="*/ 14 h 525"/>
                <a:gd name="T32" fmla="*/ 247 w 547"/>
                <a:gd name="T33" fmla="*/ 107 h 525"/>
                <a:gd name="T34" fmla="*/ 324 w 547"/>
                <a:gd name="T35" fmla="*/ 511 h 525"/>
                <a:gd name="T36" fmla="*/ 252 w 547"/>
                <a:gd name="T37" fmla="*/ 488 h 525"/>
                <a:gd name="T38" fmla="*/ 179 w 547"/>
                <a:gd name="T39" fmla="*/ 506 h 525"/>
                <a:gd name="T40" fmla="*/ 118 w 547"/>
                <a:gd name="T41" fmla="*/ 143 h 525"/>
                <a:gd name="T42" fmla="*/ 252 w 547"/>
                <a:gd name="T43" fmla="*/ 178 h 525"/>
                <a:gd name="T44" fmla="*/ 262 w 547"/>
                <a:gd name="T45" fmla="*/ 178 h 525"/>
                <a:gd name="T46" fmla="*/ 426 w 547"/>
                <a:gd name="T47" fmla="*/ 161 h 525"/>
                <a:gd name="T48" fmla="*/ 456 w 547"/>
                <a:gd name="T49" fmla="*/ 195 h 525"/>
                <a:gd name="T50" fmla="*/ 278 w 547"/>
                <a:gd name="T51" fmla="*/ 266 h 525"/>
                <a:gd name="T52" fmla="*/ 331 w 547"/>
                <a:gd name="T53" fmla="*/ 410 h 525"/>
                <a:gd name="T54" fmla="*/ 393 w 547"/>
                <a:gd name="T55" fmla="*/ 485 h 525"/>
                <a:gd name="T56" fmla="*/ 331 w 547"/>
                <a:gd name="T57" fmla="*/ 390 h 525"/>
                <a:gd name="T58" fmla="*/ 278 w 547"/>
                <a:gd name="T59" fmla="*/ 286 h 525"/>
                <a:gd name="T60" fmla="*/ 463 w 547"/>
                <a:gd name="T61" fmla="*/ 208 h 525"/>
                <a:gd name="T62" fmla="*/ 501 w 547"/>
                <a:gd name="T63" fmla="*/ 169 h 525"/>
                <a:gd name="T64" fmla="*/ 488 w 547"/>
                <a:gd name="T65" fmla="*/ 233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47" h="525">
                  <a:moveTo>
                    <a:pt x="547" y="195"/>
                  </a:moveTo>
                  <a:cubicBezTo>
                    <a:pt x="501" y="150"/>
                    <a:pt x="501" y="150"/>
                    <a:pt x="501" y="150"/>
                  </a:cubicBezTo>
                  <a:cubicBezTo>
                    <a:pt x="466" y="185"/>
                    <a:pt x="466" y="185"/>
                    <a:pt x="466" y="185"/>
                  </a:cubicBezTo>
                  <a:cubicBezTo>
                    <a:pt x="458" y="172"/>
                    <a:pt x="448" y="160"/>
                    <a:pt x="435" y="151"/>
                  </a:cubicBezTo>
                  <a:cubicBezTo>
                    <a:pt x="431" y="148"/>
                    <a:pt x="400" y="122"/>
                    <a:pt x="355" y="122"/>
                  </a:cubicBezTo>
                  <a:cubicBezTo>
                    <a:pt x="323" y="122"/>
                    <a:pt x="293" y="134"/>
                    <a:pt x="265" y="158"/>
                  </a:cubicBezTo>
                  <a:cubicBezTo>
                    <a:pt x="265" y="99"/>
                    <a:pt x="265" y="99"/>
                    <a:pt x="265" y="99"/>
                  </a:cubicBezTo>
                  <a:cubicBezTo>
                    <a:pt x="265" y="95"/>
                    <a:pt x="265" y="19"/>
                    <a:pt x="362" y="14"/>
                  </a:cubicBezTo>
                  <a:cubicBezTo>
                    <a:pt x="361" y="0"/>
                    <a:pt x="361" y="0"/>
                    <a:pt x="361" y="0"/>
                  </a:cubicBezTo>
                  <a:cubicBezTo>
                    <a:pt x="294" y="3"/>
                    <a:pt x="268" y="38"/>
                    <a:pt x="258" y="66"/>
                  </a:cubicBezTo>
                  <a:cubicBezTo>
                    <a:pt x="240" y="5"/>
                    <a:pt x="186" y="0"/>
                    <a:pt x="167" y="0"/>
                  </a:cubicBezTo>
                  <a:cubicBezTo>
                    <a:pt x="159" y="0"/>
                    <a:pt x="154" y="0"/>
                    <a:pt x="154" y="0"/>
                  </a:cubicBezTo>
                  <a:cubicBezTo>
                    <a:pt x="149" y="1"/>
                    <a:pt x="149" y="1"/>
                    <a:pt x="149" y="1"/>
                  </a:cubicBezTo>
                  <a:cubicBezTo>
                    <a:pt x="148" y="6"/>
                    <a:pt x="148" y="6"/>
                    <a:pt x="148" y="6"/>
                  </a:cubicBezTo>
                  <a:cubicBezTo>
                    <a:pt x="144" y="42"/>
                    <a:pt x="150" y="70"/>
                    <a:pt x="167" y="90"/>
                  </a:cubicBezTo>
                  <a:cubicBezTo>
                    <a:pt x="190" y="117"/>
                    <a:pt x="227" y="121"/>
                    <a:pt x="247" y="121"/>
                  </a:cubicBezTo>
                  <a:cubicBezTo>
                    <a:pt x="248" y="121"/>
                    <a:pt x="250" y="120"/>
                    <a:pt x="251" y="120"/>
                  </a:cubicBezTo>
                  <a:cubicBezTo>
                    <a:pt x="251" y="157"/>
                    <a:pt x="251" y="157"/>
                    <a:pt x="251" y="157"/>
                  </a:cubicBezTo>
                  <a:cubicBezTo>
                    <a:pt x="234" y="144"/>
                    <a:pt x="202" y="123"/>
                    <a:pt x="158" y="123"/>
                  </a:cubicBezTo>
                  <a:cubicBezTo>
                    <a:pt x="143" y="123"/>
                    <a:pt x="128" y="125"/>
                    <a:pt x="113" y="130"/>
                  </a:cubicBezTo>
                  <a:cubicBezTo>
                    <a:pt x="112" y="131"/>
                    <a:pt x="80" y="142"/>
                    <a:pt x="52" y="177"/>
                  </a:cubicBezTo>
                  <a:cubicBezTo>
                    <a:pt x="27" y="208"/>
                    <a:pt x="1" y="266"/>
                    <a:pt x="19" y="361"/>
                  </a:cubicBezTo>
                  <a:cubicBezTo>
                    <a:pt x="19" y="363"/>
                    <a:pt x="57" y="520"/>
                    <a:pt x="179" y="520"/>
                  </a:cubicBezTo>
                  <a:cubicBezTo>
                    <a:pt x="202" y="520"/>
                    <a:pt x="226" y="514"/>
                    <a:pt x="251" y="504"/>
                  </a:cubicBezTo>
                  <a:cubicBezTo>
                    <a:pt x="260" y="510"/>
                    <a:pt x="288" y="525"/>
                    <a:pt x="324" y="525"/>
                  </a:cubicBezTo>
                  <a:cubicBezTo>
                    <a:pt x="352" y="525"/>
                    <a:pt x="379" y="515"/>
                    <a:pt x="402" y="495"/>
                  </a:cubicBezTo>
                  <a:cubicBezTo>
                    <a:pt x="403" y="494"/>
                    <a:pt x="526" y="391"/>
                    <a:pt x="493" y="249"/>
                  </a:cubicBezTo>
                  <a:lnTo>
                    <a:pt x="547" y="195"/>
                  </a:lnTo>
                  <a:close/>
                  <a:moveTo>
                    <a:pt x="247" y="107"/>
                  </a:moveTo>
                  <a:cubicBezTo>
                    <a:pt x="233" y="107"/>
                    <a:pt x="198" y="104"/>
                    <a:pt x="177" y="81"/>
                  </a:cubicBezTo>
                  <a:cubicBezTo>
                    <a:pt x="164" y="65"/>
                    <a:pt x="158" y="43"/>
                    <a:pt x="161" y="14"/>
                  </a:cubicBezTo>
                  <a:cubicBezTo>
                    <a:pt x="163" y="14"/>
                    <a:pt x="165" y="14"/>
                    <a:pt x="167" y="14"/>
                  </a:cubicBezTo>
                  <a:cubicBezTo>
                    <a:pt x="197" y="14"/>
                    <a:pt x="248" y="26"/>
                    <a:pt x="250" y="107"/>
                  </a:cubicBezTo>
                  <a:cubicBezTo>
                    <a:pt x="249" y="107"/>
                    <a:pt x="248" y="107"/>
                    <a:pt x="247" y="107"/>
                  </a:cubicBezTo>
                  <a:close/>
                  <a:moveTo>
                    <a:pt x="393" y="485"/>
                  </a:moveTo>
                  <a:cubicBezTo>
                    <a:pt x="372" y="502"/>
                    <a:pt x="349" y="511"/>
                    <a:pt x="324" y="511"/>
                  </a:cubicBezTo>
                  <a:cubicBezTo>
                    <a:pt x="286" y="511"/>
                    <a:pt x="256" y="491"/>
                    <a:pt x="255" y="491"/>
                  </a:cubicBezTo>
                  <a:cubicBezTo>
                    <a:pt x="252" y="488"/>
                    <a:pt x="252" y="488"/>
                    <a:pt x="252" y="488"/>
                  </a:cubicBezTo>
                  <a:cubicBezTo>
                    <a:pt x="249" y="490"/>
                    <a:pt x="249" y="490"/>
                    <a:pt x="249" y="490"/>
                  </a:cubicBezTo>
                  <a:cubicBezTo>
                    <a:pt x="224" y="500"/>
                    <a:pt x="201" y="506"/>
                    <a:pt x="179" y="506"/>
                  </a:cubicBezTo>
                  <a:cubicBezTo>
                    <a:pt x="68" y="506"/>
                    <a:pt x="33" y="360"/>
                    <a:pt x="32" y="358"/>
                  </a:cubicBezTo>
                  <a:cubicBezTo>
                    <a:pt x="0" y="187"/>
                    <a:pt x="113" y="145"/>
                    <a:pt x="118" y="143"/>
                  </a:cubicBezTo>
                  <a:cubicBezTo>
                    <a:pt x="131" y="139"/>
                    <a:pt x="145" y="137"/>
                    <a:pt x="158" y="137"/>
                  </a:cubicBezTo>
                  <a:cubicBezTo>
                    <a:pt x="214" y="137"/>
                    <a:pt x="252" y="178"/>
                    <a:pt x="252" y="178"/>
                  </a:cubicBezTo>
                  <a:cubicBezTo>
                    <a:pt x="257" y="183"/>
                    <a:pt x="257" y="183"/>
                    <a:pt x="257" y="183"/>
                  </a:cubicBezTo>
                  <a:cubicBezTo>
                    <a:pt x="262" y="178"/>
                    <a:pt x="262" y="178"/>
                    <a:pt x="262" y="178"/>
                  </a:cubicBezTo>
                  <a:cubicBezTo>
                    <a:pt x="292" y="150"/>
                    <a:pt x="323" y="136"/>
                    <a:pt x="355" y="136"/>
                  </a:cubicBezTo>
                  <a:cubicBezTo>
                    <a:pt x="396" y="136"/>
                    <a:pt x="426" y="161"/>
                    <a:pt x="426" y="161"/>
                  </a:cubicBezTo>
                  <a:cubicBezTo>
                    <a:pt x="426" y="162"/>
                    <a:pt x="426" y="162"/>
                    <a:pt x="426" y="162"/>
                  </a:cubicBezTo>
                  <a:cubicBezTo>
                    <a:pt x="439" y="171"/>
                    <a:pt x="448" y="183"/>
                    <a:pt x="456" y="195"/>
                  </a:cubicBezTo>
                  <a:cubicBezTo>
                    <a:pt x="331" y="319"/>
                    <a:pt x="331" y="319"/>
                    <a:pt x="331" y="319"/>
                  </a:cubicBezTo>
                  <a:cubicBezTo>
                    <a:pt x="278" y="266"/>
                    <a:pt x="278" y="266"/>
                    <a:pt x="278" y="266"/>
                  </a:cubicBezTo>
                  <a:cubicBezTo>
                    <a:pt x="233" y="311"/>
                    <a:pt x="233" y="311"/>
                    <a:pt x="233" y="311"/>
                  </a:cubicBezTo>
                  <a:cubicBezTo>
                    <a:pt x="331" y="410"/>
                    <a:pt x="331" y="410"/>
                    <a:pt x="331" y="410"/>
                  </a:cubicBezTo>
                  <a:cubicBezTo>
                    <a:pt x="481" y="260"/>
                    <a:pt x="481" y="260"/>
                    <a:pt x="481" y="260"/>
                  </a:cubicBezTo>
                  <a:cubicBezTo>
                    <a:pt x="505" y="390"/>
                    <a:pt x="394" y="484"/>
                    <a:pt x="393" y="485"/>
                  </a:cubicBezTo>
                  <a:close/>
                  <a:moveTo>
                    <a:pt x="477" y="244"/>
                  </a:moveTo>
                  <a:cubicBezTo>
                    <a:pt x="331" y="390"/>
                    <a:pt x="331" y="390"/>
                    <a:pt x="331" y="390"/>
                  </a:cubicBezTo>
                  <a:cubicBezTo>
                    <a:pt x="253" y="311"/>
                    <a:pt x="253" y="311"/>
                    <a:pt x="253" y="311"/>
                  </a:cubicBezTo>
                  <a:cubicBezTo>
                    <a:pt x="278" y="286"/>
                    <a:pt x="278" y="286"/>
                    <a:pt x="278" y="286"/>
                  </a:cubicBezTo>
                  <a:cubicBezTo>
                    <a:pt x="331" y="339"/>
                    <a:pt x="331" y="339"/>
                    <a:pt x="331" y="339"/>
                  </a:cubicBezTo>
                  <a:cubicBezTo>
                    <a:pt x="463" y="208"/>
                    <a:pt x="463" y="208"/>
                    <a:pt x="463" y="208"/>
                  </a:cubicBezTo>
                  <a:cubicBezTo>
                    <a:pt x="473" y="197"/>
                    <a:pt x="473" y="197"/>
                    <a:pt x="473" y="197"/>
                  </a:cubicBezTo>
                  <a:cubicBezTo>
                    <a:pt x="501" y="169"/>
                    <a:pt x="501" y="169"/>
                    <a:pt x="501" y="169"/>
                  </a:cubicBezTo>
                  <a:cubicBezTo>
                    <a:pt x="527" y="195"/>
                    <a:pt x="527" y="195"/>
                    <a:pt x="527" y="195"/>
                  </a:cubicBezTo>
                  <a:cubicBezTo>
                    <a:pt x="488" y="233"/>
                    <a:pt x="488" y="233"/>
                    <a:pt x="488" y="233"/>
                  </a:cubicBezTo>
                  <a:lnTo>
                    <a:pt x="477" y="24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62">
              <a:extLst>
                <a:ext uri="{FF2B5EF4-FFF2-40B4-BE49-F238E27FC236}">
                  <a16:creationId xmlns:a16="http://schemas.microsoft.com/office/drawing/2014/main" id="{D3EDF4C0-8F6F-F68A-60F1-C4FAB6F46699}"/>
                </a:ext>
              </a:extLst>
            </p:cNvPr>
            <p:cNvSpPr>
              <a:spLocks/>
            </p:cNvSpPr>
            <p:nvPr/>
          </p:nvSpPr>
          <p:spPr bwMode="auto">
            <a:xfrm>
              <a:off x="473075" y="655639"/>
              <a:ext cx="133350" cy="122238"/>
            </a:xfrm>
            <a:custGeom>
              <a:avLst/>
              <a:gdLst>
                <a:gd name="T0" fmla="*/ 13 w 93"/>
                <a:gd name="T1" fmla="*/ 86 h 86"/>
                <a:gd name="T2" fmla="*/ 0 w 93"/>
                <a:gd name="T3" fmla="*/ 83 h 86"/>
                <a:gd name="T4" fmla="*/ 93 w 93"/>
                <a:gd name="T5" fmla="*/ 0 h 86"/>
                <a:gd name="T6" fmla="*/ 93 w 93"/>
                <a:gd name="T7" fmla="*/ 13 h 86"/>
                <a:gd name="T8" fmla="*/ 13 w 93"/>
                <a:gd name="T9" fmla="*/ 86 h 86"/>
              </a:gdLst>
              <a:ahLst/>
              <a:cxnLst>
                <a:cxn ang="0">
                  <a:pos x="T0" y="T1"/>
                </a:cxn>
                <a:cxn ang="0">
                  <a:pos x="T2" y="T3"/>
                </a:cxn>
                <a:cxn ang="0">
                  <a:pos x="T4" y="T5"/>
                </a:cxn>
                <a:cxn ang="0">
                  <a:pos x="T6" y="T7"/>
                </a:cxn>
                <a:cxn ang="0">
                  <a:pos x="T8" y="T9"/>
                </a:cxn>
              </a:cxnLst>
              <a:rect l="0" t="0" r="r" b="b"/>
              <a:pathLst>
                <a:path w="93" h="86">
                  <a:moveTo>
                    <a:pt x="13" y="86"/>
                  </a:moveTo>
                  <a:cubicBezTo>
                    <a:pt x="0" y="83"/>
                    <a:pt x="0" y="83"/>
                    <a:pt x="0" y="83"/>
                  </a:cubicBezTo>
                  <a:cubicBezTo>
                    <a:pt x="0" y="82"/>
                    <a:pt x="19" y="0"/>
                    <a:pt x="93" y="0"/>
                  </a:cubicBezTo>
                  <a:cubicBezTo>
                    <a:pt x="93" y="13"/>
                    <a:pt x="93" y="13"/>
                    <a:pt x="93" y="13"/>
                  </a:cubicBezTo>
                  <a:cubicBezTo>
                    <a:pt x="30" y="13"/>
                    <a:pt x="13" y="85"/>
                    <a:pt x="13" y="8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55" name="Group 54">
            <a:extLst>
              <a:ext uri="{FF2B5EF4-FFF2-40B4-BE49-F238E27FC236}">
                <a16:creationId xmlns:a16="http://schemas.microsoft.com/office/drawing/2014/main" id="{543116A0-3A76-0B91-EB4C-B718357693D4}"/>
              </a:ext>
            </a:extLst>
          </p:cNvPr>
          <p:cNvGrpSpPr/>
          <p:nvPr/>
        </p:nvGrpSpPr>
        <p:grpSpPr>
          <a:xfrm>
            <a:off x="6486489" y="2337739"/>
            <a:ext cx="333676" cy="594178"/>
            <a:chOff x="1961954" y="4224125"/>
            <a:chExt cx="407663" cy="725926"/>
          </a:xfrm>
          <a:solidFill>
            <a:schemeClr val="tx1"/>
          </a:solidFill>
        </p:grpSpPr>
        <p:sp>
          <p:nvSpPr>
            <p:cNvPr id="56" name="Freeform 6620">
              <a:extLst>
                <a:ext uri="{FF2B5EF4-FFF2-40B4-BE49-F238E27FC236}">
                  <a16:creationId xmlns:a16="http://schemas.microsoft.com/office/drawing/2014/main" id="{06B9BC9C-7953-7901-E99C-B8537A1907F2}"/>
                </a:ext>
              </a:extLst>
            </p:cNvPr>
            <p:cNvSpPr>
              <a:spLocks noEditPoints="1"/>
            </p:cNvSpPr>
            <p:nvPr/>
          </p:nvSpPr>
          <p:spPr bwMode="auto">
            <a:xfrm>
              <a:off x="2008442" y="4299221"/>
              <a:ext cx="318263" cy="504215"/>
            </a:xfrm>
            <a:custGeom>
              <a:avLst/>
              <a:gdLst>
                <a:gd name="T0" fmla="*/ 213 w 213"/>
                <a:gd name="T1" fmla="*/ 338 h 338"/>
                <a:gd name="T2" fmla="*/ 203 w 213"/>
                <a:gd name="T3" fmla="*/ 217 h 338"/>
                <a:gd name="T4" fmla="*/ 173 w 213"/>
                <a:gd name="T5" fmla="*/ 255 h 338"/>
                <a:gd name="T6" fmla="*/ 195 w 213"/>
                <a:gd name="T7" fmla="*/ 297 h 338"/>
                <a:gd name="T8" fmla="*/ 189 w 213"/>
                <a:gd name="T9" fmla="*/ 313 h 338"/>
                <a:gd name="T10" fmla="*/ 177 w 213"/>
                <a:gd name="T11" fmla="*/ 312 h 338"/>
                <a:gd name="T12" fmla="*/ 187 w 213"/>
                <a:gd name="T13" fmla="*/ 307 h 338"/>
                <a:gd name="T14" fmla="*/ 189 w 213"/>
                <a:gd name="T15" fmla="*/ 299 h 338"/>
                <a:gd name="T16" fmla="*/ 170 w 213"/>
                <a:gd name="T17" fmla="*/ 261 h 338"/>
                <a:gd name="T18" fmla="*/ 157 w 213"/>
                <a:gd name="T19" fmla="*/ 272 h 338"/>
                <a:gd name="T20" fmla="*/ 151 w 213"/>
                <a:gd name="T21" fmla="*/ 306 h 338"/>
                <a:gd name="T22" fmla="*/ 157 w 213"/>
                <a:gd name="T23" fmla="*/ 306 h 338"/>
                <a:gd name="T24" fmla="*/ 157 w 213"/>
                <a:gd name="T25" fmla="*/ 317 h 338"/>
                <a:gd name="T26" fmla="*/ 146 w 213"/>
                <a:gd name="T27" fmla="*/ 309 h 338"/>
                <a:gd name="T28" fmla="*/ 151 w 213"/>
                <a:gd name="T29" fmla="*/ 270 h 338"/>
                <a:gd name="T30" fmla="*/ 167 w 213"/>
                <a:gd name="T31" fmla="*/ 205 h 338"/>
                <a:gd name="T32" fmla="*/ 147 w 213"/>
                <a:gd name="T33" fmla="*/ 180 h 338"/>
                <a:gd name="T34" fmla="*/ 176 w 213"/>
                <a:gd name="T35" fmla="*/ 126 h 338"/>
                <a:gd name="T36" fmla="*/ 165 w 213"/>
                <a:gd name="T37" fmla="*/ 102 h 338"/>
                <a:gd name="T38" fmla="*/ 138 w 213"/>
                <a:gd name="T39" fmla="*/ 21 h 338"/>
                <a:gd name="T40" fmla="*/ 78 w 213"/>
                <a:gd name="T41" fmla="*/ 22 h 338"/>
                <a:gd name="T42" fmla="*/ 49 w 213"/>
                <a:gd name="T43" fmla="*/ 103 h 338"/>
                <a:gd name="T44" fmla="*/ 38 w 213"/>
                <a:gd name="T45" fmla="*/ 127 h 338"/>
                <a:gd name="T46" fmla="*/ 53 w 213"/>
                <a:gd name="T47" fmla="*/ 146 h 338"/>
                <a:gd name="T48" fmla="*/ 68 w 213"/>
                <a:gd name="T49" fmla="*/ 199 h 338"/>
                <a:gd name="T50" fmla="*/ 39 w 213"/>
                <a:gd name="T51" fmla="*/ 269 h 338"/>
                <a:gd name="T52" fmla="*/ 36 w 213"/>
                <a:gd name="T53" fmla="*/ 296 h 338"/>
                <a:gd name="T54" fmla="*/ 33 w 213"/>
                <a:gd name="T55" fmla="*/ 269 h 338"/>
                <a:gd name="T56" fmla="*/ 13 w 213"/>
                <a:gd name="T57" fmla="*/ 217 h 338"/>
                <a:gd name="T58" fmla="*/ 0 w 213"/>
                <a:gd name="T59" fmla="*/ 338 h 338"/>
                <a:gd name="T60" fmla="*/ 76 w 213"/>
                <a:gd name="T61" fmla="*/ 207 h 338"/>
                <a:gd name="T62" fmla="*/ 106 w 213"/>
                <a:gd name="T63" fmla="*/ 200 h 338"/>
                <a:gd name="T64" fmla="*/ 141 w 213"/>
                <a:gd name="T65" fmla="*/ 210 h 338"/>
                <a:gd name="T66" fmla="*/ 60 w 213"/>
                <a:gd name="T67" fmla="*/ 140 h 338"/>
                <a:gd name="T68" fmla="*/ 56 w 213"/>
                <a:gd name="T69" fmla="*/ 137 h 338"/>
                <a:gd name="T70" fmla="*/ 49 w 213"/>
                <a:gd name="T71" fmla="*/ 114 h 338"/>
                <a:gd name="T72" fmla="*/ 58 w 213"/>
                <a:gd name="T73" fmla="*/ 124 h 338"/>
                <a:gd name="T74" fmla="*/ 131 w 213"/>
                <a:gd name="T75" fmla="*/ 62 h 338"/>
                <a:gd name="T76" fmla="*/ 153 w 213"/>
                <a:gd name="T77" fmla="*/ 124 h 338"/>
                <a:gd name="T78" fmla="*/ 161 w 213"/>
                <a:gd name="T79" fmla="*/ 110 h 338"/>
                <a:gd name="T80" fmla="*/ 168 w 213"/>
                <a:gd name="T81" fmla="*/ 124 h 338"/>
                <a:gd name="T82" fmla="*/ 153 w 213"/>
                <a:gd name="T83" fmla="*/ 137 h 338"/>
                <a:gd name="T84" fmla="*/ 106 w 213"/>
                <a:gd name="T85" fmla="*/ 191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3" h="338">
                  <a:moveTo>
                    <a:pt x="0" y="338"/>
                  </a:moveTo>
                  <a:cubicBezTo>
                    <a:pt x="213" y="338"/>
                    <a:pt x="213" y="338"/>
                    <a:pt x="213" y="338"/>
                  </a:cubicBezTo>
                  <a:cubicBezTo>
                    <a:pt x="213" y="221"/>
                    <a:pt x="213" y="221"/>
                    <a:pt x="213" y="221"/>
                  </a:cubicBezTo>
                  <a:cubicBezTo>
                    <a:pt x="210" y="220"/>
                    <a:pt x="207" y="218"/>
                    <a:pt x="203" y="217"/>
                  </a:cubicBezTo>
                  <a:cubicBezTo>
                    <a:pt x="173" y="207"/>
                    <a:pt x="173" y="207"/>
                    <a:pt x="173" y="207"/>
                  </a:cubicBezTo>
                  <a:cubicBezTo>
                    <a:pt x="173" y="255"/>
                    <a:pt x="173" y="255"/>
                    <a:pt x="173" y="255"/>
                  </a:cubicBezTo>
                  <a:cubicBezTo>
                    <a:pt x="178" y="256"/>
                    <a:pt x="186" y="260"/>
                    <a:pt x="188" y="270"/>
                  </a:cubicBezTo>
                  <a:cubicBezTo>
                    <a:pt x="195" y="297"/>
                    <a:pt x="195" y="297"/>
                    <a:pt x="195" y="297"/>
                  </a:cubicBezTo>
                  <a:cubicBezTo>
                    <a:pt x="195" y="298"/>
                    <a:pt x="197" y="305"/>
                    <a:pt x="194" y="309"/>
                  </a:cubicBezTo>
                  <a:cubicBezTo>
                    <a:pt x="193" y="311"/>
                    <a:pt x="191" y="312"/>
                    <a:pt x="189" y="313"/>
                  </a:cubicBezTo>
                  <a:cubicBezTo>
                    <a:pt x="189" y="315"/>
                    <a:pt x="186" y="317"/>
                    <a:pt x="183" y="317"/>
                  </a:cubicBezTo>
                  <a:cubicBezTo>
                    <a:pt x="180" y="317"/>
                    <a:pt x="177" y="315"/>
                    <a:pt x="177" y="312"/>
                  </a:cubicBezTo>
                  <a:cubicBezTo>
                    <a:pt x="177" y="309"/>
                    <a:pt x="180" y="306"/>
                    <a:pt x="183" y="306"/>
                  </a:cubicBezTo>
                  <a:cubicBezTo>
                    <a:pt x="185" y="306"/>
                    <a:pt x="186" y="307"/>
                    <a:pt x="187" y="307"/>
                  </a:cubicBezTo>
                  <a:cubicBezTo>
                    <a:pt x="188" y="307"/>
                    <a:pt x="188" y="306"/>
                    <a:pt x="189" y="306"/>
                  </a:cubicBezTo>
                  <a:cubicBezTo>
                    <a:pt x="190" y="304"/>
                    <a:pt x="190" y="300"/>
                    <a:pt x="189" y="299"/>
                  </a:cubicBezTo>
                  <a:cubicBezTo>
                    <a:pt x="183" y="272"/>
                    <a:pt x="183" y="272"/>
                    <a:pt x="183" y="272"/>
                  </a:cubicBezTo>
                  <a:cubicBezTo>
                    <a:pt x="180" y="262"/>
                    <a:pt x="172" y="261"/>
                    <a:pt x="170" y="261"/>
                  </a:cubicBezTo>
                  <a:cubicBezTo>
                    <a:pt x="169" y="261"/>
                    <a:pt x="169" y="261"/>
                    <a:pt x="169" y="261"/>
                  </a:cubicBezTo>
                  <a:cubicBezTo>
                    <a:pt x="167" y="261"/>
                    <a:pt x="160" y="262"/>
                    <a:pt x="157" y="272"/>
                  </a:cubicBezTo>
                  <a:cubicBezTo>
                    <a:pt x="151" y="299"/>
                    <a:pt x="151" y="299"/>
                    <a:pt x="151" y="299"/>
                  </a:cubicBezTo>
                  <a:cubicBezTo>
                    <a:pt x="150" y="300"/>
                    <a:pt x="150" y="304"/>
                    <a:pt x="151" y="306"/>
                  </a:cubicBezTo>
                  <a:cubicBezTo>
                    <a:pt x="151" y="307"/>
                    <a:pt x="152" y="307"/>
                    <a:pt x="153" y="308"/>
                  </a:cubicBezTo>
                  <a:cubicBezTo>
                    <a:pt x="154" y="307"/>
                    <a:pt x="156" y="306"/>
                    <a:pt x="157" y="306"/>
                  </a:cubicBezTo>
                  <a:cubicBezTo>
                    <a:pt x="161" y="306"/>
                    <a:pt x="163" y="309"/>
                    <a:pt x="163" y="312"/>
                  </a:cubicBezTo>
                  <a:cubicBezTo>
                    <a:pt x="163" y="315"/>
                    <a:pt x="161" y="317"/>
                    <a:pt x="157" y="317"/>
                  </a:cubicBezTo>
                  <a:cubicBezTo>
                    <a:pt x="154" y="317"/>
                    <a:pt x="152" y="316"/>
                    <a:pt x="151" y="313"/>
                  </a:cubicBezTo>
                  <a:cubicBezTo>
                    <a:pt x="149" y="313"/>
                    <a:pt x="147" y="311"/>
                    <a:pt x="146" y="309"/>
                  </a:cubicBezTo>
                  <a:cubicBezTo>
                    <a:pt x="143" y="305"/>
                    <a:pt x="144" y="298"/>
                    <a:pt x="145" y="297"/>
                  </a:cubicBezTo>
                  <a:cubicBezTo>
                    <a:pt x="151" y="270"/>
                    <a:pt x="151" y="270"/>
                    <a:pt x="151" y="270"/>
                  </a:cubicBezTo>
                  <a:cubicBezTo>
                    <a:pt x="155" y="260"/>
                    <a:pt x="161" y="256"/>
                    <a:pt x="167" y="255"/>
                  </a:cubicBezTo>
                  <a:cubicBezTo>
                    <a:pt x="167" y="205"/>
                    <a:pt x="167" y="205"/>
                    <a:pt x="167" y="205"/>
                  </a:cubicBezTo>
                  <a:cubicBezTo>
                    <a:pt x="148" y="199"/>
                    <a:pt x="148" y="199"/>
                    <a:pt x="148" y="199"/>
                  </a:cubicBezTo>
                  <a:cubicBezTo>
                    <a:pt x="147" y="180"/>
                    <a:pt x="147" y="180"/>
                    <a:pt x="147" y="180"/>
                  </a:cubicBezTo>
                  <a:cubicBezTo>
                    <a:pt x="153" y="171"/>
                    <a:pt x="159" y="160"/>
                    <a:pt x="161" y="145"/>
                  </a:cubicBezTo>
                  <a:cubicBezTo>
                    <a:pt x="167" y="143"/>
                    <a:pt x="175" y="137"/>
                    <a:pt x="176" y="126"/>
                  </a:cubicBezTo>
                  <a:cubicBezTo>
                    <a:pt x="177" y="124"/>
                    <a:pt x="178" y="113"/>
                    <a:pt x="172" y="106"/>
                  </a:cubicBezTo>
                  <a:cubicBezTo>
                    <a:pt x="170" y="104"/>
                    <a:pt x="168" y="102"/>
                    <a:pt x="165" y="102"/>
                  </a:cubicBezTo>
                  <a:cubicBezTo>
                    <a:pt x="166" y="99"/>
                    <a:pt x="167" y="96"/>
                    <a:pt x="167" y="95"/>
                  </a:cubicBezTo>
                  <a:cubicBezTo>
                    <a:pt x="184" y="41"/>
                    <a:pt x="138" y="21"/>
                    <a:pt x="138" y="21"/>
                  </a:cubicBezTo>
                  <a:cubicBezTo>
                    <a:pt x="138" y="0"/>
                    <a:pt x="107" y="2"/>
                    <a:pt x="107" y="2"/>
                  </a:cubicBezTo>
                  <a:cubicBezTo>
                    <a:pt x="78" y="2"/>
                    <a:pt x="78" y="22"/>
                    <a:pt x="78" y="22"/>
                  </a:cubicBezTo>
                  <a:cubicBezTo>
                    <a:pt x="43" y="44"/>
                    <a:pt x="42" y="75"/>
                    <a:pt x="47" y="97"/>
                  </a:cubicBezTo>
                  <a:cubicBezTo>
                    <a:pt x="47" y="97"/>
                    <a:pt x="48" y="100"/>
                    <a:pt x="49" y="103"/>
                  </a:cubicBezTo>
                  <a:cubicBezTo>
                    <a:pt x="47" y="104"/>
                    <a:pt x="44" y="106"/>
                    <a:pt x="42" y="108"/>
                  </a:cubicBezTo>
                  <a:cubicBezTo>
                    <a:pt x="38" y="113"/>
                    <a:pt x="37" y="119"/>
                    <a:pt x="38" y="127"/>
                  </a:cubicBezTo>
                  <a:cubicBezTo>
                    <a:pt x="38" y="128"/>
                    <a:pt x="38" y="128"/>
                    <a:pt x="38" y="128"/>
                  </a:cubicBezTo>
                  <a:cubicBezTo>
                    <a:pt x="40" y="134"/>
                    <a:pt x="44" y="143"/>
                    <a:pt x="53" y="146"/>
                  </a:cubicBezTo>
                  <a:cubicBezTo>
                    <a:pt x="55" y="152"/>
                    <a:pt x="60" y="167"/>
                    <a:pt x="70" y="179"/>
                  </a:cubicBezTo>
                  <a:cubicBezTo>
                    <a:pt x="68" y="199"/>
                    <a:pt x="68" y="199"/>
                    <a:pt x="68" y="199"/>
                  </a:cubicBezTo>
                  <a:cubicBezTo>
                    <a:pt x="39" y="208"/>
                    <a:pt x="39" y="208"/>
                    <a:pt x="39" y="208"/>
                  </a:cubicBezTo>
                  <a:cubicBezTo>
                    <a:pt x="39" y="269"/>
                    <a:pt x="39" y="269"/>
                    <a:pt x="39" y="269"/>
                  </a:cubicBezTo>
                  <a:cubicBezTo>
                    <a:pt x="45" y="270"/>
                    <a:pt x="50" y="276"/>
                    <a:pt x="50" y="282"/>
                  </a:cubicBezTo>
                  <a:cubicBezTo>
                    <a:pt x="50" y="290"/>
                    <a:pt x="44" y="296"/>
                    <a:pt x="36" y="296"/>
                  </a:cubicBezTo>
                  <a:cubicBezTo>
                    <a:pt x="29" y="296"/>
                    <a:pt x="23" y="290"/>
                    <a:pt x="23" y="282"/>
                  </a:cubicBezTo>
                  <a:cubicBezTo>
                    <a:pt x="23" y="276"/>
                    <a:pt x="27" y="270"/>
                    <a:pt x="33" y="269"/>
                  </a:cubicBezTo>
                  <a:cubicBezTo>
                    <a:pt x="33" y="210"/>
                    <a:pt x="33" y="210"/>
                    <a:pt x="33" y="210"/>
                  </a:cubicBezTo>
                  <a:cubicBezTo>
                    <a:pt x="13" y="217"/>
                    <a:pt x="13" y="217"/>
                    <a:pt x="13" y="217"/>
                  </a:cubicBezTo>
                  <a:cubicBezTo>
                    <a:pt x="8" y="219"/>
                    <a:pt x="4" y="221"/>
                    <a:pt x="0" y="223"/>
                  </a:cubicBezTo>
                  <a:lnTo>
                    <a:pt x="0" y="338"/>
                  </a:lnTo>
                  <a:close/>
                  <a:moveTo>
                    <a:pt x="109" y="244"/>
                  </a:moveTo>
                  <a:cubicBezTo>
                    <a:pt x="85" y="237"/>
                    <a:pt x="81" y="222"/>
                    <a:pt x="76" y="207"/>
                  </a:cubicBezTo>
                  <a:cubicBezTo>
                    <a:pt x="78" y="188"/>
                    <a:pt x="78" y="188"/>
                    <a:pt x="78" y="188"/>
                  </a:cubicBezTo>
                  <a:cubicBezTo>
                    <a:pt x="85" y="195"/>
                    <a:pt x="95" y="200"/>
                    <a:pt x="106" y="200"/>
                  </a:cubicBezTo>
                  <a:cubicBezTo>
                    <a:pt x="106" y="200"/>
                    <a:pt x="123" y="200"/>
                    <a:pt x="139" y="188"/>
                  </a:cubicBezTo>
                  <a:cubicBezTo>
                    <a:pt x="141" y="210"/>
                    <a:pt x="141" y="210"/>
                    <a:pt x="141" y="210"/>
                  </a:cubicBezTo>
                  <a:cubicBezTo>
                    <a:pt x="133" y="240"/>
                    <a:pt x="109" y="244"/>
                    <a:pt x="109" y="244"/>
                  </a:cubicBezTo>
                  <a:close/>
                  <a:moveTo>
                    <a:pt x="60" y="140"/>
                  </a:moveTo>
                  <a:cubicBezTo>
                    <a:pt x="59" y="137"/>
                    <a:pt x="59" y="137"/>
                    <a:pt x="59" y="137"/>
                  </a:cubicBezTo>
                  <a:cubicBezTo>
                    <a:pt x="56" y="137"/>
                    <a:pt x="56" y="137"/>
                    <a:pt x="56" y="137"/>
                  </a:cubicBezTo>
                  <a:cubicBezTo>
                    <a:pt x="52" y="137"/>
                    <a:pt x="48" y="129"/>
                    <a:pt x="47" y="126"/>
                  </a:cubicBezTo>
                  <a:cubicBezTo>
                    <a:pt x="46" y="120"/>
                    <a:pt x="47" y="117"/>
                    <a:pt x="49" y="114"/>
                  </a:cubicBezTo>
                  <a:cubicBezTo>
                    <a:pt x="50" y="113"/>
                    <a:pt x="51" y="112"/>
                    <a:pt x="52" y="112"/>
                  </a:cubicBezTo>
                  <a:cubicBezTo>
                    <a:pt x="54" y="116"/>
                    <a:pt x="56" y="120"/>
                    <a:pt x="58" y="124"/>
                  </a:cubicBezTo>
                  <a:cubicBezTo>
                    <a:pt x="53" y="84"/>
                    <a:pt x="103" y="79"/>
                    <a:pt x="103" y="79"/>
                  </a:cubicBezTo>
                  <a:cubicBezTo>
                    <a:pt x="123" y="77"/>
                    <a:pt x="131" y="62"/>
                    <a:pt x="131" y="62"/>
                  </a:cubicBezTo>
                  <a:cubicBezTo>
                    <a:pt x="130" y="72"/>
                    <a:pt x="145" y="82"/>
                    <a:pt x="145" y="82"/>
                  </a:cubicBezTo>
                  <a:cubicBezTo>
                    <a:pt x="162" y="96"/>
                    <a:pt x="153" y="124"/>
                    <a:pt x="153" y="124"/>
                  </a:cubicBezTo>
                  <a:cubicBezTo>
                    <a:pt x="155" y="121"/>
                    <a:pt x="157" y="118"/>
                    <a:pt x="158" y="115"/>
                  </a:cubicBezTo>
                  <a:cubicBezTo>
                    <a:pt x="159" y="114"/>
                    <a:pt x="160" y="112"/>
                    <a:pt x="161" y="110"/>
                  </a:cubicBezTo>
                  <a:cubicBezTo>
                    <a:pt x="163" y="110"/>
                    <a:pt x="165" y="111"/>
                    <a:pt x="165" y="112"/>
                  </a:cubicBezTo>
                  <a:cubicBezTo>
                    <a:pt x="168" y="115"/>
                    <a:pt x="168" y="122"/>
                    <a:pt x="168" y="124"/>
                  </a:cubicBezTo>
                  <a:cubicBezTo>
                    <a:pt x="166" y="135"/>
                    <a:pt x="158" y="137"/>
                    <a:pt x="157" y="137"/>
                  </a:cubicBezTo>
                  <a:cubicBezTo>
                    <a:pt x="153" y="137"/>
                    <a:pt x="153" y="137"/>
                    <a:pt x="153" y="137"/>
                  </a:cubicBezTo>
                  <a:cubicBezTo>
                    <a:pt x="153" y="141"/>
                    <a:pt x="153" y="141"/>
                    <a:pt x="153" y="141"/>
                  </a:cubicBezTo>
                  <a:cubicBezTo>
                    <a:pt x="146" y="190"/>
                    <a:pt x="108" y="191"/>
                    <a:pt x="106" y="191"/>
                  </a:cubicBezTo>
                  <a:cubicBezTo>
                    <a:pt x="74" y="191"/>
                    <a:pt x="60" y="141"/>
                    <a:pt x="60" y="14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6621">
              <a:extLst>
                <a:ext uri="{FF2B5EF4-FFF2-40B4-BE49-F238E27FC236}">
                  <a16:creationId xmlns:a16="http://schemas.microsoft.com/office/drawing/2014/main" id="{C2AFB3B9-0FA7-8C83-31D1-187DFE3C2D72}"/>
                </a:ext>
              </a:extLst>
            </p:cNvPr>
            <p:cNvSpPr>
              <a:spLocks noEditPoints="1"/>
            </p:cNvSpPr>
            <p:nvPr/>
          </p:nvSpPr>
          <p:spPr bwMode="auto">
            <a:xfrm>
              <a:off x="1961954" y="4224125"/>
              <a:ext cx="407663" cy="725926"/>
            </a:xfrm>
            <a:custGeom>
              <a:avLst/>
              <a:gdLst>
                <a:gd name="T0" fmla="*/ 0 w 114"/>
                <a:gd name="T1" fmla="*/ 0 h 203"/>
                <a:gd name="T2" fmla="*/ 0 w 114"/>
                <a:gd name="T3" fmla="*/ 203 h 203"/>
                <a:gd name="T4" fmla="*/ 114 w 114"/>
                <a:gd name="T5" fmla="*/ 203 h 203"/>
                <a:gd name="T6" fmla="*/ 114 w 114"/>
                <a:gd name="T7" fmla="*/ 0 h 203"/>
                <a:gd name="T8" fmla="*/ 0 w 114"/>
                <a:gd name="T9" fmla="*/ 0 h 203"/>
                <a:gd name="T10" fmla="*/ 7 w 114"/>
                <a:gd name="T11" fmla="*/ 7 h 203"/>
                <a:gd name="T12" fmla="*/ 108 w 114"/>
                <a:gd name="T13" fmla="*/ 7 h 203"/>
                <a:gd name="T14" fmla="*/ 108 w 114"/>
                <a:gd name="T15" fmla="*/ 168 h 203"/>
                <a:gd name="T16" fmla="*/ 7 w 114"/>
                <a:gd name="T17" fmla="*/ 168 h 203"/>
                <a:gd name="T18" fmla="*/ 7 w 114"/>
                <a:gd name="T19" fmla="*/ 7 h 203"/>
                <a:gd name="T20" fmla="*/ 108 w 114"/>
                <a:gd name="T21" fmla="*/ 197 h 203"/>
                <a:gd name="T22" fmla="*/ 7 w 114"/>
                <a:gd name="T23" fmla="*/ 197 h 203"/>
                <a:gd name="T24" fmla="*/ 7 w 114"/>
                <a:gd name="T25" fmla="*/ 175 h 203"/>
                <a:gd name="T26" fmla="*/ 108 w 114"/>
                <a:gd name="T27" fmla="*/ 175 h 203"/>
                <a:gd name="T28" fmla="*/ 108 w 114"/>
                <a:gd name="T29" fmla="*/ 197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4" h="203">
                  <a:moveTo>
                    <a:pt x="0" y="0"/>
                  </a:moveTo>
                  <a:lnTo>
                    <a:pt x="0" y="203"/>
                  </a:lnTo>
                  <a:lnTo>
                    <a:pt x="114" y="203"/>
                  </a:lnTo>
                  <a:lnTo>
                    <a:pt x="114" y="0"/>
                  </a:lnTo>
                  <a:lnTo>
                    <a:pt x="0" y="0"/>
                  </a:lnTo>
                  <a:close/>
                  <a:moveTo>
                    <a:pt x="7" y="7"/>
                  </a:moveTo>
                  <a:lnTo>
                    <a:pt x="108" y="7"/>
                  </a:lnTo>
                  <a:lnTo>
                    <a:pt x="108" y="168"/>
                  </a:lnTo>
                  <a:lnTo>
                    <a:pt x="7" y="168"/>
                  </a:lnTo>
                  <a:lnTo>
                    <a:pt x="7" y="7"/>
                  </a:lnTo>
                  <a:close/>
                  <a:moveTo>
                    <a:pt x="108" y="197"/>
                  </a:moveTo>
                  <a:lnTo>
                    <a:pt x="7" y="197"/>
                  </a:lnTo>
                  <a:lnTo>
                    <a:pt x="7" y="175"/>
                  </a:lnTo>
                  <a:lnTo>
                    <a:pt x="108" y="175"/>
                  </a:lnTo>
                  <a:lnTo>
                    <a:pt x="108" y="1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6622">
              <a:extLst>
                <a:ext uri="{FF2B5EF4-FFF2-40B4-BE49-F238E27FC236}">
                  <a16:creationId xmlns:a16="http://schemas.microsoft.com/office/drawing/2014/main" id="{B6F8E79A-6698-467D-F517-3761EEB24547}"/>
                </a:ext>
              </a:extLst>
            </p:cNvPr>
            <p:cNvSpPr>
              <a:spLocks/>
            </p:cNvSpPr>
            <p:nvPr/>
          </p:nvSpPr>
          <p:spPr bwMode="auto">
            <a:xfrm>
              <a:off x="2144329" y="4889259"/>
              <a:ext cx="46488" cy="0"/>
            </a:xfrm>
            <a:custGeom>
              <a:avLst/>
              <a:gdLst>
                <a:gd name="T0" fmla="*/ 0 w 13"/>
                <a:gd name="T1" fmla="*/ 13 w 13"/>
                <a:gd name="T2" fmla="*/ 0 w 13"/>
              </a:gdLst>
              <a:ahLst/>
              <a:cxnLst>
                <a:cxn ang="0">
                  <a:pos x="T0" y="0"/>
                </a:cxn>
                <a:cxn ang="0">
                  <a:pos x="T1" y="0"/>
                </a:cxn>
                <a:cxn ang="0">
                  <a:pos x="T2" y="0"/>
                </a:cxn>
              </a:cxnLst>
              <a:rect l="0" t="0" r="r" b="b"/>
              <a:pathLst>
                <a:path w="13">
                  <a:moveTo>
                    <a:pt x="0" y="0"/>
                  </a:moveTo>
                  <a:lnTo>
                    <a:pt x="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Line 6623">
              <a:extLst>
                <a:ext uri="{FF2B5EF4-FFF2-40B4-BE49-F238E27FC236}">
                  <a16:creationId xmlns:a16="http://schemas.microsoft.com/office/drawing/2014/main" id="{1AA4D579-A653-1D55-75D3-468E45305D2A}"/>
                </a:ext>
              </a:extLst>
            </p:cNvPr>
            <p:cNvSpPr>
              <a:spLocks noChangeShapeType="1"/>
            </p:cNvSpPr>
            <p:nvPr/>
          </p:nvSpPr>
          <p:spPr bwMode="auto">
            <a:xfrm>
              <a:off x="2144329" y="4889259"/>
              <a:ext cx="46488"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Rectangle 6624">
              <a:extLst>
                <a:ext uri="{FF2B5EF4-FFF2-40B4-BE49-F238E27FC236}">
                  <a16:creationId xmlns:a16="http://schemas.microsoft.com/office/drawing/2014/main" id="{26315BB8-488B-0A08-5CC0-9EFD7931F540}"/>
                </a:ext>
              </a:extLst>
            </p:cNvPr>
            <p:cNvSpPr>
              <a:spLocks noChangeArrowheads="1"/>
            </p:cNvSpPr>
            <p:nvPr/>
          </p:nvSpPr>
          <p:spPr bwMode="auto">
            <a:xfrm>
              <a:off x="2144329" y="4878531"/>
              <a:ext cx="46488" cy="2145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6625">
              <a:extLst>
                <a:ext uri="{FF2B5EF4-FFF2-40B4-BE49-F238E27FC236}">
                  <a16:creationId xmlns:a16="http://schemas.microsoft.com/office/drawing/2014/main" id="{13EAADE7-94C9-3C20-87C7-4384447C6B93}"/>
                </a:ext>
              </a:extLst>
            </p:cNvPr>
            <p:cNvSpPr>
              <a:spLocks/>
            </p:cNvSpPr>
            <p:nvPr/>
          </p:nvSpPr>
          <p:spPr bwMode="auto">
            <a:xfrm>
              <a:off x="2255185" y="4635364"/>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6626">
              <a:extLst>
                <a:ext uri="{FF2B5EF4-FFF2-40B4-BE49-F238E27FC236}">
                  <a16:creationId xmlns:a16="http://schemas.microsoft.com/office/drawing/2014/main" id="{04BE274E-94DE-15F7-799D-CBC8DC109BA6}"/>
                </a:ext>
              </a:extLst>
            </p:cNvPr>
            <p:cNvSpPr>
              <a:spLocks/>
            </p:cNvSpPr>
            <p:nvPr/>
          </p:nvSpPr>
          <p:spPr bwMode="auto">
            <a:xfrm>
              <a:off x="2255185" y="4635364"/>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68" name="Group 67">
            <a:extLst>
              <a:ext uri="{FF2B5EF4-FFF2-40B4-BE49-F238E27FC236}">
                <a16:creationId xmlns:a16="http://schemas.microsoft.com/office/drawing/2014/main" id="{69AC2A21-9ED8-18A6-DD0E-DB6BA6E56D3E}"/>
              </a:ext>
            </a:extLst>
          </p:cNvPr>
          <p:cNvGrpSpPr/>
          <p:nvPr/>
        </p:nvGrpSpPr>
        <p:grpSpPr>
          <a:xfrm>
            <a:off x="6390239" y="3904035"/>
            <a:ext cx="548439" cy="428870"/>
            <a:chOff x="8029575" y="1677988"/>
            <a:chExt cx="881062" cy="688975"/>
          </a:xfrm>
        </p:grpSpPr>
        <p:sp>
          <p:nvSpPr>
            <p:cNvPr id="69" name="Freeform 24">
              <a:extLst>
                <a:ext uri="{FF2B5EF4-FFF2-40B4-BE49-F238E27FC236}">
                  <a16:creationId xmlns:a16="http://schemas.microsoft.com/office/drawing/2014/main" id="{20CB5BFD-68E1-6AE2-3996-B99190E67C65}"/>
                </a:ext>
              </a:extLst>
            </p:cNvPr>
            <p:cNvSpPr>
              <a:spLocks/>
            </p:cNvSpPr>
            <p:nvPr/>
          </p:nvSpPr>
          <p:spPr bwMode="auto">
            <a:xfrm>
              <a:off x="8043862" y="1808163"/>
              <a:ext cx="501650" cy="519113"/>
            </a:xfrm>
            <a:custGeom>
              <a:avLst/>
              <a:gdLst>
                <a:gd name="T0" fmla="*/ 221 w 316"/>
                <a:gd name="T1" fmla="*/ 190 h 327"/>
                <a:gd name="T2" fmla="*/ 221 w 316"/>
                <a:gd name="T3" fmla="*/ 0 h 327"/>
                <a:gd name="T4" fmla="*/ 0 w 316"/>
                <a:gd name="T5" fmla="*/ 0 h 327"/>
                <a:gd name="T6" fmla="*/ 0 w 316"/>
                <a:gd name="T7" fmla="*/ 262 h 327"/>
                <a:gd name="T8" fmla="*/ 94 w 316"/>
                <a:gd name="T9" fmla="*/ 262 h 327"/>
                <a:gd name="T10" fmla="*/ 94 w 316"/>
                <a:gd name="T11" fmla="*/ 327 h 327"/>
                <a:gd name="T12" fmla="*/ 166 w 316"/>
                <a:gd name="T13" fmla="*/ 262 h 327"/>
                <a:gd name="T14" fmla="*/ 316 w 316"/>
                <a:gd name="T15" fmla="*/ 262 h 327"/>
                <a:gd name="T16" fmla="*/ 316 w 316"/>
                <a:gd name="T17" fmla="*/ 190 h 327"/>
                <a:gd name="T18" fmla="*/ 221 w 316"/>
                <a:gd name="T19" fmla="*/ 190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6" h="327">
                  <a:moveTo>
                    <a:pt x="221" y="190"/>
                  </a:moveTo>
                  <a:lnTo>
                    <a:pt x="221" y="0"/>
                  </a:lnTo>
                  <a:lnTo>
                    <a:pt x="0" y="0"/>
                  </a:lnTo>
                  <a:lnTo>
                    <a:pt x="0" y="262"/>
                  </a:lnTo>
                  <a:lnTo>
                    <a:pt x="94" y="262"/>
                  </a:lnTo>
                  <a:lnTo>
                    <a:pt x="94" y="327"/>
                  </a:lnTo>
                  <a:lnTo>
                    <a:pt x="166" y="262"/>
                  </a:lnTo>
                  <a:lnTo>
                    <a:pt x="316" y="262"/>
                  </a:lnTo>
                  <a:lnTo>
                    <a:pt x="316" y="190"/>
                  </a:lnTo>
                  <a:lnTo>
                    <a:pt x="221" y="190"/>
                  </a:lnTo>
                  <a:close/>
                </a:path>
              </a:pathLst>
            </a:custGeom>
            <a:solidFill>
              <a:srgbClr val="CAD4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25">
              <a:extLst>
                <a:ext uri="{FF2B5EF4-FFF2-40B4-BE49-F238E27FC236}">
                  <a16:creationId xmlns:a16="http://schemas.microsoft.com/office/drawing/2014/main" id="{D8C6C0F2-163E-9AAA-243E-DC086913F471}"/>
                </a:ext>
              </a:extLst>
            </p:cNvPr>
            <p:cNvSpPr>
              <a:spLocks/>
            </p:cNvSpPr>
            <p:nvPr/>
          </p:nvSpPr>
          <p:spPr bwMode="auto">
            <a:xfrm>
              <a:off x="8393112" y="1689100"/>
              <a:ext cx="506412" cy="523875"/>
            </a:xfrm>
            <a:custGeom>
              <a:avLst/>
              <a:gdLst>
                <a:gd name="T0" fmla="*/ 0 w 319"/>
                <a:gd name="T1" fmla="*/ 0 h 330"/>
                <a:gd name="T2" fmla="*/ 1 w 319"/>
                <a:gd name="T3" fmla="*/ 72 h 330"/>
                <a:gd name="T4" fmla="*/ 98 w 319"/>
                <a:gd name="T5" fmla="*/ 72 h 330"/>
                <a:gd name="T6" fmla="*/ 98 w 319"/>
                <a:gd name="T7" fmla="*/ 265 h 330"/>
                <a:gd name="T8" fmla="*/ 162 w 319"/>
                <a:gd name="T9" fmla="*/ 265 h 330"/>
                <a:gd name="T10" fmla="*/ 226 w 319"/>
                <a:gd name="T11" fmla="*/ 330 h 330"/>
                <a:gd name="T12" fmla="*/ 226 w 319"/>
                <a:gd name="T13" fmla="*/ 265 h 330"/>
                <a:gd name="T14" fmla="*/ 319 w 319"/>
                <a:gd name="T15" fmla="*/ 265 h 330"/>
                <a:gd name="T16" fmla="*/ 319 w 319"/>
                <a:gd name="T17" fmla="*/ 0 h 330"/>
                <a:gd name="T18" fmla="*/ 0 w 319"/>
                <a:gd name="T19" fmla="*/ 0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9" h="330">
                  <a:moveTo>
                    <a:pt x="0" y="0"/>
                  </a:moveTo>
                  <a:lnTo>
                    <a:pt x="1" y="72"/>
                  </a:lnTo>
                  <a:lnTo>
                    <a:pt x="98" y="72"/>
                  </a:lnTo>
                  <a:lnTo>
                    <a:pt x="98" y="265"/>
                  </a:lnTo>
                  <a:lnTo>
                    <a:pt x="162" y="265"/>
                  </a:lnTo>
                  <a:lnTo>
                    <a:pt x="226" y="330"/>
                  </a:lnTo>
                  <a:lnTo>
                    <a:pt x="226" y="265"/>
                  </a:lnTo>
                  <a:lnTo>
                    <a:pt x="319" y="265"/>
                  </a:lnTo>
                  <a:lnTo>
                    <a:pt x="319" y="0"/>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189">
              <a:extLst>
                <a:ext uri="{FF2B5EF4-FFF2-40B4-BE49-F238E27FC236}">
                  <a16:creationId xmlns:a16="http://schemas.microsoft.com/office/drawing/2014/main" id="{A6BB5044-89CA-FCE1-961F-6555BCD48F35}"/>
                </a:ext>
              </a:extLst>
            </p:cNvPr>
            <p:cNvSpPr>
              <a:spLocks noEditPoints="1"/>
            </p:cNvSpPr>
            <p:nvPr/>
          </p:nvSpPr>
          <p:spPr bwMode="auto">
            <a:xfrm>
              <a:off x="8029575" y="1677988"/>
              <a:ext cx="881062" cy="688975"/>
            </a:xfrm>
            <a:custGeom>
              <a:avLst/>
              <a:gdLst>
                <a:gd name="T0" fmla="*/ 219 w 555"/>
                <a:gd name="T1" fmla="*/ 0 h 434"/>
                <a:gd name="T2" fmla="*/ 219 w 555"/>
                <a:gd name="T3" fmla="*/ 73 h 434"/>
                <a:gd name="T4" fmla="*/ 0 w 555"/>
                <a:gd name="T5" fmla="*/ 73 h 434"/>
                <a:gd name="T6" fmla="*/ 0 w 555"/>
                <a:gd name="T7" fmla="*/ 355 h 434"/>
                <a:gd name="T8" fmla="*/ 97 w 555"/>
                <a:gd name="T9" fmla="*/ 355 h 434"/>
                <a:gd name="T10" fmla="*/ 97 w 555"/>
                <a:gd name="T11" fmla="*/ 434 h 434"/>
                <a:gd name="T12" fmla="*/ 176 w 555"/>
                <a:gd name="T13" fmla="*/ 355 h 434"/>
                <a:gd name="T14" fmla="*/ 337 w 555"/>
                <a:gd name="T15" fmla="*/ 355 h 434"/>
                <a:gd name="T16" fmla="*/ 337 w 555"/>
                <a:gd name="T17" fmla="*/ 282 h 434"/>
                <a:gd name="T18" fmla="*/ 388 w 555"/>
                <a:gd name="T19" fmla="*/ 282 h 434"/>
                <a:gd name="T20" fmla="*/ 464 w 555"/>
                <a:gd name="T21" fmla="*/ 357 h 434"/>
                <a:gd name="T22" fmla="*/ 464 w 555"/>
                <a:gd name="T23" fmla="*/ 282 h 434"/>
                <a:gd name="T24" fmla="*/ 555 w 555"/>
                <a:gd name="T25" fmla="*/ 282 h 434"/>
                <a:gd name="T26" fmla="*/ 555 w 555"/>
                <a:gd name="T27" fmla="*/ 0 h 434"/>
                <a:gd name="T28" fmla="*/ 219 w 555"/>
                <a:gd name="T29" fmla="*/ 0 h 434"/>
                <a:gd name="T30" fmla="*/ 237 w 555"/>
                <a:gd name="T31" fmla="*/ 90 h 434"/>
                <a:gd name="T32" fmla="*/ 319 w 555"/>
                <a:gd name="T33" fmla="*/ 90 h 434"/>
                <a:gd name="T34" fmla="*/ 319 w 555"/>
                <a:gd name="T35" fmla="*/ 263 h 434"/>
                <a:gd name="T36" fmla="*/ 237 w 555"/>
                <a:gd name="T37" fmla="*/ 263 h 434"/>
                <a:gd name="T38" fmla="*/ 237 w 555"/>
                <a:gd name="T39" fmla="*/ 90 h 434"/>
                <a:gd name="T40" fmla="*/ 319 w 555"/>
                <a:gd name="T41" fmla="*/ 336 h 434"/>
                <a:gd name="T42" fmla="*/ 169 w 555"/>
                <a:gd name="T43" fmla="*/ 336 h 434"/>
                <a:gd name="T44" fmla="*/ 114 w 555"/>
                <a:gd name="T45" fmla="*/ 391 h 434"/>
                <a:gd name="T46" fmla="*/ 114 w 555"/>
                <a:gd name="T47" fmla="*/ 336 h 434"/>
                <a:gd name="T48" fmla="*/ 18 w 555"/>
                <a:gd name="T49" fmla="*/ 336 h 434"/>
                <a:gd name="T50" fmla="*/ 18 w 555"/>
                <a:gd name="T51" fmla="*/ 90 h 434"/>
                <a:gd name="T52" fmla="*/ 219 w 555"/>
                <a:gd name="T53" fmla="*/ 90 h 434"/>
                <a:gd name="T54" fmla="*/ 219 w 555"/>
                <a:gd name="T55" fmla="*/ 282 h 434"/>
                <a:gd name="T56" fmla="*/ 319 w 555"/>
                <a:gd name="T57" fmla="*/ 282 h 434"/>
                <a:gd name="T58" fmla="*/ 319 w 555"/>
                <a:gd name="T59" fmla="*/ 336 h 434"/>
                <a:gd name="T60" fmla="*/ 538 w 555"/>
                <a:gd name="T61" fmla="*/ 263 h 434"/>
                <a:gd name="T62" fmla="*/ 446 w 555"/>
                <a:gd name="T63" fmla="*/ 263 h 434"/>
                <a:gd name="T64" fmla="*/ 446 w 555"/>
                <a:gd name="T65" fmla="*/ 314 h 434"/>
                <a:gd name="T66" fmla="*/ 395 w 555"/>
                <a:gd name="T67" fmla="*/ 263 h 434"/>
                <a:gd name="T68" fmla="*/ 337 w 555"/>
                <a:gd name="T69" fmla="*/ 263 h 434"/>
                <a:gd name="T70" fmla="*/ 337 w 555"/>
                <a:gd name="T71" fmla="*/ 73 h 434"/>
                <a:gd name="T72" fmla="*/ 237 w 555"/>
                <a:gd name="T73" fmla="*/ 73 h 434"/>
                <a:gd name="T74" fmla="*/ 237 w 555"/>
                <a:gd name="T75" fmla="*/ 17 h 434"/>
                <a:gd name="T76" fmla="*/ 538 w 555"/>
                <a:gd name="T77" fmla="*/ 17 h 434"/>
                <a:gd name="T78" fmla="*/ 538 w 555"/>
                <a:gd name="T79" fmla="*/ 263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55" h="434">
                  <a:moveTo>
                    <a:pt x="219" y="0"/>
                  </a:moveTo>
                  <a:lnTo>
                    <a:pt x="219" y="73"/>
                  </a:lnTo>
                  <a:lnTo>
                    <a:pt x="0" y="73"/>
                  </a:lnTo>
                  <a:lnTo>
                    <a:pt x="0" y="355"/>
                  </a:lnTo>
                  <a:lnTo>
                    <a:pt x="97" y="355"/>
                  </a:lnTo>
                  <a:lnTo>
                    <a:pt x="97" y="434"/>
                  </a:lnTo>
                  <a:lnTo>
                    <a:pt x="176" y="355"/>
                  </a:lnTo>
                  <a:lnTo>
                    <a:pt x="337" y="355"/>
                  </a:lnTo>
                  <a:lnTo>
                    <a:pt x="337" y="282"/>
                  </a:lnTo>
                  <a:lnTo>
                    <a:pt x="388" y="282"/>
                  </a:lnTo>
                  <a:lnTo>
                    <a:pt x="464" y="357"/>
                  </a:lnTo>
                  <a:lnTo>
                    <a:pt x="464" y="282"/>
                  </a:lnTo>
                  <a:lnTo>
                    <a:pt x="555" y="282"/>
                  </a:lnTo>
                  <a:lnTo>
                    <a:pt x="555" y="0"/>
                  </a:lnTo>
                  <a:lnTo>
                    <a:pt x="219" y="0"/>
                  </a:lnTo>
                  <a:close/>
                  <a:moveTo>
                    <a:pt x="237" y="90"/>
                  </a:moveTo>
                  <a:lnTo>
                    <a:pt x="319" y="90"/>
                  </a:lnTo>
                  <a:lnTo>
                    <a:pt x="319" y="263"/>
                  </a:lnTo>
                  <a:lnTo>
                    <a:pt x="237" y="263"/>
                  </a:lnTo>
                  <a:lnTo>
                    <a:pt x="237" y="90"/>
                  </a:lnTo>
                  <a:close/>
                  <a:moveTo>
                    <a:pt x="319" y="336"/>
                  </a:moveTo>
                  <a:lnTo>
                    <a:pt x="169" y="336"/>
                  </a:lnTo>
                  <a:lnTo>
                    <a:pt x="114" y="391"/>
                  </a:lnTo>
                  <a:lnTo>
                    <a:pt x="114" y="336"/>
                  </a:lnTo>
                  <a:lnTo>
                    <a:pt x="18" y="336"/>
                  </a:lnTo>
                  <a:lnTo>
                    <a:pt x="18" y="90"/>
                  </a:lnTo>
                  <a:lnTo>
                    <a:pt x="219" y="90"/>
                  </a:lnTo>
                  <a:lnTo>
                    <a:pt x="219" y="282"/>
                  </a:lnTo>
                  <a:lnTo>
                    <a:pt x="319" y="282"/>
                  </a:lnTo>
                  <a:lnTo>
                    <a:pt x="319" y="336"/>
                  </a:lnTo>
                  <a:close/>
                  <a:moveTo>
                    <a:pt x="538" y="263"/>
                  </a:moveTo>
                  <a:lnTo>
                    <a:pt x="446" y="263"/>
                  </a:lnTo>
                  <a:lnTo>
                    <a:pt x="446" y="314"/>
                  </a:lnTo>
                  <a:lnTo>
                    <a:pt x="395" y="263"/>
                  </a:lnTo>
                  <a:lnTo>
                    <a:pt x="337" y="263"/>
                  </a:lnTo>
                  <a:lnTo>
                    <a:pt x="337" y="73"/>
                  </a:lnTo>
                  <a:lnTo>
                    <a:pt x="237" y="73"/>
                  </a:lnTo>
                  <a:lnTo>
                    <a:pt x="237" y="17"/>
                  </a:lnTo>
                  <a:lnTo>
                    <a:pt x="538" y="17"/>
                  </a:lnTo>
                  <a:lnTo>
                    <a:pt x="538" y="26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Rectangle 190">
              <a:extLst>
                <a:ext uri="{FF2B5EF4-FFF2-40B4-BE49-F238E27FC236}">
                  <a16:creationId xmlns:a16="http://schemas.microsoft.com/office/drawing/2014/main" id="{846BB148-14AF-5388-3617-88DB1F63863F}"/>
                </a:ext>
              </a:extLst>
            </p:cNvPr>
            <p:cNvSpPr>
              <a:spLocks noChangeArrowheads="1"/>
            </p:cNvSpPr>
            <p:nvPr/>
          </p:nvSpPr>
          <p:spPr bwMode="auto">
            <a:xfrm>
              <a:off x="8535987" y="2095500"/>
              <a:ext cx="28575" cy="30163"/>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73" name="Group 72">
            <a:extLst>
              <a:ext uri="{FF2B5EF4-FFF2-40B4-BE49-F238E27FC236}">
                <a16:creationId xmlns:a16="http://schemas.microsoft.com/office/drawing/2014/main" id="{6A01F6D2-2385-A5AE-8E86-79A0A3587B56}"/>
              </a:ext>
            </a:extLst>
          </p:cNvPr>
          <p:cNvGrpSpPr/>
          <p:nvPr/>
        </p:nvGrpSpPr>
        <p:grpSpPr>
          <a:xfrm>
            <a:off x="6399864" y="4503470"/>
            <a:ext cx="518680" cy="640788"/>
            <a:chOff x="6676204" y="4806950"/>
            <a:chExt cx="735013" cy="908050"/>
          </a:xfrm>
        </p:grpSpPr>
        <p:sp>
          <p:nvSpPr>
            <p:cNvPr id="74" name="Freeform 15">
              <a:extLst>
                <a:ext uri="{FF2B5EF4-FFF2-40B4-BE49-F238E27FC236}">
                  <a16:creationId xmlns:a16="http://schemas.microsoft.com/office/drawing/2014/main" id="{A01808F3-D9F8-94EA-8F8C-9D461D3C62D2}"/>
                </a:ext>
              </a:extLst>
            </p:cNvPr>
            <p:cNvSpPr>
              <a:spLocks/>
            </p:cNvSpPr>
            <p:nvPr/>
          </p:nvSpPr>
          <p:spPr bwMode="auto">
            <a:xfrm>
              <a:off x="6690491" y="5364162"/>
              <a:ext cx="706438" cy="342900"/>
            </a:xfrm>
            <a:custGeom>
              <a:avLst/>
              <a:gdLst>
                <a:gd name="T0" fmla="*/ 0 w 445"/>
                <a:gd name="T1" fmla="*/ 216 h 216"/>
                <a:gd name="T2" fmla="*/ 39 w 445"/>
                <a:gd name="T3" fmla="*/ 59 h 216"/>
                <a:gd name="T4" fmla="*/ 127 w 445"/>
                <a:gd name="T5" fmla="*/ 29 h 216"/>
                <a:gd name="T6" fmla="*/ 146 w 445"/>
                <a:gd name="T7" fmla="*/ 0 h 216"/>
                <a:gd name="T8" fmla="*/ 223 w 445"/>
                <a:gd name="T9" fmla="*/ 80 h 216"/>
                <a:gd name="T10" fmla="*/ 294 w 445"/>
                <a:gd name="T11" fmla="*/ 3 h 216"/>
                <a:gd name="T12" fmla="*/ 310 w 445"/>
                <a:gd name="T13" fmla="*/ 28 h 216"/>
                <a:gd name="T14" fmla="*/ 399 w 445"/>
                <a:gd name="T15" fmla="*/ 61 h 216"/>
                <a:gd name="T16" fmla="*/ 445 w 445"/>
                <a:gd name="T17" fmla="*/ 216 h 216"/>
                <a:gd name="T18" fmla="*/ 0 w 445"/>
                <a:gd name="T19"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5" h="216">
                  <a:moveTo>
                    <a:pt x="0" y="216"/>
                  </a:moveTo>
                  <a:lnTo>
                    <a:pt x="39" y="59"/>
                  </a:lnTo>
                  <a:lnTo>
                    <a:pt x="127" y="29"/>
                  </a:lnTo>
                  <a:lnTo>
                    <a:pt x="146" y="0"/>
                  </a:lnTo>
                  <a:lnTo>
                    <a:pt x="223" y="80"/>
                  </a:lnTo>
                  <a:lnTo>
                    <a:pt x="294" y="3"/>
                  </a:lnTo>
                  <a:lnTo>
                    <a:pt x="310" y="28"/>
                  </a:lnTo>
                  <a:lnTo>
                    <a:pt x="399" y="61"/>
                  </a:lnTo>
                  <a:lnTo>
                    <a:pt x="445" y="216"/>
                  </a:lnTo>
                  <a:lnTo>
                    <a:pt x="0" y="216"/>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75" name="Group 74">
              <a:extLst>
                <a:ext uri="{FF2B5EF4-FFF2-40B4-BE49-F238E27FC236}">
                  <a16:creationId xmlns:a16="http://schemas.microsoft.com/office/drawing/2014/main" id="{15DB0608-DBA4-16CF-17D0-CE0E11286BB9}"/>
                </a:ext>
              </a:extLst>
            </p:cNvPr>
            <p:cNvGrpSpPr/>
            <p:nvPr/>
          </p:nvGrpSpPr>
          <p:grpSpPr>
            <a:xfrm>
              <a:off x="6676204" y="4806950"/>
              <a:ext cx="735013" cy="908050"/>
              <a:chOff x="6676204" y="4806950"/>
              <a:chExt cx="735013" cy="908050"/>
            </a:xfrm>
          </p:grpSpPr>
          <p:sp>
            <p:nvSpPr>
              <p:cNvPr id="78" name="Freeform 14">
                <a:extLst>
                  <a:ext uri="{FF2B5EF4-FFF2-40B4-BE49-F238E27FC236}">
                    <a16:creationId xmlns:a16="http://schemas.microsoft.com/office/drawing/2014/main" id="{6E455D94-BB7A-8346-2C6C-56DB9E585900}"/>
                  </a:ext>
                </a:extLst>
              </p:cNvPr>
              <p:cNvSpPr>
                <a:spLocks/>
              </p:cNvSpPr>
              <p:nvPr/>
            </p:nvSpPr>
            <p:spPr bwMode="auto">
              <a:xfrm>
                <a:off x="6936554" y="5305425"/>
                <a:ext cx="22225" cy="44450"/>
              </a:xfrm>
              <a:custGeom>
                <a:avLst/>
                <a:gdLst>
                  <a:gd name="T0" fmla="*/ 1 w 14"/>
                  <a:gd name="T1" fmla="*/ 0 h 29"/>
                  <a:gd name="T2" fmla="*/ 1 w 14"/>
                  <a:gd name="T3" fmla="*/ 11 h 29"/>
                  <a:gd name="T4" fmla="*/ 1 w 14"/>
                  <a:gd name="T5" fmla="*/ 11 h 29"/>
                  <a:gd name="T6" fmla="*/ 0 w 14"/>
                  <a:gd name="T7" fmla="*/ 15 h 29"/>
                  <a:gd name="T8" fmla="*/ 14 w 14"/>
                  <a:gd name="T9" fmla="*/ 29 h 29"/>
                  <a:gd name="T10" fmla="*/ 14 w 14"/>
                  <a:gd name="T11" fmla="*/ 9 h 29"/>
                  <a:gd name="T12" fmla="*/ 1 w 14"/>
                  <a:gd name="T13" fmla="*/ 0 h 29"/>
                </a:gdLst>
                <a:ahLst/>
                <a:cxnLst>
                  <a:cxn ang="0">
                    <a:pos x="T0" y="T1"/>
                  </a:cxn>
                  <a:cxn ang="0">
                    <a:pos x="T2" y="T3"/>
                  </a:cxn>
                  <a:cxn ang="0">
                    <a:pos x="T4" y="T5"/>
                  </a:cxn>
                  <a:cxn ang="0">
                    <a:pos x="T6" y="T7"/>
                  </a:cxn>
                  <a:cxn ang="0">
                    <a:pos x="T8" y="T9"/>
                  </a:cxn>
                  <a:cxn ang="0">
                    <a:pos x="T10" y="T11"/>
                  </a:cxn>
                  <a:cxn ang="0">
                    <a:pos x="T12" y="T13"/>
                  </a:cxn>
                </a:cxnLst>
                <a:rect l="0" t="0" r="r" b="b"/>
                <a:pathLst>
                  <a:path w="14" h="29">
                    <a:moveTo>
                      <a:pt x="1" y="0"/>
                    </a:moveTo>
                    <a:cubicBezTo>
                      <a:pt x="1" y="11"/>
                      <a:pt x="1" y="11"/>
                      <a:pt x="1" y="11"/>
                    </a:cubicBezTo>
                    <a:cubicBezTo>
                      <a:pt x="1" y="11"/>
                      <a:pt x="1" y="11"/>
                      <a:pt x="1" y="11"/>
                    </a:cubicBezTo>
                    <a:cubicBezTo>
                      <a:pt x="0" y="15"/>
                      <a:pt x="0" y="15"/>
                      <a:pt x="0" y="15"/>
                    </a:cubicBezTo>
                    <a:cubicBezTo>
                      <a:pt x="4" y="20"/>
                      <a:pt x="9" y="25"/>
                      <a:pt x="14" y="29"/>
                    </a:cubicBezTo>
                    <a:cubicBezTo>
                      <a:pt x="14" y="9"/>
                      <a:pt x="14" y="9"/>
                      <a:pt x="14" y="9"/>
                    </a:cubicBezTo>
                    <a:lnTo>
                      <a:pt x="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16">
                <a:extLst>
                  <a:ext uri="{FF2B5EF4-FFF2-40B4-BE49-F238E27FC236}">
                    <a16:creationId xmlns:a16="http://schemas.microsoft.com/office/drawing/2014/main" id="{BE78DD57-2EF8-5E09-DF84-5FAEEA005B0E}"/>
                  </a:ext>
                </a:extLst>
              </p:cNvPr>
              <p:cNvSpPr>
                <a:spLocks/>
              </p:cNvSpPr>
              <p:nvPr/>
            </p:nvSpPr>
            <p:spPr bwMode="auto">
              <a:xfrm>
                <a:off x="6936554" y="5305425"/>
                <a:ext cx="22225" cy="44450"/>
              </a:xfrm>
              <a:custGeom>
                <a:avLst/>
                <a:gdLst>
                  <a:gd name="T0" fmla="*/ 1 w 14"/>
                  <a:gd name="T1" fmla="*/ 0 h 29"/>
                  <a:gd name="T2" fmla="*/ 1 w 14"/>
                  <a:gd name="T3" fmla="*/ 11 h 29"/>
                  <a:gd name="T4" fmla="*/ 1 w 14"/>
                  <a:gd name="T5" fmla="*/ 11 h 29"/>
                  <a:gd name="T6" fmla="*/ 0 w 14"/>
                  <a:gd name="T7" fmla="*/ 15 h 29"/>
                  <a:gd name="T8" fmla="*/ 14 w 14"/>
                  <a:gd name="T9" fmla="*/ 29 h 29"/>
                  <a:gd name="T10" fmla="*/ 14 w 14"/>
                  <a:gd name="T11" fmla="*/ 9 h 29"/>
                  <a:gd name="T12" fmla="*/ 1 w 14"/>
                  <a:gd name="T13" fmla="*/ 0 h 29"/>
                </a:gdLst>
                <a:ahLst/>
                <a:cxnLst>
                  <a:cxn ang="0">
                    <a:pos x="T0" y="T1"/>
                  </a:cxn>
                  <a:cxn ang="0">
                    <a:pos x="T2" y="T3"/>
                  </a:cxn>
                  <a:cxn ang="0">
                    <a:pos x="T4" y="T5"/>
                  </a:cxn>
                  <a:cxn ang="0">
                    <a:pos x="T6" y="T7"/>
                  </a:cxn>
                  <a:cxn ang="0">
                    <a:pos x="T8" y="T9"/>
                  </a:cxn>
                  <a:cxn ang="0">
                    <a:pos x="T10" y="T11"/>
                  </a:cxn>
                  <a:cxn ang="0">
                    <a:pos x="T12" y="T13"/>
                  </a:cxn>
                </a:cxnLst>
                <a:rect l="0" t="0" r="r" b="b"/>
                <a:pathLst>
                  <a:path w="14" h="29">
                    <a:moveTo>
                      <a:pt x="1" y="0"/>
                    </a:moveTo>
                    <a:cubicBezTo>
                      <a:pt x="1" y="11"/>
                      <a:pt x="1" y="11"/>
                      <a:pt x="1" y="11"/>
                    </a:cubicBezTo>
                    <a:cubicBezTo>
                      <a:pt x="1" y="11"/>
                      <a:pt x="1" y="11"/>
                      <a:pt x="1" y="11"/>
                    </a:cubicBezTo>
                    <a:cubicBezTo>
                      <a:pt x="0" y="15"/>
                      <a:pt x="0" y="15"/>
                      <a:pt x="0" y="15"/>
                    </a:cubicBezTo>
                    <a:cubicBezTo>
                      <a:pt x="4" y="20"/>
                      <a:pt x="9" y="25"/>
                      <a:pt x="14" y="29"/>
                    </a:cubicBezTo>
                    <a:cubicBezTo>
                      <a:pt x="14" y="9"/>
                      <a:pt x="14" y="9"/>
                      <a:pt x="14" y="9"/>
                    </a:cubicBezTo>
                    <a:lnTo>
                      <a:pt x="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17">
                <a:extLst>
                  <a:ext uri="{FF2B5EF4-FFF2-40B4-BE49-F238E27FC236}">
                    <a16:creationId xmlns:a16="http://schemas.microsoft.com/office/drawing/2014/main" id="{40C7552B-6FAB-8026-B711-47FCE29AA913}"/>
                  </a:ext>
                </a:extLst>
              </p:cNvPr>
              <p:cNvSpPr>
                <a:spLocks noEditPoints="1"/>
              </p:cNvSpPr>
              <p:nvPr/>
            </p:nvSpPr>
            <p:spPr bwMode="auto">
              <a:xfrm>
                <a:off x="6676204" y="4806950"/>
                <a:ext cx="735013" cy="908050"/>
              </a:xfrm>
              <a:custGeom>
                <a:avLst/>
                <a:gdLst>
                  <a:gd name="T0" fmla="*/ 341 w 489"/>
                  <a:gd name="T1" fmla="*/ 391 h 604"/>
                  <a:gd name="T2" fmla="*/ 321 w 489"/>
                  <a:gd name="T3" fmla="*/ 361 h 604"/>
                  <a:gd name="T4" fmla="*/ 312 w 489"/>
                  <a:gd name="T5" fmla="*/ 361 h 604"/>
                  <a:gd name="T6" fmla="*/ 343 w 489"/>
                  <a:gd name="T7" fmla="*/ 277 h 604"/>
                  <a:gd name="T8" fmla="*/ 364 w 489"/>
                  <a:gd name="T9" fmla="*/ 204 h 604"/>
                  <a:gd name="T10" fmla="*/ 364 w 489"/>
                  <a:gd name="T11" fmla="*/ 150 h 604"/>
                  <a:gd name="T12" fmla="*/ 150 w 489"/>
                  <a:gd name="T13" fmla="*/ 65 h 604"/>
                  <a:gd name="T14" fmla="*/ 131 w 489"/>
                  <a:gd name="T15" fmla="*/ 199 h 604"/>
                  <a:gd name="T16" fmla="*/ 111 w 489"/>
                  <a:gd name="T17" fmla="*/ 243 h 604"/>
                  <a:gd name="T18" fmla="*/ 138 w 489"/>
                  <a:gd name="T19" fmla="*/ 278 h 604"/>
                  <a:gd name="T20" fmla="*/ 175 w 489"/>
                  <a:gd name="T21" fmla="*/ 343 h 604"/>
                  <a:gd name="T22" fmla="*/ 175 w 489"/>
                  <a:gd name="T23" fmla="*/ 332 h 604"/>
                  <a:gd name="T24" fmla="*/ 188 w 489"/>
                  <a:gd name="T25" fmla="*/ 361 h 604"/>
                  <a:gd name="T26" fmla="*/ 240 w 489"/>
                  <a:gd name="T27" fmla="*/ 381 h 604"/>
                  <a:gd name="T28" fmla="*/ 299 w 489"/>
                  <a:gd name="T29" fmla="*/ 387 h 604"/>
                  <a:gd name="T30" fmla="*/ 187 w 489"/>
                  <a:gd name="T31" fmla="*/ 385 h 604"/>
                  <a:gd name="T32" fmla="*/ 188 w 489"/>
                  <a:gd name="T33" fmla="*/ 361 h 604"/>
                  <a:gd name="T34" fmla="*/ 174 w 489"/>
                  <a:gd name="T35" fmla="*/ 359 h 604"/>
                  <a:gd name="T36" fmla="*/ 164 w 489"/>
                  <a:gd name="T37" fmla="*/ 359 h 604"/>
                  <a:gd name="T38" fmla="*/ 141 w 489"/>
                  <a:gd name="T39" fmla="*/ 392 h 604"/>
                  <a:gd name="T40" fmla="*/ 0 w 489"/>
                  <a:gd name="T41" fmla="*/ 604 h 604"/>
                  <a:gd name="T42" fmla="*/ 437 w 489"/>
                  <a:gd name="T43" fmla="*/ 427 h 604"/>
                  <a:gd name="T44" fmla="*/ 19 w 489"/>
                  <a:gd name="T45" fmla="*/ 589 h 604"/>
                  <a:gd name="T46" fmla="*/ 141 w 489"/>
                  <a:gd name="T47" fmla="*/ 408 h 604"/>
                  <a:gd name="T48" fmla="*/ 221 w 489"/>
                  <a:gd name="T49" fmla="*/ 486 h 604"/>
                  <a:gd name="T50" fmla="*/ 217 w 489"/>
                  <a:gd name="T51" fmla="*/ 589 h 604"/>
                  <a:gd name="T52" fmla="*/ 154 w 489"/>
                  <a:gd name="T53" fmla="*/ 400 h 604"/>
                  <a:gd name="T54" fmla="*/ 235 w 489"/>
                  <a:gd name="T55" fmla="*/ 454 h 604"/>
                  <a:gd name="T56" fmla="*/ 240 w 489"/>
                  <a:gd name="T57" fmla="*/ 364 h 604"/>
                  <a:gd name="T58" fmla="*/ 153 w 489"/>
                  <a:gd name="T59" fmla="*/ 268 h 604"/>
                  <a:gd name="T60" fmla="*/ 145 w 489"/>
                  <a:gd name="T61" fmla="*/ 262 h 604"/>
                  <a:gd name="T62" fmla="*/ 132 w 489"/>
                  <a:gd name="T63" fmla="*/ 219 h 604"/>
                  <a:gd name="T64" fmla="*/ 144 w 489"/>
                  <a:gd name="T65" fmla="*/ 236 h 604"/>
                  <a:gd name="T66" fmla="*/ 181 w 489"/>
                  <a:gd name="T67" fmla="*/ 203 h 604"/>
                  <a:gd name="T68" fmla="*/ 213 w 489"/>
                  <a:gd name="T69" fmla="*/ 192 h 604"/>
                  <a:gd name="T70" fmla="*/ 340 w 489"/>
                  <a:gd name="T71" fmla="*/ 236 h 604"/>
                  <a:gd name="T72" fmla="*/ 351 w 489"/>
                  <a:gd name="T73" fmla="*/ 215 h 604"/>
                  <a:gd name="T74" fmla="*/ 335 w 489"/>
                  <a:gd name="T75" fmla="*/ 262 h 604"/>
                  <a:gd name="T76" fmla="*/ 328 w 489"/>
                  <a:gd name="T77" fmla="*/ 268 h 604"/>
                  <a:gd name="T78" fmla="*/ 320 w 489"/>
                  <a:gd name="T79" fmla="*/ 386 h 604"/>
                  <a:gd name="T80" fmla="*/ 292 w 489"/>
                  <a:gd name="T81" fmla="*/ 485 h 604"/>
                  <a:gd name="T82" fmla="*/ 320 w 489"/>
                  <a:gd name="T83" fmla="*/ 386 h 604"/>
                  <a:gd name="T84" fmla="*/ 269 w 489"/>
                  <a:gd name="T85" fmla="*/ 485 h 604"/>
                  <a:gd name="T86" fmla="*/ 340 w 489"/>
                  <a:gd name="T87" fmla="*/ 407 h 604"/>
                  <a:gd name="T88" fmla="*/ 469 w 489"/>
                  <a:gd name="T89" fmla="*/ 589 h 604"/>
                  <a:gd name="T90" fmla="*/ 257 w 489"/>
                  <a:gd name="T91" fmla="*/ 501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89" h="604">
                    <a:moveTo>
                      <a:pt x="437" y="427"/>
                    </a:moveTo>
                    <a:cubicBezTo>
                      <a:pt x="341" y="391"/>
                      <a:pt x="341" y="391"/>
                      <a:pt x="341" y="391"/>
                    </a:cubicBezTo>
                    <a:cubicBezTo>
                      <a:pt x="321" y="361"/>
                      <a:pt x="321" y="361"/>
                      <a:pt x="321" y="361"/>
                    </a:cubicBezTo>
                    <a:cubicBezTo>
                      <a:pt x="321" y="361"/>
                      <a:pt x="321" y="361"/>
                      <a:pt x="321" y="361"/>
                    </a:cubicBezTo>
                    <a:cubicBezTo>
                      <a:pt x="321" y="361"/>
                      <a:pt x="321" y="361"/>
                      <a:pt x="321" y="361"/>
                    </a:cubicBezTo>
                    <a:cubicBezTo>
                      <a:pt x="312" y="361"/>
                      <a:pt x="312" y="361"/>
                      <a:pt x="312" y="361"/>
                    </a:cubicBezTo>
                    <a:cubicBezTo>
                      <a:pt x="310" y="348"/>
                      <a:pt x="310" y="348"/>
                      <a:pt x="310" y="348"/>
                    </a:cubicBezTo>
                    <a:cubicBezTo>
                      <a:pt x="324" y="333"/>
                      <a:pt x="337" y="310"/>
                      <a:pt x="343" y="277"/>
                    </a:cubicBezTo>
                    <a:cubicBezTo>
                      <a:pt x="354" y="273"/>
                      <a:pt x="369" y="262"/>
                      <a:pt x="372" y="240"/>
                    </a:cubicBezTo>
                    <a:cubicBezTo>
                      <a:pt x="373" y="238"/>
                      <a:pt x="375" y="217"/>
                      <a:pt x="364" y="204"/>
                    </a:cubicBezTo>
                    <a:cubicBezTo>
                      <a:pt x="361" y="200"/>
                      <a:pt x="357" y="198"/>
                      <a:pt x="353" y="196"/>
                    </a:cubicBezTo>
                    <a:cubicBezTo>
                      <a:pt x="360" y="172"/>
                      <a:pt x="364" y="150"/>
                      <a:pt x="364" y="150"/>
                    </a:cubicBezTo>
                    <a:cubicBezTo>
                      <a:pt x="375" y="68"/>
                      <a:pt x="309" y="59"/>
                      <a:pt x="309" y="59"/>
                    </a:cubicBezTo>
                    <a:cubicBezTo>
                      <a:pt x="225" y="0"/>
                      <a:pt x="150" y="65"/>
                      <a:pt x="150" y="65"/>
                    </a:cubicBezTo>
                    <a:cubicBezTo>
                      <a:pt x="98" y="107"/>
                      <a:pt x="121" y="170"/>
                      <a:pt x="121" y="170"/>
                    </a:cubicBezTo>
                    <a:cubicBezTo>
                      <a:pt x="131" y="199"/>
                      <a:pt x="131" y="199"/>
                      <a:pt x="131" y="199"/>
                    </a:cubicBezTo>
                    <a:cubicBezTo>
                      <a:pt x="127" y="201"/>
                      <a:pt x="122" y="203"/>
                      <a:pt x="119" y="207"/>
                    </a:cubicBezTo>
                    <a:cubicBezTo>
                      <a:pt x="111" y="216"/>
                      <a:pt x="109" y="228"/>
                      <a:pt x="111" y="243"/>
                    </a:cubicBezTo>
                    <a:cubicBezTo>
                      <a:pt x="111" y="244"/>
                      <a:pt x="111" y="244"/>
                      <a:pt x="111" y="244"/>
                    </a:cubicBezTo>
                    <a:cubicBezTo>
                      <a:pt x="114" y="255"/>
                      <a:pt x="123" y="274"/>
                      <a:pt x="138" y="278"/>
                    </a:cubicBezTo>
                    <a:cubicBezTo>
                      <a:pt x="142" y="291"/>
                      <a:pt x="153" y="322"/>
                      <a:pt x="174" y="347"/>
                    </a:cubicBezTo>
                    <a:cubicBezTo>
                      <a:pt x="175" y="343"/>
                      <a:pt x="175" y="343"/>
                      <a:pt x="175" y="343"/>
                    </a:cubicBezTo>
                    <a:cubicBezTo>
                      <a:pt x="175" y="343"/>
                      <a:pt x="175" y="343"/>
                      <a:pt x="175" y="343"/>
                    </a:cubicBezTo>
                    <a:cubicBezTo>
                      <a:pt x="175" y="332"/>
                      <a:pt x="175" y="332"/>
                      <a:pt x="175" y="332"/>
                    </a:cubicBezTo>
                    <a:cubicBezTo>
                      <a:pt x="188" y="341"/>
                      <a:pt x="188" y="341"/>
                      <a:pt x="188" y="341"/>
                    </a:cubicBezTo>
                    <a:cubicBezTo>
                      <a:pt x="188" y="361"/>
                      <a:pt x="188" y="361"/>
                      <a:pt x="188" y="361"/>
                    </a:cubicBezTo>
                    <a:cubicBezTo>
                      <a:pt x="201" y="373"/>
                      <a:pt x="219" y="381"/>
                      <a:pt x="239" y="381"/>
                    </a:cubicBezTo>
                    <a:cubicBezTo>
                      <a:pt x="240" y="381"/>
                      <a:pt x="240" y="381"/>
                      <a:pt x="240" y="381"/>
                    </a:cubicBezTo>
                    <a:cubicBezTo>
                      <a:pt x="247" y="381"/>
                      <a:pt x="273" y="380"/>
                      <a:pt x="297" y="360"/>
                    </a:cubicBezTo>
                    <a:cubicBezTo>
                      <a:pt x="299" y="387"/>
                      <a:pt x="299" y="387"/>
                      <a:pt x="299" y="387"/>
                    </a:cubicBezTo>
                    <a:cubicBezTo>
                      <a:pt x="244" y="442"/>
                      <a:pt x="244" y="442"/>
                      <a:pt x="244" y="442"/>
                    </a:cubicBezTo>
                    <a:cubicBezTo>
                      <a:pt x="187" y="385"/>
                      <a:pt x="187" y="385"/>
                      <a:pt x="187" y="385"/>
                    </a:cubicBezTo>
                    <a:cubicBezTo>
                      <a:pt x="188" y="371"/>
                      <a:pt x="188" y="371"/>
                      <a:pt x="188" y="371"/>
                    </a:cubicBezTo>
                    <a:cubicBezTo>
                      <a:pt x="188" y="361"/>
                      <a:pt x="188" y="361"/>
                      <a:pt x="188" y="361"/>
                    </a:cubicBezTo>
                    <a:cubicBezTo>
                      <a:pt x="183" y="357"/>
                      <a:pt x="178" y="352"/>
                      <a:pt x="174" y="347"/>
                    </a:cubicBezTo>
                    <a:cubicBezTo>
                      <a:pt x="174" y="359"/>
                      <a:pt x="174" y="359"/>
                      <a:pt x="174" y="359"/>
                    </a:cubicBezTo>
                    <a:cubicBezTo>
                      <a:pt x="164" y="359"/>
                      <a:pt x="164" y="359"/>
                      <a:pt x="164" y="359"/>
                    </a:cubicBezTo>
                    <a:cubicBezTo>
                      <a:pt x="164" y="359"/>
                      <a:pt x="164" y="359"/>
                      <a:pt x="164" y="359"/>
                    </a:cubicBezTo>
                    <a:cubicBezTo>
                      <a:pt x="164" y="359"/>
                      <a:pt x="164" y="359"/>
                      <a:pt x="164" y="359"/>
                    </a:cubicBezTo>
                    <a:cubicBezTo>
                      <a:pt x="141" y="392"/>
                      <a:pt x="141" y="392"/>
                      <a:pt x="141" y="392"/>
                    </a:cubicBezTo>
                    <a:cubicBezTo>
                      <a:pt x="44" y="427"/>
                      <a:pt x="44" y="427"/>
                      <a:pt x="44" y="427"/>
                    </a:cubicBezTo>
                    <a:cubicBezTo>
                      <a:pt x="0" y="604"/>
                      <a:pt x="0" y="604"/>
                      <a:pt x="0" y="604"/>
                    </a:cubicBezTo>
                    <a:cubicBezTo>
                      <a:pt x="489" y="604"/>
                      <a:pt x="489" y="604"/>
                      <a:pt x="489" y="604"/>
                    </a:cubicBezTo>
                    <a:lnTo>
                      <a:pt x="437" y="427"/>
                    </a:lnTo>
                    <a:close/>
                    <a:moveTo>
                      <a:pt x="217" y="589"/>
                    </a:moveTo>
                    <a:cubicBezTo>
                      <a:pt x="19" y="589"/>
                      <a:pt x="19" y="589"/>
                      <a:pt x="19" y="589"/>
                    </a:cubicBezTo>
                    <a:cubicBezTo>
                      <a:pt x="57" y="438"/>
                      <a:pt x="57" y="438"/>
                      <a:pt x="57" y="438"/>
                    </a:cubicBezTo>
                    <a:cubicBezTo>
                      <a:pt x="141" y="408"/>
                      <a:pt x="141" y="408"/>
                      <a:pt x="141" y="408"/>
                    </a:cubicBezTo>
                    <a:cubicBezTo>
                      <a:pt x="192" y="512"/>
                      <a:pt x="192" y="512"/>
                      <a:pt x="192" y="512"/>
                    </a:cubicBezTo>
                    <a:cubicBezTo>
                      <a:pt x="221" y="486"/>
                      <a:pt x="221" y="486"/>
                      <a:pt x="221" y="486"/>
                    </a:cubicBezTo>
                    <a:cubicBezTo>
                      <a:pt x="231" y="501"/>
                      <a:pt x="231" y="501"/>
                      <a:pt x="231" y="501"/>
                    </a:cubicBezTo>
                    <a:lnTo>
                      <a:pt x="217" y="589"/>
                    </a:lnTo>
                    <a:close/>
                    <a:moveTo>
                      <a:pt x="197" y="485"/>
                    </a:moveTo>
                    <a:cubicBezTo>
                      <a:pt x="154" y="400"/>
                      <a:pt x="154" y="400"/>
                      <a:pt x="154" y="400"/>
                    </a:cubicBezTo>
                    <a:cubicBezTo>
                      <a:pt x="165" y="383"/>
                      <a:pt x="165" y="383"/>
                      <a:pt x="165" y="383"/>
                    </a:cubicBezTo>
                    <a:cubicBezTo>
                      <a:pt x="235" y="454"/>
                      <a:pt x="235" y="454"/>
                      <a:pt x="235" y="454"/>
                    </a:cubicBezTo>
                    <a:lnTo>
                      <a:pt x="197" y="485"/>
                    </a:lnTo>
                    <a:close/>
                    <a:moveTo>
                      <a:pt x="240" y="364"/>
                    </a:moveTo>
                    <a:cubicBezTo>
                      <a:pt x="239" y="364"/>
                      <a:pt x="239" y="364"/>
                      <a:pt x="239" y="364"/>
                    </a:cubicBezTo>
                    <a:cubicBezTo>
                      <a:pt x="179" y="364"/>
                      <a:pt x="153" y="269"/>
                      <a:pt x="153" y="268"/>
                    </a:cubicBezTo>
                    <a:cubicBezTo>
                      <a:pt x="151" y="262"/>
                      <a:pt x="151" y="262"/>
                      <a:pt x="151" y="262"/>
                    </a:cubicBezTo>
                    <a:cubicBezTo>
                      <a:pt x="145" y="262"/>
                      <a:pt x="145" y="262"/>
                      <a:pt x="145" y="262"/>
                    </a:cubicBezTo>
                    <a:cubicBezTo>
                      <a:pt x="136" y="262"/>
                      <a:pt x="129" y="248"/>
                      <a:pt x="127" y="240"/>
                    </a:cubicBezTo>
                    <a:cubicBezTo>
                      <a:pt x="126" y="231"/>
                      <a:pt x="127" y="223"/>
                      <a:pt x="132" y="219"/>
                    </a:cubicBezTo>
                    <a:cubicBezTo>
                      <a:pt x="133" y="217"/>
                      <a:pt x="135" y="216"/>
                      <a:pt x="136" y="215"/>
                    </a:cubicBezTo>
                    <a:cubicBezTo>
                      <a:pt x="144" y="236"/>
                      <a:pt x="144" y="236"/>
                      <a:pt x="144" y="236"/>
                    </a:cubicBezTo>
                    <a:cubicBezTo>
                      <a:pt x="148" y="193"/>
                      <a:pt x="178" y="170"/>
                      <a:pt x="178" y="170"/>
                    </a:cubicBezTo>
                    <a:cubicBezTo>
                      <a:pt x="189" y="184"/>
                      <a:pt x="181" y="203"/>
                      <a:pt x="181" y="203"/>
                    </a:cubicBezTo>
                    <a:cubicBezTo>
                      <a:pt x="211" y="188"/>
                      <a:pt x="229" y="162"/>
                      <a:pt x="229" y="162"/>
                    </a:cubicBezTo>
                    <a:cubicBezTo>
                      <a:pt x="229" y="182"/>
                      <a:pt x="213" y="192"/>
                      <a:pt x="213" y="192"/>
                    </a:cubicBezTo>
                    <a:cubicBezTo>
                      <a:pt x="257" y="180"/>
                      <a:pt x="281" y="141"/>
                      <a:pt x="281" y="141"/>
                    </a:cubicBezTo>
                    <a:cubicBezTo>
                      <a:pt x="344" y="172"/>
                      <a:pt x="340" y="236"/>
                      <a:pt x="340" y="236"/>
                    </a:cubicBezTo>
                    <a:cubicBezTo>
                      <a:pt x="343" y="229"/>
                      <a:pt x="346" y="221"/>
                      <a:pt x="349" y="212"/>
                    </a:cubicBezTo>
                    <a:cubicBezTo>
                      <a:pt x="350" y="213"/>
                      <a:pt x="351" y="214"/>
                      <a:pt x="351" y="215"/>
                    </a:cubicBezTo>
                    <a:cubicBezTo>
                      <a:pt x="357" y="221"/>
                      <a:pt x="356" y="234"/>
                      <a:pt x="356" y="238"/>
                    </a:cubicBezTo>
                    <a:cubicBezTo>
                      <a:pt x="353" y="258"/>
                      <a:pt x="337" y="261"/>
                      <a:pt x="335" y="262"/>
                    </a:cubicBezTo>
                    <a:cubicBezTo>
                      <a:pt x="329" y="262"/>
                      <a:pt x="329" y="262"/>
                      <a:pt x="329" y="262"/>
                    </a:cubicBezTo>
                    <a:cubicBezTo>
                      <a:pt x="328" y="268"/>
                      <a:pt x="328" y="268"/>
                      <a:pt x="328" y="268"/>
                    </a:cubicBezTo>
                    <a:cubicBezTo>
                      <a:pt x="311" y="367"/>
                      <a:pt x="243" y="364"/>
                      <a:pt x="240" y="364"/>
                    </a:cubicBezTo>
                    <a:close/>
                    <a:moveTo>
                      <a:pt x="320" y="386"/>
                    </a:moveTo>
                    <a:cubicBezTo>
                      <a:pt x="328" y="398"/>
                      <a:pt x="328" y="398"/>
                      <a:pt x="328" y="398"/>
                    </a:cubicBezTo>
                    <a:cubicBezTo>
                      <a:pt x="292" y="485"/>
                      <a:pt x="292" y="485"/>
                      <a:pt x="292" y="485"/>
                    </a:cubicBezTo>
                    <a:cubicBezTo>
                      <a:pt x="253" y="454"/>
                      <a:pt x="253" y="454"/>
                      <a:pt x="253" y="454"/>
                    </a:cubicBezTo>
                    <a:lnTo>
                      <a:pt x="320" y="386"/>
                    </a:lnTo>
                    <a:close/>
                    <a:moveTo>
                      <a:pt x="257" y="501"/>
                    </a:moveTo>
                    <a:cubicBezTo>
                      <a:pt x="269" y="485"/>
                      <a:pt x="269" y="485"/>
                      <a:pt x="269" y="485"/>
                    </a:cubicBezTo>
                    <a:cubicBezTo>
                      <a:pt x="299" y="510"/>
                      <a:pt x="299" y="510"/>
                      <a:pt x="299" y="510"/>
                    </a:cubicBezTo>
                    <a:cubicBezTo>
                      <a:pt x="340" y="407"/>
                      <a:pt x="340" y="407"/>
                      <a:pt x="340" y="407"/>
                    </a:cubicBezTo>
                    <a:cubicBezTo>
                      <a:pt x="425" y="439"/>
                      <a:pt x="425" y="439"/>
                      <a:pt x="425" y="439"/>
                    </a:cubicBezTo>
                    <a:cubicBezTo>
                      <a:pt x="469" y="589"/>
                      <a:pt x="469" y="589"/>
                      <a:pt x="469" y="589"/>
                    </a:cubicBezTo>
                    <a:cubicBezTo>
                      <a:pt x="274" y="589"/>
                      <a:pt x="274" y="589"/>
                      <a:pt x="274" y="589"/>
                    </a:cubicBezTo>
                    <a:lnTo>
                      <a:pt x="257" y="501"/>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76" name="Freeform 65">
              <a:extLst>
                <a:ext uri="{FF2B5EF4-FFF2-40B4-BE49-F238E27FC236}">
                  <a16:creationId xmlns:a16="http://schemas.microsoft.com/office/drawing/2014/main" id="{3B7A964E-1BD7-F715-0B04-E91FA2159F26}"/>
                </a:ext>
              </a:extLst>
            </p:cNvPr>
            <p:cNvSpPr>
              <a:spLocks/>
            </p:cNvSpPr>
            <p:nvPr/>
          </p:nvSpPr>
          <p:spPr bwMode="auto">
            <a:xfrm>
              <a:off x="6793543" y="5437984"/>
              <a:ext cx="75815" cy="183824"/>
            </a:xfrm>
            <a:custGeom>
              <a:avLst/>
              <a:gdLst>
                <a:gd name="T0" fmla="*/ 67 w 67"/>
                <a:gd name="T1" fmla="*/ 128 h 161"/>
                <a:gd name="T2" fmla="*/ 34 w 67"/>
                <a:gd name="T3" fmla="*/ 161 h 161"/>
                <a:gd name="T4" fmla="*/ 0 w 67"/>
                <a:gd name="T5" fmla="*/ 128 h 161"/>
                <a:gd name="T6" fmla="*/ 27 w 67"/>
                <a:gd name="T7" fmla="*/ 95 h 161"/>
                <a:gd name="T8" fmla="*/ 27 w 67"/>
                <a:gd name="T9" fmla="*/ 0 h 161"/>
                <a:gd name="T10" fmla="*/ 41 w 67"/>
                <a:gd name="T11" fmla="*/ 0 h 161"/>
                <a:gd name="T12" fmla="*/ 41 w 67"/>
                <a:gd name="T13" fmla="*/ 95 h 161"/>
                <a:gd name="T14" fmla="*/ 67 w 67"/>
                <a:gd name="T15" fmla="*/ 128 h 1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161">
                  <a:moveTo>
                    <a:pt x="67" y="128"/>
                  </a:moveTo>
                  <a:cubicBezTo>
                    <a:pt x="67" y="146"/>
                    <a:pt x="52" y="161"/>
                    <a:pt x="34" y="161"/>
                  </a:cubicBezTo>
                  <a:cubicBezTo>
                    <a:pt x="15" y="161"/>
                    <a:pt x="0" y="146"/>
                    <a:pt x="0" y="128"/>
                  </a:cubicBezTo>
                  <a:cubicBezTo>
                    <a:pt x="0" y="112"/>
                    <a:pt x="11" y="98"/>
                    <a:pt x="27" y="95"/>
                  </a:cubicBezTo>
                  <a:cubicBezTo>
                    <a:pt x="27" y="0"/>
                    <a:pt x="27" y="0"/>
                    <a:pt x="27" y="0"/>
                  </a:cubicBezTo>
                  <a:cubicBezTo>
                    <a:pt x="41" y="0"/>
                    <a:pt x="41" y="0"/>
                    <a:pt x="41" y="0"/>
                  </a:cubicBezTo>
                  <a:cubicBezTo>
                    <a:pt x="41" y="95"/>
                    <a:pt x="41" y="95"/>
                    <a:pt x="41" y="95"/>
                  </a:cubicBezTo>
                  <a:cubicBezTo>
                    <a:pt x="56" y="98"/>
                    <a:pt x="67" y="112"/>
                    <a:pt x="67" y="12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66">
              <a:extLst>
                <a:ext uri="{FF2B5EF4-FFF2-40B4-BE49-F238E27FC236}">
                  <a16:creationId xmlns:a16="http://schemas.microsoft.com/office/drawing/2014/main" id="{EE5364CF-694A-C009-BC52-3FB5959DFD40}"/>
                </a:ext>
              </a:extLst>
            </p:cNvPr>
            <p:cNvSpPr>
              <a:spLocks/>
            </p:cNvSpPr>
            <p:nvPr/>
          </p:nvSpPr>
          <p:spPr bwMode="auto">
            <a:xfrm>
              <a:off x="7162803" y="5433094"/>
              <a:ext cx="153706" cy="226404"/>
            </a:xfrm>
            <a:custGeom>
              <a:avLst/>
              <a:gdLst>
                <a:gd name="T0" fmla="*/ 127 w 135"/>
                <a:gd name="T1" fmla="*/ 178 h 198"/>
                <a:gd name="T2" fmla="*/ 116 w 135"/>
                <a:gd name="T3" fmla="*/ 188 h 198"/>
                <a:gd name="T4" fmla="*/ 101 w 135"/>
                <a:gd name="T5" fmla="*/ 198 h 198"/>
                <a:gd name="T6" fmla="*/ 86 w 135"/>
                <a:gd name="T7" fmla="*/ 184 h 198"/>
                <a:gd name="T8" fmla="*/ 101 w 135"/>
                <a:gd name="T9" fmla="*/ 170 h 198"/>
                <a:gd name="T10" fmla="*/ 111 w 135"/>
                <a:gd name="T11" fmla="*/ 173 h 198"/>
                <a:gd name="T12" fmla="*/ 114 w 135"/>
                <a:gd name="T13" fmla="*/ 170 h 198"/>
                <a:gd name="T14" fmla="*/ 116 w 135"/>
                <a:gd name="T15" fmla="*/ 152 h 198"/>
                <a:gd name="T16" fmla="*/ 99 w 135"/>
                <a:gd name="T17" fmla="*/ 85 h 198"/>
                <a:gd name="T18" fmla="*/ 68 w 135"/>
                <a:gd name="T19" fmla="*/ 57 h 198"/>
                <a:gd name="T20" fmla="*/ 67 w 135"/>
                <a:gd name="T21" fmla="*/ 57 h 198"/>
                <a:gd name="T22" fmla="*/ 36 w 135"/>
                <a:gd name="T23" fmla="*/ 85 h 198"/>
                <a:gd name="T24" fmla="*/ 19 w 135"/>
                <a:gd name="T25" fmla="*/ 152 h 198"/>
                <a:gd name="T26" fmla="*/ 21 w 135"/>
                <a:gd name="T27" fmla="*/ 170 h 198"/>
                <a:gd name="T28" fmla="*/ 26 w 135"/>
                <a:gd name="T29" fmla="*/ 174 h 198"/>
                <a:gd name="T30" fmla="*/ 36 w 135"/>
                <a:gd name="T31" fmla="*/ 170 h 198"/>
                <a:gd name="T32" fmla="*/ 51 w 135"/>
                <a:gd name="T33" fmla="*/ 184 h 198"/>
                <a:gd name="T34" fmla="*/ 36 w 135"/>
                <a:gd name="T35" fmla="*/ 198 h 198"/>
                <a:gd name="T36" fmla="*/ 21 w 135"/>
                <a:gd name="T37" fmla="*/ 188 h 198"/>
                <a:gd name="T38" fmla="*/ 8 w 135"/>
                <a:gd name="T39" fmla="*/ 178 h 198"/>
                <a:gd name="T40" fmla="*/ 5 w 135"/>
                <a:gd name="T41" fmla="*/ 148 h 198"/>
                <a:gd name="T42" fmla="*/ 22 w 135"/>
                <a:gd name="T43" fmla="*/ 81 h 198"/>
                <a:gd name="T44" fmla="*/ 60 w 135"/>
                <a:gd name="T45" fmla="*/ 43 h 198"/>
                <a:gd name="T46" fmla="*/ 60 w 135"/>
                <a:gd name="T47" fmla="*/ 0 h 198"/>
                <a:gd name="T48" fmla="*/ 75 w 135"/>
                <a:gd name="T49" fmla="*/ 0 h 198"/>
                <a:gd name="T50" fmla="*/ 75 w 135"/>
                <a:gd name="T51" fmla="*/ 43 h 198"/>
                <a:gd name="T52" fmla="*/ 114 w 135"/>
                <a:gd name="T53" fmla="*/ 81 h 198"/>
                <a:gd name="T54" fmla="*/ 131 w 135"/>
                <a:gd name="T55" fmla="*/ 148 h 198"/>
                <a:gd name="T56" fmla="*/ 127 w 135"/>
                <a:gd name="T57" fmla="*/ 17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5" h="198">
                  <a:moveTo>
                    <a:pt x="127" y="178"/>
                  </a:moveTo>
                  <a:cubicBezTo>
                    <a:pt x="124" y="183"/>
                    <a:pt x="121" y="186"/>
                    <a:pt x="116" y="188"/>
                  </a:cubicBezTo>
                  <a:cubicBezTo>
                    <a:pt x="114" y="193"/>
                    <a:pt x="108" y="198"/>
                    <a:pt x="101" y="198"/>
                  </a:cubicBezTo>
                  <a:cubicBezTo>
                    <a:pt x="93" y="198"/>
                    <a:pt x="86" y="192"/>
                    <a:pt x="86" y="184"/>
                  </a:cubicBezTo>
                  <a:cubicBezTo>
                    <a:pt x="86" y="176"/>
                    <a:pt x="93" y="170"/>
                    <a:pt x="101" y="170"/>
                  </a:cubicBezTo>
                  <a:cubicBezTo>
                    <a:pt x="105" y="170"/>
                    <a:pt x="108" y="171"/>
                    <a:pt x="111" y="173"/>
                  </a:cubicBezTo>
                  <a:cubicBezTo>
                    <a:pt x="113" y="172"/>
                    <a:pt x="114" y="171"/>
                    <a:pt x="114" y="170"/>
                  </a:cubicBezTo>
                  <a:cubicBezTo>
                    <a:pt x="118" y="165"/>
                    <a:pt x="117" y="155"/>
                    <a:pt x="116" y="152"/>
                  </a:cubicBezTo>
                  <a:cubicBezTo>
                    <a:pt x="99" y="85"/>
                    <a:pt x="99" y="85"/>
                    <a:pt x="99" y="85"/>
                  </a:cubicBezTo>
                  <a:cubicBezTo>
                    <a:pt x="93" y="59"/>
                    <a:pt x="74" y="57"/>
                    <a:pt x="68" y="57"/>
                  </a:cubicBezTo>
                  <a:cubicBezTo>
                    <a:pt x="67" y="57"/>
                    <a:pt x="67" y="57"/>
                    <a:pt x="67" y="57"/>
                  </a:cubicBezTo>
                  <a:cubicBezTo>
                    <a:pt x="61" y="57"/>
                    <a:pt x="44" y="60"/>
                    <a:pt x="36" y="85"/>
                  </a:cubicBezTo>
                  <a:cubicBezTo>
                    <a:pt x="19" y="152"/>
                    <a:pt x="19" y="152"/>
                    <a:pt x="19" y="152"/>
                  </a:cubicBezTo>
                  <a:cubicBezTo>
                    <a:pt x="19" y="155"/>
                    <a:pt x="17" y="165"/>
                    <a:pt x="21" y="170"/>
                  </a:cubicBezTo>
                  <a:cubicBezTo>
                    <a:pt x="22" y="171"/>
                    <a:pt x="23" y="173"/>
                    <a:pt x="26" y="174"/>
                  </a:cubicBezTo>
                  <a:cubicBezTo>
                    <a:pt x="28" y="172"/>
                    <a:pt x="32" y="170"/>
                    <a:pt x="36" y="170"/>
                  </a:cubicBezTo>
                  <a:cubicBezTo>
                    <a:pt x="44" y="170"/>
                    <a:pt x="51" y="176"/>
                    <a:pt x="51" y="184"/>
                  </a:cubicBezTo>
                  <a:cubicBezTo>
                    <a:pt x="51" y="192"/>
                    <a:pt x="44" y="198"/>
                    <a:pt x="36" y="198"/>
                  </a:cubicBezTo>
                  <a:cubicBezTo>
                    <a:pt x="29" y="198"/>
                    <a:pt x="23" y="194"/>
                    <a:pt x="21" y="188"/>
                  </a:cubicBezTo>
                  <a:cubicBezTo>
                    <a:pt x="16" y="187"/>
                    <a:pt x="11" y="183"/>
                    <a:pt x="8" y="178"/>
                  </a:cubicBezTo>
                  <a:cubicBezTo>
                    <a:pt x="0" y="166"/>
                    <a:pt x="4" y="150"/>
                    <a:pt x="5" y="148"/>
                  </a:cubicBezTo>
                  <a:cubicBezTo>
                    <a:pt x="22" y="81"/>
                    <a:pt x="22" y="81"/>
                    <a:pt x="22" y="81"/>
                  </a:cubicBezTo>
                  <a:cubicBezTo>
                    <a:pt x="29" y="55"/>
                    <a:pt x="47" y="45"/>
                    <a:pt x="60" y="43"/>
                  </a:cubicBezTo>
                  <a:cubicBezTo>
                    <a:pt x="60" y="0"/>
                    <a:pt x="60" y="0"/>
                    <a:pt x="60" y="0"/>
                  </a:cubicBezTo>
                  <a:cubicBezTo>
                    <a:pt x="75" y="0"/>
                    <a:pt x="75" y="0"/>
                    <a:pt x="75" y="0"/>
                  </a:cubicBezTo>
                  <a:cubicBezTo>
                    <a:pt x="75" y="43"/>
                    <a:pt x="75" y="43"/>
                    <a:pt x="75" y="43"/>
                  </a:cubicBezTo>
                  <a:cubicBezTo>
                    <a:pt x="89" y="45"/>
                    <a:pt x="107" y="54"/>
                    <a:pt x="114" y="81"/>
                  </a:cubicBezTo>
                  <a:cubicBezTo>
                    <a:pt x="131" y="148"/>
                    <a:pt x="131" y="148"/>
                    <a:pt x="131" y="148"/>
                  </a:cubicBezTo>
                  <a:cubicBezTo>
                    <a:pt x="131" y="150"/>
                    <a:pt x="135" y="166"/>
                    <a:pt x="127" y="17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81" name="TextBox 80">
            <a:extLst>
              <a:ext uri="{FF2B5EF4-FFF2-40B4-BE49-F238E27FC236}">
                <a16:creationId xmlns:a16="http://schemas.microsoft.com/office/drawing/2014/main" id="{AE660C89-62E2-1FFD-19EA-578EE86ABD15}"/>
              </a:ext>
            </a:extLst>
          </p:cNvPr>
          <p:cNvSpPr txBox="1"/>
          <p:nvPr/>
        </p:nvSpPr>
        <p:spPr>
          <a:xfrm>
            <a:off x="1428221" y="2327874"/>
            <a:ext cx="4174460" cy="281538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US" sz="1799" b="0" i="0" u="none" strike="noStrike" kern="1200" cap="none" spc="0" normalizeH="0" baseline="0" noProof="0" dirty="0">
                <a:ln>
                  <a:noFill/>
                </a:ln>
                <a:effectLst/>
                <a:uLnTx/>
                <a:uFillTx/>
                <a:latin typeface="+mn-lt"/>
                <a:ea typeface="+mn-ea"/>
                <a:cs typeface="+mn-cs"/>
              </a:rPr>
              <a:t>Integrated </a:t>
            </a:r>
            <a:r>
              <a:rPr kumimoji="0" lang="en-US" sz="1799" b="1" i="0" u="none" strike="noStrike" kern="1200" cap="none" spc="0" normalizeH="0" baseline="0" noProof="0" dirty="0">
                <a:ln>
                  <a:noFill/>
                </a:ln>
                <a:solidFill>
                  <a:schemeClr val="tx2"/>
                </a:solidFill>
                <a:effectLst/>
                <a:uLnTx/>
                <a:uFillTx/>
                <a:latin typeface="+mn-lt"/>
                <a:ea typeface="+mn-ea"/>
                <a:cs typeface="+mn-cs"/>
              </a:rPr>
              <a:t>mental health</a:t>
            </a:r>
            <a:r>
              <a:rPr kumimoji="0" lang="en-US" sz="1799" b="1" i="0" u="none" strike="noStrike" kern="1200" cap="none" spc="0" normalizeH="0" baseline="0" noProof="0" dirty="0">
                <a:ln>
                  <a:noFill/>
                </a:ln>
                <a:effectLst/>
                <a:uLnTx/>
                <a:uFillTx/>
                <a:latin typeface="+mn-lt"/>
                <a:ea typeface="+mn-ea"/>
                <a:cs typeface="+mn-cs"/>
              </a:rPr>
              <a:t> </a:t>
            </a:r>
            <a:r>
              <a:rPr kumimoji="0" lang="en-US" sz="1799" b="0" i="0" u="none" strike="noStrike" kern="1200" cap="none" spc="0" normalizeH="0" baseline="0" noProof="0" dirty="0">
                <a:ln>
                  <a:noFill/>
                </a:ln>
                <a:effectLst/>
                <a:uLnTx/>
                <a:uFillTx/>
                <a:latin typeface="+mn-lt"/>
                <a:ea typeface="+mn-ea"/>
                <a:cs typeface="+mn-cs"/>
              </a:rPr>
              <a:t>(psychiatry, therapy, coaching and digital programs)</a:t>
            </a:r>
          </a:p>
          <a:p>
            <a:pPr fontAlgn="auto">
              <a:spcBef>
                <a:spcPts val="3000"/>
              </a:spcBef>
              <a:spcAft>
                <a:spcPts val="0"/>
              </a:spcAft>
              <a:defRPr/>
            </a:pPr>
            <a:r>
              <a:rPr kumimoji="0" lang="en-US" sz="1799" b="0" i="0" u="none" strike="noStrike" kern="1200" cap="none" spc="0" normalizeH="0" baseline="0" noProof="0" dirty="0">
                <a:ln>
                  <a:noFill/>
                </a:ln>
                <a:effectLst/>
                <a:uLnTx/>
                <a:uFillTx/>
                <a:latin typeface="+mn-lt"/>
                <a:ea typeface="+mn-ea"/>
                <a:cs typeface="+mn-cs"/>
              </a:rPr>
              <a:t>Personalized </a:t>
            </a:r>
            <a:r>
              <a:rPr kumimoji="0" lang="en-US" sz="1799" b="1" i="0" u="none" strike="noStrike" kern="1200" cap="none" spc="0" normalizeH="0" baseline="0" noProof="0" dirty="0">
                <a:ln>
                  <a:noFill/>
                </a:ln>
                <a:solidFill>
                  <a:schemeClr val="tx2"/>
                </a:solidFill>
                <a:effectLst/>
                <a:uLnTx/>
                <a:uFillTx/>
                <a:latin typeface="+mn-lt"/>
                <a:ea typeface="+mn-ea"/>
                <a:cs typeface="+mn-cs"/>
              </a:rPr>
              <a:t>chronic condition</a:t>
            </a:r>
            <a:r>
              <a:rPr kumimoji="0" lang="en-US" sz="1799" b="1" i="0" u="none" strike="noStrike" kern="1200" cap="none" spc="0" normalizeH="0" baseline="0" noProof="0" dirty="0">
                <a:ln>
                  <a:noFill/>
                </a:ln>
                <a:effectLst/>
                <a:uLnTx/>
                <a:uFillTx/>
                <a:latin typeface="+mn-lt"/>
                <a:ea typeface="+mn-ea"/>
                <a:cs typeface="+mn-cs"/>
              </a:rPr>
              <a:t> </a:t>
            </a:r>
            <a:r>
              <a:rPr kumimoji="0" lang="en-US" sz="1799" b="0" i="0" u="none" strike="noStrike" kern="1200" cap="none" spc="0" normalizeH="0" baseline="0" noProof="0" dirty="0">
                <a:ln>
                  <a:noFill/>
                </a:ln>
                <a:effectLst/>
                <a:uLnTx/>
                <a:uFillTx/>
                <a:latin typeface="+mn-lt"/>
                <a:ea typeface="+mn-ea"/>
                <a:cs typeface="+mn-cs"/>
              </a:rPr>
              <a:t>support</a:t>
            </a:r>
          </a:p>
          <a:p>
            <a:pPr fontAlgn="auto">
              <a:spcBef>
                <a:spcPts val="3000"/>
              </a:spcBef>
              <a:spcAft>
                <a:spcPts val="0"/>
              </a:spcAft>
              <a:defRPr/>
            </a:pPr>
            <a:r>
              <a:rPr kumimoji="0" lang="en-US" sz="1799" b="1" i="0" u="none" strike="noStrike" kern="1200" cap="none" spc="0" normalizeH="0" baseline="0" noProof="0" dirty="0">
                <a:ln>
                  <a:noFill/>
                </a:ln>
                <a:solidFill>
                  <a:schemeClr val="tx2"/>
                </a:solidFill>
                <a:effectLst/>
                <a:uLnTx/>
                <a:uFillTx/>
                <a:latin typeface="+mn-lt"/>
                <a:ea typeface="+mn-ea"/>
                <a:cs typeface="+mn-cs"/>
              </a:rPr>
              <a:t>Dermatology</a:t>
            </a:r>
            <a:r>
              <a:rPr kumimoji="0" lang="en-US" sz="1799" b="0" i="0" u="none" strike="noStrike" kern="1200" cap="none" spc="0" normalizeH="0" baseline="0" noProof="0" dirty="0">
                <a:ln>
                  <a:noFill/>
                </a:ln>
                <a:effectLst/>
                <a:uLnTx/>
                <a:uFillTx/>
                <a:latin typeface="+mn-lt"/>
                <a:ea typeface="+mn-ea"/>
                <a:cs typeface="+mn-cs"/>
              </a:rPr>
              <a:t> care</a:t>
            </a:r>
          </a:p>
          <a:p>
            <a:pPr fontAlgn="auto">
              <a:spcBef>
                <a:spcPts val="3000"/>
              </a:spcBef>
              <a:spcAft>
                <a:spcPts val="0"/>
              </a:spcAft>
              <a:defRPr/>
            </a:pPr>
            <a:r>
              <a:rPr kumimoji="0" lang="en-US" sz="1799" b="1" i="0" u="none" strike="noStrike" kern="1200" cap="none" spc="0" normalizeH="0" baseline="0" noProof="0" dirty="0">
                <a:ln>
                  <a:noFill/>
                </a:ln>
                <a:solidFill>
                  <a:schemeClr val="tx2"/>
                </a:solidFill>
                <a:effectLst/>
                <a:uLnTx/>
                <a:uFillTx/>
                <a:latin typeface="+mn-lt"/>
                <a:ea typeface="+mn-ea"/>
                <a:cs typeface="+mn-cs"/>
              </a:rPr>
              <a:t>Nutrition</a:t>
            </a:r>
            <a:r>
              <a:rPr kumimoji="0" lang="en-US" sz="1799" b="0" i="0" u="none" strike="noStrike" kern="1200" cap="none" spc="0" normalizeH="0" baseline="0" noProof="0" dirty="0">
                <a:ln>
                  <a:noFill/>
                </a:ln>
                <a:solidFill>
                  <a:schemeClr val="tx2"/>
                </a:solidFill>
                <a:effectLst/>
                <a:uLnTx/>
                <a:uFillTx/>
                <a:latin typeface="+mn-lt"/>
                <a:ea typeface="+mn-ea"/>
                <a:cs typeface="+mn-cs"/>
              </a:rPr>
              <a:t> </a:t>
            </a:r>
            <a:r>
              <a:rPr kumimoji="0" lang="en-US" sz="1799" b="1" i="0" u="none" strike="noStrike" kern="1200" cap="none" spc="0" normalizeH="0" baseline="0" noProof="0" dirty="0">
                <a:ln>
                  <a:noFill/>
                </a:ln>
                <a:solidFill>
                  <a:schemeClr val="tx2"/>
                </a:solidFill>
                <a:effectLst/>
                <a:uLnTx/>
                <a:uFillTx/>
                <a:latin typeface="+mn-lt"/>
                <a:ea typeface="+mn-ea"/>
                <a:cs typeface="+mn-cs"/>
              </a:rPr>
              <a:t>and wellness </a:t>
            </a:r>
            <a:r>
              <a:rPr lang="en-US" sz="1799" b="0" dirty="0">
                <a:latin typeface="+mn-lt"/>
              </a:rPr>
              <a:t>with</a:t>
            </a:r>
            <a:r>
              <a:rPr kumimoji="0" lang="en-US" sz="1799" b="0" i="0" u="none" strike="noStrike" kern="1200" cap="none" spc="0" normalizeH="0" baseline="0" noProof="0" dirty="0">
                <a:ln>
                  <a:noFill/>
                </a:ln>
                <a:effectLst/>
                <a:uLnTx/>
                <a:uFillTx/>
                <a:latin typeface="+mn-lt"/>
                <a:ea typeface="+mn-ea"/>
                <a:cs typeface="+mn-cs"/>
              </a:rPr>
              <a:t> board-certified registered dietitians </a:t>
            </a:r>
          </a:p>
        </p:txBody>
      </p:sp>
      <p:sp>
        <p:nvSpPr>
          <p:cNvPr id="82" name="TextBox 81">
            <a:extLst>
              <a:ext uri="{FF2B5EF4-FFF2-40B4-BE49-F238E27FC236}">
                <a16:creationId xmlns:a16="http://schemas.microsoft.com/office/drawing/2014/main" id="{1C43D904-CA7F-B301-A77F-5CBB902EA826}"/>
              </a:ext>
            </a:extLst>
          </p:cNvPr>
          <p:cNvSpPr txBox="1"/>
          <p:nvPr/>
        </p:nvSpPr>
        <p:spPr>
          <a:xfrm>
            <a:off x="7325223" y="2328114"/>
            <a:ext cx="3903314" cy="281538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US" sz="1799" b="0" i="0" u="none" strike="noStrike" kern="1200" cap="none" spc="0" normalizeH="0" baseline="0" noProof="0" dirty="0">
                <a:ln>
                  <a:noFill/>
                </a:ln>
                <a:effectLst/>
                <a:uLnTx/>
                <a:uFillTx/>
                <a:latin typeface="+mn-lt"/>
                <a:ea typeface="+mn-ea"/>
                <a:cs typeface="+mn-cs"/>
              </a:rPr>
              <a:t>24/7 </a:t>
            </a:r>
            <a:r>
              <a:rPr kumimoji="0" lang="en-US" sz="1799" b="1" i="0" u="none" strike="noStrike" kern="1200" cap="none" spc="0" normalizeH="0" baseline="0" noProof="0" dirty="0">
                <a:ln>
                  <a:noFill/>
                </a:ln>
                <a:solidFill>
                  <a:schemeClr val="tx2"/>
                </a:solidFill>
                <a:effectLst/>
                <a:uLnTx/>
                <a:uFillTx/>
                <a:latin typeface="+mn-lt"/>
                <a:ea typeface="+mn-ea"/>
                <a:cs typeface="+mn-cs"/>
              </a:rPr>
              <a:t>on-demand urgent</a:t>
            </a:r>
            <a:r>
              <a:rPr kumimoji="0" lang="en-US" sz="1799" b="0" i="0" u="none" strike="noStrike" kern="1200" cap="none" spc="0" normalizeH="0" baseline="0" noProof="0" dirty="0">
                <a:ln>
                  <a:noFill/>
                </a:ln>
                <a:effectLst/>
                <a:uLnTx/>
                <a:uFillTx/>
                <a:latin typeface="+mn-lt"/>
                <a:ea typeface="+mn-ea"/>
                <a:cs typeface="+mn-cs"/>
              </a:rPr>
              <a:t>, </a:t>
            </a:r>
            <a:br>
              <a:rPr kumimoji="0" lang="en-US" sz="1799" b="0" i="0" u="none" strike="noStrike" kern="1200" cap="none" spc="0" normalizeH="0" baseline="0" noProof="0" dirty="0">
                <a:ln>
                  <a:noFill/>
                </a:ln>
                <a:effectLst/>
                <a:uLnTx/>
                <a:uFillTx/>
                <a:latin typeface="+mn-lt"/>
                <a:ea typeface="+mn-ea"/>
                <a:cs typeface="+mn-cs"/>
              </a:rPr>
            </a:br>
            <a:r>
              <a:rPr kumimoji="0" lang="en-US" sz="1799" b="0" i="0" u="none" strike="noStrike" kern="1200" cap="none" spc="0" normalizeH="0" baseline="0" noProof="0" dirty="0">
                <a:ln>
                  <a:noFill/>
                </a:ln>
                <a:effectLst/>
                <a:uLnTx/>
                <a:uFillTx/>
                <a:latin typeface="+mn-lt"/>
                <a:ea typeface="+mn-ea"/>
                <a:cs typeface="+mn-cs"/>
              </a:rPr>
              <a:t>non-emergency care</a:t>
            </a:r>
          </a:p>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US" sz="1799" b="1" i="0" u="none" strike="noStrike" kern="1200" cap="none" spc="0" normalizeH="0" baseline="0" noProof="0" dirty="0">
                <a:ln>
                  <a:noFill/>
                </a:ln>
                <a:solidFill>
                  <a:schemeClr val="tx2"/>
                </a:solidFill>
                <a:effectLst/>
                <a:uLnTx/>
                <a:uFillTx/>
                <a:latin typeface="+mn-lt"/>
                <a:ea typeface="+mn-ea"/>
                <a:cs typeface="+mn-cs"/>
              </a:rPr>
              <a:t>Back and joint </a:t>
            </a:r>
            <a:r>
              <a:rPr kumimoji="0" lang="en-US" sz="1799" b="0" i="0" u="none" strike="noStrike" kern="1200" cap="none" spc="0" normalizeH="0" baseline="0" noProof="0" dirty="0">
                <a:ln>
                  <a:noFill/>
                </a:ln>
                <a:effectLst/>
                <a:uLnTx/>
                <a:uFillTx/>
                <a:latin typeface="+mn-lt"/>
                <a:ea typeface="+mn-ea"/>
                <a:cs typeface="+mn-cs"/>
              </a:rPr>
              <a:t>care</a:t>
            </a:r>
          </a:p>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US" sz="1799" b="1" i="0" u="none" strike="noStrike" kern="1200" cap="none" spc="0" normalizeH="0" baseline="0" noProof="0" dirty="0">
                <a:ln>
                  <a:noFill/>
                </a:ln>
                <a:solidFill>
                  <a:schemeClr val="tx2"/>
                </a:solidFill>
                <a:effectLst/>
                <a:uLnTx/>
                <a:uFillTx/>
                <a:latin typeface="+mn-lt"/>
                <a:ea typeface="+mn-ea"/>
                <a:cs typeface="+mn-cs"/>
              </a:rPr>
              <a:t>Expert</a:t>
            </a:r>
            <a:r>
              <a:rPr kumimoji="0" lang="en-US" sz="1799" b="1" i="0" u="none" strike="noStrike" kern="1200" cap="none" spc="0" normalizeH="0" baseline="0" noProof="0" dirty="0">
                <a:ln>
                  <a:noFill/>
                </a:ln>
                <a:effectLst/>
                <a:uLnTx/>
                <a:uFillTx/>
                <a:latin typeface="+mn-lt"/>
                <a:ea typeface="+mn-ea"/>
                <a:cs typeface="+mn-cs"/>
              </a:rPr>
              <a:t> </a:t>
            </a:r>
            <a:r>
              <a:rPr kumimoji="0" lang="en-US" sz="1799" b="0" i="0" u="none" strike="noStrike" kern="1200" cap="none" spc="0" normalizeH="0" baseline="0" noProof="0" dirty="0">
                <a:ln>
                  <a:noFill/>
                </a:ln>
                <a:effectLst/>
                <a:uLnTx/>
                <a:uFillTx/>
                <a:latin typeface="+mn-lt"/>
                <a:ea typeface="+mn-ea"/>
                <a:cs typeface="+mn-cs"/>
              </a:rPr>
              <a:t>medical opinion</a:t>
            </a:r>
          </a:p>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US" sz="1799" b="1" i="0" u="none" strike="noStrike" kern="1200" cap="none" spc="0" normalizeH="0" baseline="0" noProof="0" dirty="0">
                <a:ln>
                  <a:noFill/>
                </a:ln>
                <a:solidFill>
                  <a:schemeClr val="tx2"/>
                </a:solidFill>
                <a:effectLst/>
                <a:uLnTx/>
                <a:uFillTx/>
                <a:latin typeface="+mn-lt"/>
                <a:ea typeface="+mn-ea"/>
                <a:cs typeface="+mn-cs"/>
              </a:rPr>
              <a:t>Care team </a:t>
            </a:r>
            <a:r>
              <a:rPr kumimoji="0" lang="en-US" sz="1799" b="0" i="0" u="none" strike="noStrike" kern="1200" cap="none" spc="0" normalizeH="0" baseline="0" noProof="0" dirty="0">
                <a:ln>
                  <a:noFill/>
                </a:ln>
                <a:effectLst/>
                <a:uLnTx/>
                <a:uFillTx/>
                <a:latin typeface="+mn-lt"/>
                <a:ea typeface="+mn-ea"/>
                <a:cs typeface="+mn-cs"/>
              </a:rPr>
              <a:t>support and concierge-like in-person </a:t>
            </a:r>
            <a:r>
              <a:rPr kumimoji="0" lang="en-US" sz="1799" b="1" i="0" u="none" strike="noStrike" kern="1200" cap="none" spc="0" normalizeH="0" baseline="0" noProof="0" dirty="0">
                <a:ln>
                  <a:noFill/>
                </a:ln>
                <a:solidFill>
                  <a:schemeClr val="tx2"/>
                </a:solidFill>
                <a:effectLst/>
                <a:uLnTx/>
                <a:uFillTx/>
                <a:latin typeface="+mn-lt"/>
                <a:ea typeface="+mn-ea"/>
                <a:cs typeface="+mn-cs"/>
              </a:rPr>
              <a:t>care navigation</a:t>
            </a:r>
          </a:p>
        </p:txBody>
      </p:sp>
      <p:grpSp>
        <p:nvGrpSpPr>
          <p:cNvPr id="83" name="Group 82">
            <a:extLst>
              <a:ext uri="{FF2B5EF4-FFF2-40B4-BE49-F238E27FC236}">
                <a16:creationId xmlns:a16="http://schemas.microsoft.com/office/drawing/2014/main" id="{1889D952-ED49-01F5-5C1C-5849A8798413}"/>
              </a:ext>
            </a:extLst>
          </p:cNvPr>
          <p:cNvGrpSpPr/>
          <p:nvPr/>
        </p:nvGrpSpPr>
        <p:grpSpPr>
          <a:xfrm>
            <a:off x="470700" y="3177878"/>
            <a:ext cx="568808" cy="511072"/>
            <a:chOff x="5420767" y="2040758"/>
            <a:chExt cx="844550" cy="758825"/>
          </a:xfrm>
        </p:grpSpPr>
        <p:sp>
          <p:nvSpPr>
            <p:cNvPr id="84" name="Freeform 83">
              <a:extLst>
                <a:ext uri="{FF2B5EF4-FFF2-40B4-BE49-F238E27FC236}">
                  <a16:creationId xmlns:a16="http://schemas.microsoft.com/office/drawing/2014/main" id="{CD936CD5-EEBF-E8EC-E056-0934B2C1DF6A}"/>
                </a:ext>
              </a:extLst>
            </p:cNvPr>
            <p:cNvSpPr>
              <a:spLocks/>
            </p:cNvSpPr>
            <p:nvPr/>
          </p:nvSpPr>
          <p:spPr bwMode="auto">
            <a:xfrm>
              <a:off x="5717630" y="243445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39">
              <a:extLst>
                <a:ext uri="{FF2B5EF4-FFF2-40B4-BE49-F238E27FC236}">
                  <a16:creationId xmlns:a16="http://schemas.microsoft.com/office/drawing/2014/main" id="{44744F26-44BC-6DF2-B124-4CCD3785B28D}"/>
                </a:ext>
              </a:extLst>
            </p:cNvPr>
            <p:cNvSpPr>
              <a:spLocks noEditPoints="1"/>
            </p:cNvSpPr>
            <p:nvPr/>
          </p:nvSpPr>
          <p:spPr bwMode="auto">
            <a:xfrm>
              <a:off x="5420767" y="2040758"/>
              <a:ext cx="844550" cy="758825"/>
            </a:xfrm>
            <a:custGeom>
              <a:avLst/>
              <a:gdLst>
                <a:gd name="T0" fmla="*/ 532 w 532"/>
                <a:gd name="T1" fmla="*/ 0 h 478"/>
                <a:gd name="T2" fmla="*/ 0 w 532"/>
                <a:gd name="T3" fmla="*/ 0 h 478"/>
                <a:gd name="T4" fmla="*/ 0 w 532"/>
                <a:gd name="T5" fmla="*/ 403 h 478"/>
                <a:gd name="T6" fmla="*/ 212 w 532"/>
                <a:gd name="T7" fmla="*/ 403 h 478"/>
                <a:gd name="T8" fmla="*/ 171 w 532"/>
                <a:gd name="T9" fmla="*/ 478 h 478"/>
                <a:gd name="T10" fmla="*/ 361 w 532"/>
                <a:gd name="T11" fmla="*/ 478 h 478"/>
                <a:gd name="T12" fmla="*/ 320 w 532"/>
                <a:gd name="T13" fmla="*/ 403 h 478"/>
                <a:gd name="T14" fmla="*/ 532 w 532"/>
                <a:gd name="T15" fmla="*/ 403 h 478"/>
                <a:gd name="T16" fmla="*/ 532 w 532"/>
                <a:gd name="T17" fmla="*/ 0 h 478"/>
                <a:gd name="T18" fmla="*/ 334 w 532"/>
                <a:gd name="T19" fmla="*/ 461 h 478"/>
                <a:gd name="T20" fmla="*/ 198 w 532"/>
                <a:gd name="T21" fmla="*/ 461 h 478"/>
                <a:gd name="T22" fmla="*/ 230 w 532"/>
                <a:gd name="T23" fmla="*/ 403 h 478"/>
                <a:gd name="T24" fmla="*/ 301 w 532"/>
                <a:gd name="T25" fmla="*/ 403 h 478"/>
                <a:gd name="T26" fmla="*/ 334 w 532"/>
                <a:gd name="T27" fmla="*/ 461 h 478"/>
                <a:gd name="T28" fmla="*/ 516 w 532"/>
                <a:gd name="T29" fmla="*/ 334 h 478"/>
                <a:gd name="T30" fmla="*/ 14 w 532"/>
                <a:gd name="T31" fmla="*/ 334 h 478"/>
                <a:gd name="T32" fmla="*/ 14 w 532"/>
                <a:gd name="T33" fmla="*/ 15 h 478"/>
                <a:gd name="T34" fmla="*/ 516 w 532"/>
                <a:gd name="T35" fmla="*/ 15 h 478"/>
                <a:gd name="T36" fmla="*/ 516 w 532"/>
                <a:gd name="T37" fmla="*/ 334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2" h="478">
                  <a:moveTo>
                    <a:pt x="532" y="0"/>
                  </a:moveTo>
                  <a:lnTo>
                    <a:pt x="0" y="0"/>
                  </a:lnTo>
                  <a:lnTo>
                    <a:pt x="0" y="403"/>
                  </a:lnTo>
                  <a:lnTo>
                    <a:pt x="212" y="403"/>
                  </a:lnTo>
                  <a:lnTo>
                    <a:pt x="171" y="478"/>
                  </a:lnTo>
                  <a:lnTo>
                    <a:pt x="361" y="478"/>
                  </a:lnTo>
                  <a:lnTo>
                    <a:pt x="320" y="403"/>
                  </a:lnTo>
                  <a:lnTo>
                    <a:pt x="532" y="403"/>
                  </a:lnTo>
                  <a:lnTo>
                    <a:pt x="532" y="0"/>
                  </a:lnTo>
                  <a:close/>
                  <a:moveTo>
                    <a:pt x="334" y="461"/>
                  </a:moveTo>
                  <a:lnTo>
                    <a:pt x="198" y="461"/>
                  </a:lnTo>
                  <a:lnTo>
                    <a:pt x="230" y="403"/>
                  </a:lnTo>
                  <a:lnTo>
                    <a:pt x="301" y="403"/>
                  </a:lnTo>
                  <a:lnTo>
                    <a:pt x="334" y="461"/>
                  </a:lnTo>
                  <a:close/>
                  <a:moveTo>
                    <a:pt x="516" y="334"/>
                  </a:moveTo>
                  <a:lnTo>
                    <a:pt x="14" y="334"/>
                  </a:lnTo>
                  <a:lnTo>
                    <a:pt x="14" y="15"/>
                  </a:lnTo>
                  <a:lnTo>
                    <a:pt x="516" y="15"/>
                  </a:lnTo>
                  <a:lnTo>
                    <a:pt x="516" y="33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86" name="Group 85">
              <a:extLst>
                <a:ext uri="{FF2B5EF4-FFF2-40B4-BE49-F238E27FC236}">
                  <a16:creationId xmlns:a16="http://schemas.microsoft.com/office/drawing/2014/main" id="{DFB6388C-CEC1-A8CD-859A-2CF3B624071B}"/>
                </a:ext>
              </a:extLst>
            </p:cNvPr>
            <p:cNvGrpSpPr/>
            <p:nvPr/>
          </p:nvGrpSpPr>
          <p:grpSpPr>
            <a:xfrm>
              <a:off x="5638800" y="2133600"/>
              <a:ext cx="375882" cy="439343"/>
              <a:chOff x="4581827" y="4894657"/>
              <a:chExt cx="701849" cy="820343"/>
            </a:xfrm>
          </p:grpSpPr>
          <p:grpSp>
            <p:nvGrpSpPr>
              <p:cNvPr id="87" name="Group 86">
                <a:extLst>
                  <a:ext uri="{FF2B5EF4-FFF2-40B4-BE49-F238E27FC236}">
                    <a16:creationId xmlns:a16="http://schemas.microsoft.com/office/drawing/2014/main" id="{9DF85EB7-A6F1-87AB-A919-3002B23C2E69}"/>
                  </a:ext>
                </a:extLst>
              </p:cNvPr>
              <p:cNvGrpSpPr/>
              <p:nvPr/>
            </p:nvGrpSpPr>
            <p:grpSpPr>
              <a:xfrm>
                <a:off x="4581827" y="4894657"/>
                <a:ext cx="701849" cy="820343"/>
                <a:chOff x="4178301" y="4393295"/>
                <a:chExt cx="611188" cy="714375"/>
              </a:xfrm>
            </p:grpSpPr>
            <p:sp>
              <p:nvSpPr>
                <p:cNvPr id="91" name="Freeform 160">
                  <a:extLst>
                    <a:ext uri="{FF2B5EF4-FFF2-40B4-BE49-F238E27FC236}">
                      <a16:creationId xmlns:a16="http://schemas.microsoft.com/office/drawing/2014/main" id="{97795A31-98D0-4956-44FA-A8E672951C0D}"/>
                    </a:ext>
                  </a:extLst>
                </p:cNvPr>
                <p:cNvSpPr>
                  <a:spLocks/>
                </p:cNvSpPr>
                <p:nvPr/>
              </p:nvSpPr>
              <p:spPr bwMode="auto">
                <a:xfrm>
                  <a:off x="4189413" y="4817158"/>
                  <a:ext cx="587375" cy="284163"/>
                </a:xfrm>
                <a:custGeom>
                  <a:avLst/>
                  <a:gdLst>
                    <a:gd name="T0" fmla="*/ 0 w 370"/>
                    <a:gd name="T1" fmla="*/ 179 h 179"/>
                    <a:gd name="T2" fmla="*/ 33 w 370"/>
                    <a:gd name="T3" fmla="*/ 49 h 179"/>
                    <a:gd name="T4" fmla="*/ 106 w 370"/>
                    <a:gd name="T5" fmla="*/ 24 h 179"/>
                    <a:gd name="T6" fmla="*/ 122 w 370"/>
                    <a:gd name="T7" fmla="*/ 0 h 179"/>
                    <a:gd name="T8" fmla="*/ 185 w 370"/>
                    <a:gd name="T9" fmla="*/ 76 h 179"/>
                    <a:gd name="T10" fmla="*/ 245 w 370"/>
                    <a:gd name="T11" fmla="*/ 3 h 179"/>
                    <a:gd name="T12" fmla="*/ 259 w 370"/>
                    <a:gd name="T13" fmla="*/ 23 h 179"/>
                    <a:gd name="T14" fmla="*/ 332 w 370"/>
                    <a:gd name="T15" fmla="*/ 50 h 179"/>
                    <a:gd name="T16" fmla="*/ 370 w 370"/>
                    <a:gd name="T17" fmla="*/ 179 h 179"/>
                    <a:gd name="T18" fmla="*/ 0 w 370"/>
                    <a:gd name="T19" fmla="*/ 179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0" h="179">
                      <a:moveTo>
                        <a:pt x="0" y="179"/>
                      </a:moveTo>
                      <a:lnTo>
                        <a:pt x="33" y="49"/>
                      </a:lnTo>
                      <a:lnTo>
                        <a:pt x="106" y="24"/>
                      </a:lnTo>
                      <a:lnTo>
                        <a:pt x="122" y="0"/>
                      </a:lnTo>
                      <a:lnTo>
                        <a:pt x="185" y="76"/>
                      </a:lnTo>
                      <a:lnTo>
                        <a:pt x="245" y="3"/>
                      </a:lnTo>
                      <a:lnTo>
                        <a:pt x="259" y="23"/>
                      </a:lnTo>
                      <a:lnTo>
                        <a:pt x="332" y="50"/>
                      </a:lnTo>
                      <a:lnTo>
                        <a:pt x="370" y="179"/>
                      </a:lnTo>
                      <a:lnTo>
                        <a:pt x="0" y="179"/>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2" name="Freeform 162">
                  <a:extLst>
                    <a:ext uri="{FF2B5EF4-FFF2-40B4-BE49-F238E27FC236}">
                      <a16:creationId xmlns:a16="http://schemas.microsoft.com/office/drawing/2014/main" id="{15503C0A-367F-1025-CF7A-5FD21711DEDE}"/>
                    </a:ext>
                  </a:extLst>
                </p:cNvPr>
                <p:cNvSpPr>
                  <a:spLocks/>
                </p:cNvSpPr>
                <p:nvPr/>
              </p:nvSpPr>
              <p:spPr bwMode="auto">
                <a:xfrm>
                  <a:off x="4603751" y="5031470"/>
                  <a:ext cx="82550" cy="19050"/>
                </a:xfrm>
                <a:custGeom>
                  <a:avLst/>
                  <a:gdLst>
                    <a:gd name="T0" fmla="*/ 52 w 52"/>
                    <a:gd name="T1" fmla="*/ 0 h 12"/>
                    <a:gd name="T2" fmla="*/ 52 w 52"/>
                    <a:gd name="T3" fmla="*/ 12 h 12"/>
                    <a:gd name="T4" fmla="*/ 0 w 52"/>
                    <a:gd name="T5" fmla="*/ 12 h 12"/>
                    <a:gd name="T6" fmla="*/ 0 w 52"/>
                    <a:gd name="T7" fmla="*/ 0 h 12"/>
                  </a:gdLst>
                  <a:ahLst/>
                  <a:cxnLst>
                    <a:cxn ang="0">
                      <a:pos x="T0" y="T1"/>
                    </a:cxn>
                    <a:cxn ang="0">
                      <a:pos x="T2" y="T3"/>
                    </a:cxn>
                    <a:cxn ang="0">
                      <a:pos x="T4" y="T5"/>
                    </a:cxn>
                    <a:cxn ang="0">
                      <a:pos x="T6" y="T7"/>
                    </a:cxn>
                  </a:cxnLst>
                  <a:rect l="0" t="0" r="r" b="b"/>
                  <a:pathLst>
                    <a:path w="52" h="12">
                      <a:moveTo>
                        <a:pt x="52" y="0"/>
                      </a:moveTo>
                      <a:lnTo>
                        <a:pt x="52" y="12"/>
                      </a:lnTo>
                      <a:lnTo>
                        <a:pt x="0" y="1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3" name="Freeform 163">
                  <a:extLst>
                    <a:ext uri="{FF2B5EF4-FFF2-40B4-BE49-F238E27FC236}">
                      <a16:creationId xmlns:a16="http://schemas.microsoft.com/office/drawing/2014/main" id="{0366EB68-1A77-C096-02CF-14036B1CDDC6}"/>
                    </a:ext>
                  </a:extLst>
                </p:cNvPr>
                <p:cNvSpPr>
                  <a:spLocks noEditPoints="1"/>
                </p:cNvSpPr>
                <p:nvPr/>
              </p:nvSpPr>
              <p:spPr bwMode="auto">
                <a:xfrm>
                  <a:off x="4178301" y="4393295"/>
                  <a:ext cx="611188" cy="714375"/>
                </a:xfrm>
                <a:custGeom>
                  <a:avLst/>
                  <a:gdLst>
                    <a:gd name="T0" fmla="*/ 283 w 407"/>
                    <a:gd name="T1" fmla="*/ 300 h 477"/>
                    <a:gd name="T2" fmla="*/ 267 w 407"/>
                    <a:gd name="T3" fmla="*/ 275 h 477"/>
                    <a:gd name="T4" fmla="*/ 258 w 407"/>
                    <a:gd name="T5" fmla="*/ 262 h 477"/>
                    <a:gd name="T6" fmla="*/ 323 w 407"/>
                    <a:gd name="T7" fmla="*/ 162 h 477"/>
                    <a:gd name="T8" fmla="*/ 312 w 407"/>
                    <a:gd name="T9" fmla="*/ 134 h 477"/>
                    <a:gd name="T10" fmla="*/ 309 w 407"/>
                    <a:gd name="T11" fmla="*/ 127 h 477"/>
                    <a:gd name="T12" fmla="*/ 245 w 407"/>
                    <a:gd name="T13" fmla="*/ 19 h 477"/>
                    <a:gd name="T14" fmla="*/ 93 w 407"/>
                    <a:gd name="T15" fmla="*/ 132 h 477"/>
                    <a:gd name="T16" fmla="*/ 104 w 407"/>
                    <a:gd name="T17" fmla="*/ 196 h 477"/>
                    <a:gd name="T18" fmla="*/ 144 w 407"/>
                    <a:gd name="T19" fmla="*/ 273 h 477"/>
                    <a:gd name="T20" fmla="*/ 136 w 407"/>
                    <a:gd name="T21" fmla="*/ 273 h 477"/>
                    <a:gd name="T22" fmla="*/ 36 w 407"/>
                    <a:gd name="T23" fmla="*/ 330 h 477"/>
                    <a:gd name="T24" fmla="*/ 407 w 407"/>
                    <a:gd name="T25" fmla="*/ 477 h 477"/>
                    <a:gd name="T26" fmla="*/ 273 w 407"/>
                    <a:gd name="T27" fmla="*/ 306 h 477"/>
                    <a:gd name="T28" fmla="*/ 210 w 407"/>
                    <a:gd name="T29" fmla="*/ 363 h 477"/>
                    <a:gd name="T30" fmla="*/ 273 w 407"/>
                    <a:gd name="T31" fmla="*/ 306 h 477"/>
                    <a:gd name="T32" fmla="*/ 113 w 407"/>
                    <a:gd name="T33" fmla="*/ 184 h 477"/>
                    <a:gd name="T34" fmla="*/ 89 w 407"/>
                    <a:gd name="T35" fmla="*/ 167 h 477"/>
                    <a:gd name="T36" fmla="*/ 105 w 407"/>
                    <a:gd name="T37" fmla="*/ 150 h 477"/>
                    <a:gd name="T38" fmla="*/ 256 w 407"/>
                    <a:gd name="T39" fmla="*/ 94 h 477"/>
                    <a:gd name="T40" fmla="*/ 306 w 407"/>
                    <a:gd name="T41" fmla="*/ 145 h 477"/>
                    <a:gd name="T42" fmla="*/ 310 w 407"/>
                    <a:gd name="T43" fmla="*/ 161 h 477"/>
                    <a:gd name="T44" fmla="*/ 291 w 407"/>
                    <a:gd name="T45" fmla="*/ 184 h 477"/>
                    <a:gd name="T46" fmla="*/ 288 w 407"/>
                    <a:gd name="T47" fmla="*/ 188 h 477"/>
                    <a:gd name="T48" fmla="*/ 115 w 407"/>
                    <a:gd name="T49" fmla="*/ 188 h 477"/>
                    <a:gd name="T50" fmla="*/ 195 w 407"/>
                    <a:gd name="T51" fmla="*/ 362 h 477"/>
                    <a:gd name="T52" fmla="*/ 127 w 407"/>
                    <a:gd name="T53" fmla="*/ 307 h 477"/>
                    <a:gd name="T54" fmla="*/ 197 w 407"/>
                    <a:gd name="T55" fmla="*/ 465 h 477"/>
                    <a:gd name="T56" fmla="*/ 47 w 407"/>
                    <a:gd name="T57" fmla="*/ 339 h 477"/>
                    <a:gd name="T58" fmla="*/ 155 w 407"/>
                    <a:gd name="T59" fmla="*/ 412 h 477"/>
                    <a:gd name="T60" fmla="*/ 197 w 407"/>
                    <a:gd name="T61" fmla="*/ 465 h 477"/>
                    <a:gd name="T62" fmla="*/ 156 w 407"/>
                    <a:gd name="T63" fmla="*/ 271 h 477"/>
                    <a:gd name="T64" fmla="*/ 247 w 407"/>
                    <a:gd name="T65" fmla="*/ 270 h 477"/>
                    <a:gd name="T66" fmla="*/ 203 w 407"/>
                    <a:gd name="T67" fmla="*/ 352 h 477"/>
                    <a:gd name="T68" fmla="*/ 209 w 407"/>
                    <a:gd name="T69" fmla="*/ 376 h 477"/>
                    <a:gd name="T70" fmla="*/ 283 w 407"/>
                    <a:gd name="T71" fmla="*/ 313 h 477"/>
                    <a:gd name="T72" fmla="*/ 390 w 407"/>
                    <a:gd name="T73" fmla="*/ 465 h 477"/>
                    <a:gd name="T74" fmla="*/ 209 w 407"/>
                    <a:gd name="T75" fmla="*/ 376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07" h="477">
                      <a:moveTo>
                        <a:pt x="364" y="330"/>
                      </a:moveTo>
                      <a:cubicBezTo>
                        <a:pt x="283" y="300"/>
                        <a:pt x="283" y="300"/>
                        <a:pt x="283" y="300"/>
                      </a:cubicBezTo>
                      <a:cubicBezTo>
                        <a:pt x="267" y="274"/>
                        <a:pt x="267" y="274"/>
                        <a:pt x="267" y="274"/>
                      </a:cubicBezTo>
                      <a:cubicBezTo>
                        <a:pt x="267" y="275"/>
                        <a:pt x="267" y="275"/>
                        <a:pt x="267" y="275"/>
                      </a:cubicBezTo>
                      <a:cubicBezTo>
                        <a:pt x="259" y="275"/>
                        <a:pt x="259" y="275"/>
                        <a:pt x="259" y="275"/>
                      </a:cubicBezTo>
                      <a:cubicBezTo>
                        <a:pt x="258" y="262"/>
                        <a:pt x="258" y="262"/>
                        <a:pt x="258" y="262"/>
                      </a:cubicBezTo>
                      <a:cubicBezTo>
                        <a:pt x="274" y="248"/>
                        <a:pt x="289" y="227"/>
                        <a:pt x="299" y="194"/>
                      </a:cubicBezTo>
                      <a:cubicBezTo>
                        <a:pt x="306" y="191"/>
                        <a:pt x="322" y="180"/>
                        <a:pt x="323" y="162"/>
                      </a:cubicBezTo>
                      <a:cubicBezTo>
                        <a:pt x="323" y="159"/>
                        <a:pt x="323" y="146"/>
                        <a:pt x="312" y="134"/>
                      </a:cubicBezTo>
                      <a:cubicBezTo>
                        <a:pt x="312" y="134"/>
                        <a:pt x="312" y="134"/>
                        <a:pt x="312" y="134"/>
                      </a:cubicBezTo>
                      <a:cubicBezTo>
                        <a:pt x="311" y="132"/>
                        <a:pt x="309" y="131"/>
                        <a:pt x="308" y="130"/>
                      </a:cubicBezTo>
                      <a:cubicBezTo>
                        <a:pt x="309" y="127"/>
                        <a:pt x="309" y="127"/>
                        <a:pt x="309" y="127"/>
                      </a:cubicBezTo>
                      <a:cubicBezTo>
                        <a:pt x="319" y="75"/>
                        <a:pt x="288" y="59"/>
                        <a:pt x="288" y="59"/>
                      </a:cubicBezTo>
                      <a:cubicBezTo>
                        <a:pt x="279" y="30"/>
                        <a:pt x="245" y="19"/>
                        <a:pt x="245" y="19"/>
                      </a:cubicBezTo>
                      <a:cubicBezTo>
                        <a:pt x="181" y="0"/>
                        <a:pt x="138" y="26"/>
                        <a:pt x="138" y="26"/>
                      </a:cubicBezTo>
                      <a:cubicBezTo>
                        <a:pt x="80" y="62"/>
                        <a:pt x="89" y="120"/>
                        <a:pt x="93" y="132"/>
                      </a:cubicBezTo>
                      <a:cubicBezTo>
                        <a:pt x="86" y="137"/>
                        <a:pt x="75" y="151"/>
                        <a:pt x="77" y="168"/>
                      </a:cubicBezTo>
                      <a:cubicBezTo>
                        <a:pt x="78" y="177"/>
                        <a:pt x="85" y="194"/>
                        <a:pt x="104" y="196"/>
                      </a:cubicBezTo>
                      <a:cubicBezTo>
                        <a:pt x="108" y="207"/>
                        <a:pt x="120" y="240"/>
                        <a:pt x="145" y="262"/>
                      </a:cubicBezTo>
                      <a:cubicBezTo>
                        <a:pt x="144" y="273"/>
                        <a:pt x="144" y="273"/>
                        <a:pt x="144" y="273"/>
                      </a:cubicBezTo>
                      <a:cubicBezTo>
                        <a:pt x="136" y="273"/>
                        <a:pt x="136" y="273"/>
                        <a:pt x="136" y="273"/>
                      </a:cubicBezTo>
                      <a:cubicBezTo>
                        <a:pt x="136" y="273"/>
                        <a:pt x="136" y="273"/>
                        <a:pt x="136" y="273"/>
                      </a:cubicBezTo>
                      <a:cubicBezTo>
                        <a:pt x="117" y="300"/>
                        <a:pt x="117" y="300"/>
                        <a:pt x="117" y="300"/>
                      </a:cubicBezTo>
                      <a:cubicBezTo>
                        <a:pt x="36" y="330"/>
                        <a:pt x="36" y="330"/>
                        <a:pt x="36" y="330"/>
                      </a:cubicBezTo>
                      <a:cubicBezTo>
                        <a:pt x="0" y="477"/>
                        <a:pt x="0" y="477"/>
                        <a:pt x="0" y="477"/>
                      </a:cubicBezTo>
                      <a:cubicBezTo>
                        <a:pt x="407" y="477"/>
                        <a:pt x="407" y="477"/>
                        <a:pt x="407" y="477"/>
                      </a:cubicBezTo>
                      <a:lnTo>
                        <a:pt x="364" y="330"/>
                      </a:lnTo>
                      <a:close/>
                      <a:moveTo>
                        <a:pt x="273" y="306"/>
                      </a:moveTo>
                      <a:cubicBezTo>
                        <a:pt x="243" y="388"/>
                        <a:pt x="243" y="388"/>
                        <a:pt x="243" y="388"/>
                      </a:cubicBezTo>
                      <a:cubicBezTo>
                        <a:pt x="210" y="363"/>
                        <a:pt x="210" y="363"/>
                        <a:pt x="210" y="363"/>
                      </a:cubicBezTo>
                      <a:cubicBezTo>
                        <a:pt x="266" y="295"/>
                        <a:pt x="266" y="295"/>
                        <a:pt x="266" y="295"/>
                      </a:cubicBezTo>
                      <a:lnTo>
                        <a:pt x="273" y="306"/>
                      </a:lnTo>
                      <a:close/>
                      <a:moveTo>
                        <a:pt x="115" y="188"/>
                      </a:moveTo>
                      <a:cubicBezTo>
                        <a:pt x="113" y="184"/>
                        <a:pt x="113" y="184"/>
                        <a:pt x="113" y="184"/>
                      </a:cubicBezTo>
                      <a:cubicBezTo>
                        <a:pt x="108" y="184"/>
                        <a:pt x="108" y="184"/>
                        <a:pt x="108" y="184"/>
                      </a:cubicBezTo>
                      <a:cubicBezTo>
                        <a:pt x="92" y="184"/>
                        <a:pt x="89" y="168"/>
                        <a:pt x="89" y="167"/>
                      </a:cubicBezTo>
                      <a:cubicBezTo>
                        <a:pt x="88" y="158"/>
                        <a:pt x="92" y="151"/>
                        <a:pt x="95" y="146"/>
                      </a:cubicBezTo>
                      <a:cubicBezTo>
                        <a:pt x="102" y="143"/>
                        <a:pt x="105" y="150"/>
                        <a:pt x="105" y="150"/>
                      </a:cubicBezTo>
                      <a:cubicBezTo>
                        <a:pt x="123" y="92"/>
                        <a:pt x="196" y="100"/>
                        <a:pt x="196" y="100"/>
                      </a:cubicBezTo>
                      <a:cubicBezTo>
                        <a:pt x="250" y="107"/>
                        <a:pt x="256" y="94"/>
                        <a:pt x="256" y="94"/>
                      </a:cubicBezTo>
                      <a:cubicBezTo>
                        <a:pt x="294" y="109"/>
                        <a:pt x="290" y="141"/>
                        <a:pt x="290" y="141"/>
                      </a:cubicBezTo>
                      <a:cubicBezTo>
                        <a:pt x="300" y="139"/>
                        <a:pt x="305" y="144"/>
                        <a:pt x="306" y="145"/>
                      </a:cubicBezTo>
                      <a:cubicBezTo>
                        <a:pt x="306" y="145"/>
                        <a:pt x="306" y="145"/>
                        <a:pt x="306" y="145"/>
                      </a:cubicBezTo>
                      <a:cubicBezTo>
                        <a:pt x="311" y="153"/>
                        <a:pt x="311" y="161"/>
                        <a:pt x="310" y="161"/>
                      </a:cubicBezTo>
                      <a:cubicBezTo>
                        <a:pt x="310" y="162"/>
                        <a:pt x="310" y="162"/>
                        <a:pt x="310" y="162"/>
                      </a:cubicBezTo>
                      <a:cubicBezTo>
                        <a:pt x="310" y="176"/>
                        <a:pt x="291" y="184"/>
                        <a:pt x="291" y="184"/>
                      </a:cubicBezTo>
                      <a:cubicBezTo>
                        <a:pt x="288" y="185"/>
                        <a:pt x="288" y="185"/>
                        <a:pt x="288" y="185"/>
                      </a:cubicBezTo>
                      <a:cubicBezTo>
                        <a:pt x="288" y="188"/>
                        <a:pt x="288" y="188"/>
                        <a:pt x="288" y="188"/>
                      </a:cubicBezTo>
                      <a:cubicBezTo>
                        <a:pt x="266" y="272"/>
                        <a:pt x="206" y="273"/>
                        <a:pt x="203" y="273"/>
                      </a:cubicBezTo>
                      <a:cubicBezTo>
                        <a:pt x="137" y="273"/>
                        <a:pt x="115" y="189"/>
                        <a:pt x="115" y="188"/>
                      </a:cubicBezTo>
                      <a:close/>
                      <a:moveTo>
                        <a:pt x="137" y="293"/>
                      </a:moveTo>
                      <a:cubicBezTo>
                        <a:pt x="195" y="362"/>
                        <a:pt x="195" y="362"/>
                        <a:pt x="195" y="362"/>
                      </a:cubicBezTo>
                      <a:cubicBezTo>
                        <a:pt x="161" y="391"/>
                        <a:pt x="161" y="391"/>
                        <a:pt x="161" y="391"/>
                      </a:cubicBezTo>
                      <a:cubicBezTo>
                        <a:pt x="127" y="307"/>
                        <a:pt x="127" y="307"/>
                        <a:pt x="127" y="307"/>
                      </a:cubicBezTo>
                      <a:lnTo>
                        <a:pt x="137" y="293"/>
                      </a:lnTo>
                      <a:close/>
                      <a:moveTo>
                        <a:pt x="197" y="465"/>
                      </a:moveTo>
                      <a:cubicBezTo>
                        <a:pt x="15" y="465"/>
                        <a:pt x="15" y="465"/>
                        <a:pt x="15" y="465"/>
                      </a:cubicBezTo>
                      <a:cubicBezTo>
                        <a:pt x="47" y="339"/>
                        <a:pt x="47" y="339"/>
                        <a:pt x="47" y="339"/>
                      </a:cubicBezTo>
                      <a:cubicBezTo>
                        <a:pt x="117" y="314"/>
                        <a:pt x="117" y="314"/>
                        <a:pt x="117" y="314"/>
                      </a:cubicBezTo>
                      <a:cubicBezTo>
                        <a:pt x="155" y="412"/>
                        <a:pt x="155" y="412"/>
                        <a:pt x="155" y="412"/>
                      </a:cubicBezTo>
                      <a:cubicBezTo>
                        <a:pt x="197" y="376"/>
                        <a:pt x="197" y="376"/>
                        <a:pt x="197" y="376"/>
                      </a:cubicBezTo>
                      <a:lnTo>
                        <a:pt x="197" y="465"/>
                      </a:lnTo>
                      <a:close/>
                      <a:moveTo>
                        <a:pt x="155" y="295"/>
                      </a:moveTo>
                      <a:cubicBezTo>
                        <a:pt x="156" y="271"/>
                        <a:pt x="156" y="271"/>
                        <a:pt x="156" y="271"/>
                      </a:cubicBezTo>
                      <a:cubicBezTo>
                        <a:pt x="169" y="280"/>
                        <a:pt x="185" y="285"/>
                        <a:pt x="203" y="285"/>
                      </a:cubicBezTo>
                      <a:cubicBezTo>
                        <a:pt x="203" y="285"/>
                        <a:pt x="224" y="285"/>
                        <a:pt x="247" y="270"/>
                      </a:cubicBezTo>
                      <a:cubicBezTo>
                        <a:pt x="249" y="297"/>
                        <a:pt x="249" y="297"/>
                        <a:pt x="249" y="297"/>
                      </a:cubicBezTo>
                      <a:cubicBezTo>
                        <a:pt x="203" y="352"/>
                        <a:pt x="203" y="352"/>
                        <a:pt x="203" y="352"/>
                      </a:cubicBezTo>
                      <a:lnTo>
                        <a:pt x="155" y="295"/>
                      </a:lnTo>
                      <a:close/>
                      <a:moveTo>
                        <a:pt x="209" y="376"/>
                      </a:moveTo>
                      <a:cubicBezTo>
                        <a:pt x="248" y="409"/>
                        <a:pt x="248" y="409"/>
                        <a:pt x="248" y="409"/>
                      </a:cubicBezTo>
                      <a:cubicBezTo>
                        <a:pt x="283" y="313"/>
                        <a:pt x="283" y="313"/>
                        <a:pt x="283" y="313"/>
                      </a:cubicBezTo>
                      <a:cubicBezTo>
                        <a:pt x="354" y="339"/>
                        <a:pt x="354" y="339"/>
                        <a:pt x="354" y="339"/>
                      </a:cubicBezTo>
                      <a:cubicBezTo>
                        <a:pt x="390" y="465"/>
                        <a:pt x="390" y="465"/>
                        <a:pt x="390" y="465"/>
                      </a:cubicBezTo>
                      <a:cubicBezTo>
                        <a:pt x="209" y="465"/>
                        <a:pt x="209" y="465"/>
                        <a:pt x="209" y="465"/>
                      </a:cubicBezTo>
                      <a:lnTo>
                        <a:pt x="209" y="37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8" name="Group 87">
                <a:extLst>
                  <a:ext uri="{FF2B5EF4-FFF2-40B4-BE49-F238E27FC236}">
                    <a16:creationId xmlns:a16="http://schemas.microsoft.com/office/drawing/2014/main" id="{B4FA691B-2804-2767-C0AB-5F8906331DC7}"/>
                  </a:ext>
                </a:extLst>
              </p:cNvPr>
              <p:cNvGrpSpPr/>
              <p:nvPr/>
            </p:nvGrpSpPr>
            <p:grpSpPr>
              <a:xfrm>
                <a:off x="4689997" y="5445130"/>
                <a:ext cx="509317" cy="228658"/>
                <a:chOff x="3581028" y="5357193"/>
                <a:chExt cx="778527" cy="349520"/>
              </a:xfrm>
              <a:solidFill>
                <a:schemeClr val="tx1"/>
              </a:solidFill>
            </p:grpSpPr>
            <p:sp>
              <p:nvSpPr>
                <p:cNvPr id="89" name="Freeform 65">
                  <a:extLst>
                    <a:ext uri="{FF2B5EF4-FFF2-40B4-BE49-F238E27FC236}">
                      <a16:creationId xmlns:a16="http://schemas.microsoft.com/office/drawing/2014/main" id="{66A56A0D-D454-6078-0661-DB45018BE543}"/>
                    </a:ext>
                  </a:extLst>
                </p:cNvPr>
                <p:cNvSpPr>
                  <a:spLocks/>
                </p:cNvSpPr>
                <p:nvPr/>
              </p:nvSpPr>
              <p:spPr bwMode="auto">
                <a:xfrm>
                  <a:off x="3581028" y="5357193"/>
                  <a:ext cx="115889" cy="280988"/>
                </a:xfrm>
                <a:custGeom>
                  <a:avLst/>
                  <a:gdLst>
                    <a:gd name="T0" fmla="*/ 67 w 67"/>
                    <a:gd name="T1" fmla="*/ 128 h 161"/>
                    <a:gd name="T2" fmla="*/ 34 w 67"/>
                    <a:gd name="T3" fmla="*/ 161 h 161"/>
                    <a:gd name="T4" fmla="*/ 0 w 67"/>
                    <a:gd name="T5" fmla="*/ 128 h 161"/>
                    <a:gd name="T6" fmla="*/ 27 w 67"/>
                    <a:gd name="T7" fmla="*/ 95 h 161"/>
                    <a:gd name="T8" fmla="*/ 27 w 67"/>
                    <a:gd name="T9" fmla="*/ 0 h 161"/>
                    <a:gd name="T10" fmla="*/ 41 w 67"/>
                    <a:gd name="T11" fmla="*/ 0 h 161"/>
                    <a:gd name="T12" fmla="*/ 41 w 67"/>
                    <a:gd name="T13" fmla="*/ 95 h 161"/>
                    <a:gd name="T14" fmla="*/ 67 w 67"/>
                    <a:gd name="T15" fmla="*/ 128 h 1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161">
                      <a:moveTo>
                        <a:pt x="67" y="128"/>
                      </a:moveTo>
                      <a:cubicBezTo>
                        <a:pt x="67" y="146"/>
                        <a:pt x="52" y="161"/>
                        <a:pt x="34" y="161"/>
                      </a:cubicBezTo>
                      <a:cubicBezTo>
                        <a:pt x="15" y="161"/>
                        <a:pt x="0" y="146"/>
                        <a:pt x="0" y="128"/>
                      </a:cubicBezTo>
                      <a:cubicBezTo>
                        <a:pt x="0" y="112"/>
                        <a:pt x="11" y="98"/>
                        <a:pt x="27" y="95"/>
                      </a:cubicBezTo>
                      <a:cubicBezTo>
                        <a:pt x="27" y="0"/>
                        <a:pt x="27" y="0"/>
                        <a:pt x="27" y="0"/>
                      </a:cubicBezTo>
                      <a:cubicBezTo>
                        <a:pt x="41" y="0"/>
                        <a:pt x="41" y="0"/>
                        <a:pt x="41" y="0"/>
                      </a:cubicBezTo>
                      <a:cubicBezTo>
                        <a:pt x="41" y="95"/>
                        <a:pt x="41" y="95"/>
                        <a:pt x="41" y="95"/>
                      </a:cubicBezTo>
                      <a:cubicBezTo>
                        <a:pt x="56" y="98"/>
                        <a:pt x="67" y="112"/>
                        <a:pt x="67" y="12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66">
                  <a:extLst>
                    <a:ext uri="{FF2B5EF4-FFF2-40B4-BE49-F238E27FC236}">
                      <a16:creationId xmlns:a16="http://schemas.microsoft.com/office/drawing/2014/main" id="{0713FCCD-1C00-5C5B-8832-C30CA709D7D4}"/>
                    </a:ext>
                  </a:extLst>
                </p:cNvPr>
                <p:cNvSpPr>
                  <a:spLocks/>
                </p:cNvSpPr>
                <p:nvPr/>
              </p:nvSpPr>
              <p:spPr bwMode="auto">
                <a:xfrm>
                  <a:off x="4124605" y="5360638"/>
                  <a:ext cx="234950" cy="346075"/>
                </a:xfrm>
                <a:custGeom>
                  <a:avLst/>
                  <a:gdLst>
                    <a:gd name="T0" fmla="*/ 127 w 135"/>
                    <a:gd name="T1" fmla="*/ 178 h 198"/>
                    <a:gd name="T2" fmla="*/ 116 w 135"/>
                    <a:gd name="T3" fmla="*/ 188 h 198"/>
                    <a:gd name="T4" fmla="*/ 101 w 135"/>
                    <a:gd name="T5" fmla="*/ 198 h 198"/>
                    <a:gd name="T6" fmla="*/ 86 w 135"/>
                    <a:gd name="T7" fmla="*/ 184 h 198"/>
                    <a:gd name="T8" fmla="*/ 101 w 135"/>
                    <a:gd name="T9" fmla="*/ 170 h 198"/>
                    <a:gd name="T10" fmla="*/ 111 w 135"/>
                    <a:gd name="T11" fmla="*/ 173 h 198"/>
                    <a:gd name="T12" fmla="*/ 114 w 135"/>
                    <a:gd name="T13" fmla="*/ 170 h 198"/>
                    <a:gd name="T14" fmla="*/ 116 w 135"/>
                    <a:gd name="T15" fmla="*/ 152 h 198"/>
                    <a:gd name="T16" fmla="*/ 99 w 135"/>
                    <a:gd name="T17" fmla="*/ 85 h 198"/>
                    <a:gd name="T18" fmla="*/ 68 w 135"/>
                    <a:gd name="T19" fmla="*/ 57 h 198"/>
                    <a:gd name="T20" fmla="*/ 67 w 135"/>
                    <a:gd name="T21" fmla="*/ 57 h 198"/>
                    <a:gd name="T22" fmla="*/ 36 w 135"/>
                    <a:gd name="T23" fmla="*/ 85 h 198"/>
                    <a:gd name="T24" fmla="*/ 19 w 135"/>
                    <a:gd name="T25" fmla="*/ 152 h 198"/>
                    <a:gd name="T26" fmla="*/ 21 w 135"/>
                    <a:gd name="T27" fmla="*/ 170 h 198"/>
                    <a:gd name="T28" fmla="*/ 26 w 135"/>
                    <a:gd name="T29" fmla="*/ 174 h 198"/>
                    <a:gd name="T30" fmla="*/ 36 w 135"/>
                    <a:gd name="T31" fmla="*/ 170 h 198"/>
                    <a:gd name="T32" fmla="*/ 51 w 135"/>
                    <a:gd name="T33" fmla="*/ 184 h 198"/>
                    <a:gd name="T34" fmla="*/ 36 w 135"/>
                    <a:gd name="T35" fmla="*/ 198 h 198"/>
                    <a:gd name="T36" fmla="*/ 21 w 135"/>
                    <a:gd name="T37" fmla="*/ 188 h 198"/>
                    <a:gd name="T38" fmla="*/ 8 w 135"/>
                    <a:gd name="T39" fmla="*/ 178 h 198"/>
                    <a:gd name="T40" fmla="*/ 5 w 135"/>
                    <a:gd name="T41" fmla="*/ 148 h 198"/>
                    <a:gd name="T42" fmla="*/ 22 w 135"/>
                    <a:gd name="T43" fmla="*/ 81 h 198"/>
                    <a:gd name="T44" fmla="*/ 60 w 135"/>
                    <a:gd name="T45" fmla="*/ 43 h 198"/>
                    <a:gd name="T46" fmla="*/ 60 w 135"/>
                    <a:gd name="T47" fmla="*/ 0 h 198"/>
                    <a:gd name="T48" fmla="*/ 75 w 135"/>
                    <a:gd name="T49" fmla="*/ 0 h 198"/>
                    <a:gd name="T50" fmla="*/ 75 w 135"/>
                    <a:gd name="T51" fmla="*/ 43 h 198"/>
                    <a:gd name="T52" fmla="*/ 114 w 135"/>
                    <a:gd name="T53" fmla="*/ 81 h 198"/>
                    <a:gd name="T54" fmla="*/ 131 w 135"/>
                    <a:gd name="T55" fmla="*/ 148 h 198"/>
                    <a:gd name="T56" fmla="*/ 127 w 135"/>
                    <a:gd name="T57" fmla="*/ 17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5" h="198">
                      <a:moveTo>
                        <a:pt x="127" y="178"/>
                      </a:moveTo>
                      <a:cubicBezTo>
                        <a:pt x="124" y="183"/>
                        <a:pt x="121" y="186"/>
                        <a:pt x="116" y="188"/>
                      </a:cubicBezTo>
                      <a:cubicBezTo>
                        <a:pt x="114" y="193"/>
                        <a:pt x="108" y="198"/>
                        <a:pt x="101" y="198"/>
                      </a:cubicBezTo>
                      <a:cubicBezTo>
                        <a:pt x="93" y="198"/>
                        <a:pt x="86" y="192"/>
                        <a:pt x="86" y="184"/>
                      </a:cubicBezTo>
                      <a:cubicBezTo>
                        <a:pt x="86" y="176"/>
                        <a:pt x="93" y="170"/>
                        <a:pt x="101" y="170"/>
                      </a:cubicBezTo>
                      <a:cubicBezTo>
                        <a:pt x="105" y="170"/>
                        <a:pt x="108" y="171"/>
                        <a:pt x="111" y="173"/>
                      </a:cubicBezTo>
                      <a:cubicBezTo>
                        <a:pt x="113" y="172"/>
                        <a:pt x="114" y="171"/>
                        <a:pt x="114" y="170"/>
                      </a:cubicBezTo>
                      <a:cubicBezTo>
                        <a:pt x="118" y="165"/>
                        <a:pt x="117" y="155"/>
                        <a:pt x="116" y="152"/>
                      </a:cubicBezTo>
                      <a:cubicBezTo>
                        <a:pt x="99" y="85"/>
                        <a:pt x="99" y="85"/>
                        <a:pt x="99" y="85"/>
                      </a:cubicBezTo>
                      <a:cubicBezTo>
                        <a:pt x="93" y="59"/>
                        <a:pt x="74" y="57"/>
                        <a:pt x="68" y="57"/>
                      </a:cubicBezTo>
                      <a:cubicBezTo>
                        <a:pt x="67" y="57"/>
                        <a:pt x="67" y="57"/>
                        <a:pt x="67" y="57"/>
                      </a:cubicBezTo>
                      <a:cubicBezTo>
                        <a:pt x="61" y="57"/>
                        <a:pt x="44" y="60"/>
                        <a:pt x="36" y="85"/>
                      </a:cubicBezTo>
                      <a:cubicBezTo>
                        <a:pt x="19" y="152"/>
                        <a:pt x="19" y="152"/>
                        <a:pt x="19" y="152"/>
                      </a:cubicBezTo>
                      <a:cubicBezTo>
                        <a:pt x="19" y="155"/>
                        <a:pt x="17" y="165"/>
                        <a:pt x="21" y="170"/>
                      </a:cubicBezTo>
                      <a:cubicBezTo>
                        <a:pt x="22" y="171"/>
                        <a:pt x="23" y="173"/>
                        <a:pt x="26" y="174"/>
                      </a:cubicBezTo>
                      <a:cubicBezTo>
                        <a:pt x="28" y="172"/>
                        <a:pt x="32" y="170"/>
                        <a:pt x="36" y="170"/>
                      </a:cubicBezTo>
                      <a:cubicBezTo>
                        <a:pt x="44" y="170"/>
                        <a:pt x="51" y="176"/>
                        <a:pt x="51" y="184"/>
                      </a:cubicBezTo>
                      <a:cubicBezTo>
                        <a:pt x="51" y="192"/>
                        <a:pt x="44" y="198"/>
                        <a:pt x="36" y="198"/>
                      </a:cubicBezTo>
                      <a:cubicBezTo>
                        <a:pt x="29" y="198"/>
                        <a:pt x="23" y="194"/>
                        <a:pt x="21" y="188"/>
                      </a:cubicBezTo>
                      <a:cubicBezTo>
                        <a:pt x="16" y="187"/>
                        <a:pt x="11" y="183"/>
                        <a:pt x="8" y="178"/>
                      </a:cubicBezTo>
                      <a:cubicBezTo>
                        <a:pt x="0" y="166"/>
                        <a:pt x="4" y="150"/>
                        <a:pt x="5" y="148"/>
                      </a:cubicBezTo>
                      <a:cubicBezTo>
                        <a:pt x="22" y="81"/>
                        <a:pt x="22" y="81"/>
                        <a:pt x="22" y="81"/>
                      </a:cubicBezTo>
                      <a:cubicBezTo>
                        <a:pt x="29" y="55"/>
                        <a:pt x="47" y="45"/>
                        <a:pt x="60" y="43"/>
                      </a:cubicBezTo>
                      <a:cubicBezTo>
                        <a:pt x="60" y="0"/>
                        <a:pt x="60" y="0"/>
                        <a:pt x="60" y="0"/>
                      </a:cubicBezTo>
                      <a:cubicBezTo>
                        <a:pt x="75" y="0"/>
                        <a:pt x="75" y="0"/>
                        <a:pt x="75" y="0"/>
                      </a:cubicBezTo>
                      <a:cubicBezTo>
                        <a:pt x="75" y="43"/>
                        <a:pt x="75" y="43"/>
                        <a:pt x="75" y="43"/>
                      </a:cubicBezTo>
                      <a:cubicBezTo>
                        <a:pt x="89" y="45"/>
                        <a:pt x="107" y="54"/>
                        <a:pt x="114" y="81"/>
                      </a:cubicBezTo>
                      <a:cubicBezTo>
                        <a:pt x="131" y="148"/>
                        <a:pt x="131" y="148"/>
                        <a:pt x="131" y="148"/>
                      </a:cubicBezTo>
                      <a:cubicBezTo>
                        <a:pt x="131" y="150"/>
                        <a:pt x="135" y="166"/>
                        <a:pt x="127" y="17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94" name="Group 93">
            <a:extLst>
              <a:ext uri="{FF2B5EF4-FFF2-40B4-BE49-F238E27FC236}">
                <a16:creationId xmlns:a16="http://schemas.microsoft.com/office/drawing/2014/main" id="{58F1C165-29A8-8E92-F796-2E4B5F0EE53B}"/>
              </a:ext>
            </a:extLst>
          </p:cNvPr>
          <p:cNvGrpSpPr/>
          <p:nvPr/>
        </p:nvGrpSpPr>
        <p:grpSpPr>
          <a:xfrm>
            <a:off x="506912" y="3809889"/>
            <a:ext cx="474921" cy="650567"/>
            <a:chOff x="10097929" y="4580257"/>
            <a:chExt cx="571500" cy="782866"/>
          </a:xfrm>
        </p:grpSpPr>
        <p:grpSp>
          <p:nvGrpSpPr>
            <p:cNvPr id="95" name="Group 94">
              <a:extLst>
                <a:ext uri="{FF2B5EF4-FFF2-40B4-BE49-F238E27FC236}">
                  <a16:creationId xmlns:a16="http://schemas.microsoft.com/office/drawing/2014/main" id="{C264BBB4-408D-8172-61F1-695E50C1BAFE}"/>
                </a:ext>
              </a:extLst>
            </p:cNvPr>
            <p:cNvGrpSpPr/>
            <p:nvPr/>
          </p:nvGrpSpPr>
          <p:grpSpPr>
            <a:xfrm>
              <a:off x="10322770" y="5013679"/>
              <a:ext cx="89139" cy="100726"/>
              <a:chOff x="12520608" y="5026899"/>
              <a:chExt cx="110866" cy="125277"/>
            </a:xfrm>
            <a:solidFill>
              <a:schemeClr val="tx2"/>
            </a:solidFill>
          </p:grpSpPr>
          <p:sp>
            <p:nvSpPr>
              <p:cNvPr id="100" name="Oval 135">
                <a:extLst>
                  <a:ext uri="{FF2B5EF4-FFF2-40B4-BE49-F238E27FC236}">
                    <a16:creationId xmlns:a16="http://schemas.microsoft.com/office/drawing/2014/main" id="{EA5E7A13-5F16-071A-D0F0-589CA7F19D23}"/>
                  </a:ext>
                </a:extLst>
              </p:cNvPr>
              <p:cNvSpPr>
                <a:spLocks noChangeArrowheads="1"/>
              </p:cNvSpPr>
              <p:nvPr/>
            </p:nvSpPr>
            <p:spPr bwMode="auto">
              <a:xfrm rot="17571875">
                <a:off x="12581138" y="5068764"/>
                <a:ext cx="37122" cy="3472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1" name="Oval 136">
                <a:extLst>
                  <a:ext uri="{FF2B5EF4-FFF2-40B4-BE49-F238E27FC236}">
                    <a16:creationId xmlns:a16="http://schemas.microsoft.com/office/drawing/2014/main" id="{18058140-A2C8-2FB7-BF6C-CB3BE596FDD3}"/>
                  </a:ext>
                </a:extLst>
              </p:cNvPr>
              <p:cNvSpPr>
                <a:spLocks noChangeArrowheads="1"/>
              </p:cNvSpPr>
              <p:nvPr/>
            </p:nvSpPr>
            <p:spPr bwMode="auto">
              <a:xfrm rot="17571875">
                <a:off x="12592342" y="5129424"/>
                <a:ext cx="22752" cy="22752"/>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2" name="Oval 137">
                <a:extLst>
                  <a:ext uri="{FF2B5EF4-FFF2-40B4-BE49-F238E27FC236}">
                    <a16:creationId xmlns:a16="http://schemas.microsoft.com/office/drawing/2014/main" id="{D44BC584-24D4-4407-263D-CD8BFE8CC470}"/>
                  </a:ext>
                </a:extLst>
              </p:cNvPr>
              <p:cNvSpPr>
                <a:spLocks noChangeArrowheads="1"/>
              </p:cNvSpPr>
              <p:nvPr/>
            </p:nvSpPr>
            <p:spPr bwMode="auto">
              <a:xfrm rot="17571875">
                <a:off x="12561692" y="5026899"/>
                <a:ext cx="21554" cy="21554"/>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 name="Oval 138">
                <a:extLst>
                  <a:ext uri="{FF2B5EF4-FFF2-40B4-BE49-F238E27FC236}">
                    <a16:creationId xmlns:a16="http://schemas.microsoft.com/office/drawing/2014/main" id="{84A2B966-C807-42D3-BD07-28C9B829C7EB}"/>
                  </a:ext>
                </a:extLst>
              </p:cNvPr>
              <p:cNvSpPr>
                <a:spLocks noChangeArrowheads="1"/>
              </p:cNvSpPr>
              <p:nvPr/>
            </p:nvSpPr>
            <p:spPr bwMode="auto">
              <a:xfrm rot="17571875">
                <a:off x="12521207" y="5051212"/>
                <a:ext cx="19160" cy="2035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4" name="Oval 139">
                <a:extLst>
                  <a:ext uri="{FF2B5EF4-FFF2-40B4-BE49-F238E27FC236}">
                    <a16:creationId xmlns:a16="http://schemas.microsoft.com/office/drawing/2014/main" id="{881B8713-45F3-CD70-752A-8DD8F9188635}"/>
                  </a:ext>
                </a:extLst>
              </p:cNvPr>
              <p:cNvSpPr>
                <a:spLocks noChangeArrowheads="1"/>
              </p:cNvSpPr>
              <p:nvPr/>
            </p:nvSpPr>
            <p:spPr bwMode="auto">
              <a:xfrm rot="17571875">
                <a:off x="12542053" y="5092351"/>
                <a:ext cx="29937" cy="2993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5" name="Oval 141">
                <a:extLst>
                  <a:ext uri="{FF2B5EF4-FFF2-40B4-BE49-F238E27FC236}">
                    <a16:creationId xmlns:a16="http://schemas.microsoft.com/office/drawing/2014/main" id="{2B939903-7459-6278-10DA-8336E8CDCFEE}"/>
                  </a:ext>
                </a:extLst>
              </p:cNvPr>
              <p:cNvSpPr>
                <a:spLocks noChangeArrowheads="1"/>
              </p:cNvSpPr>
              <p:nvPr/>
            </p:nvSpPr>
            <p:spPr bwMode="auto">
              <a:xfrm rot="17571875">
                <a:off x="12606926" y="5031818"/>
                <a:ext cx="25147" cy="2394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96" name="Freeform 50">
              <a:extLst>
                <a:ext uri="{FF2B5EF4-FFF2-40B4-BE49-F238E27FC236}">
                  <a16:creationId xmlns:a16="http://schemas.microsoft.com/office/drawing/2014/main" id="{E30BB1CD-4DBC-5673-9C1D-1BECB3B488B4}"/>
                </a:ext>
              </a:extLst>
            </p:cNvPr>
            <p:cNvSpPr>
              <a:spLocks noEditPoints="1"/>
            </p:cNvSpPr>
            <p:nvPr/>
          </p:nvSpPr>
          <p:spPr bwMode="auto">
            <a:xfrm>
              <a:off x="10097929" y="4580257"/>
              <a:ext cx="571500" cy="617538"/>
            </a:xfrm>
            <a:custGeom>
              <a:avLst/>
              <a:gdLst>
                <a:gd name="T0" fmla="*/ 322 w 329"/>
                <a:gd name="T1" fmla="*/ 269 h 354"/>
                <a:gd name="T2" fmla="*/ 296 w 329"/>
                <a:gd name="T3" fmla="*/ 284 h 354"/>
                <a:gd name="T4" fmla="*/ 290 w 329"/>
                <a:gd name="T5" fmla="*/ 239 h 354"/>
                <a:gd name="T6" fmla="*/ 316 w 329"/>
                <a:gd name="T7" fmla="*/ 95 h 354"/>
                <a:gd name="T8" fmla="*/ 218 w 329"/>
                <a:gd name="T9" fmla="*/ 45 h 354"/>
                <a:gd name="T10" fmla="*/ 108 w 329"/>
                <a:gd name="T11" fmla="*/ 24 h 354"/>
                <a:gd name="T12" fmla="*/ 42 w 329"/>
                <a:gd name="T13" fmla="*/ 178 h 354"/>
                <a:gd name="T14" fmla="*/ 27 w 329"/>
                <a:gd name="T15" fmla="*/ 188 h 354"/>
                <a:gd name="T16" fmla="*/ 19 w 329"/>
                <a:gd name="T17" fmla="*/ 222 h 354"/>
                <a:gd name="T18" fmla="*/ 19 w 329"/>
                <a:gd name="T19" fmla="*/ 223 h 354"/>
                <a:gd name="T20" fmla="*/ 45 w 329"/>
                <a:gd name="T21" fmla="*/ 256 h 354"/>
                <a:gd name="T22" fmla="*/ 141 w 329"/>
                <a:gd name="T23" fmla="*/ 354 h 354"/>
                <a:gd name="T24" fmla="*/ 227 w 329"/>
                <a:gd name="T25" fmla="*/ 297 h 354"/>
                <a:gd name="T26" fmla="*/ 298 w 329"/>
                <a:gd name="T27" fmla="*/ 315 h 354"/>
                <a:gd name="T28" fmla="*/ 322 w 329"/>
                <a:gd name="T29" fmla="*/ 269 h 354"/>
                <a:gd name="T30" fmla="*/ 252 w 329"/>
                <a:gd name="T31" fmla="*/ 218 h 354"/>
                <a:gd name="T32" fmla="*/ 233 w 329"/>
                <a:gd name="T33" fmla="*/ 240 h 354"/>
                <a:gd name="T34" fmla="*/ 227 w 329"/>
                <a:gd name="T35" fmla="*/ 241 h 354"/>
                <a:gd name="T36" fmla="*/ 226 w 329"/>
                <a:gd name="T37" fmla="*/ 247 h 354"/>
                <a:gd name="T38" fmla="*/ 141 w 329"/>
                <a:gd name="T39" fmla="*/ 338 h 354"/>
                <a:gd name="T40" fmla="*/ 59 w 329"/>
                <a:gd name="T41" fmla="*/ 246 h 354"/>
                <a:gd name="T42" fmla="*/ 57 w 329"/>
                <a:gd name="T43" fmla="*/ 240 h 354"/>
                <a:gd name="T44" fmla="*/ 51 w 329"/>
                <a:gd name="T45" fmla="*/ 240 h 354"/>
                <a:gd name="T46" fmla="*/ 35 w 329"/>
                <a:gd name="T47" fmla="*/ 220 h 354"/>
                <a:gd name="T48" fmla="*/ 39 w 329"/>
                <a:gd name="T49" fmla="*/ 199 h 354"/>
                <a:gd name="T50" fmla="*/ 48 w 329"/>
                <a:gd name="T51" fmla="*/ 193 h 354"/>
                <a:gd name="T52" fmla="*/ 56 w 329"/>
                <a:gd name="T53" fmla="*/ 210 h 354"/>
                <a:gd name="T54" fmla="*/ 104 w 329"/>
                <a:gd name="T55" fmla="*/ 135 h 354"/>
                <a:gd name="T56" fmla="*/ 188 w 329"/>
                <a:gd name="T57" fmla="*/ 99 h 354"/>
                <a:gd name="T58" fmla="*/ 216 w 329"/>
                <a:gd name="T59" fmla="*/ 143 h 354"/>
                <a:gd name="T60" fmla="*/ 234 w 329"/>
                <a:gd name="T61" fmla="*/ 201 h 354"/>
                <a:gd name="T62" fmla="*/ 243 w 329"/>
                <a:gd name="T63" fmla="*/ 192 h 354"/>
                <a:gd name="T64" fmla="*/ 243 w 329"/>
                <a:gd name="T65" fmla="*/ 192 h 354"/>
                <a:gd name="T66" fmla="*/ 248 w 329"/>
                <a:gd name="T67" fmla="*/ 195 h 354"/>
                <a:gd name="T68" fmla="*/ 252 w 329"/>
                <a:gd name="T69" fmla="*/ 218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29" h="354">
                  <a:moveTo>
                    <a:pt x="322" y="269"/>
                  </a:moveTo>
                  <a:cubicBezTo>
                    <a:pt x="322" y="269"/>
                    <a:pt x="314" y="291"/>
                    <a:pt x="296" y="284"/>
                  </a:cubicBezTo>
                  <a:cubicBezTo>
                    <a:pt x="296" y="284"/>
                    <a:pt x="275" y="274"/>
                    <a:pt x="290" y="239"/>
                  </a:cubicBezTo>
                  <a:cubicBezTo>
                    <a:pt x="290" y="239"/>
                    <a:pt x="329" y="154"/>
                    <a:pt x="316" y="95"/>
                  </a:cubicBezTo>
                  <a:cubicBezTo>
                    <a:pt x="316" y="95"/>
                    <a:pt x="292" y="5"/>
                    <a:pt x="218" y="45"/>
                  </a:cubicBezTo>
                  <a:cubicBezTo>
                    <a:pt x="218" y="45"/>
                    <a:pt x="173" y="0"/>
                    <a:pt x="108" y="24"/>
                  </a:cubicBezTo>
                  <a:cubicBezTo>
                    <a:pt x="108" y="24"/>
                    <a:pt x="0" y="61"/>
                    <a:pt x="42" y="178"/>
                  </a:cubicBezTo>
                  <a:cubicBezTo>
                    <a:pt x="37" y="180"/>
                    <a:pt x="31" y="183"/>
                    <a:pt x="27" y="188"/>
                  </a:cubicBezTo>
                  <a:cubicBezTo>
                    <a:pt x="20" y="197"/>
                    <a:pt x="17" y="208"/>
                    <a:pt x="19" y="222"/>
                  </a:cubicBezTo>
                  <a:cubicBezTo>
                    <a:pt x="19" y="223"/>
                    <a:pt x="19" y="223"/>
                    <a:pt x="19" y="223"/>
                  </a:cubicBezTo>
                  <a:cubicBezTo>
                    <a:pt x="22" y="234"/>
                    <a:pt x="30" y="252"/>
                    <a:pt x="45" y="256"/>
                  </a:cubicBezTo>
                  <a:cubicBezTo>
                    <a:pt x="52" y="277"/>
                    <a:pt x="80" y="354"/>
                    <a:pt x="141" y="354"/>
                  </a:cubicBezTo>
                  <a:cubicBezTo>
                    <a:pt x="142" y="354"/>
                    <a:pt x="199" y="353"/>
                    <a:pt x="227" y="297"/>
                  </a:cubicBezTo>
                  <a:cubicBezTo>
                    <a:pt x="238" y="308"/>
                    <a:pt x="261" y="327"/>
                    <a:pt x="298" y="315"/>
                  </a:cubicBezTo>
                  <a:cubicBezTo>
                    <a:pt x="298" y="315"/>
                    <a:pt x="328" y="304"/>
                    <a:pt x="322" y="269"/>
                  </a:cubicBezTo>
                  <a:close/>
                  <a:moveTo>
                    <a:pt x="252" y="218"/>
                  </a:moveTo>
                  <a:cubicBezTo>
                    <a:pt x="250" y="236"/>
                    <a:pt x="234" y="240"/>
                    <a:pt x="233" y="240"/>
                  </a:cubicBezTo>
                  <a:cubicBezTo>
                    <a:pt x="227" y="241"/>
                    <a:pt x="227" y="241"/>
                    <a:pt x="227" y="241"/>
                  </a:cubicBezTo>
                  <a:cubicBezTo>
                    <a:pt x="226" y="247"/>
                    <a:pt x="226" y="247"/>
                    <a:pt x="226" y="247"/>
                  </a:cubicBezTo>
                  <a:cubicBezTo>
                    <a:pt x="214" y="336"/>
                    <a:pt x="144" y="338"/>
                    <a:pt x="141" y="338"/>
                  </a:cubicBezTo>
                  <a:cubicBezTo>
                    <a:pt x="84" y="338"/>
                    <a:pt x="59" y="247"/>
                    <a:pt x="59" y="246"/>
                  </a:cubicBezTo>
                  <a:cubicBezTo>
                    <a:pt x="57" y="240"/>
                    <a:pt x="57" y="240"/>
                    <a:pt x="57" y="240"/>
                  </a:cubicBezTo>
                  <a:cubicBezTo>
                    <a:pt x="51" y="240"/>
                    <a:pt x="51" y="240"/>
                    <a:pt x="51" y="240"/>
                  </a:cubicBezTo>
                  <a:cubicBezTo>
                    <a:pt x="43" y="240"/>
                    <a:pt x="37" y="227"/>
                    <a:pt x="35" y="220"/>
                  </a:cubicBezTo>
                  <a:cubicBezTo>
                    <a:pt x="34" y="210"/>
                    <a:pt x="35" y="203"/>
                    <a:pt x="39" y="199"/>
                  </a:cubicBezTo>
                  <a:cubicBezTo>
                    <a:pt x="41" y="196"/>
                    <a:pt x="45" y="194"/>
                    <a:pt x="48" y="193"/>
                  </a:cubicBezTo>
                  <a:cubicBezTo>
                    <a:pt x="50" y="199"/>
                    <a:pt x="53" y="204"/>
                    <a:pt x="56" y="210"/>
                  </a:cubicBezTo>
                  <a:cubicBezTo>
                    <a:pt x="56" y="210"/>
                    <a:pt x="48" y="148"/>
                    <a:pt x="104" y="135"/>
                  </a:cubicBezTo>
                  <a:cubicBezTo>
                    <a:pt x="104" y="135"/>
                    <a:pt x="176" y="133"/>
                    <a:pt x="188" y="99"/>
                  </a:cubicBezTo>
                  <a:cubicBezTo>
                    <a:pt x="188" y="99"/>
                    <a:pt x="195" y="127"/>
                    <a:pt x="216" y="143"/>
                  </a:cubicBezTo>
                  <a:cubicBezTo>
                    <a:pt x="216" y="143"/>
                    <a:pt x="241" y="160"/>
                    <a:pt x="234" y="201"/>
                  </a:cubicBezTo>
                  <a:cubicBezTo>
                    <a:pt x="235" y="200"/>
                    <a:pt x="237" y="194"/>
                    <a:pt x="243" y="192"/>
                  </a:cubicBezTo>
                  <a:cubicBezTo>
                    <a:pt x="243" y="192"/>
                    <a:pt x="243" y="192"/>
                    <a:pt x="243" y="192"/>
                  </a:cubicBezTo>
                  <a:cubicBezTo>
                    <a:pt x="246" y="193"/>
                    <a:pt x="247" y="194"/>
                    <a:pt x="248" y="195"/>
                  </a:cubicBezTo>
                  <a:cubicBezTo>
                    <a:pt x="253" y="201"/>
                    <a:pt x="253" y="214"/>
                    <a:pt x="252" y="21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97" name="Group 96">
              <a:extLst>
                <a:ext uri="{FF2B5EF4-FFF2-40B4-BE49-F238E27FC236}">
                  <a16:creationId xmlns:a16="http://schemas.microsoft.com/office/drawing/2014/main" id="{B3BF6712-9075-05B1-956F-6A85EAD4C167}"/>
                </a:ext>
              </a:extLst>
            </p:cNvPr>
            <p:cNvGrpSpPr/>
            <p:nvPr/>
          </p:nvGrpSpPr>
          <p:grpSpPr>
            <a:xfrm rot="1502803">
              <a:off x="10188201" y="4952761"/>
              <a:ext cx="313551" cy="410362"/>
              <a:chOff x="11609382" y="4570285"/>
              <a:chExt cx="573838" cy="751015"/>
            </a:xfrm>
          </p:grpSpPr>
          <p:sp>
            <p:nvSpPr>
              <p:cNvPr id="98" name="Freeform 32">
                <a:extLst>
                  <a:ext uri="{FF2B5EF4-FFF2-40B4-BE49-F238E27FC236}">
                    <a16:creationId xmlns:a16="http://schemas.microsoft.com/office/drawing/2014/main" id="{AE842AB4-9690-CAE6-9671-6765E9710AB6}"/>
                  </a:ext>
                </a:extLst>
              </p:cNvPr>
              <p:cNvSpPr>
                <a:spLocks noEditPoints="1"/>
              </p:cNvSpPr>
              <p:nvPr/>
            </p:nvSpPr>
            <p:spPr bwMode="auto">
              <a:xfrm rot="4287475">
                <a:off x="11555692" y="4623975"/>
                <a:ext cx="681218" cy="573838"/>
              </a:xfrm>
              <a:custGeom>
                <a:avLst/>
                <a:gdLst>
                  <a:gd name="T0" fmla="*/ 479 w 658"/>
                  <a:gd name="T1" fmla="*/ 369 h 554"/>
                  <a:gd name="T2" fmla="*/ 468 w 658"/>
                  <a:gd name="T3" fmla="*/ 384 h 554"/>
                  <a:gd name="T4" fmla="*/ 446 w 658"/>
                  <a:gd name="T5" fmla="*/ 368 h 554"/>
                  <a:gd name="T6" fmla="*/ 482 w 658"/>
                  <a:gd name="T7" fmla="*/ 241 h 554"/>
                  <a:gd name="T8" fmla="*/ 241 w 658"/>
                  <a:gd name="T9" fmla="*/ 0 h 554"/>
                  <a:gd name="T10" fmla="*/ 0 w 658"/>
                  <a:gd name="T11" fmla="*/ 241 h 554"/>
                  <a:gd name="T12" fmla="*/ 241 w 658"/>
                  <a:gd name="T13" fmla="*/ 482 h 554"/>
                  <a:gd name="T14" fmla="*/ 430 w 658"/>
                  <a:gd name="T15" fmla="*/ 391 h 554"/>
                  <a:gd name="T16" fmla="*/ 451 w 658"/>
                  <a:gd name="T17" fmla="*/ 407 h 554"/>
                  <a:gd name="T18" fmla="*/ 439 w 658"/>
                  <a:gd name="T19" fmla="*/ 423 h 554"/>
                  <a:gd name="T20" fmla="*/ 619 w 658"/>
                  <a:gd name="T21" fmla="*/ 554 h 554"/>
                  <a:gd name="T22" fmla="*/ 658 w 658"/>
                  <a:gd name="T23" fmla="*/ 500 h 554"/>
                  <a:gd name="T24" fmla="*/ 479 w 658"/>
                  <a:gd name="T25" fmla="*/ 369 h 554"/>
                  <a:gd name="T26" fmla="*/ 241 w 658"/>
                  <a:gd name="T27" fmla="*/ 452 h 554"/>
                  <a:gd name="T28" fmla="*/ 30 w 658"/>
                  <a:gd name="T29" fmla="*/ 241 h 554"/>
                  <a:gd name="T30" fmla="*/ 241 w 658"/>
                  <a:gd name="T31" fmla="*/ 30 h 554"/>
                  <a:gd name="T32" fmla="*/ 452 w 658"/>
                  <a:gd name="T33" fmla="*/ 241 h 554"/>
                  <a:gd name="T34" fmla="*/ 241 w 658"/>
                  <a:gd name="T35" fmla="*/ 452 h 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8" h="554">
                    <a:moveTo>
                      <a:pt x="479" y="369"/>
                    </a:moveTo>
                    <a:cubicBezTo>
                      <a:pt x="468" y="384"/>
                      <a:pt x="468" y="384"/>
                      <a:pt x="468" y="384"/>
                    </a:cubicBezTo>
                    <a:cubicBezTo>
                      <a:pt x="446" y="368"/>
                      <a:pt x="446" y="368"/>
                      <a:pt x="446" y="368"/>
                    </a:cubicBezTo>
                    <a:cubicBezTo>
                      <a:pt x="469" y="331"/>
                      <a:pt x="482" y="288"/>
                      <a:pt x="482" y="241"/>
                    </a:cubicBezTo>
                    <a:cubicBezTo>
                      <a:pt x="482" y="108"/>
                      <a:pt x="374" y="0"/>
                      <a:pt x="241" y="0"/>
                    </a:cubicBezTo>
                    <a:cubicBezTo>
                      <a:pt x="108" y="0"/>
                      <a:pt x="0" y="108"/>
                      <a:pt x="0" y="241"/>
                    </a:cubicBezTo>
                    <a:cubicBezTo>
                      <a:pt x="0" y="374"/>
                      <a:pt x="108" y="482"/>
                      <a:pt x="241" y="482"/>
                    </a:cubicBezTo>
                    <a:cubicBezTo>
                      <a:pt x="318" y="482"/>
                      <a:pt x="386" y="447"/>
                      <a:pt x="430" y="391"/>
                    </a:cubicBezTo>
                    <a:cubicBezTo>
                      <a:pt x="451" y="407"/>
                      <a:pt x="451" y="407"/>
                      <a:pt x="451" y="407"/>
                    </a:cubicBezTo>
                    <a:cubicBezTo>
                      <a:pt x="439" y="423"/>
                      <a:pt x="439" y="423"/>
                      <a:pt x="439" y="423"/>
                    </a:cubicBezTo>
                    <a:cubicBezTo>
                      <a:pt x="619" y="554"/>
                      <a:pt x="619" y="554"/>
                      <a:pt x="619" y="554"/>
                    </a:cubicBezTo>
                    <a:cubicBezTo>
                      <a:pt x="658" y="500"/>
                      <a:pt x="658" y="500"/>
                      <a:pt x="658" y="500"/>
                    </a:cubicBezTo>
                    <a:lnTo>
                      <a:pt x="479" y="369"/>
                    </a:lnTo>
                    <a:close/>
                    <a:moveTo>
                      <a:pt x="241" y="452"/>
                    </a:moveTo>
                    <a:cubicBezTo>
                      <a:pt x="125" y="452"/>
                      <a:pt x="30" y="357"/>
                      <a:pt x="30" y="241"/>
                    </a:cubicBezTo>
                    <a:cubicBezTo>
                      <a:pt x="30" y="125"/>
                      <a:pt x="125" y="30"/>
                      <a:pt x="241" y="30"/>
                    </a:cubicBezTo>
                    <a:cubicBezTo>
                      <a:pt x="358" y="30"/>
                      <a:pt x="452" y="125"/>
                      <a:pt x="452" y="241"/>
                    </a:cubicBezTo>
                    <a:cubicBezTo>
                      <a:pt x="452" y="357"/>
                      <a:pt x="358" y="452"/>
                      <a:pt x="241" y="452"/>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9" name="Rectangle 98">
                <a:extLst>
                  <a:ext uri="{FF2B5EF4-FFF2-40B4-BE49-F238E27FC236}">
                    <a16:creationId xmlns:a16="http://schemas.microsoft.com/office/drawing/2014/main" id="{091D1C1F-D869-425F-6A2E-4E515FF73313}"/>
                  </a:ext>
                </a:extLst>
              </p:cNvPr>
              <p:cNvSpPr/>
              <p:nvPr/>
            </p:nvSpPr>
            <p:spPr>
              <a:xfrm rot="1068503">
                <a:off x="11748167" y="5072821"/>
                <a:ext cx="72357" cy="248479"/>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grpSp>
      </p:grpSp>
      <p:grpSp>
        <p:nvGrpSpPr>
          <p:cNvPr id="106" name="Group 34">
            <a:extLst>
              <a:ext uri="{FF2B5EF4-FFF2-40B4-BE49-F238E27FC236}">
                <a16:creationId xmlns:a16="http://schemas.microsoft.com/office/drawing/2014/main" id="{6636FA32-3756-D450-2FDC-8710BE0C4D67}"/>
              </a:ext>
            </a:extLst>
          </p:cNvPr>
          <p:cNvGrpSpPr>
            <a:grpSpLocks noChangeAspect="1"/>
          </p:cNvGrpSpPr>
          <p:nvPr/>
        </p:nvGrpSpPr>
        <p:grpSpPr bwMode="auto">
          <a:xfrm>
            <a:off x="6476864" y="3123000"/>
            <a:ext cx="373604" cy="629989"/>
            <a:chOff x="2478" y="1506"/>
            <a:chExt cx="800" cy="1349"/>
          </a:xfrm>
        </p:grpSpPr>
        <p:sp>
          <p:nvSpPr>
            <p:cNvPr id="107" name="Freeform 35">
              <a:extLst>
                <a:ext uri="{FF2B5EF4-FFF2-40B4-BE49-F238E27FC236}">
                  <a16:creationId xmlns:a16="http://schemas.microsoft.com/office/drawing/2014/main" id="{AD0C9E51-8C96-C588-9DDF-025BBABC9BB8}"/>
                </a:ext>
              </a:extLst>
            </p:cNvPr>
            <p:cNvSpPr>
              <a:spLocks/>
            </p:cNvSpPr>
            <p:nvPr/>
          </p:nvSpPr>
          <p:spPr bwMode="auto">
            <a:xfrm>
              <a:off x="2497" y="1536"/>
              <a:ext cx="762" cy="461"/>
            </a:xfrm>
            <a:custGeom>
              <a:avLst/>
              <a:gdLst>
                <a:gd name="T0" fmla="*/ 320 w 320"/>
                <a:gd name="T1" fmla="*/ 77 h 194"/>
                <a:gd name="T2" fmla="*/ 299 w 320"/>
                <a:gd name="T3" fmla="*/ 106 h 194"/>
                <a:gd name="T4" fmla="*/ 269 w 320"/>
                <a:gd name="T5" fmla="*/ 106 h 194"/>
                <a:gd name="T6" fmla="*/ 269 w 320"/>
                <a:gd name="T7" fmla="*/ 147 h 194"/>
                <a:gd name="T8" fmla="*/ 51 w 320"/>
                <a:gd name="T9" fmla="*/ 147 h 194"/>
                <a:gd name="T10" fmla="*/ 51 w 320"/>
                <a:gd name="T11" fmla="*/ 106 h 194"/>
                <a:gd name="T12" fmla="*/ 20 w 320"/>
                <a:gd name="T13" fmla="*/ 106 h 194"/>
                <a:gd name="T14" fmla="*/ 0 w 320"/>
                <a:gd name="T15" fmla="*/ 77 h 194"/>
                <a:gd name="T16" fmla="*/ 4 w 320"/>
                <a:gd name="T17" fmla="*/ 56 h 194"/>
                <a:gd name="T18" fmla="*/ 20 w 320"/>
                <a:gd name="T19" fmla="*/ 48 h 194"/>
                <a:gd name="T20" fmla="*/ 50 w 320"/>
                <a:gd name="T21" fmla="*/ 48 h 194"/>
                <a:gd name="T22" fmla="*/ 50 w 320"/>
                <a:gd name="T23" fmla="*/ 0 h 194"/>
                <a:gd name="T24" fmla="*/ 269 w 320"/>
                <a:gd name="T25" fmla="*/ 0 h 194"/>
                <a:gd name="T26" fmla="*/ 269 w 320"/>
                <a:gd name="T27" fmla="*/ 48 h 194"/>
                <a:gd name="T28" fmla="*/ 299 w 320"/>
                <a:gd name="T29" fmla="*/ 48 h 194"/>
                <a:gd name="T30" fmla="*/ 320 w 320"/>
                <a:gd name="T31" fmla="*/ 77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0" h="194">
                  <a:moveTo>
                    <a:pt x="320" y="77"/>
                  </a:moveTo>
                  <a:cubicBezTo>
                    <a:pt x="320" y="93"/>
                    <a:pt x="315" y="106"/>
                    <a:pt x="299" y="106"/>
                  </a:cubicBezTo>
                  <a:cubicBezTo>
                    <a:pt x="269" y="106"/>
                    <a:pt x="269" y="106"/>
                    <a:pt x="269" y="106"/>
                  </a:cubicBezTo>
                  <a:cubicBezTo>
                    <a:pt x="269" y="147"/>
                    <a:pt x="269" y="147"/>
                    <a:pt x="269" y="147"/>
                  </a:cubicBezTo>
                  <a:cubicBezTo>
                    <a:pt x="269" y="147"/>
                    <a:pt x="166" y="194"/>
                    <a:pt x="51" y="147"/>
                  </a:cubicBezTo>
                  <a:cubicBezTo>
                    <a:pt x="51" y="106"/>
                    <a:pt x="51" y="106"/>
                    <a:pt x="51" y="106"/>
                  </a:cubicBezTo>
                  <a:cubicBezTo>
                    <a:pt x="20" y="106"/>
                    <a:pt x="20" y="106"/>
                    <a:pt x="20" y="106"/>
                  </a:cubicBezTo>
                  <a:cubicBezTo>
                    <a:pt x="4" y="106"/>
                    <a:pt x="0" y="93"/>
                    <a:pt x="0" y="77"/>
                  </a:cubicBezTo>
                  <a:cubicBezTo>
                    <a:pt x="0" y="69"/>
                    <a:pt x="1" y="62"/>
                    <a:pt x="4" y="56"/>
                  </a:cubicBezTo>
                  <a:cubicBezTo>
                    <a:pt x="7" y="51"/>
                    <a:pt x="12" y="48"/>
                    <a:pt x="20" y="48"/>
                  </a:cubicBezTo>
                  <a:cubicBezTo>
                    <a:pt x="50" y="48"/>
                    <a:pt x="50" y="48"/>
                    <a:pt x="50" y="48"/>
                  </a:cubicBezTo>
                  <a:cubicBezTo>
                    <a:pt x="50" y="0"/>
                    <a:pt x="50" y="0"/>
                    <a:pt x="50" y="0"/>
                  </a:cubicBezTo>
                  <a:cubicBezTo>
                    <a:pt x="50" y="0"/>
                    <a:pt x="173" y="45"/>
                    <a:pt x="269" y="0"/>
                  </a:cubicBezTo>
                  <a:cubicBezTo>
                    <a:pt x="269" y="48"/>
                    <a:pt x="269" y="48"/>
                    <a:pt x="269" y="48"/>
                  </a:cubicBezTo>
                  <a:cubicBezTo>
                    <a:pt x="299" y="48"/>
                    <a:pt x="299" y="48"/>
                    <a:pt x="299" y="48"/>
                  </a:cubicBezTo>
                  <a:cubicBezTo>
                    <a:pt x="315" y="48"/>
                    <a:pt x="320" y="61"/>
                    <a:pt x="320" y="7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8" name="Freeform 36">
              <a:extLst>
                <a:ext uri="{FF2B5EF4-FFF2-40B4-BE49-F238E27FC236}">
                  <a16:creationId xmlns:a16="http://schemas.microsoft.com/office/drawing/2014/main" id="{D9F7A420-5B72-A226-49D0-FAB85D9A490E}"/>
                </a:ext>
              </a:extLst>
            </p:cNvPr>
            <p:cNvSpPr>
              <a:spLocks noEditPoints="1"/>
            </p:cNvSpPr>
            <p:nvPr/>
          </p:nvSpPr>
          <p:spPr bwMode="auto">
            <a:xfrm>
              <a:off x="2478" y="1506"/>
              <a:ext cx="800" cy="449"/>
            </a:xfrm>
            <a:custGeom>
              <a:avLst/>
              <a:gdLst>
                <a:gd name="T0" fmla="*/ 166 w 336"/>
                <a:gd name="T1" fmla="*/ 189 h 189"/>
                <a:gd name="T2" fmla="*/ 56 w 336"/>
                <a:gd name="T3" fmla="*/ 167 h 189"/>
                <a:gd name="T4" fmla="*/ 51 w 336"/>
                <a:gd name="T5" fmla="*/ 165 h 189"/>
                <a:gd name="T6" fmla="*/ 51 w 336"/>
                <a:gd name="T7" fmla="*/ 127 h 189"/>
                <a:gd name="T8" fmla="*/ 28 w 336"/>
                <a:gd name="T9" fmla="*/ 127 h 189"/>
                <a:gd name="T10" fmla="*/ 0 w 336"/>
                <a:gd name="T11" fmla="*/ 90 h 189"/>
                <a:gd name="T12" fmla="*/ 5 w 336"/>
                <a:gd name="T13" fmla="*/ 65 h 189"/>
                <a:gd name="T14" fmla="*/ 28 w 336"/>
                <a:gd name="T15" fmla="*/ 53 h 189"/>
                <a:gd name="T16" fmla="*/ 50 w 336"/>
                <a:gd name="T17" fmla="*/ 53 h 189"/>
                <a:gd name="T18" fmla="*/ 50 w 336"/>
                <a:gd name="T19" fmla="*/ 2 h 189"/>
                <a:gd name="T20" fmla="*/ 61 w 336"/>
                <a:gd name="T21" fmla="*/ 5 h 189"/>
                <a:gd name="T22" fmla="*/ 178 w 336"/>
                <a:gd name="T23" fmla="*/ 25 h 189"/>
                <a:gd name="T24" fmla="*/ 274 w 336"/>
                <a:gd name="T25" fmla="*/ 6 h 189"/>
                <a:gd name="T26" fmla="*/ 285 w 336"/>
                <a:gd name="T27" fmla="*/ 0 h 189"/>
                <a:gd name="T28" fmla="*/ 285 w 336"/>
                <a:gd name="T29" fmla="*/ 53 h 189"/>
                <a:gd name="T30" fmla="*/ 307 w 336"/>
                <a:gd name="T31" fmla="*/ 53 h 189"/>
                <a:gd name="T32" fmla="*/ 336 w 336"/>
                <a:gd name="T33" fmla="*/ 90 h 189"/>
                <a:gd name="T34" fmla="*/ 307 w 336"/>
                <a:gd name="T35" fmla="*/ 127 h 189"/>
                <a:gd name="T36" fmla="*/ 285 w 336"/>
                <a:gd name="T37" fmla="*/ 127 h 189"/>
                <a:gd name="T38" fmla="*/ 285 w 336"/>
                <a:gd name="T39" fmla="*/ 165 h 189"/>
                <a:gd name="T40" fmla="*/ 281 w 336"/>
                <a:gd name="T41" fmla="*/ 167 h 189"/>
                <a:gd name="T42" fmla="*/ 166 w 336"/>
                <a:gd name="T43" fmla="*/ 189 h 189"/>
                <a:gd name="T44" fmla="*/ 166 w 336"/>
                <a:gd name="T45" fmla="*/ 189 h 189"/>
                <a:gd name="T46" fmla="*/ 67 w 336"/>
                <a:gd name="T47" fmla="*/ 154 h 189"/>
                <a:gd name="T48" fmla="*/ 166 w 336"/>
                <a:gd name="T49" fmla="*/ 173 h 189"/>
                <a:gd name="T50" fmla="*/ 269 w 336"/>
                <a:gd name="T51" fmla="*/ 154 h 189"/>
                <a:gd name="T52" fmla="*/ 269 w 336"/>
                <a:gd name="T53" fmla="*/ 111 h 189"/>
                <a:gd name="T54" fmla="*/ 307 w 336"/>
                <a:gd name="T55" fmla="*/ 111 h 189"/>
                <a:gd name="T56" fmla="*/ 320 w 336"/>
                <a:gd name="T57" fmla="*/ 90 h 189"/>
                <a:gd name="T58" fmla="*/ 307 w 336"/>
                <a:gd name="T59" fmla="*/ 69 h 189"/>
                <a:gd name="T60" fmla="*/ 269 w 336"/>
                <a:gd name="T61" fmla="*/ 69 h 189"/>
                <a:gd name="T62" fmla="*/ 269 w 336"/>
                <a:gd name="T63" fmla="*/ 25 h 189"/>
                <a:gd name="T64" fmla="*/ 178 w 336"/>
                <a:gd name="T65" fmla="*/ 41 h 189"/>
                <a:gd name="T66" fmla="*/ 66 w 336"/>
                <a:gd name="T67" fmla="*/ 24 h 189"/>
                <a:gd name="T68" fmla="*/ 66 w 336"/>
                <a:gd name="T69" fmla="*/ 69 h 189"/>
                <a:gd name="T70" fmla="*/ 28 w 336"/>
                <a:gd name="T71" fmla="*/ 69 h 189"/>
                <a:gd name="T72" fmla="*/ 19 w 336"/>
                <a:gd name="T73" fmla="*/ 74 h 189"/>
                <a:gd name="T74" fmla="*/ 16 w 336"/>
                <a:gd name="T75" fmla="*/ 90 h 189"/>
                <a:gd name="T76" fmla="*/ 28 w 336"/>
                <a:gd name="T77" fmla="*/ 111 h 189"/>
                <a:gd name="T78" fmla="*/ 67 w 336"/>
                <a:gd name="T79" fmla="*/ 111 h 189"/>
                <a:gd name="T80" fmla="*/ 67 w 336"/>
                <a:gd name="T81" fmla="*/ 154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6" h="189">
                  <a:moveTo>
                    <a:pt x="166" y="189"/>
                  </a:moveTo>
                  <a:cubicBezTo>
                    <a:pt x="128" y="189"/>
                    <a:pt x="91" y="181"/>
                    <a:pt x="56" y="167"/>
                  </a:cubicBezTo>
                  <a:cubicBezTo>
                    <a:pt x="51" y="165"/>
                    <a:pt x="51" y="165"/>
                    <a:pt x="51" y="165"/>
                  </a:cubicBezTo>
                  <a:cubicBezTo>
                    <a:pt x="51" y="127"/>
                    <a:pt x="51" y="127"/>
                    <a:pt x="51" y="127"/>
                  </a:cubicBezTo>
                  <a:cubicBezTo>
                    <a:pt x="28" y="127"/>
                    <a:pt x="28" y="127"/>
                    <a:pt x="28" y="127"/>
                  </a:cubicBezTo>
                  <a:cubicBezTo>
                    <a:pt x="17" y="127"/>
                    <a:pt x="0" y="122"/>
                    <a:pt x="0" y="90"/>
                  </a:cubicBezTo>
                  <a:cubicBezTo>
                    <a:pt x="0" y="79"/>
                    <a:pt x="1" y="71"/>
                    <a:pt x="5" y="65"/>
                  </a:cubicBezTo>
                  <a:cubicBezTo>
                    <a:pt x="8" y="60"/>
                    <a:pt x="15" y="53"/>
                    <a:pt x="28" y="53"/>
                  </a:cubicBezTo>
                  <a:cubicBezTo>
                    <a:pt x="50" y="53"/>
                    <a:pt x="50" y="53"/>
                    <a:pt x="50" y="53"/>
                  </a:cubicBezTo>
                  <a:cubicBezTo>
                    <a:pt x="50" y="2"/>
                    <a:pt x="50" y="2"/>
                    <a:pt x="50" y="2"/>
                  </a:cubicBezTo>
                  <a:cubicBezTo>
                    <a:pt x="61" y="5"/>
                    <a:pt x="61" y="5"/>
                    <a:pt x="61" y="5"/>
                  </a:cubicBezTo>
                  <a:cubicBezTo>
                    <a:pt x="61" y="6"/>
                    <a:pt x="115" y="25"/>
                    <a:pt x="178" y="25"/>
                  </a:cubicBezTo>
                  <a:cubicBezTo>
                    <a:pt x="214" y="25"/>
                    <a:pt x="247" y="18"/>
                    <a:pt x="274" y="6"/>
                  </a:cubicBezTo>
                  <a:cubicBezTo>
                    <a:pt x="285" y="0"/>
                    <a:pt x="285" y="0"/>
                    <a:pt x="285" y="0"/>
                  </a:cubicBezTo>
                  <a:cubicBezTo>
                    <a:pt x="285" y="53"/>
                    <a:pt x="285" y="53"/>
                    <a:pt x="285" y="53"/>
                  </a:cubicBezTo>
                  <a:cubicBezTo>
                    <a:pt x="307" y="53"/>
                    <a:pt x="307" y="53"/>
                    <a:pt x="307" y="53"/>
                  </a:cubicBezTo>
                  <a:cubicBezTo>
                    <a:pt x="318" y="53"/>
                    <a:pt x="336" y="58"/>
                    <a:pt x="336" y="90"/>
                  </a:cubicBezTo>
                  <a:cubicBezTo>
                    <a:pt x="336" y="122"/>
                    <a:pt x="318" y="127"/>
                    <a:pt x="307" y="127"/>
                  </a:cubicBezTo>
                  <a:cubicBezTo>
                    <a:pt x="285" y="127"/>
                    <a:pt x="285" y="127"/>
                    <a:pt x="285" y="127"/>
                  </a:cubicBezTo>
                  <a:cubicBezTo>
                    <a:pt x="285" y="165"/>
                    <a:pt x="285" y="165"/>
                    <a:pt x="285" y="165"/>
                  </a:cubicBezTo>
                  <a:cubicBezTo>
                    <a:pt x="281" y="167"/>
                    <a:pt x="281" y="167"/>
                    <a:pt x="281" y="167"/>
                  </a:cubicBezTo>
                  <a:cubicBezTo>
                    <a:pt x="279" y="168"/>
                    <a:pt x="232" y="189"/>
                    <a:pt x="166" y="189"/>
                  </a:cubicBezTo>
                  <a:cubicBezTo>
                    <a:pt x="166" y="189"/>
                    <a:pt x="166" y="189"/>
                    <a:pt x="166" y="189"/>
                  </a:cubicBezTo>
                  <a:close/>
                  <a:moveTo>
                    <a:pt x="67" y="154"/>
                  </a:moveTo>
                  <a:cubicBezTo>
                    <a:pt x="98" y="166"/>
                    <a:pt x="132" y="173"/>
                    <a:pt x="166" y="173"/>
                  </a:cubicBezTo>
                  <a:cubicBezTo>
                    <a:pt x="217" y="173"/>
                    <a:pt x="256" y="159"/>
                    <a:pt x="269" y="154"/>
                  </a:cubicBezTo>
                  <a:cubicBezTo>
                    <a:pt x="269" y="111"/>
                    <a:pt x="269" y="111"/>
                    <a:pt x="269" y="111"/>
                  </a:cubicBezTo>
                  <a:cubicBezTo>
                    <a:pt x="307" y="111"/>
                    <a:pt x="307" y="111"/>
                    <a:pt x="307" y="111"/>
                  </a:cubicBezTo>
                  <a:cubicBezTo>
                    <a:pt x="311" y="111"/>
                    <a:pt x="320" y="111"/>
                    <a:pt x="320" y="90"/>
                  </a:cubicBezTo>
                  <a:cubicBezTo>
                    <a:pt x="320" y="69"/>
                    <a:pt x="311" y="69"/>
                    <a:pt x="307" y="69"/>
                  </a:cubicBezTo>
                  <a:cubicBezTo>
                    <a:pt x="269" y="69"/>
                    <a:pt x="269" y="69"/>
                    <a:pt x="269" y="69"/>
                  </a:cubicBezTo>
                  <a:cubicBezTo>
                    <a:pt x="269" y="25"/>
                    <a:pt x="269" y="25"/>
                    <a:pt x="269" y="25"/>
                  </a:cubicBezTo>
                  <a:cubicBezTo>
                    <a:pt x="242" y="36"/>
                    <a:pt x="212" y="41"/>
                    <a:pt x="178" y="41"/>
                  </a:cubicBezTo>
                  <a:cubicBezTo>
                    <a:pt x="128" y="41"/>
                    <a:pt x="85" y="30"/>
                    <a:pt x="66" y="24"/>
                  </a:cubicBezTo>
                  <a:cubicBezTo>
                    <a:pt x="66" y="69"/>
                    <a:pt x="66" y="69"/>
                    <a:pt x="66" y="69"/>
                  </a:cubicBezTo>
                  <a:cubicBezTo>
                    <a:pt x="28" y="69"/>
                    <a:pt x="28" y="69"/>
                    <a:pt x="28" y="69"/>
                  </a:cubicBezTo>
                  <a:cubicBezTo>
                    <a:pt x="22" y="69"/>
                    <a:pt x="20" y="71"/>
                    <a:pt x="19" y="74"/>
                  </a:cubicBezTo>
                  <a:cubicBezTo>
                    <a:pt x="17" y="77"/>
                    <a:pt x="16" y="83"/>
                    <a:pt x="16" y="90"/>
                  </a:cubicBezTo>
                  <a:cubicBezTo>
                    <a:pt x="16" y="111"/>
                    <a:pt x="24" y="111"/>
                    <a:pt x="28" y="111"/>
                  </a:cubicBezTo>
                  <a:cubicBezTo>
                    <a:pt x="67" y="111"/>
                    <a:pt x="67" y="111"/>
                    <a:pt x="67" y="111"/>
                  </a:cubicBezTo>
                  <a:lnTo>
                    <a:pt x="67" y="1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2" name="Freeform 37">
              <a:extLst>
                <a:ext uri="{FF2B5EF4-FFF2-40B4-BE49-F238E27FC236}">
                  <a16:creationId xmlns:a16="http://schemas.microsoft.com/office/drawing/2014/main" id="{13A12143-EC5D-CF73-4D0A-BFA5BE78A8A3}"/>
                </a:ext>
              </a:extLst>
            </p:cNvPr>
            <p:cNvSpPr>
              <a:spLocks/>
            </p:cNvSpPr>
            <p:nvPr/>
          </p:nvSpPr>
          <p:spPr bwMode="auto">
            <a:xfrm>
              <a:off x="2497" y="1966"/>
              <a:ext cx="762" cy="459"/>
            </a:xfrm>
            <a:custGeom>
              <a:avLst/>
              <a:gdLst>
                <a:gd name="T0" fmla="*/ 320 w 320"/>
                <a:gd name="T1" fmla="*/ 76 h 193"/>
                <a:gd name="T2" fmla="*/ 299 w 320"/>
                <a:gd name="T3" fmla="*/ 105 h 193"/>
                <a:gd name="T4" fmla="*/ 269 w 320"/>
                <a:gd name="T5" fmla="*/ 105 h 193"/>
                <a:gd name="T6" fmla="*/ 269 w 320"/>
                <a:gd name="T7" fmla="*/ 146 h 193"/>
                <a:gd name="T8" fmla="*/ 51 w 320"/>
                <a:gd name="T9" fmla="*/ 146 h 193"/>
                <a:gd name="T10" fmla="*/ 51 w 320"/>
                <a:gd name="T11" fmla="*/ 105 h 193"/>
                <a:gd name="T12" fmla="*/ 20 w 320"/>
                <a:gd name="T13" fmla="*/ 105 h 193"/>
                <a:gd name="T14" fmla="*/ 0 w 320"/>
                <a:gd name="T15" fmla="*/ 76 h 193"/>
                <a:gd name="T16" fmla="*/ 4 w 320"/>
                <a:gd name="T17" fmla="*/ 56 h 193"/>
                <a:gd name="T18" fmla="*/ 20 w 320"/>
                <a:gd name="T19" fmla="*/ 48 h 193"/>
                <a:gd name="T20" fmla="*/ 50 w 320"/>
                <a:gd name="T21" fmla="*/ 48 h 193"/>
                <a:gd name="T22" fmla="*/ 50 w 320"/>
                <a:gd name="T23" fmla="*/ 0 h 193"/>
                <a:gd name="T24" fmla="*/ 269 w 320"/>
                <a:gd name="T25" fmla="*/ 0 h 193"/>
                <a:gd name="T26" fmla="*/ 269 w 320"/>
                <a:gd name="T27" fmla="*/ 48 h 193"/>
                <a:gd name="T28" fmla="*/ 299 w 320"/>
                <a:gd name="T29" fmla="*/ 48 h 193"/>
                <a:gd name="T30" fmla="*/ 320 w 320"/>
                <a:gd name="T31" fmla="*/ 76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0" h="193">
                  <a:moveTo>
                    <a:pt x="320" y="76"/>
                  </a:moveTo>
                  <a:cubicBezTo>
                    <a:pt x="320" y="92"/>
                    <a:pt x="315" y="105"/>
                    <a:pt x="299" y="105"/>
                  </a:cubicBezTo>
                  <a:cubicBezTo>
                    <a:pt x="269" y="105"/>
                    <a:pt x="269" y="105"/>
                    <a:pt x="269" y="105"/>
                  </a:cubicBezTo>
                  <a:cubicBezTo>
                    <a:pt x="269" y="146"/>
                    <a:pt x="269" y="146"/>
                    <a:pt x="269" y="146"/>
                  </a:cubicBezTo>
                  <a:cubicBezTo>
                    <a:pt x="269" y="146"/>
                    <a:pt x="166" y="193"/>
                    <a:pt x="51" y="146"/>
                  </a:cubicBezTo>
                  <a:cubicBezTo>
                    <a:pt x="51" y="105"/>
                    <a:pt x="51" y="105"/>
                    <a:pt x="51" y="105"/>
                  </a:cubicBezTo>
                  <a:cubicBezTo>
                    <a:pt x="20" y="105"/>
                    <a:pt x="20" y="105"/>
                    <a:pt x="20" y="105"/>
                  </a:cubicBezTo>
                  <a:cubicBezTo>
                    <a:pt x="4" y="105"/>
                    <a:pt x="0" y="92"/>
                    <a:pt x="0" y="76"/>
                  </a:cubicBezTo>
                  <a:cubicBezTo>
                    <a:pt x="0" y="68"/>
                    <a:pt x="1" y="61"/>
                    <a:pt x="4" y="56"/>
                  </a:cubicBezTo>
                  <a:cubicBezTo>
                    <a:pt x="7" y="51"/>
                    <a:pt x="12" y="48"/>
                    <a:pt x="20" y="48"/>
                  </a:cubicBezTo>
                  <a:cubicBezTo>
                    <a:pt x="50" y="48"/>
                    <a:pt x="50" y="48"/>
                    <a:pt x="50" y="48"/>
                  </a:cubicBezTo>
                  <a:cubicBezTo>
                    <a:pt x="50" y="0"/>
                    <a:pt x="50" y="0"/>
                    <a:pt x="50" y="0"/>
                  </a:cubicBezTo>
                  <a:cubicBezTo>
                    <a:pt x="50" y="0"/>
                    <a:pt x="173" y="44"/>
                    <a:pt x="269" y="0"/>
                  </a:cubicBezTo>
                  <a:cubicBezTo>
                    <a:pt x="269" y="48"/>
                    <a:pt x="269" y="48"/>
                    <a:pt x="269" y="48"/>
                  </a:cubicBezTo>
                  <a:cubicBezTo>
                    <a:pt x="299" y="48"/>
                    <a:pt x="299" y="48"/>
                    <a:pt x="299" y="48"/>
                  </a:cubicBezTo>
                  <a:cubicBezTo>
                    <a:pt x="315" y="48"/>
                    <a:pt x="320" y="60"/>
                    <a:pt x="320" y="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3" name="Freeform 38">
              <a:extLst>
                <a:ext uri="{FF2B5EF4-FFF2-40B4-BE49-F238E27FC236}">
                  <a16:creationId xmlns:a16="http://schemas.microsoft.com/office/drawing/2014/main" id="{3F38A764-0091-2050-E1FB-741243FB7DF1}"/>
                </a:ext>
              </a:extLst>
            </p:cNvPr>
            <p:cNvSpPr>
              <a:spLocks noEditPoints="1"/>
            </p:cNvSpPr>
            <p:nvPr/>
          </p:nvSpPr>
          <p:spPr bwMode="auto">
            <a:xfrm>
              <a:off x="2478" y="1936"/>
              <a:ext cx="800" cy="446"/>
            </a:xfrm>
            <a:custGeom>
              <a:avLst/>
              <a:gdLst>
                <a:gd name="T0" fmla="*/ 166 w 336"/>
                <a:gd name="T1" fmla="*/ 188 h 188"/>
                <a:gd name="T2" fmla="*/ 56 w 336"/>
                <a:gd name="T3" fmla="*/ 166 h 188"/>
                <a:gd name="T4" fmla="*/ 51 w 336"/>
                <a:gd name="T5" fmla="*/ 164 h 188"/>
                <a:gd name="T6" fmla="*/ 51 w 336"/>
                <a:gd name="T7" fmla="*/ 126 h 188"/>
                <a:gd name="T8" fmla="*/ 28 w 336"/>
                <a:gd name="T9" fmla="*/ 126 h 188"/>
                <a:gd name="T10" fmla="*/ 0 w 336"/>
                <a:gd name="T11" fmla="*/ 89 h 188"/>
                <a:gd name="T12" fmla="*/ 5 w 336"/>
                <a:gd name="T13" fmla="*/ 65 h 188"/>
                <a:gd name="T14" fmla="*/ 28 w 336"/>
                <a:gd name="T15" fmla="*/ 53 h 188"/>
                <a:gd name="T16" fmla="*/ 50 w 336"/>
                <a:gd name="T17" fmla="*/ 53 h 188"/>
                <a:gd name="T18" fmla="*/ 50 w 336"/>
                <a:gd name="T19" fmla="*/ 1 h 188"/>
                <a:gd name="T20" fmla="*/ 61 w 336"/>
                <a:gd name="T21" fmla="*/ 5 h 188"/>
                <a:gd name="T22" fmla="*/ 178 w 336"/>
                <a:gd name="T23" fmla="*/ 24 h 188"/>
                <a:gd name="T24" fmla="*/ 274 w 336"/>
                <a:gd name="T25" fmla="*/ 5 h 188"/>
                <a:gd name="T26" fmla="*/ 285 w 336"/>
                <a:gd name="T27" fmla="*/ 0 h 188"/>
                <a:gd name="T28" fmla="*/ 285 w 336"/>
                <a:gd name="T29" fmla="*/ 53 h 188"/>
                <a:gd name="T30" fmla="*/ 307 w 336"/>
                <a:gd name="T31" fmla="*/ 53 h 188"/>
                <a:gd name="T32" fmla="*/ 336 w 336"/>
                <a:gd name="T33" fmla="*/ 89 h 188"/>
                <a:gd name="T34" fmla="*/ 307 w 336"/>
                <a:gd name="T35" fmla="*/ 126 h 188"/>
                <a:gd name="T36" fmla="*/ 285 w 336"/>
                <a:gd name="T37" fmla="*/ 126 h 188"/>
                <a:gd name="T38" fmla="*/ 285 w 336"/>
                <a:gd name="T39" fmla="*/ 164 h 188"/>
                <a:gd name="T40" fmla="*/ 281 w 336"/>
                <a:gd name="T41" fmla="*/ 166 h 188"/>
                <a:gd name="T42" fmla="*/ 166 w 336"/>
                <a:gd name="T43" fmla="*/ 188 h 188"/>
                <a:gd name="T44" fmla="*/ 166 w 336"/>
                <a:gd name="T45" fmla="*/ 188 h 188"/>
                <a:gd name="T46" fmla="*/ 67 w 336"/>
                <a:gd name="T47" fmla="*/ 154 h 188"/>
                <a:gd name="T48" fmla="*/ 166 w 336"/>
                <a:gd name="T49" fmla="*/ 172 h 188"/>
                <a:gd name="T50" fmla="*/ 269 w 336"/>
                <a:gd name="T51" fmla="*/ 154 h 188"/>
                <a:gd name="T52" fmla="*/ 269 w 336"/>
                <a:gd name="T53" fmla="*/ 110 h 188"/>
                <a:gd name="T54" fmla="*/ 307 w 336"/>
                <a:gd name="T55" fmla="*/ 110 h 188"/>
                <a:gd name="T56" fmla="*/ 320 w 336"/>
                <a:gd name="T57" fmla="*/ 89 h 188"/>
                <a:gd name="T58" fmla="*/ 307 w 336"/>
                <a:gd name="T59" fmla="*/ 69 h 188"/>
                <a:gd name="T60" fmla="*/ 269 w 336"/>
                <a:gd name="T61" fmla="*/ 69 h 188"/>
                <a:gd name="T62" fmla="*/ 269 w 336"/>
                <a:gd name="T63" fmla="*/ 25 h 188"/>
                <a:gd name="T64" fmla="*/ 178 w 336"/>
                <a:gd name="T65" fmla="*/ 40 h 188"/>
                <a:gd name="T66" fmla="*/ 66 w 336"/>
                <a:gd name="T67" fmla="*/ 24 h 188"/>
                <a:gd name="T68" fmla="*/ 66 w 336"/>
                <a:gd name="T69" fmla="*/ 69 h 188"/>
                <a:gd name="T70" fmla="*/ 28 w 336"/>
                <a:gd name="T71" fmla="*/ 69 h 188"/>
                <a:gd name="T72" fmla="*/ 19 w 336"/>
                <a:gd name="T73" fmla="*/ 73 h 188"/>
                <a:gd name="T74" fmla="*/ 16 w 336"/>
                <a:gd name="T75" fmla="*/ 89 h 188"/>
                <a:gd name="T76" fmla="*/ 28 w 336"/>
                <a:gd name="T77" fmla="*/ 110 h 188"/>
                <a:gd name="T78" fmla="*/ 67 w 336"/>
                <a:gd name="T79" fmla="*/ 110 h 188"/>
                <a:gd name="T80" fmla="*/ 67 w 336"/>
                <a:gd name="T81" fmla="*/ 15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6" h="188">
                  <a:moveTo>
                    <a:pt x="166" y="188"/>
                  </a:moveTo>
                  <a:cubicBezTo>
                    <a:pt x="128" y="188"/>
                    <a:pt x="91" y="181"/>
                    <a:pt x="56" y="166"/>
                  </a:cubicBezTo>
                  <a:cubicBezTo>
                    <a:pt x="51" y="164"/>
                    <a:pt x="51" y="164"/>
                    <a:pt x="51" y="164"/>
                  </a:cubicBezTo>
                  <a:cubicBezTo>
                    <a:pt x="51" y="126"/>
                    <a:pt x="51" y="126"/>
                    <a:pt x="51" y="126"/>
                  </a:cubicBezTo>
                  <a:cubicBezTo>
                    <a:pt x="28" y="126"/>
                    <a:pt x="28" y="126"/>
                    <a:pt x="28" y="126"/>
                  </a:cubicBezTo>
                  <a:cubicBezTo>
                    <a:pt x="17" y="126"/>
                    <a:pt x="0" y="121"/>
                    <a:pt x="0" y="89"/>
                  </a:cubicBezTo>
                  <a:cubicBezTo>
                    <a:pt x="0" y="79"/>
                    <a:pt x="1" y="71"/>
                    <a:pt x="5" y="65"/>
                  </a:cubicBezTo>
                  <a:cubicBezTo>
                    <a:pt x="8" y="59"/>
                    <a:pt x="15" y="53"/>
                    <a:pt x="28" y="53"/>
                  </a:cubicBezTo>
                  <a:cubicBezTo>
                    <a:pt x="50" y="53"/>
                    <a:pt x="50" y="53"/>
                    <a:pt x="50" y="53"/>
                  </a:cubicBezTo>
                  <a:cubicBezTo>
                    <a:pt x="50" y="1"/>
                    <a:pt x="50" y="1"/>
                    <a:pt x="50" y="1"/>
                  </a:cubicBezTo>
                  <a:cubicBezTo>
                    <a:pt x="61" y="5"/>
                    <a:pt x="61" y="5"/>
                    <a:pt x="61" y="5"/>
                  </a:cubicBezTo>
                  <a:cubicBezTo>
                    <a:pt x="61" y="5"/>
                    <a:pt x="115" y="24"/>
                    <a:pt x="178" y="24"/>
                  </a:cubicBezTo>
                  <a:cubicBezTo>
                    <a:pt x="214" y="24"/>
                    <a:pt x="247" y="18"/>
                    <a:pt x="274" y="5"/>
                  </a:cubicBezTo>
                  <a:cubicBezTo>
                    <a:pt x="285" y="0"/>
                    <a:pt x="285" y="0"/>
                    <a:pt x="285" y="0"/>
                  </a:cubicBezTo>
                  <a:cubicBezTo>
                    <a:pt x="285" y="53"/>
                    <a:pt x="285" y="53"/>
                    <a:pt x="285" y="53"/>
                  </a:cubicBezTo>
                  <a:cubicBezTo>
                    <a:pt x="307" y="53"/>
                    <a:pt x="307" y="53"/>
                    <a:pt x="307" y="53"/>
                  </a:cubicBezTo>
                  <a:cubicBezTo>
                    <a:pt x="318" y="53"/>
                    <a:pt x="336" y="57"/>
                    <a:pt x="336" y="89"/>
                  </a:cubicBezTo>
                  <a:cubicBezTo>
                    <a:pt x="336" y="121"/>
                    <a:pt x="318" y="126"/>
                    <a:pt x="307" y="126"/>
                  </a:cubicBezTo>
                  <a:cubicBezTo>
                    <a:pt x="285" y="126"/>
                    <a:pt x="285" y="126"/>
                    <a:pt x="285" y="126"/>
                  </a:cubicBezTo>
                  <a:cubicBezTo>
                    <a:pt x="285" y="164"/>
                    <a:pt x="285" y="164"/>
                    <a:pt x="285" y="164"/>
                  </a:cubicBezTo>
                  <a:cubicBezTo>
                    <a:pt x="281" y="166"/>
                    <a:pt x="281" y="166"/>
                    <a:pt x="281" y="166"/>
                  </a:cubicBezTo>
                  <a:cubicBezTo>
                    <a:pt x="279" y="167"/>
                    <a:pt x="232" y="188"/>
                    <a:pt x="166" y="188"/>
                  </a:cubicBezTo>
                  <a:cubicBezTo>
                    <a:pt x="166" y="188"/>
                    <a:pt x="166" y="188"/>
                    <a:pt x="166" y="188"/>
                  </a:cubicBezTo>
                  <a:close/>
                  <a:moveTo>
                    <a:pt x="67" y="154"/>
                  </a:moveTo>
                  <a:cubicBezTo>
                    <a:pt x="98" y="166"/>
                    <a:pt x="132" y="172"/>
                    <a:pt x="166" y="172"/>
                  </a:cubicBezTo>
                  <a:cubicBezTo>
                    <a:pt x="217" y="172"/>
                    <a:pt x="256" y="159"/>
                    <a:pt x="269" y="154"/>
                  </a:cubicBezTo>
                  <a:cubicBezTo>
                    <a:pt x="269" y="110"/>
                    <a:pt x="269" y="110"/>
                    <a:pt x="269" y="110"/>
                  </a:cubicBezTo>
                  <a:cubicBezTo>
                    <a:pt x="307" y="110"/>
                    <a:pt x="307" y="110"/>
                    <a:pt x="307" y="110"/>
                  </a:cubicBezTo>
                  <a:cubicBezTo>
                    <a:pt x="311" y="110"/>
                    <a:pt x="320" y="110"/>
                    <a:pt x="320" y="89"/>
                  </a:cubicBezTo>
                  <a:cubicBezTo>
                    <a:pt x="320" y="69"/>
                    <a:pt x="311" y="69"/>
                    <a:pt x="307" y="69"/>
                  </a:cubicBezTo>
                  <a:cubicBezTo>
                    <a:pt x="269" y="69"/>
                    <a:pt x="269" y="69"/>
                    <a:pt x="269" y="69"/>
                  </a:cubicBezTo>
                  <a:cubicBezTo>
                    <a:pt x="269" y="25"/>
                    <a:pt x="269" y="25"/>
                    <a:pt x="269" y="25"/>
                  </a:cubicBezTo>
                  <a:cubicBezTo>
                    <a:pt x="242" y="35"/>
                    <a:pt x="212" y="40"/>
                    <a:pt x="178" y="40"/>
                  </a:cubicBezTo>
                  <a:cubicBezTo>
                    <a:pt x="128" y="40"/>
                    <a:pt x="85" y="29"/>
                    <a:pt x="66" y="24"/>
                  </a:cubicBezTo>
                  <a:cubicBezTo>
                    <a:pt x="66" y="69"/>
                    <a:pt x="66" y="69"/>
                    <a:pt x="66" y="69"/>
                  </a:cubicBezTo>
                  <a:cubicBezTo>
                    <a:pt x="28" y="69"/>
                    <a:pt x="28" y="69"/>
                    <a:pt x="28" y="69"/>
                  </a:cubicBezTo>
                  <a:cubicBezTo>
                    <a:pt x="22" y="69"/>
                    <a:pt x="20" y="71"/>
                    <a:pt x="19" y="73"/>
                  </a:cubicBezTo>
                  <a:cubicBezTo>
                    <a:pt x="17" y="76"/>
                    <a:pt x="16" y="82"/>
                    <a:pt x="16" y="89"/>
                  </a:cubicBezTo>
                  <a:cubicBezTo>
                    <a:pt x="16" y="110"/>
                    <a:pt x="24" y="110"/>
                    <a:pt x="28" y="110"/>
                  </a:cubicBezTo>
                  <a:cubicBezTo>
                    <a:pt x="67" y="110"/>
                    <a:pt x="67" y="110"/>
                    <a:pt x="67" y="110"/>
                  </a:cubicBezTo>
                  <a:lnTo>
                    <a:pt x="67" y="1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4" name="Freeform 39">
              <a:extLst>
                <a:ext uri="{FF2B5EF4-FFF2-40B4-BE49-F238E27FC236}">
                  <a16:creationId xmlns:a16="http://schemas.microsoft.com/office/drawing/2014/main" id="{EBB8D1BA-B088-E2A4-32F7-E05622EABF57}"/>
                </a:ext>
              </a:extLst>
            </p:cNvPr>
            <p:cNvSpPr>
              <a:spLocks/>
            </p:cNvSpPr>
            <p:nvPr/>
          </p:nvSpPr>
          <p:spPr bwMode="auto">
            <a:xfrm>
              <a:off x="2497" y="2394"/>
              <a:ext cx="762" cy="461"/>
            </a:xfrm>
            <a:custGeom>
              <a:avLst/>
              <a:gdLst>
                <a:gd name="T0" fmla="*/ 320 w 320"/>
                <a:gd name="T1" fmla="*/ 77 h 194"/>
                <a:gd name="T2" fmla="*/ 299 w 320"/>
                <a:gd name="T3" fmla="*/ 106 h 194"/>
                <a:gd name="T4" fmla="*/ 269 w 320"/>
                <a:gd name="T5" fmla="*/ 106 h 194"/>
                <a:gd name="T6" fmla="*/ 269 w 320"/>
                <a:gd name="T7" fmla="*/ 147 h 194"/>
                <a:gd name="T8" fmla="*/ 51 w 320"/>
                <a:gd name="T9" fmla="*/ 147 h 194"/>
                <a:gd name="T10" fmla="*/ 51 w 320"/>
                <a:gd name="T11" fmla="*/ 106 h 194"/>
                <a:gd name="T12" fmla="*/ 20 w 320"/>
                <a:gd name="T13" fmla="*/ 106 h 194"/>
                <a:gd name="T14" fmla="*/ 0 w 320"/>
                <a:gd name="T15" fmla="*/ 77 h 194"/>
                <a:gd name="T16" fmla="*/ 4 w 320"/>
                <a:gd name="T17" fmla="*/ 56 h 194"/>
                <a:gd name="T18" fmla="*/ 20 w 320"/>
                <a:gd name="T19" fmla="*/ 48 h 194"/>
                <a:gd name="T20" fmla="*/ 50 w 320"/>
                <a:gd name="T21" fmla="*/ 48 h 194"/>
                <a:gd name="T22" fmla="*/ 50 w 320"/>
                <a:gd name="T23" fmla="*/ 0 h 194"/>
                <a:gd name="T24" fmla="*/ 269 w 320"/>
                <a:gd name="T25" fmla="*/ 0 h 194"/>
                <a:gd name="T26" fmla="*/ 269 w 320"/>
                <a:gd name="T27" fmla="*/ 48 h 194"/>
                <a:gd name="T28" fmla="*/ 299 w 320"/>
                <a:gd name="T29" fmla="*/ 48 h 194"/>
                <a:gd name="T30" fmla="*/ 320 w 320"/>
                <a:gd name="T31" fmla="*/ 77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0" h="194">
                  <a:moveTo>
                    <a:pt x="320" y="77"/>
                  </a:moveTo>
                  <a:cubicBezTo>
                    <a:pt x="320" y="93"/>
                    <a:pt x="315" y="106"/>
                    <a:pt x="299" y="106"/>
                  </a:cubicBezTo>
                  <a:cubicBezTo>
                    <a:pt x="269" y="106"/>
                    <a:pt x="269" y="106"/>
                    <a:pt x="269" y="106"/>
                  </a:cubicBezTo>
                  <a:cubicBezTo>
                    <a:pt x="269" y="147"/>
                    <a:pt x="269" y="147"/>
                    <a:pt x="269" y="147"/>
                  </a:cubicBezTo>
                  <a:cubicBezTo>
                    <a:pt x="269" y="147"/>
                    <a:pt x="166" y="194"/>
                    <a:pt x="51" y="147"/>
                  </a:cubicBezTo>
                  <a:cubicBezTo>
                    <a:pt x="51" y="106"/>
                    <a:pt x="51" y="106"/>
                    <a:pt x="51" y="106"/>
                  </a:cubicBezTo>
                  <a:cubicBezTo>
                    <a:pt x="20" y="106"/>
                    <a:pt x="20" y="106"/>
                    <a:pt x="20" y="106"/>
                  </a:cubicBezTo>
                  <a:cubicBezTo>
                    <a:pt x="4" y="106"/>
                    <a:pt x="0" y="93"/>
                    <a:pt x="0" y="77"/>
                  </a:cubicBezTo>
                  <a:cubicBezTo>
                    <a:pt x="0" y="69"/>
                    <a:pt x="1" y="62"/>
                    <a:pt x="4" y="56"/>
                  </a:cubicBezTo>
                  <a:cubicBezTo>
                    <a:pt x="7" y="51"/>
                    <a:pt x="12" y="48"/>
                    <a:pt x="20" y="48"/>
                  </a:cubicBezTo>
                  <a:cubicBezTo>
                    <a:pt x="50" y="48"/>
                    <a:pt x="50" y="48"/>
                    <a:pt x="50" y="48"/>
                  </a:cubicBezTo>
                  <a:cubicBezTo>
                    <a:pt x="50" y="0"/>
                    <a:pt x="50" y="0"/>
                    <a:pt x="50" y="0"/>
                  </a:cubicBezTo>
                  <a:cubicBezTo>
                    <a:pt x="50" y="0"/>
                    <a:pt x="173" y="45"/>
                    <a:pt x="269" y="0"/>
                  </a:cubicBezTo>
                  <a:cubicBezTo>
                    <a:pt x="269" y="48"/>
                    <a:pt x="269" y="48"/>
                    <a:pt x="269" y="48"/>
                  </a:cubicBezTo>
                  <a:cubicBezTo>
                    <a:pt x="299" y="48"/>
                    <a:pt x="299" y="48"/>
                    <a:pt x="299" y="48"/>
                  </a:cubicBezTo>
                  <a:cubicBezTo>
                    <a:pt x="315" y="48"/>
                    <a:pt x="320" y="61"/>
                    <a:pt x="320" y="7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5" name="Freeform 40">
              <a:extLst>
                <a:ext uri="{FF2B5EF4-FFF2-40B4-BE49-F238E27FC236}">
                  <a16:creationId xmlns:a16="http://schemas.microsoft.com/office/drawing/2014/main" id="{8F3DEC26-839B-0F33-68CC-C808D5A695BE}"/>
                </a:ext>
              </a:extLst>
            </p:cNvPr>
            <p:cNvSpPr>
              <a:spLocks noEditPoints="1"/>
            </p:cNvSpPr>
            <p:nvPr/>
          </p:nvSpPr>
          <p:spPr bwMode="auto">
            <a:xfrm>
              <a:off x="2478" y="2363"/>
              <a:ext cx="800" cy="449"/>
            </a:xfrm>
            <a:custGeom>
              <a:avLst/>
              <a:gdLst>
                <a:gd name="T0" fmla="*/ 166 w 336"/>
                <a:gd name="T1" fmla="*/ 189 h 189"/>
                <a:gd name="T2" fmla="*/ 56 w 336"/>
                <a:gd name="T3" fmla="*/ 167 h 189"/>
                <a:gd name="T4" fmla="*/ 51 w 336"/>
                <a:gd name="T5" fmla="*/ 165 h 189"/>
                <a:gd name="T6" fmla="*/ 51 w 336"/>
                <a:gd name="T7" fmla="*/ 127 h 189"/>
                <a:gd name="T8" fmla="*/ 28 w 336"/>
                <a:gd name="T9" fmla="*/ 127 h 189"/>
                <a:gd name="T10" fmla="*/ 0 w 336"/>
                <a:gd name="T11" fmla="*/ 90 h 189"/>
                <a:gd name="T12" fmla="*/ 5 w 336"/>
                <a:gd name="T13" fmla="*/ 65 h 189"/>
                <a:gd name="T14" fmla="*/ 28 w 336"/>
                <a:gd name="T15" fmla="*/ 53 h 189"/>
                <a:gd name="T16" fmla="*/ 50 w 336"/>
                <a:gd name="T17" fmla="*/ 53 h 189"/>
                <a:gd name="T18" fmla="*/ 50 w 336"/>
                <a:gd name="T19" fmla="*/ 2 h 189"/>
                <a:gd name="T20" fmla="*/ 61 w 336"/>
                <a:gd name="T21" fmla="*/ 5 h 189"/>
                <a:gd name="T22" fmla="*/ 178 w 336"/>
                <a:gd name="T23" fmla="*/ 25 h 189"/>
                <a:gd name="T24" fmla="*/ 274 w 336"/>
                <a:gd name="T25" fmla="*/ 6 h 189"/>
                <a:gd name="T26" fmla="*/ 285 w 336"/>
                <a:gd name="T27" fmla="*/ 0 h 189"/>
                <a:gd name="T28" fmla="*/ 285 w 336"/>
                <a:gd name="T29" fmla="*/ 53 h 189"/>
                <a:gd name="T30" fmla="*/ 307 w 336"/>
                <a:gd name="T31" fmla="*/ 53 h 189"/>
                <a:gd name="T32" fmla="*/ 336 w 336"/>
                <a:gd name="T33" fmla="*/ 90 h 189"/>
                <a:gd name="T34" fmla="*/ 307 w 336"/>
                <a:gd name="T35" fmla="*/ 127 h 189"/>
                <a:gd name="T36" fmla="*/ 285 w 336"/>
                <a:gd name="T37" fmla="*/ 127 h 189"/>
                <a:gd name="T38" fmla="*/ 285 w 336"/>
                <a:gd name="T39" fmla="*/ 165 h 189"/>
                <a:gd name="T40" fmla="*/ 281 w 336"/>
                <a:gd name="T41" fmla="*/ 167 h 189"/>
                <a:gd name="T42" fmla="*/ 166 w 336"/>
                <a:gd name="T43" fmla="*/ 189 h 189"/>
                <a:gd name="T44" fmla="*/ 166 w 336"/>
                <a:gd name="T45" fmla="*/ 189 h 189"/>
                <a:gd name="T46" fmla="*/ 67 w 336"/>
                <a:gd name="T47" fmla="*/ 154 h 189"/>
                <a:gd name="T48" fmla="*/ 166 w 336"/>
                <a:gd name="T49" fmla="*/ 173 h 189"/>
                <a:gd name="T50" fmla="*/ 269 w 336"/>
                <a:gd name="T51" fmla="*/ 154 h 189"/>
                <a:gd name="T52" fmla="*/ 269 w 336"/>
                <a:gd name="T53" fmla="*/ 111 h 189"/>
                <a:gd name="T54" fmla="*/ 307 w 336"/>
                <a:gd name="T55" fmla="*/ 111 h 189"/>
                <a:gd name="T56" fmla="*/ 320 w 336"/>
                <a:gd name="T57" fmla="*/ 90 h 189"/>
                <a:gd name="T58" fmla="*/ 307 w 336"/>
                <a:gd name="T59" fmla="*/ 69 h 189"/>
                <a:gd name="T60" fmla="*/ 269 w 336"/>
                <a:gd name="T61" fmla="*/ 69 h 189"/>
                <a:gd name="T62" fmla="*/ 269 w 336"/>
                <a:gd name="T63" fmla="*/ 25 h 189"/>
                <a:gd name="T64" fmla="*/ 178 w 336"/>
                <a:gd name="T65" fmla="*/ 41 h 189"/>
                <a:gd name="T66" fmla="*/ 66 w 336"/>
                <a:gd name="T67" fmla="*/ 24 h 189"/>
                <a:gd name="T68" fmla="*/ 66 w 336"/>
                <a:gd name="T69" fmla="*/ 69 h 189"/>
                <a:gd name="T70" fmla="*/ 28 w 336"/>
                <a:gd name="T71" fmla="*/ 69 h 189"/>
                <a:gd name="T72" fmla="*/ 19 w 336"/>
                <a:gd name="T73" fmla="*/ 74 h 189"/>
                <a:gd name="T74" fmla="*/ 16 w 336"/>
                <a:gd name="T75" fmla="*/ 90 h 189"/>
                <a:gd name="T76" fmla="*/ 28 w 336"/>
                <a:gd name="T77" fmla="*/ 111 h 189"/>
                <a:gd name="T78" fmla="*/ 67 w 336"/>
                <a:gd name="T79" fmla="*/ 111 h 189"/>
                <a:gd name="T80" fmla="*/ 67 w 336"/>
                <a:gd name="T81" fmla="*/ 154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6" h="189">
                  <a:moveTo>
                    <a:pt x="166" y="189"/>
                  </a:moveTo>
                  <a:cubicBezTo>
                    <a:pt x="128" y="189"/>
                    <a:pt x="91" y="181"/>
                    <a:pt x="56" y="167"/>
                  </a:cubicBezTo>
                  <a:cubicBezTo>
                    <a:pt x="51" y="165"/>
                    <a:pt x="51" y="165"/>
                    <a:pt x="51" y="165"/>
                  </a:cubicBezTo>
                  <a:cubicBezTo>
                    <a:pt x="51" y="127"/>
                    <a:pt x="51" y="127"/>
                    <a:pt x="51" y="127"/>
                  </a:cubicBezTo>
                  <a:cubicBezTo>
                    <a:pt x="28" y="127"/>
                    <a:pt x="28" y="127"/>
                    <a:pt x="28" y="127"/>
                  </a:cubicBezTo>
                  <a:cubicBezTo>
                    <a:pt x="17" y="127"/>
                    <a:pt x="0" y="122"/>
                    <a:pt x="0" y="90"/>
                  </a:cubicBezTo>
                  <a:cubicBezTo>
                    <a:pt x="0" y="79"/>
                    <a:pt x="1" y="71"/>
                    <a:pt x="5" y="65"/>
                  </a:cubicBezTo>
                  <a:cubicBezTo>
                    <a:pt x="8" y="60"/>
                    <a:pt x="15" y="53"/>
                    <a:pt x="28" y="53"/>
                  </a:cubicBezTo>
                  <a:cubicBezTo>
                    <a:pt x="50" y="53"/>
                    <a:pt x="50" y="53"/>
                    <a:pt x="50" y="53"/>
                  </a:cubicBezTo>
                  <a:cubicBezTo>
                    <a:pt x="50" y="2"/>
                    <a:pt x="50" y="2"/>
                    <a:pt x="50" y="2"/>
                  </a:cubicBezTo>
                  <a:cubicBezTo>
                    <a:pt x="61" y="5"/>
                    <a:pt x="61" y="5"/>
                    <a:pt x="61" y="5"/>
                  </a:cubicBezTo>
                  <a:cubicBezTo>
                    <a:pt x="61" y="6"/>
                    <a:pt x="115" y="25"/>
                    <a:pt x="178" y="25"/>
                  </a:cubicBezTo>
                  <a:cubicBezTo>
                    <a:pt x="214" y="25"/>
                    <a:pt x="247" y="18"/>
                    <a:pt x="274" y="6"/>
                  </a:cubicBezTo>
                  <a:cubicBezTo>
                    <a:pt x="285" y="0"/>
                    <a:pt x="285" y="0"/>
                    <a:pt x="285" y="0"/>
                  </a:cubicBezTo>
                  <a:cubicBezTo>
                    <a:pt x="285" y="53"/>
                    <a:pt x="285" y="53"/>
                    <a:pt x="285" y="53"/>
                  </a:cubicBezTo>
                  <a:cubicBezTo>
                    <a:pt x="307" y="53"/>
                    <a:pt x="307" y="53"/>
                    <a:pt x="307" y="53"/>
                  </a:cubicBezTo>
                  <a:cubicBezTo>
                    <a:pt x="318" y="53"/>
                    <a:pt x="336" y="58"/>
                    <a:pt x="336" y="90"/>
                  </a:cubicBezTo>
                  <a:cubicBezTo>
                    <a:pt x="336" y="122"/>
                    <a:pt x="318" y="127"/>
                    <a:pt x="307" y="127"/>
                  </a:cubicBezTo>
                  <a:cubicBezTo>
                    <a:pt x="285" y="127"/>
                    <a:pt x="285" y="127"/>
                    <a:pt x="285" y="127"/>
                  </a:cubicBezTo>
                  <a:cubicBezTo>
                    <a:pt x="285" y="165"/>
                    <a:pt x="285" y="165"/>
                    <a:pt x="285" y="165"/>
                  </a:cubicBezTo>
                  <a:cubicBezTo>
                    <a:pt x="281" y="167"/>
                    <a:pt x="281" y="167"/>
                    <a:pt x="281" y="167"/>
                  </a:cubicBezTo>
                  <a:cubicBezTo>
                    <a:pt x="279" y="168"/>
                    <a:pt x="232" y="189"/>
                    <a:pt x="166" y="189"/>
                  </a:cubicBezTo>
                  <a:cubicBezTo>
                    <a:pt x="166" y="189"/>
                    <a:pt x="166" y="189"/>
                    <a:pt x="166" y="189"/>
                  </a:cubicBezTo>
                  <a:close/>
                  <a:moveTo>
                    <a:pt x="67" y="154"/>
                  </a:moveTo>
                  <a:cubicBezTo>
                    <a:pt x="98" y="166"/>
                    <a:pt x="132" y="173"/>
                    <a:pt x="166" y="173"/>
                  </a:cubicBezTo>
                  <a:cubicBezTo>
                    <a:pt x="217" y="173"/>
                    <a:pt x="256" y="159"/>
                    <a:pt x="269" y="154"/>
                  </a:cubicBezTo>
                  <a:cubicBezTo>
                    <a:pt x="269" y="111"/>
                    <a:pt x="269" y="111"/>
                    <a:pt x="269" y="111"/>
                  </a:cubicBezTo>
                  <a:cubicBezTo>
                    <a:pt x="307" y="111"/>
                    <a:pt x="307" y="111"/>
                    <a:pt x="307" y="111"/>
                  </a:cubicBezTo>
                  <a:cubicBezTo>
                    <a:pt x="311" y="111"/>
                    <a:pt x="320" y="111"/>
                    <a:pt x="320" y="90"/>
                  </a:cubicBezTo>
                  <a:cubicBezTo>
                    <a:pt x="320" y="69"/>
                    <a:pt x="311" y="69"/>
                    <a:pt x="307" y="69"/>
                  </a:cubicBezTo>
                  <a:cubicBezTo>
                    <a:pt x="269" y="69"/>
                    <a:pt x="269" y="69"/>
                    <a:pt x="269" y="69"/>
                  </a:cubicBezTo>
                  <a:cubicBezTo>
                    <a:pt x="269" y="25"/>
                    <a:pt x="269" y="25"/>
                    <a:pt x="269" y="25"/>
                  </a:cubicBezTo>
                  <a:cubicBezTo>
                    <a:pt x="242" y="36"/>
                    <a:pt x="212" y="41"/>
                    <a:pt x="178" y="41"/>
                  </a:cubicBezTo>
                  <a:cubicBezTo>
                    <a:pt x="128" y="41"/>
                    <a:pt x="85" y="30"/>
                    <a:pt x="66" y="24"/>
                  </a:cubicBezTo>
                  <a:cubicBezTo>
                    <a:pt x="66" y="69"/>
                    <a:pt x="66" y="69"/>
                    <a:pt x="66" y="69"/>
                  </a:cubicBezTo>
                  <a:cubicBezTo>
                    <a:pt x="28" y="69"/>
                    <a:pt x="28" y="69"/>
                    <a:pt x="28" y="69"/>
                  </a:cubicBezTo>
                  <a:cubicBezTo>
                    <a:pt x="22" y="69"/>
                    <a:pt x="20" y="71"/>
                    <a:pt x="19" y="74"/>
                  </a:cubicBezTo>
                  <a:cubicBezTo>
                    <a:pt x="17" y="77"/>
                    <a:pt x="16" y="83"/>
                    <a:pt x="16" y="90"/>
                  </a:cubicBezTo>
                  <a:cubicBezTo>
                    <a:pt x="16" y="111"/>
                    <a:pt x="24" y="111"/>
                    <a:pt x="28" y="111"/>
                  </a:cubicBezTo>
                  <a:cubicBezTo>
                    <a:pt x="67" y="111"/>
                    <a:pt x="67" y="111"/>
                    <a:pt x="67" y="111"/>
                  </a:cubicBezTo>
                  <a:lnTo>
                    <a:pt x="67" y="1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6" name="Freeform 41">
              <a:extLst>
                <a:ext uri="{FF2B5EF4-FFF2-40B4-BE49-F238E27FC236}">
                  <a16:creationId xmlns:a16="http://schemas.microsoft.com/office/drawing/2014/main" id="{EE121287-A455-2B6A-204C-E4C928F4DF0F}"/>
                </a:ext>
              </a:extLst>
            </p:cNvPr>
            <p:cNvSpPr>
              <a:spLocks/>
            </p:cNvSpPr>
            <p:nvPr/>
          </p:nvSpPr>
          <p:spPr bwMode="auto">
            <a:xfrm>
              <a:off x="2692" y="2064"/>
              <a:ext cx="67" cy="214"/>
            </a:xfrm>
            <a:custGeom>
              <a:avLst/>
              <a:gdLst>
                <a:gd name="T0" fmla="*/ 67 w 67"/>
                <a:gd name="T1" fmla="*/ 214 h 214"/>
                <a:gd name="T2" fmla="*/ 0 w 67"/>
                <a:gd name="T3" fmla="*/ 204 h 214"/>
                <a:gd name="T4" fmla="*/ 0 w 67"/>
                <a:gd name="T5" fmla="*/ 0 h 214"/>
                <a:gd name="T6" fmla="*/ 67 w 67"/>
                <a:gd name="T7" fmla="*/ 9 h 214"/>
                <a:gd name="T8" fmla="*/ 67 w 67"/>
                <a:gd name="T9" fmla="*/ 214 h 214"/>
              </a:gdLst>
              <a:ahLst/>
              <a:cxnLst>
                <a:cxn ang="0">
                  <a:pos x="T0" y="T1"/>
                </a:cxn>
                <a:cxn ang="0">
                  <a:pos x="T2" y="T3"/>
                </a:cxn>
                <a:cxn ang="0">
                  <a:pos x="T4" y="T5"/>
                </a:cxn>
                <a:cxn ang="0">
                  <a:pos x="T6" y="T7"/>
                </a:cxn>
                <a:cxn ang="0">
                  <a:pos x="T8" y="T9"/>
                </a:cxn>
              </a:cxnLst>
              <a:rect l="0" t="0" r="r" b="b"/>
              <a:pathLst>
                <a:path w="67" h="214">
                  <a:moveTo>
                    <a:pt x="67" y="214"/>
                  </a:moveTo>
                  <a:lnTo>
                    <a:pt x="0" y="204"/>
                  </a:lnTo>
                  <a:lnTo>
                    <a:pt x="0" y="0"/>
                  </a:lnTo>
                  <a:lnTo>
                    <a:pt x="67" y="9"/>
                  </a:lnTo>
                  <a:lnTo>
                    <a:pt x="67" y="214"/>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7" name="Freeform 42">
              <a:extLst>
                <a:ext uri="{FF2B5EF4-FFF2-40B4-BE49-F238E27FC236}">
                  <a16:creationId xmlns:a16="http://schemas.microsoft.com/office/drawing/2014/main" id="{E5DF9092-D417-2922-8C43-C8C39B4A1FB5}"/>
                </a:ext>
              </a:extLst>
            </p:cNvPr>
            <p:cNvSpPr>
              <a:spLocks/>
            </p:cNvSpPr>
            <p:nvPr/>
          </p:nvSpPr>
          <p:spPr bwMode="auto">
            <a:xfrm>
              <a:off x="2692" y="1629"/>
              <a:ext cx="67" cy="214"/>
            </a:xfrm>
            <a:custGeom>
              <a:avLst/>
              <a:gdLst>
                <a:gd name="T0" fmla="*/ 67 w 67"/>
                <a:gd name="T1" fmla="*/ 214 h 214"/>
                <a:gd name="T2" fmla="*/ 0 w 67"/>
                <a:gd name="T3" fmla="*/ 204 h 214"/>
                <a:gd name="T4" fmla="*/ 0 w 67"/>
                <a:gd name="T5" fmla="*/ 0 h 214"/>
                <a:gd name="T6" fmla="*/ 67 w 67"/>
                <a:gd name="T7" fmla="*/ 10 h 214"/>
                <a:gd name="T8" fmla="*/ 67 w 67"/>
                <a:gd name="T9" fmla="*/ 214 h 214"/>
              </a:gdLst>
              <a:ahLst/>
              <a:cxnLst>
                <a:cxn ang="0">
                  <a:pos x="T0" y="T1"/>
                </a:cxn>
                <a:cxn ang="0">
                  <a:pos x="T2" y="T3"/>
                </a:cxn>
                <a:cxn ang="0">
                  <a:pos x="T4" y="T5"/>
                </a:cxn>
                <a:cxn ang="0">
                  <a:pos x="T6" y="T7"/>
                </a:cxn>
                <a:cxn ang="0">
                  <a:pos x="T8" y="T9"/>
                </a:cxn>
              </a:cxnLst>
              <a:rect l="0" t="0" r="r" b="b"/>
              <a:pathLst>
                <a:path w="67" h="214">
                  <a:moveTo>
                    <a:pt x="67" y="214"/>
                  </a:moveTo>
                  <a:lnTo>
                    <a:pt x="0" y="204"/>
                  </a:lnTo>
                  <a:lnTo>
                    <a:pt x="0" y="0"/>
                  </a:lnTo>
                  <a:lnTo>
                    <a:pt x="67" y="10"/>
                  </a:lnTo>
                  <a:lnTo>
                    <a:pt x="67" y="214"/>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0" name="Freeform 43">
              <a:extLst>
                <a:ext uri="{FF2B5EF4-FFF2-40B4-BE49-F238E27FC236}">
                  <a16:creationId xmlns:a16="http://schemas.microsoft.com/office/drawing/2014/main" id="{F1232837-DD3F-AE95-434B-09B7E48003A8}"/>
                </a:ext>
              </a:extLst>
            </p:cNvPr>
            <p:cNvSpPr>
              <a:spLocks/>
            </p:cNvSpPr>
            <p:nvPr/>
          </p:nvSpPr>
          <p:spPr bwMode="auto">
            <a:xfrm>
              <a:off x="2692" y="2499"/>
              <a:ext cx="67" cy="213"/>
            </a:xfrm>
            <a:custGeom>
              <a:avLst/>
              <a:gdLst>
                <a:gd name="T0" fmla="*/ 67 w 67"/>
                <a:gd name="T1" fmla="*/ 213 h 213"/>
                <a:gd name="T2" fmla="*/ 0 w 67"/>
                <a:gd name="T3" fmla="*/ 204 h 213"/>
                <a:gd name="T4" fmla="*/ 0 w 67"/>
                <a:gd name="T5" fmla="*/ 0 h 213"/>
                <a:gd name="T6" fmla="*/ 67 w 67"/>
                <a:gd name="T7" fmla="*/ 9 h 213"/>
                <a:gd name="T8" fmla="*/ 67 w 67"/>
                <a:gd name="T9" fmla="*/ 213 h 213"/>
              </a:gdLst>
              <a:ahLst/>
              <a:cxnLst>
                <a:cxn ang="0">
                  <a:pos x="T0" y="T1"/>
                </a:cxn>
                <a:cxn ang="0">
                  <a:pos x="T2" y="T3"/>
                </a:cxn>
                <a:cxn ang="0">
                  <a:pos x="T4" y="T5"/>
                </a:cxn>
                <a:cxn ang="0">
                  <a:pos x="T6" y="T7"/>
                </a:cxn>
                <a:cxn ang="0">
                  <a:pos x="T8" y="T9"/>
                </a:cxn>
              </a:cxnLst>
              <a:rect l="0" t="0" r="r" b="b"/>
              <a:pathLst>
                <a:path w="67" h="213">
                  <a:moveTo>
                    <a:pt x="67" y="213"/>
                  </a:moveTo>
                  <a:lnTo>
                    <a:pt x="0" y="204"/>
                  </a:lnTo>
                  <a:lnTo>
                    <a:pt x="0" y="0"/>
                  </a:lnTo>
                  <a:lnTo>
                    <a:pt x="67" y="9"/>
                  </a:lnTo>
                  <a:lnTo>
                    <a:pt x="67" y="213"/>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31" name="TextBox 130">
            <a:extLst>
              <a:ext uri="{FF2B5EF4-FFF2-40B4-BE49-F238E27FC236}">
                <a16:creationId xmlns:a16="http://schemas.microsoft.com/office/drawing/2014/main" id="{0880326C-705A-CA86-53EF-31CDD19C8313}"/>
              </a:ext>
            </a:extLst>
          </p:cNvPr>
          <p:cNvSpPr txBox="1"/>
          <p:nvPr/>
        </p:nvSpPr>
        <p:spPr>
          <a:xfrm>
            <a:off x="457200" y="1379511"/>
            <a:ext cx="11277600" cy="276999"/>
          </a:xfrm>
          <a:prstGeom prst="rect">
            <a:avLst/>
          </a:prstGeom>
          <a:noFill/>
        </p:spPr>
        <p:txBody>
          <a:bodyPr wrap="square" lIns="0" tIns="0" rIns="0" bIns="0" rtlCol="0">
            <a:spAutoFit/>
          </a:bodyPr>
          <a:lstStyle/>
          <a:p>
            <a:pPr marL="0" indent="0" fontAlgn="auto">
              <a:spcBef>
                <a:spcPts val="1000"/>
              </a:spcBef>
              <a:spcAft>
                <a:spcPts val="1000"/>
              </a:spcAft>
              <a:buFont typeface="Arial" panose="020B0604020202020204" pitchFamily="34" charset="0"/>
              <a:buNone/>
            </a:pPr>
            <a:r>
              <a:rPr lang="en-US" b="0" dirty="0"/>
              <a:t>In addition to primary care, these virtual services are included in the plan with </a:t>
            </a:r>
            <a:r>
              <a:rPr lang="en-US" b="1" dirty="0"/>
              <a:t>no out-of-pocket cost to you.</a:t>
            </a:r>
          </a:p>
        </p:txBody>
      </p:sp>
      <p:sp>
        <p:nvSpPr>
          <p:cNvPr id="132" name="Text Placeholder 3">
            <a:extLst>
              <a:ext uri="{FF2B5EF4-FFF2-40B4-BE49-F238E27FC236}">
                <a16:creationId xmlns:a16="http://schemas.microsoft.com/office/drawing/2014/main" id="{6397843F-CF33-F09A-0EBB-6E958A8D0AED}"/>
              </a:ext>
            </a:extLst>
          </p:cNvPr>
          <p:cNvSpPr txBox="1">
            <a:spLocks/>
          </p:cNvSpPr>
          <p:nvPr/>
        </p:nvSpPr>
        <p:spPr>
          <a:xfrm>
            <a:off x="457200" y="6582618"/>
            <a:ext cx="6490252" cy="253080"/>
          </a:xfrm>
          <a:prstGeom prst="rect">
            <a:avLst/>
          </a:prstGeom>
        </p:spPr>
        <p:txBody>
          <a:bodyPr vert="horz" wrap="square" lIns="0" tIns="0" rIns="0" bIns="0" rtlCol="0" anchor="ctr">
            <a:noAutofit/>
          </a:bodyPr>
          <a:lstStyle>
            <a:lvl1pPr marL="0" indent="0" algn="l" defTabSz="685800" rtl="0" eaLnBrk="1" latinLnBrk="0" hangingPunct="1">
              <a:lnSpc>
                <a:spcPct val="100000"/>
              </a:lnSpc>
              <a:spcBef>
                <a:spcPts val="600"/>
              </a:spcBef>
              <a:spcAft>
                <a:spcPts val="300"/>
              </a:spcAft>
              <a:buClr>
                <a:schemeClr val="tx2"/>
              </a:buClr>
              <a:buFontTx/>
              <a:buNone/>
              <a:defRPr sz="800" kern="600" baseline="0">
                <a:solidFill>
                  <a:schemeClr val="tx1"/>
                </a:solidFill>
                <a:latin typeface="+mn-lt"/>
                <a:ea typeface="+mn-ea"/>
                <a:cs typeface="+mn-cs"/>
              </a:defRPr>
            </a:lvl1pPr>
            <a:lvl2pPr marL="457200" indent="-228600" algn="l" defTabSz="685800" rtl="0" eaLnBrk="1" latinLnBrk="0" hangingPunct="1">
              <a:lnSpc>
                <a:spcPct val="100000"/>
              </a:lnSpc>
              <a:spcBef>
                <a:spcPts val="0"/>
              </a:spcBef>
              <a:spcAft>
                <a:spcPts val="600"/>
              </a:spcAft>
              <a:buClr>
                <a:srgbClr val="D1310A"/>
              </a:buClr>
              <a:buFont typeface="Arial" panose="020B0604020202020204" pitchFamily="34" charset="0"/>
              <a:buChar char="•"/>
              <a:defRPr sz="18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400">
              <a:spcBef>
                <a:spcPts val="0"/>
              </a:spcBef>
              <a:spcAft>
                <a:spcPct val="0"/>
              </a:spcAft>
              <a:buClrTx/>
              <a:defRPr/>
            </a:pPr>
            <a:r>
              <a:rPr lang="en-US" sz="600" b="0" dirty="0">
                <a:effectLst/>
                <a:ea typeface="Calibri" panose="020F0502020204030204" pitchFamily="34" charset="0"/>
                <a:cs typeface="Times New Roman" panose="02020603050405020304" pitchFamily="18" charset="0"/>
              </a:rPr>
              <a:t>Teladoc Health is an independent company that has contracted with Blue Cross and Blue Shield of Illinois to provide virtual medical care for members with coverage through BCBSIL.</a:t>
            </a:r>
            <a:br>
              <a:rPr kumimoji="0" lang="en-US" sz="600" b="0" i="0" u="none" strike="noStrike" kern="1200" cap="none" spc="0" normalizeH="0" baseline="0" noProof="0" dirty="0">
                <a:ln>
                  <a:noFill/>
                </a:ln>
                <a:effectLst/>
                <a:uLnTx/>
                <a:uFillTx/>
                <a:ea typeface="+mn-ea"/>
                <a:cs typeface="+mn-cs"/>
              </a:rPr>
            </a:br>
            <a:r>
              <a:rPr kumimoji="0" lang="en-US" sz="600" b="0" i="0" u="none" strike="noStrike" kern="1200" cap="none" spc="0" normalizeH="0" baseline="0" noProof="0" dirty="0">
                <a:ln>
                  <a:noFill/>
                </a:ln>
                <a:effectLst/>
                <a:uLnTx/>
                <a:uFillTx/>
                <a:ea typeface="+mn-ea"/>
                <a:cs typeface="+mn-cs"/>
              </a:rPr>
              <a:t>BCBSIL makes no endorsement, representations or warranties regarding third-party vendors and the products and services offered by them.</a:t>
            </a:r>
          </a:p>
        </p:txBody>
      </p:sp>
      <p:sp>
        <p:nvSpPr>
          <p:cNvPr id="134" name="Freeform 34">
            <a:extLst>
              <a:ext uri="{FF2B5EF4-FFF2-40B4-BE49-F238E27FC236}">
                <a16:creationId xmlns:a16="http://schemas.microsoft.com/office/drawing/2014/main" id="{1A75C8EA-08F1-9BC1-9651-B35482A606BB}"/>
              </a:ext>
            </a:extLst>
          </p:cNvPr>
          <p:cNvSpPr>
            <a:spLocks/>
          </p:cNvSpPr>
          <p:nvPr/>
        </p:nvSpPr>
        <p:spPr bwMode="auto">
          <a:xfrm>
            <a:off x="759860" y="546699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1FBF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956449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Content Placeholder 2">
            <a:extLst>
              <a:ext uri="{FF2B5EF4-FFF2-40B4-BE49-F238E27FC236}">
                <a16:creationId xmlns:a16="http://schemas.microsoft.com/office/drawing/2014/main" id="{E0F5DBF3-3CC2-C514-E6BF-25E745DB6929}"/>
              </a:ext>
            </a:extLst>
          </p:cNvPr>
          <p:cNvSpPr txBox="1">
            <a:spLocks/>
          </p:cNvSpPr>
          <p:nvPr/>
        </p:nvSpPr>
        <p:spPr>
          <a:xfrm>
            <a:off x="839092" y="3457483"/>
            <a:ext cx="3235068" cy="1062483"/>
          </a:xfrm>
          <a:prstGeom prst="rect">
            <a:avLst/>
          </a:prstGeom>
        </p:spPr>
        <p:txBody>
          <a:bodyPr vert="horz" wrap="square" lIns="0" tIns="0" rIns="0" bIns="0" rtlCol="0" anchor="ctr">
            <a:noAutofit/>
          </a:bodyP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200" kern="600" baseline="0">
                <a:solidFill>
                  <a:schemeClr val="tx1"/>
                </a:solidFill>
                <a:latin typeface="+mn-lt"/>
                <a:ea typeface="+mn-ea"/>
                <a:cs typeface="+mn-cs"/>
              </a:defRPr>
            </a:lvl1pPr>
            <a:lvl2pPr marL="411480" indent="-182880" algn="l" defTabSz="685800" rtl="0" eaLnBrk="1" latinLnBrk="0" hangingPunct="1">
              <a:lnSpc>
                <a:spcPct val="100000"/>
              </a:lnSpc>
              <a:spcBef>
                <a:spcPts val="0"/>
              </a:spcBef>
              <a:spcAft>
                <a:spcPts val="600"/>
              </a:spcAft>
              <a:buClr>
                <a:schemeClr val="accent3">
                  <a:lumMod val="75000"/>
                </a:schemeClr>
              </a:buClr>
              <a:buFont typeface="Arial" panose="020B0604020202020204" pitchFamily="34" charset="0"/>
              <a:buChar char="•"/>
              <a:defRPr sz="18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300"/>
              </a:spcBef>
              <a:spcAft>
                <a:spcPts val="0"/>
              </a:spcAft>
              <a:buClrTx/>
              <a:buSzTx/>
              <a:buFontTx/>
              <a:buNone/>
              <a:tabLst/>
              <a:defRPr/>
            </a:pPr>
            <a:r>
              <a:rPr kumimoji="0" lang="en-US" sz="1600" b="0" i="0" u="none" strike="noStrike" kern="1200" cap="none" spc="-30" normalizeH="0" baseline="0" noProof="0" dirty="0">
                <a:ln>
                  <a:noFill/>
                </a:ln>
                <a:solidFill>
                  <a:schemeClr val="tx2"/>
                </a:solidFill>
                <a:effectLst/>
                <a:uLnTx/>
                <a:uFillTx/>
                <a:ea typeface="+mn-ea"/>
                <a:cs typeface="+mn-cs"/>
              </a:rPr>
              <a:t>Services included at no </a:t>
            </a:r>
            <a:br>
              <a:rPr lang="en-US" sz="1600" kern="1200" spc="-30" dirty="0">
                <a:solidFill>
                  <a:schemeClr val="tx2"/>
                </a:solidFill>
              </a:rPr>
            </a:br>
            <a:r>
              <a:rPr kumimoji="0" lang="en-US" sz="1600" b="0" i="0" u="none" strike="noStrike" kern="1200" cap="none" spc="-30" normalizeH="0" baseline="0" noProof="0" dirty="0">
                <a:ln>
                  <a:noFill/>
                </a:ln>
                <a:solidFill>
                  <a:schemeClr val="tx2"/>
                </a:solidFill>
                <a:effectLst/>
                <a:uLnTx/>
                <a:uFillTx/>
                <a:ea typeface="+mn-ea"/>
                <a:cs typeface="+mn-cs"/>
              </a:rPr>
              <a:t>out-of-pocket cost to </a:t>
            </a:r>
            <a:r>
              <a:rPr lang="en-US" sz="1600" kern="1200" spc="-30" dirty="0">
                <a:solidFill>
                  <a:schemeClr val="tx2"/>
                </a:solidFill>
              </a:rPr>
              <a:t>you</a:t>
            </a:r>
            <a:endParaRPr kumimoji="0" lang="en-US" sz="1600" b="0" i="0" u="none" strike="noStrike" kern="1200" cap="none" spc="-30" normalizeH="0" baseline="0" noProof="0" dirty="0">
              <a:ln>
                <a:noFill/>
              </a:ln>
              <a:solidFill>
                <a:schemeClr val="tx2"/>
              </a:solidFill>
              <a:effectLst/>
              <a:uLnTx/>
              <a:uFillTx/>
              <a:ea typeface="+mn-ea"/>
              <a:cs typeface="+mn-cs"/>
            </a:endParaRPr>
          </a:p>
        </p:txBody>
      </p:sp>
      <p:sp>
        <p:nvSpPr>
          <p:cNvPr id="24" name="Content Placeholder 2">
            <a:extLst>
              <a:ext uri="{FF2B5EF4-FFF2-40B4-BE49-F238E27FC236}">
                <a16:creationId xmlns:a16="http://schemas.microsoft.com/office/drawing/2014/main" id="{692344A4-ACC9-D58D-DF6C-CF333B7E9D5D}"/>
              </a:ext>
            </a:extLst>
          </p:cNvPr>
          <p:cNvSpPr txBox="1">
            <a:spLocks/>
          </p:cNvSpPr>
          <p:nvPr/>
        </p:nvSpPr>
        <p:spPr>
          <a:xfrm>
            <a:off x="6356927" y="3628113"/>
            <a:ext cx="2340033" cy="510868"/>
          </a:xfrm>
          <a:prstGeom prst="rect">
            <a:avLst/>
          </a:prstGeom>
        </p:spPr>
        <p:txBody>
          <a:bodyPr vert="horz" wrap="square" lIns="0" tIns="0" rIns="0" bIns="0" rtlCol="0" anchor="ctr">
            <a:noAutofit/>
          </a:bodyP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200" kern="600" baseline="0">
                <a:solidFill>
                  <a:schemeClr val="tx1"/>
                </a:solidFill>
                <a:latin typeface="+mn-lt"/>
                <a:ea typeface="+mn-ea"/>
                <a:cs typeface="+mn-cs"/>
              </a:defRPr>
            </a:lvl1pPr>
            <a:lvl2pPr marL="411480" indent="-182880" algn="l" defTabSz="685800" rtl="0" eaLnBrk="1" latinLnBrk="0" hangingPunct="1">
              <a:lnSpc>
                <a:spcPct val="100000"/>
              </a:lnSpc>
              <a:spcBef>
                <a:spcPts val="0"/>
              </a:spcBef>
              <a:spcAft>
                <a:spcPts val="600"/>
              </a:spcAft>
              <a:buClr>
                <a:schemeClr val="accent3">
                  <a:lumMod val="75000"/>
                </a:schemeClr>
              </a:buClr>
              <a:buFont typeface="Arial" panose="020B0604020202020204" pitchFamily="34" charset="0"/>
              <a:buChar char="•"/>
              <a:defRPr sz="18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900"/>
              </a:spcBef>
              <a:spcAft>
                <a:spcPts val="0"/>
              </a:spcAft>
              <a:buClrTx/>
              <a:buSzTx/>
              <a:buFontTx/>
              <a:buNone/>
              <a:tabLst/>
              <a:defRPr/>
            </a:pPr>
            <a:r>
              <a:rPr lang="en-US" sz="1600" kern="1200" dirty="0">
                <a:solidFill>
                  <a:schemeClr val="tx2"/>
                </a:solidFill>
              </a:rPr>
              <a:t>Other </a:t>
            </a:r>
            <a:r>
              <a:rPr kumimoji="0" lang="en-US" sz="1600" b="0" i="0" u="none" strike="noStrike" kern="1200" cap="none" spc="0" normalizeH="0" baseline="0" noProof="0" dirty="0">
                <a:ln>
                  <a:noFill/>
                </a:ln>
                <a:solidFill>
                  <a:schemeClr val="tx2"/>
                </a:solidFill>
                <a:effectLst/>
                <a:uLnTx/>
                <a:uFillTx/>
                <a:ea typeface="+mn-ea"/>
                <a:cs typeface="+mn-cs"/>
              </a:rPr>
              <a:t>programs</a:t>
            </a:r>
          </a:p>
        </p:txBody>
      </p:sp>
      <p:sp>
        <p:nvSpPr>
          <p:cNvPr id="31" name="Content Placeholder 2">
            <a:extLst>
              <a:ext uri="{FF2B5EF4-FFF2-40B4-BE49-F238E27FC236}">
                <a16:creationId xmlns:a16="http://schemas.microsoft.com/office/drawing/2014/main" id="{2D4BA9F6-CC41-AA95-A48C-406A1319E9EE}"/>
              </a:ext>
            </a:extLst>
          </p:cNvPr>
          <p:cNvSpPr txBox="1">
            <a:spLocks/>
          </p:cNvSpPr>
          <p:nvPr/>
        </p:nvSpPr>
        <p:spPr>
          <a:xfrm>
            <a:off x="4343400" y="3686915"/>
            <a:ext cx="1407160" cy="603056"/>
          </a:xfrm>
          <a:prstGeom prst="rect">
            <a:avLst/>
          </a:prstGeom>
        </p:spPr>
        <p:txBody>
          <a:bodyPr vert="horz" wrap="square" lIns="0" tIns="0" rIns="0" bIns="0" rtlCol="0" anchor="ctr">
            <a:noAutofit/>
          </a:bodyP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200" kern="600" baseline="0">
                <a:solidFill>
                  <a:schemeClr val="tx1"/>
                </a:solidFill>
                <a:latin typeface="+mn-lt"/>
                <a:ea typeface="+mn-ea"/>
                <a:cs typeface="+mn-cs"/>
              </a:defRPr>
            </a:lvl1pPr>
            <a:lvl2pPr marL="411480" indent="-182880" algn="l" defTabSz="685800" rtl="0" eaLnBrk="1" latinLnBrk="0" hangingPunct="1">
              <a:lnSpc>
                <a:spcPct val="100000"/>
              </a:lnSpc>
              <a:spcBef>
                <a:spcPts val="0"/>
              </a:spcBef>
              <a:spcAft>
                <a:spcPts val="600"/>
              </a:spcAft>
              <a:buClr>
                <a:schemeClr val="accent3">
                  <a:lumMod val="75000"/>
                </a:schemeClr>
              </a:buClr>
              <a:buFont typeface="Arial" panose="020B0604020202020204" pitchFamily="34" charset="0"/>
              <a:buChar char="•"/>
              <a:defRPr sz="18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900"/>
              </a:spcBef>
              <a:spcAft>
                <a:spcPts val="0"/>
              </a:spcAft>
              <a:buClrTx/>
              <a:buSzTx/>
              <a:buFontTx/>
              <a:buNone/>
              <a:tabLst/>
              <a:defRPr/>
            </a:pPr>
            <a:r>
              <a:rPr kumimoji="0" lang="en-US" sz="1600" b="0" i="0" u="none" strike="noStrike" kern="1200" cap="none" spc="0" normalizeH="0" baseline="0" noProof="0" dirty="0">
                <a:ln>
                  <a:noFill/>
                </a:ln>
                <a:solidFill>
                  <a:schemeClr val="tx2"/>
                </a:solidFill>
                <a:effectLst/>
                <a:uLnTx/>
                <a:uFillTx/>
                <a:ea typeface="+mn-ea"/>
                <a:cs typeface="+mn-cs"/>
              </a:rPr>
              <a:t>In-home service delivery</a:t>
            </a:r>
          </a:p>
        </p:txBody>
      </p:sp>
      <p:sp>
        <p:nvSpPr>
          <p:cNvPr id="32" name="Content Placeholder 2">
            <a:extLst>
              <a:ext uri="{FF2B5EF4-FFF2-40B4-BE49-F238E27FC236}">
                <a16:creationId xmlns:a16="http://schemas.microsoft.com/office/drawing/2014/main" id="{A538FB93-B4FE-A7D5-2496-4F66F33C6A69}"/>
              </a:ext>
            </a:extLst>
          </p:cNvPr>
          <p:cNvSpPr txBox="1">
            <a:spLocks/>
          </p:cNvSpPr>
          <p:nvPr/>
        </p:nvSpPr>
        <p:spPr>
          <a:xfrm>
            <a:off x="8775700" y="3653163"/>
            <a:ext cx="2615044" cy="678149"/>
          </a:xfrm>
          <a:prstGeom prst="rect">
            <a:avLst/>
          </a:prstGeom>
        </p:spPr>
        <p:txBody>
          <a:bodyPr vert="horz" wrap="square" lIns="0" tIns="0" rIns="0" bIns="0" rtlCol="0" anchor="ctr">
            <a:noAutofit/>
          </a:bodyP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200" kern="600" baseline="0">
                <a:solidFill>
                  <a:schemeClr val="tx1"/>
                </a:solidFill>
                <a:latin typeface="+mn-lt"/>
                <a:ea typeface="+mn-ea"/>
                <a:cs typeface="+mn-cs"/>
              </a:defRPr>
            </a:lvl1pPr>
            <a:lvl2pPr marL="411480" indent="-182880" algn="l" defTabSz="685800" rtl="0" eaLnBrk="1" latinLnBrk="0" hangingPunct="1">
              <a:lnSpc>
                <a:spcPct val="100000"/>
              </a:lnSpc>
              <a:spcBef>
                <a:spcPts val="0"/>
              </a:spcBef>
              <a:spcAft>
                <a:spcPts val="600"/>
              </a:spcAft>
              <a:buClr>
                <a:schemeClr val="accent3">
                  <a:lumMod val="75000"/>
                </a:schemeClr>
              </a:buClr>
              <a:buFont typeface="Arial" panose="020B0604020202020204" pitchFamily="34" charset="0"/>
              <a:buChar char="•"/>
              <a:defRPr sz="18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900"/>
              </a:spcBef>
              <a:spcAft>
                <a:spcPts val="0"/>
              </a:spcAft>
              <a:buClrTx/>
              <a:buSzTx/>
              <a:buFontTx/>
              <a:buNone/>
              <a:tabLst/>
              <a:defRPr/>
            </a:pPr>
            <a:r>
              <a:rPr kumimoji="0" lang="en-US" sz="1600" b="0" i="0" u="none" strike="noStrike" kern="1200" cap="none" spc="0" normalizeH="0" baseline="0" noProof="0" dirty="0">
                <a:ln>
                  <a:noFill/>
                </a:ln>
                <a:solidFill>
                  <a:schemeClr val="tx2"/>
                </a:solidFill>
                <a:effectLst/>
                <a:uLnTx/>
                <a:uFillTx/>
                <a:ea typeface="+mn-ea"/>
                <a:cs typeface="+mn-cs"/>
              </a:rPr>
              <a:t>Referrals to brick and mortar in-network specialty services</a:t>
            </a:r>
          </a:p>
        </p:txBody>
      </p:sp>
      <p:sp>
        <p:nvSpPr>
          <p:cNvPr id="41" name="Title 3">
            <a:extLst>
              <a:ext uri="{FF2B5EF4-FFF2-40B4-BE49-F238E27FC236}">
                <a16:creationId xmlns:a16="http://schemas.microsoft.com/office/drawing/2014/main" id="{E0A93E27-9143-8FF0-E306-E4603A3C7C94}"/>
              </a:ext>
            </a:extLst>
          </p:cNvPr>
          <p:cNvSpPr txBox="1">
            <a:spLocks/>
          </p:cNvSpPr>
          <p:nvPr/>
        </p:nvSpPr>
        <p:spPr>
          <a:xfrm>
            <a:off x="356839" y="371566"/>
            <a:ext cx="6506899" cy="664754"/>
          </a:xfrm>
          <a:prstGeom prst="rect">
            <a:avLst/>
          </a:prstGeom>
        </p:spPr>
        <p:txBody>
          <a:bodyPr/>
          <a:lstStyle>
            <a:lvl1pPr algn="l" defTabSz="685800" rtl="0" eaLnBrk="1" latinLnBrk="0" hangingPunct="1">
              <a:lnSpc>
                <a:spcPct val="90000"/>
              </a:lnSpc>
              <a:spcBef>
                <a:spcPct val="0"/>
              </a:spcBef>
              <a:buNone/>
              <a:defRPr sz="3000" kern="600" baseline="0">
                <a:solidFill>
                  <a:schemeClr val="tx2"/>
                </a:solidFill>
                <a:latin typeface="+mj-lt"/>
                <a:ea typeface="+mj-ea"/>
                <a:cs typeface="+mj-cs"/>
              </a:defRPr>
            </a:lvl1pPr>
          </a:lstStyle>
          <a:p>
            <a:pPr fontAlgn="auto">
              <a:spcAft>
                <a:spcPts val="0"/>
              </a:spcAft>
            </a:pPr>
            <a:r>
              <a:rPr lang="en-US" b="0" dirty="0"/>
              <a:t>Convenient, Comprehensive Care </a:t>
            </a:r>
          </a:p>
        </p:txBody>
      </p:sp>
      <p:sp>
        <p:nvSpPr>
          <p:cNvPr id="8" name="Content Placeholder 2">
            <a:extLst>
              <a:ext uri="{FF2B5EF4-FFF2-40B4-BE49-F238E27FC236}">
                <a16:creationId xmlns:a16="http://schemas.microsoft.com/office/drawing/2014/main" id="{B146C3AF-DB0A-FE06-EDF3-2AA8BC711F5E}"/>
              </a:ext>
            </a:extLst>
          </p:cNvPr>
          <p:cNvSpPr txBox="1">
            <a:spLocks/>
          </p:cNvSpPr>
          <p:nvPr/>
        </p:nvSpPr>
        <p:spPr>
          <a:xfrm>
            <a:off x="356839" y="1356768"/>
            <a:ext cx="5449361" cy="1603048"/>
          </a:xfrm>
          <a:prstGeom prst="rect">
            <a:avLst/>
          </a:prstGeom>
        </p:spPr>
        <p:txBody>
          <a:bodyPr/>
          <a:lstStyle>
            <a:lvl1pPr marL="228600" indent="-228600" algn="l" defTabSz="685800" rtl="0" eaLnBrk="1" latinLnBrk="0" hangingPunct="1">
              <a:lnSpc>
                <a:spcPct val="100000"/>
              </a:lnSpc>
              <a:spcBef>
                <a:spcPts val="600"/>
              </a:spcBef>
              <a:spcAft>
                <a:spcPts val="600"/>
              </a:spcAft>
              <a:buClr>
                <a:schemeClr val="tx2"/>
              </a:buClr>
              <a:buFont typeface="Arial" panose="020B0604020202020204" pitchFamily="34" charset="0"/>
              <a:buChar char="•"/>
              <a:defRPr sz="2200" kern="600" baseline="0">
                <a:solidFill>
                  <a:schemeClr val="tx1"/>
                </a:solidFill>
                <a:latin typeface="+mn-lt"/>
                <a:ea typeface="+mn-ea"/>
                <a:cs typeface="+mn-cs"/>
              </a:defRPr>
            </a:lvl1pPr>
            <a:lvl2pPr marL="457200" indent="-228600" algn="l" defTabSz="685800" rtl="0" eaLnBrk="1" latinLnBrk="0" hangingPunct="1">
              <a:lnSpc>
                <a:spcPct val="100000"/>
              </a:lnSpc>
              <a:spcBef>
                <a:spcPts val="0"/>
              </a:spcBef>
              <a:spcAft>
                <a:spcPts val="600"/>
              </a:spcAft>
              <a:buClr>
                <a:srgbClr val="D1310A"/>
              </a:buClr>
              <a:buFont typeface="Arial" panose="020B0604020202020204" pitchFamily="34" charset="0"/>
              <a:buChar char="•"/>
              <a:defRPr sz="18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300"/>
              </a:spcBef>
              <a:spcAft>
                <a:spcPts val="0"/>
              </a:spcAft>
              <a:buSzTx/>
              <a:buNone/>
              <a:defRPr/>
            </a:pPr>
            <a:r>
              <a:rPr lang="en-US" sz="1600" kern="1200" dirty="0" err="1"/>
              <a:t>myVirtualCare</a:t>
            </a:r>
            <a:r>
              <a:rPr lang="en-US" sz="1600" kern="1200" dirty="0"/>
              <a:t> Access offers: </a:t>
            </a:r>
          </a:p>
          <a:p>
            <a:pPr marL="173038" marR="0" lvl="0" indent="-173038" algn="l" defTabSz="914400" rtl="0" eaLnBrk="1" fontAlgn="auto" latinLnBrk="0" hangingPunct="1">
              <a:lnSpc>
                <a:spcPct val="100000"/>
              </a:lnSpc>
              <a:spcBef>
                <a:spcPts val="300"/>
              </a:spcBef>
              <a:spcAft>
                <a:spcPts val="0"/>
              </a:spcAft>
              <a:buSzTx/>
              <a:buFont typeface="Arial" panose="020B0604020202020204" pitchFamily="34" charset="0"/>
              <a:buChar char="•"/>
              <a:defRPr/>
            </a:pPr>
            <a:r>
              <a:rPr lang="en-US" sz="1600" kern="1200" dirty="0"/>
              <a:t>H</a:t>
            </a:r>
            <a:r>
              <a:rPr kumimoji="0" lang="en-US" sz="1600" b="0" i="0" u="none" strike="noStrike" kern="1200" cap="none" spc="0" normalizeH="0" baseline="0" noProof="0" dirty="0">
                <a:ln>
                  <a:noFill/>
                </a:ln>
                <a:effectLst/>
                <a:uLnTx/>
                <a:uFillTx/>
                <a:ea typeface="+mn-ea"/>
                <a:cs typeface="+mn-cs"/>
              </a:rPr>
              <a:t>olistic, high-touch care centered around you</a:t>
            </a:r>
          </a:p>
          <a:p>
            <a:pPr marL="173038" marR="0" lvl="0" indent="-173038" algn="l" defTabSz="914400" rtl="0" eaLnBrk="1" fontAlgn="auto" latinLnBrk="0" hangingPunct="1">
              <a:lnSpc>
                <a:spcPct val="100000"/>
              </a:lnSpc>
              <a:spcBef>
                <a:spcPts val="300"/>
              </a:spcBef>
              <a:spcAft>
                <a:spcPts val="0"/>
              </a:spcAft>
              <a:buSzTx/>
              <a:buFont typeface="Arial" panose="020B0604020202020204" pitchFamily="34" charset="0"/>
              <a:buChar char="•"/>
              <a:defRPr/>
            </a:pPr>
            <a:r>
              <a:rPr kumimoji="0" lang="en-US" sz="1600" b="0" i="0" u="none" strike="noStrike" kern="1200" cap="none" spc="0" normalizeH="0" baseline="0" noProof="0" dirty="0">
                <a:ln>
                  <a:noFill/>
                </a:ln>
                <a:effectLst/>
                <a:uLnTx/>
                <a:uFillTx/>
                <a:ea typeface="+mn-ea"/>
                <a:cs typeface="+mn-cs"/>
              </a:rPr>
              <a:t>Support from prevention and wellness to help </a:t>
            </a:r>
            <a:br>
              <a:rPr kumimoji="0" lang="en-US" sz="1600" b="0" i="0" u="none" strike="noStrike" kern="1200" cap="none" spc="0" normalizeH="0" baseline="0" noProof="0" dirty="0">
                <a:ln>
                  <a:noFill/>
                </a:ln>
                <a:effectLst/>
                <a:uLnTx/>
                <a:uFillTx/>
                <a:ea typeface="+mn-ea"/>
                <a:cs typeface="+mn-cs"/>
              </a:rPr>
            </a:br>
            <a:r>
              <a:rPr kumimoji="0" lang="en-US" sz="1600" b="0" i="0" u="none" strike="noStrike" kern="1200" cap="none" spc="0" normalizeH="0" baseline="0" noProof="0" dirty="0">
                <a:ln>
                  <a:noFill/>
                </a:ln>
                <a:effectLst/>
                <a:uLnTx/>
                <a:uFillTx/>
                <a:ea typeface="+mn-ea"/>
                <a:cs typeface="+mn-cs"/>
              </a:rPr>
              <a:t>manage chronic conditions</a:t>
            </a:r>
          </a:p>
          <a:p>
            <a:pPr marL="173038" marR="0" lvl="0" indent="-173038" algn="l" defTabSz="914400" rtl="0" eaLnBrk="1" fontAlgn="auto" latinLnBrk="0" hangingPunct="1">
              <a:lnSpc>
                <a:spcPct val="100000"/>
              </a:lnSpc>
              <a:spcBef>
                <a:spcPts val="300"/>
              </a:spcBef>
              <a:spcAft>
                <a:spcPts val="0"/>
              </a:spcAft>
              <a:buSzTx/>
              <a:buFont typeface="Arial" panose="020B0604020202020204" pitchFamily="34" charset="0"/>
              <a:buChar char="•"/>
              <a:defRPr/>
            </a:pPr>
            <a:r>
              <a:rPr kumimoji="0" lang="en-US" sz="1600" b="0" i="0" u="none" strike="noStrike" kern="1200" cap="none" spc="0" normalizeH="0" baseline="0" noProof="0" dirty="0">
                <a:ln>
                  <a:noFill/>
                </a:ln>
                <a:effectLst/>
                <a:uLnTx/>
                <a:uFillTx/>
                <a:ea typeface="+mn-ea"/>
                <a:cs typeface="+mn-cs"/>
              </a:rPr>
              <a:t>ONE entry point for all care</a:t>
            </a:r>
          </a:p>
          <a:p>
            <a:pPr marL="173038" marR="0" lvl="0" indent="-173038" algn="l" defTabSz="914400" rtl="0" eaLnBrk="1" fontAlgn="auto" latinLnBrk="0" hangingPunct="1">
              <a:lnSpc>
                <a:spcPct val="100000"/>
              </a:lnSpc>
              <a:spcBef>
                <a:spcPts val="300"/>
              </a:spcBef>
              <a:spcAft>
                <a:spcPts val="0"/>
              </a:spcAft>
              <a:buSzTx/>
              <a:buFont typeface="Arial" panose="020B0604020202020204" pitchFamily="34" charset="0"/>
              <a:buChar char="•"/>
              <a:defRPr/>
            </a:pPr>
            <a:r>
              <a:rPr lang="en-US" sz="1600" kern="1200" dirty="0"/>
              <a:t>R</a:t>
            </a:r>
            <a:r>
              <a:rPr kumimoji="0" lang="en-US" sz="1600" b="0" i="0" u="none" strike="noStrike" kern="1200" cap="none" spc="0" normalizeH="0" baseline="0" noProof="0" dirty="0">
                <a:ln>
                  <a:noFill/>
                </a:ln>
                <a:effectLst/>
                <a:uLnTx/>
                <a:uFillTx/>
                <a:ea typeface="+mn-ea"/>
                <a:cs typeface="+mn-cs"/>
              </a:rPr>
              <a:t>eferrals and navigation to other services</a:t>
            </a:r>
          </a:p>
          <a:p>
            <a:pPr marL="173038" marR="0" lvl="0" indent="-173038" algn="l" defTabSz="914400" rtl="0" eaLnBrk="1" fontAlgn="auto" latinLnBrk="0" hangingPunct="1">
              <a:lnSpc>
                <a:spcPct val="100000"/>
              </a:lnSpc>
              <a:spcBef>
                <a:spcPts val="300"/>
              </a:spcBef>
              <a:spcAft>
                <a:spcPts val="0"/>
              </a:spcAft>
              <a:buSzTx/>
              <a:buFont typeface="Arial" panose="020B0604020202020204" pitchFamily="34" charset="0"/>
              <a:buChar char="•"/>
              <a:defRPr/>
            </a:pPr>
            <a:r>
              <a:rPr kumimoji="0" lang="en-US" sz="1600" b="0" i="0" u="none" strike="noStrike" kern="1200" cap="none" spc="0" normalizeH="0" baseline="0" noProof="0" dirty="0">
                <a:ln>
                  <a:noFill/>
                </a:ln>
                <a:effectLst/>
                <a:uLnTx/>
                <a:uFillTx/>
                <a:ea typeface="+mn-ea"/>
                <a:cs typeface="+mn-cs"/>
              </a:rPr>
              <a:t>Access from every Z</a:t>
            </a:r>
            <a:r>
              <a:rPr lang="en-US" sz="1600" b="0" dirty="0"/>
              <a:t>IP</a:t>
            </a:r>
            <a:r>
              <a:rPr kumimoji="0" lang="en-US" sz="1600" b="0" i="0" u="none" strike="noStrike" kern="1200" cap="none" spc="0" normalizeH="0" baseline="0" noProof="0" dirty="0">
                <a:ln>
                  <a:noFill/>
                </a:ln>
                <a:effectLst/>
                <a:uLnTx/>
                <a:uFillTx/>
                <a:ea typeface="+mn-ea"/>
                <a:cs typeface="+mn-cs"/>
              </a:rPr>
              <a:t> code in every state</a:t>
            </a:r>
          </a:p>
        </p:txBody>
      </p:sp>
      <p:sp>
        <p:nvSpPr>
          <p:cNvPr id="30" name="TextBox 29">
            <a:extLst>
              <a:ext uri="{FF2B5EF4-FFF2-40B4-BE49-F238E27FC236}">
                <a16:creationId xmlns:a16="http://schemas.microsoft.com/office/drawing/2014/main" id="{DFE40AB6-364C-FB22-BCD3-0F9DB53937CE}"/>
              </a:ext>
            </a:extLst>
          </p:cNvPr>
          <p:cNvSpPr txBox="1"/>
          <p:nvPr/>
        </p:nvSpPr>
        <p:spPr>
          <a:xfrm>
            <a:off x="852971" y="4415587"/>
            <a:ext cx="2180805" cy="1884106"/>
          </a:xfrm>
          <a:prstGeom prst="rect">
            <a:avLst/>
          </a:prstGeom>
          <a:noFill/>
        </p:spPr>
        <p:txBody>
          <a:bodyPr wrap="square" lIns="0" tIns="0" rIns="0" bIns="0" rtlCol="0">
            <a:spAutoFit/>
          </a:bodyPr>
          <a:lstStyle/>
          <a:p>
            <a:pPr marL="177800" indent="-177800" defTabSz="457200">
              <a:spcBef>
                <a:spcPts val="500"/>
              </a:spcBef>
              <a:spcAft>
                <a:spcPts val="0"/>
              </a:spcAft>
              <a:buClr>
                <a:schemeClr val="tx2"/>
              </a:buClr>
              <a:buFont typeface="Arial" panose="020B0604020202020204" pitchFamily="34" charset="0"/>
              <a:buChar char="•"/>
              <a:defRPr/>
            </a:pPr>
            <a:r>
              <a:rPr kumimoji="0" lang="en-US" sz="1400" b="0" i="0" u="none" strike="noStrike" kern="1200" cap="none" spc="0" normalizeH="0" baseline="0" noProof="0" dirty="0">
                <a:ln>
                  <a:noFill/>
                </a:ln>
                <a:effectLst/>
                <a:uLnTx/>
                <a:uFillTx/>
                <a:latin typeface="+mn-lt"/>
                <a:ea typeface="+mn-ea"/>
                <a:cs typeface="+mn-cs"/>
              </a:rPr>
              <a:t>Mental Health Care</a:t>
            </a:r>
          </a:p>
          <a:p>
            <a:pPr marL="177800" indent="-177800" defTabSz="457200">
              <a:spcBef>
                <a:spcPts val="500"/>
              </a:spcBef>
              <a:spcAft>
                <a:spcPts val="0"/>
              </a:spcAft>
              <a:buClr>
                <a:schemeClr val="tx2"/>
              </a:buClr>
              <a:buFont typeface="Arial" panose="020B0604020202020204" pitchFamily="34" charset="0"/>
              <a:buChar char="•"/>
              <a:defRPr/>
            </a:pPr>
            <a:r>
              <a:rPr kumimoji="0" lang="en-US" sz="1400" b="0" i="0" u="none" strike="noStrike" kern="1200" cap="none" spc="0" normalizeH="0" baseline="0" noProof="0" dirty="0">
                <a:ln>
                  <a:noFill/>
                </a:ln>
                <a:effectLst/>
                <a:uLnTx/>
                <a:uFillTx/>
                <a:latin typeface="+mn-lt"/>
                <a:ea typeface="+mn-ea"/>
                <a:cs typeface="+mn-cs"/>
              </a:rPr>
              <a:t>24/7 Acute Care</a:t>
            </a:r>
            <a:endParaRPr lang="en-US" sz="1400" b="0" kern="0" spc="10" dirty="0">
              <a:latin typeface="+mn-lt"/>
              <a:cs typeface="Arial" panose="020B0604020202020204" pitchFamily="34" charset="0"/>
            </a:endParaRPr>
          </a:p>
          <a:p>
            <a:pPr marL="177800" marR="0" lvl="0" indent="-177800" defTabSz="914400" rtl="0" eaLnBrk="1" fontAlgn="auto" latinLnBrk="0" hangingPunct="1">
              <a:lnSpc>
                <a:spcPct val="92000"/>
              </a:lnSpc>
              <a:spcBef>
                <a:spcPts val="500"/>
              </a:spcBef>
              <a:spcAft>
                <a:spcPts val="0"/>
              </a:spcAft>
              <a:buClr>
                <a:schemeClr val="tx2"/>
              </a:buClr>
              <a:buSzTx/>
              <a:buFont typeface="Arial" panose="020B0604020202020204" pitchFamily="34" charset="0"/>
              <a:buChar char="•"/>
              <a:defRPr/>
            </a:pPr>
            <a:r>
              <a:rPr kumimoji="0" lang="en-US" sz="1400" b="0" i="0" u="none" strike="noStrike" kern="1200" cap="none" spc="0" normalizeH="0" baseline="0" noProof="0" dirty="0">
                <a:ln>
                  <a:noFill/>
                </a:ln>
                <a:effectLst/>
                <a:uLnTx/>
                <a:uFillTx/>
                <a:latin typeface="+mn-lt"/>
                <a:ea typeface="+mn-ea"/>
                <a:cs typeface="+mn-cs"/>
              </a:rPr>
              <a:t>Chronic Condition Care</a:t>
            </a:r>
          </a:p>
          <a:p>
            <a:pPr marL="177800" marR="0" lvl="0" indent="-177800" defTabSz="914400" rtl="0" eaLnBrk="1" fontAlgn="auto" latinLnBrk="0" hangingPunct="1">
              <a:lnSpc>
                <a:spcPct val="92000"/>
              </a:lnSpc>
              <a:spcBef>
                <a:spcPts val="500"/>
              </a:spcBef>
              <a:spcAft>
                <a:spcPts val="0"/>
              </a:spcAft>
              <a:buClr>
                <a:schemeClr val="tx2"/>
              </a:buClr>
              <a:buSzTx/>
              <a:buFont typeface="Arial" panose="020B0604020202020204" pitchFamily="34" charset="0"/>
              <a:buChar char="•"/>
              <a:defRPr/>
            </a:pPr>
            <a:r>
              <a:rPr kumimoji="0" lang="en-US" sz="1400" b="0" i="0" u="none" strike="noStrike" kern="1200" cap="none" spc="0" normalizeH="0" baseline="0" noProof="0" dirty="0">
                <a:ln>
                  <a:noFill/>
                </a:ln>
                <a:effectLst/>
                <a:uLnTx/>
                <a:uFillTx/>
                <a:latin typeface="+mn-lt"/>
                <a:ea typeface="+mn-ea"/>
                <a:cs typeface="+mn-cs"/>
              </a:rPr>
              <a:t>Expert Medical Opinion</a:t>
            </a:r>
          </a:p>
          <a:p>
            <a:pPr marL="177800" marR="0" lvl="0" indent="-177800" defTabSz="914400" rtl="0" eaLnBrk="1" fontAlgn="auto" latinLnBrk="0" hangingPunct="1">
              <a:lnSpc>
                <a:spcPct val="92000"/>
              </a:lnSpc>
              <a:spcBef>
                <a:spcPts val="500"/>
              </a:spcBef>
              <a:spcAft>
                <a:spcPts val="0"/>
              </a:spcAft>
              <a:buClr>
                <a:schemeClr val="tx2"/>
              </a:buClr>
              <a:buSzTx/>
              <a:buFont typeface="Arial" panose="020B0604020202020204" pitchFamily="34" charset="0"/>
              <a:buChar char="•"/>
              <a:defRPr/>
            </a:pPr>
            <a:r>
              <a:rPr kumimoji="0" lang="en-US" sz="1400" b="0" i="0" u="none" strike="noStrike" kern="1200" cap="none" spc="0" normalizeH="0" baseline="0" noProof="0" dirty="0">
                <a:ln>
                  <a:noFill/>
                </a:ln>
                <a:effectLst/>
                <a:uLnTx/>
                <a:uFillTx/>
                <a:latin typeface="+mn-lt"/>
                <a:ea typeface="+mn-ea"/>
                <a:cs typeface="+mn-cs"/>
              </a:rPr>
              <a:t>Preventive Care</a:t>
            </a:r>
            <a:endParaRPr kumimoji="0" lang="en-US" sz="1400" b="0" i="0" u="none" strike="sngStrike" kern="1200" cap="none" spc="0" normalizeH="0" baseline="0" noProof="0" dirty="0">
              <a:ln>
                <a:noFill/>
              </a:ln>
              <a:effectLst/>
              <a:uLnTx/>
              <a:uFillTx/>
              <a:latin typeface="+mn-lt"/>
              <a:ea typeface="+mn-ea"/>
              <a:cs typeface="+mn-cs"/>
            </a:endParaRPr>
          </a:p>
          <a:p>
            <a:pPr marL="177800" indent="-177800">
              <a:lnSpc>
                <a:spcPct val="92000"/>
              </a:lnSpc>
              <a:spcBef>
                <a:spcPts val="500"/>
              </a:spcBef>
              <a:spcAft>
                <a:spcPts val="0"/>
              </a:spcAft>
              <a:buClr>
                <a:schemeClr val="tx2"/>
              </a:buClr>
              <a:buFont typeface="Arial" panose="020B0604020202020204" pitchFamily="34" charset="0"/>
              <a:buChar char="•"/>
              <a:defRPr/>
            </a:pPr>
            <a:r>
              <a:rPr kumimoji="0" lang="en-US" sz="1400" b="0" i="0" u="none" strike="noStrike" kern="1200" cap="none" spc="0" normalizeH="0" baseline="0" noProof="0" dirty="0">
                <a:ln>
                  <a:noFill/>
                </a:ln>
                <a:effectLst/>
                <a:uLnTx/>
                <a:uFillTx/>
                <a:latin typeface="+mn-lt"/>
                <a:ea typeface="+mn-ea"/>
                <a:cs typeface="+mn-cs"/>
              </a:rPr>
              <a:t>Nutrition and Wellness</a:t>
            </a:r>
          </a:p>
          <a:p>
            <a:pPr marL="171450" marR="0" lvl="0" indent="-171450" defTabSz="914400" rtl="0" eaLnBrk="1" fontAlgn="auto" latinLnBrk="0" hangingPunct="1">
              <a:lnSpc>
                <a:spcPct val="92000"/>
              </a:lnSpc>
              <a:spcBef>
                <a:spcPts val="0"/>
              </a:spcBef>
              <a:spcAft>
                <a:spcPts val="0"/>
              </a:spcAft>
              <a:buClrTx/>
              <a:buSzTx/>
              <a:buFont typeface="Arial" panose="020B0604020202020204" pitchFamily="34" charset="0"/>
              <a:buChar char="•"/>
              <a:tabLst/>
              <a:defRPr/>
            </a:pPr>
            <a:endParaRPr kumimoji="0" lang="en-US" sz="1200" b="1"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endParaRPr>
          </a:p>
          <a:p>
            <a:pPr marL="171450" marR="0" lvl="0" indent="-171450" defTabSz="914400" rtl="0" eaLnBrk="1" fontAlgn="auto" latinLnBrk="0" hangingPunct="1">
              <a:lnSpc>
                <a:spcPct val="92000"/>
              </a:lnSpc>
              <a:spcBef>
                <a:spcPts val="0"/>
              </a:spcBef>
              <a:spcAft>
                <a:spcPts val="0"/>
              </a:spcAft>
              <a:buClrTx/>
              <a:buSzTx/>
              <a:buFont typeface="Arial" panose="020B0604020202020204" pitchFamily="34" charset="0"/>
              <a:buChar char="•"/>
              <a:tabLst/>
              <a:defRPr/>
            </a:pPr>
            <a:endParaRPr kumimoji="0" lang="en-US" sz="1200" b="1"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endParaRPr>
          </a:p>
        </p:txBody>
      </p:sp>
      <p:sp>
        <p:nvSpPr>
          <p:cNvPr id="36" name="TextBox 35">
            <a:extLst>
              <a:ext uri="{FF2B5EF4-FFF2-40B4-BE49-F238E27FC236}">
                <a16:creationId xmlns:a16="http://schemas.microsoft.com/office/drawing/2014/main" id="{550F5049-0A5D-4A55-7BA9-2D479ACFF342}"/>
              </a:ext>
            </a:extLst>
          </p:cNvPr>
          <p:cNvSpPr txBox="1"/>
          <p:nvPr/>
        </p:nvSpPr>
        <p:spPr>
          <a:xfrm>
            <a:off x="4343915" y="4429874"/>
            <a:ext cx="2240179" cy="460511"/>
          </a:xfrm>
          <a:prstGeom prst="rect">
            <a:avLst/>
          </a:prstGeom>
          <a:noFill/>
        </p:spPr>
        <p:txBody>
          <a:bodyPr wrap="square" lIns="0" tIns="0" rIns="0" bIns="0" rtlCol="0">
            <a:spAutoFit/>
          </a:bodyPr>
          <a:lstStyle/>
          <a:p>
            <a:pPr marL="177800" marR="0" lvl="0" indent="-177800" defTabSz="914400" rtl="0" eaLnBrk="1" fontAlgn="auto" latinLnBrk="0" hangingPunct="1">
              <a:lnSpc>
                <a:spcPct val="92000"/>
              </a:lnSpc>
              <a:spcBef>
                <a:spcPts val="500"/>
              </a:spcBef>
              <a:spcAft>
                <a:spcPts val="0"/>
              </a:spcAft>
              <a:buClr>
                <a:schemeClr val="tx2"/>
              </a:buClr>
              <a:buSzTx/>
              <a:buFont typeface="Arial" panose="020B0604020202020204" pitchFamily="34" charset="0"/>
              <a:buChar char="•"/>
              <a:defRPr/>
            </a:pPr>
            <a:r>
              <a:rPr kumimoji="0" lang="en-US" sz="1400" b="0" i="0" u="none" strike="noStrike" kern="1200" cap="none" spc="0" normalizeH="0" baseline="0" noProof="0" dirty="0">
                <a:ln>
                  <a:noFill/>
                </a:ln>
                <a:effectLst/>
                <a:uLnTx/>
                <a:uFillTx/>
                <a:latin typeface="+mn-lt"/>
                <a:ea typeface="+mn-ea"/>
                <a:cs typeface="+mn-cs"/>
              </a:rPr>
              <a:t>Same-Day* Rx</a:t>
            </a:r>
          </a:p>
          <a:p>
            <a:pPr marL="177800" indent="-177800" fontAlgn="auto">
              <a:lnSpc>
                <a:spcPct val="92000"/>
              </a:lnSpc>
              <a:spcBef>
                <a:spcPts val="500"/>
              </a:spcBef>
              <a:spcAft>
                <a:spcPts val="0"/>
              </a:spcAft>
              <a:buClr>
                <a:schemeClr val="tx2"/>
              </a:buClr>
              <a:buFont typeface="Arial" panose="020B0604020202020204" pitchFamily="34" charset="0"/>
              <a:buChar char="•"/>
              <a:defRPr/>
            </a:pPr>
            <a:r>
              <a:rPr kumimoji="0" lang="en-US" sz="1400" b="0" i="0" u="none" strike="noStrike" kern="1200" cap="none" spc="0" normalizeH="0" baseline="0" noProof="0" dirty="0">
                <a:ln>
                  <a:noFill/>
                </a:ln>
                <a:effectLst/>
                <a:uLnTx/>
                <a:uFillTx/>
                <a:latin typeface="+mn-lt"/>
                <a:ea typeface="+mn-ea"/>
                <a:cs typeface="+mn-cs"/>
              </a:rPr>
              <a:t>In-Home* Labs</a:t>
            </a:r>
          </a:p>
        </p:txBody>
      </p:sp>
      <p:sp>
        <p:nvSpPr>
          <p:cNvPr id="37" name="TextBox 36">
            <a:extLst>
              <a:ext uri="{FF2B5EF4-FFF2-40B4-BE49-F238E27FC236}">
                <a16:creationId xmlns:a16="http://schemas.microsoft.com/office/drawing/2014/main" id="{9751CC6F-AA10-0A57-FA08-E0F999AED819}"/>
              </a:ext>
            </a:extLst>
          </p:cNvPr>
          <p:cNvSpPr txBox="1"/>
          <p:nvPr/>
        </p:nvSpPr>
        <p:spPr>
          <a:xfrm>
            <a:off x="6355494" y="4436075"/>
            <a:ext cx="2240179" cy="998543"/>
          </a:xfrm>
          <a:prstGeom prst="rect">
            <a:avLst/>
          </a:prstGeom>
          <a:noFill/>
        </p:spPr>
        <p:txBody>
          <a:bodyPr wrap="square" lIns="0" tIns="0" rIns="0" bIns="0" rtlCol="0">
            <a:spAutoFit/>
          </a:bodyPr>
          <a:lstStyle/>
          <a:p>
            <a:pPr marL="177800" marR="0" lvl="0" indent="-177800" defTabSz="914400" rtl="0" eaLnBrk="1" fontAlgn="auto" latinLnBrk="0" hangingPunct="1">
              <a:lnSpc>
                <a:spcPct val="92000"/>
              </a:lnSpc>
              <a:spcBef>
                <a:spcPts val="500"/>
              </a:spcBef>
              <a:spcAft>
                <a:spcPts val="0"/>
              </a:spcAft>
              <a:buClr>
                <a:schemeClr val="tx2"/>
              </a:buClr>
              <a:buSzTx/>
              <a:buFont typeface="Arial" panose="020B0604020202020204" pitchFamily="34" charset="0"/>
              <a:buChar char="•"/>
              <a:defRPr/>
            </a:pPr>
            <a:r>
              <a:rPr lang="en-US" sz="1400" dirty="0"/>
              <a:t>Wellness and Care Resources</a:t>
            </a:r>
            <a:endParaRPr kumimoji="0" lang="en-US" sz="1400" b="0" i="0" u="none" strike="noStrike" kern="1200" cap="none" spc="0" normalizeH="0" baseline="0" noProof="0" dirty="0">
              <a:ln>
                <a:noFill/>
              </a:ln>
              <a:solidFill>
                <a:schemeClr val="tx1"/>
              </a:solidFill>
              <a:effectLst/>
              <a:uLnTx/>
              <a:uFillTx/>
              <a:ea typeface="+mn-ea"/>
              <a:cs typeface="+mn-cs"/>
            </a:endParaRPr>
          </a:p>
          <a:p>
            <a:pPr marL="177800" marR="0" lvl="0" indent="-177800" defTabSz="914400" rtl="0" eaLnBrk="1" fontAlgn="auto" latinLnBrk="0" hangingPunct="1">
              <a:lnSpc>
                <a:spcPct val="92000"/>
              </a:lnSpc>
              <a:spcBef>
                <a:spcPts val="500"/>
              </a:spcBef>
              <a:spcAft>
                <a:spcPts val="0"/>
              </a:spcAft>
              <a:buClr>
                <a:schemeClr val="tx2"/>
              </a:buClr>
              <a:buSzTx/>
              <a:buFont typeface="Arial" panose="020B0604020202020204" pitchFamily="34" charset="0"/>
              <a:buChar char="•"/>
              <a:defRPr/>
            </a:pPr>
            <a:r>
              <a:rPr kumimoji="0" lang="en-US" sz="1400" b="0" i="0" u="none" strike="noStrike" kern="1200" cap="none" spc="0" normalizeH="0" baseline="0" noProof="0" dirty="0">
                <a:ln>
                  <a:noFill/>
                </a:ln>
                <a:solidFill>
                  <a:schemeClr val="tx1"/>
                </a:solidFill>
                <a:effectLst/>
                <a:uLnTx/>
                <a:uFillTx/>
                <a:ea typeface="+mn-ea"/>
                <a:cs typeface="+mn-cs"/>
              </a:rPr>
              <a:t>Case Management</a:t>
            </a:r>
          </a:p>
          <a:p>
            <a:pPr marL="171450" marR="0" lvl="0" indent="-171450" defTabSz="914400" rtl="0" eaLnBrk="1" fontAlgn="auto" latinLnBrk="0" hangingPunct="1">
              <a:lnSpc>
                <a:spcPct val="92000"/>
              </a:lnSpc>
              <a:spcBef>
                <a:spcPts val="0"/>
              </a:spcBef>
              <a:spcAft>
                <a:spcPts val="0"/>
              </a:spcAft>
              <a:buClrTx/>
              <a:buSzTx/>
              <a:buFont typeface="Arial" panose="020B0604020202020204" pitchFamily="34" charset="0"/>
              <a:buChar char="•"/>
              <a:tabLst/>
              <a:defRPr/>
            </a:pPr>
            <a:endParaRPr kumimoji="0" lang="en-US" sz="1200" b="1"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endParaRPr>
          </a:p>
          <a:p>
            <a:pPr marL="171450" marR="0" lvl="0" indent="-171450" defTabSz="914400" rtl="0" eaLnBrk="1" fontAlgn="auto" latinLnBrk="0" hangingPunct="1">
              <a:lnSpc>
                <a:spcPct val="92000"/>
              </a:lnSpc>
              <a:spcBef>
                <a:spcPts val="0"/>
              </a:spcBef>
              <a:spcAft>
                <a:spcPts val="0"/>
              </a:spcAft>
              <a:buClrTx/>
              <a:buSzTx/>
              <a:buFont typeface="Arial" panose="020B0604020202020204" pitchFamily="34" charset="0"/>
              <a:buChar char="•"/>
              <a:tabLst/>
              <a:defRPr/>
            </a:pPr>
            <a:endParaRPr kumimoji="0" lang="en-US" sz="1200" b="1"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endParaRPr>
          </a:p>
        </p:txBody>
      </p:sp>
      <p:sp>
        <p:nvSpPr>
          <p:cNvPr id="42" name="TextBox 41">
            <a:extLst>
              <a:ext uri="{FF2B5EF4-FFF2-40B4-BE49-F238E27FC236}">
                <a16:creationId xmlns:a16="http://schemas.microsoft.com/office/drawing/2014/main" id="{D6AE21A2-AF3D-0521-8322-53A7A0785DDB}"/>
              </a:ext>
            </a:extLst>
          </p:cNvPr>
          <p:cNvSpPr txBox="1"/>
          <p:nvPr/>
        </p:nvSpPr>
        <p:spPr>
          <a:xfrm>
            <a:off x="8791279" y="4432307"/>
            <a:ext cx="2240179" cy="1324978"/>
          </a:xfrm>
          <a:prstGeom prst="rect">
            <a:avLst/>
          </a:prstGeom>
          <a:noFill/>
        </p:spPr>
        <p:txBody>
          <a:bodyPr wrap="square" lIns="0" tIns="0" rIns="0" bIns="0" rtlCol="0">
            <a:spAutoFit/>
          </a:bodyPr>
          <a:lstStyle/>
          <a:p>
            <a:pPr marL="177800" marR="0" lvl="0" indent="-177800" defTabSz="914400" rtl="0" eaLnBrk="1" fontAlgn="auto" latinLnBrk="0" hangingPunct="1">
              <a:lnSpc>
                <a:spcPct val="92000"/>
              </a:lnSpc>
              <a:spcBef>
                <a:spcPts val="500"/>
              </a:spcBef>
              <a:spcAft>
                <a:spcPts val="0"/>
              </a:spcAft>
              <a:buClr>
                <a:schemeClr val="tx2"/>
              </a:buClr>
              <a:buSzTx/>
              <a:buFont typeface="Arial" panose="020B0604020202020204" pitchFamily="34" charset="0"/>
              <a:buChar char="•"/>
              <a:defRPr/>
            </a:pPr>
            <a:r>
              <a:rPr kumimoji="0" lang="en-US" sz="1400" b="0" i="0" u="none" strike="noStrike" kern="1200" cap="none" spc="0" normalizeH="0" baseline="0" noProof="0" dirty="0">
                <a:ln>
                  <a:noFill/>
                </a:ln>
                <a:solidFill>
                  <a:schemeClr val="tx1"/>
                </a:solidFill>
                <a:effectLst/>
                <a:uLnTx/>
                <a:uFillTx/>
                <a:ea typeface="+mn-ea"/>
                <a:cs typeface="+mn-cs"/>
              </a:rPr>
              <a:t>Specialists</a:t>
            </a:r>
          </a:p>
          <a:p>
            <a:pPr marL="177800" marR="0" lvl="0" indent="-177800" defTabSz="914400" rtl="0" eaLnBrk="1" fontAlgn="auto" latinLnBrk="0" hangingPunct="1">
              <a:lnSpc>
                <a:spcPct val="92000"/>
              </a:lnSpc>
              <a:spcBef>
                <a:spcPts val="500"/>
              </a:spcBef>
              <a:spcAft>
                <a:spcPts val="0"/>
              </a:spcAft>
              <a:buClr>
                <a:schemeClr val="tx2"/>
              </a:buClr>
              <a:buSzTx/>
              <a:buFont typeface="Arial" panose="020B0604020202020204" pitchFamily="34" charset="0"/>
              <a:buChar char="•"/>
              <a:defRPr/>
            </a:pPr>
            <a:r>
              <a:rPr kumimoji="0" lang="en-US" sz="1400" b="0" i="0" u="none" strike="noStrike" kern="1200" cap="none" spc="0" normalizeH="0" baseline="0" noProof="0" dirty="0">
                <a:ln>
                  <a:noFill/>
                </a:ln>
                <a:solidFill>
                  <a:schemeClr val="tx1"/>
                </a:solidFill>
                <a:effectLst/>
                <a:uLnTx/>
                <a:uFillTx/>
                <a:ea typeface="+mn-ea"/>
                <a:cs typeface="+mn-cs"/>
              </a:rPr>
              <a:t>Labs</a:t>
            </a:r>
          </a:p>
          <a:p>
            <a:pPr marL="177800" marR="0" lvl="0" indent="-177800" defTabSz="914400" rtl="0" eaLnBrk="1" fontAlgn="auto" latinLnBrk="0" hangingPunct="1">
              <a:lnSpc>
                <a:spcPct val="92000"/>
              </a:lnSpc>
              <a:spcBef>
                <a:spcPts val="500"/>
              </a:spcBef>
              <a:spcAft>
                <a:spcPts val="0"/>
              </a:spcAft>
              <a:buClr>
                <a:schemeClr val="tx2"/>
              </a:buClr>
              <a:buSzTx/>
              <a:buFont typeface="Arial" panose="020B0604020202020204" pitchFamily="34" charset="0"/>
              <a:buChar char="•"/>
              <a:defRPr/>
            </a:pPr>
            <a:r>
              <a:rPr lang="en-US" sz="1400" b="0" dirty="0"/>
              <a:t>Preventive Screening</a:t>
            </a:r>
          </a:p>
          <a:p>
            <a:pPr marL="177800" marR="0" lvl="0" indent="-177800" defTabSz="914400" rtl="0" eaLnBrk="1" fontAlgn="auto" latinLnBrk="0" hangingPunct="1">
              <a:lnSpc>
                <a:spcPct val="92000"/>
              </a:lnSpc>
              <a:spcBef>
                <a:spcPts val="500"/>
              </a:spcBef>
              <a:spcAft>
                <a:spcPts val="0"/>
              </a:spcAft>
              <a:buClr>
                <a:schemeClr val="tx2"/>
              </a:buClr>
              <a:buSzTx/>
              <a:buFont typeface="Arial" panose="020B0604020202020204" pitchFamily="34" charset="0"/>
              <a:buChar char="•"/>
              <a:defRPr/>
            </a:pPr>
            <a:r>
              <a:rPr kumimoji="0" lang="en-US" sz="1400" b="0" i="0" u="none" strike="noStrike" kern="1200" cap="none" spc="0" normalizeH="0" baseline="0" noProof="0" dirty="0">
                <a:ln>
                  <a:noFill/>
                </a:ln>
                <a:solidFill>
                  <a:schemeClr val="tx1"/>
                </a:solidFill>
                <a:effectLst/>
                <a:uLnTx/>
                <a:uFillTx/>
                <a:ea typeface="+mn-ea"/>
                <a:cs typeface="+mn-cs"/>
              </a:rPr>
              <a:t>Imaging</a:t>
            </a:r>
          </a:p>
          <a:p>
            <a:pPr marL="171450" marR="0" lvl="0" indent="-171450" defTabSz="914400" rtl="0" eaLnBrk="1" fontAlgn="auto" latinLnBrk="0" hangingPunct="1">
              <a:lnSpc>
                <a:spcPct val="92000"/>
              </a:lnSpc>
              <a:spcBef>
                <a:spcPts val="0"/>
              </a:spcBef>
              <a:spcAft>
                <a:spcPts val="0"/>
              </a:spcAft>
              <a:buClrTx/>
              <a:buSzTx/>
              <a:buFont typeface="Arial" panose="020B0604020202020204" pitchFamily="34" charset="0"/>
              <a:buChar char="•"/>
              <a:tabLst/>
              <a:defRPr/>
            </a:pPr>
            <a:endParaRPr kumimoji="0" lang="en-US" sz="1200" b="1"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endParaRPr>
          </a:p>
          <a:p>
            <a:pPr marL="171450" marR="0" lvl="0" indent="-171450" defTabSz="914400" rtl="0" eaLnBrk="1" fontAlgn="auto" latinLnBrk="0" hangingPunct="1">
              <a:lnSpc>
                <a:spcPct val="92000"/>
              </a:lnSpc>
              <a:spcBef>
                <a:spcPts val="0"/>
              </a:spcBef>
              <a:spcAft>
                <a:spcPts val="0"/>
              </a:spcAft>
              <a:buClrTx/>
              <a:buSzTx/>
              <a:buFont typeface="Arial" panose="020B0604020202020204" pitchFamily="34" charset="0"/>
              <a:buChar char="•"/>
              <a:tabLst/>
              <a:defRPr/>
            </a:pPr>
            <a:endParaRPr kumimoji="0" lang="en-US" sz="1200" b="1"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endParaRPr>
          </a:p>
        </p:txBody>
      </p:sp>
      <p:sp>
        <p:nvSpPr>
          <p:cNvPr id="45" name="Footer Placeholder 21">
            <a:extLst>
              <a:ext uri="{FF2B5EF4-FFF2-40B4-BE49-F238E27FC236}">
                <a16:creationId xmlns:a16="http://schemas.microsoft.com/office/drawing/2014/main" id="{81FCD2AE-BBF9-3064-018D-AEABD8C27378}"/>
              </a:ext>
            </a:extLst>
          </p:cNvPr>
          <p:cNvSpPr txBox="1">
            <a:spLocks/>
          </p:cNvSpPr>
          <p:nvPr/>
        </p:nvSpPr>
        <p:spPr>
          <a:xfrm>
            <a:off x="462476" y="6385577"/>
            <a:ext cx="2062569" cy="107722"/>
          </a:xfrm>
          <a:prstGeom prst="rect">
            <a:avLst/>
          </a:prstGeom>
          <a:noFill/>
        </p:spPr>
        <p:txBody>
          <a:bodyPr vert="horz" wrap="square" lIns="0" tIns="0" rIns="0" bIns="0" rtlCol="0" anchor="b" anchorCtr="0">
            <a:spAutoFit/>
          </a:bodyPr>
          <a:lstStyle>
            <a:defPPr>
              <a:defRPr lang="en-US"/>
            </a:defPPr>
            <a:lvl1pPr marL="0" algn="r" defTabSz="914400" rtl="0" eaLnBrk="1" latinLnBrk="0" hangingPunct="1">
              <a:defRPr lang="en-US" sz="800" kern="1200" dirty="0">
                <a:solidFill>
                  <a:schemeClr val="tx1">
                    <a:lumMod val="75000"/>
                    <a:lumOff val="2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1" u="none" strike="noStrike" kern="1200" cap="none" spc="0" normalizeH="0" baseline="0" noProof="0" dirty="0">
                <a:ln>
                  <a:noFill/>
                </a:ln>
                <a:solidFill>
                  <a:srgbClr val="70AD47">
                    <a:lumMod val="75000"/>
                  </a:srgbClr>
                </a:solidFill>
                <a:effectLst/>
                <a:uLnTx/>
                <a:uFillTx/>
                <a:latin typeface="+mn-lt"/>
                <a:ea typeface="+mn-ea"/>
                <a:cs typeface="+mn-cs"/>
              </a:rPr>
              <a:t>*</a:t>
            </a:r>
            <a:r>
              <a:rPr kumimoji="0" lang="en-US" sz="700" b="0" u="none" strike="noStrike" kern="1200" cap="none" spc="0" normalizeH="0" baseline="0" noProof="0" dirty="0">
                <a:ln>
                  <a:noFill/>
                </a:ln>
                <a:solidFill>
                  <a:schemeClr val="tx1"/>
                </a:solidFill>
                <a:effectLst/>
                <a:uLnTx/>
                <a:uFillTx/>
                <a:latin typeface="+mn-lt"/>
                <a:ea typeface="+mn-ea"/>
                <a:cs typeface="+mn-cs"/>
              </a:rPr>
              <a:t>Where available; expanding to new markets.</a:t>
            </a:r>
          </a:p>
        </p:txBody>
      </p:sp>
      <p:pic>
        <p:nvPicPr>
          <p:cNvPr id="83" name="Picture 82" descr="A person sitting at a desk typing on a keyboard&#10;&#10;Description automatically generated">
            <a:extLst>
              <a:ext uri="{FF2B5EF4-FFF2-40B4-BE49-F238E27FC236}">
                <a16:creationId xmlns:a16="http://schemas.microsoft.com/office/drawing/2014/main" id="{90858495-A90C-A32C-518A-F152D24DA08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707533" y="263923"/>
            <a:ext cx="1967126" cy="1950957"/>
          </a:xfrm>
          <a:prstGeom prst="ellipse">
            <a:avLst/>
          </a:prstGeom>
          <a:ln w="76200">
            <a:solidFill>
              <a:schemeClr val="tx2"/>
            </a:solidFill>
          </a:ln>
        </p:spPr>
      </p:pic>
      <p:pic>
        <p:nvPicPr>
          <p:cNvPr id="80" name="Picture 79" descr="A doctor sitting at a desk using a computer&#10;&#10;Description automatically generated">
            <a:extLst>
              <a:ext uri="{FF2B5EF4-FFF2-40B4-BE49-F238E27FC236}">
                <a16:creationId xmlns:a16="http://schemas.microsoft.com/office/drawing/2014/main" id="{8B53B195-C03C-5FD3-1026-454CE70E3C8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594646" y="854104"/>
            <a:ext cx="1439162" cy="1439162"/>
          </a:xfrm>
          <a:prstGeom prst="ellipse">
            <a:avLst/>
          </a:prstGeom>
          <a:ln w="38100">
            <a:solidFill>
              <a:schemeClr val="accent4"/>
            </a:solidFill>
          </a:ln>
        </p:spPr>
      </p:pic>
      <p:pic>
        <p:nvPicPr>
          <p:cNvPr id="76" name="Picture 75" descr="A doctor writing on a book&#10;&#10;Description automatically generated">
            <a:extLst>
              <a:ext uri="{FF2B5EF4-FFF2-40B4-BE49-F238E27FC236}">
                <a16:creationId xmlns:a16="http://schemas.microsoft.com/office/drawing/2014/main" id="{A217AE89-27FC-86D1-CF68-C8B22AE6335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005052" y="1713245"/>
            <a:ext cx="1440267" cy="1446515"/>
          </a:xfrm>
          <a:prstGeom prst="ellipse">
            <a:avLst/>
          </a:prstGeom>
          <a:ln w="38100">
            <a:solidFill>
              <a:schemeClr val="accent6"/>
            </a:solidFill>
          </a:ln>
        </p:spPr>
      </p:pic>
      <p:pic>
        <p:nvPicPr>
          <p:cNvPr id="78" name="Picture 77" descr="A person looking at a computer screen&#10;&#10;Description automatically generated">
            <a:extLst>
              <a:ext uri="{FF2B5EF4-FFF2-40B4-BE49-F238E27FC236}">
                <a16:creationId xmlns:a16="http://schemas.microsoft.com/office/drawing/2014/main" id="{68D6E242-20B2-47DA-BF77-F383171BE8B5}"/>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flipH="1">
            <a:off x="9466290" y="842005"/>
            <a:ext cx="1450066" cy="1455394"/>
          </a:xfrm>
          <a:prstGeom prst="ellipse">
            <a:avLst/>
          </a:prstGeom>
          <a:noFill/>
          <a:ln w="38100">
            <a:solidFill>
              <a:schemeClr val="accent6">
                <a:lumMod val="50000"/>
              </a:schemeClr>
            </a:solidFill>
          </a:ln>
        </p:spPr>
      </p:pic>
      <p:sp>
        <p:nvSpPr>
          <p:cNvPr id="85" name="Rounded Rectangle 84">
            <a:extLst>
              <a:ext uri="{FF2B5EF4-FFF2-40B4-BE49-F238E27FC236}">
                <a16:creationId xmlns:a16="http://schemas.microsoft.com/office/drawing/2014/main" id="{B8E66616-4743-E6B2-2C9F-AE1C68D21100}"/>
              </a:ext>
            </a:extLst>
          </p:cNvPr>
          <p:cNvSpPr/>
          <p:nvPr/>
        </p:nvSpPr>
        <p:spPr>
          <a:xfrm>
            <a:off x="7530615" y="532435"/>
            <a:ext cx="1067214" cy="321668"/>
          </a:xfrm>
          <a:prstGeom prst="round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72" name="TextBox 71">
            <a:extLst>
              <a:ext uri="{FF2B5EF4-FFF2-40B4-BE49-F238E27FC236}">
                <a16:creationId xmlns:a16="http://schemas.microsoft.com/office/drawing/2014/main" id="{5BA26469-0742-23EA-331D-C18FAFB7E1FC}"/>
              </a:ext>
            </a:extLst>
          </p:cNvPr>
          <p:cNvSpPr txBox="1"/>
          <p:nvPr/>
        </p:nvSpPr>
        <p:spPr>
          <a:xfrm>
            <a:off x="7546931" y="592862"/>
            <a:ext cx="1039661" cy="198196"/>
          </a:xfrm>
          <a:prstGeom prst="rect">
            <a:avLst/>
          </a:prstGeom>
        </p:spPr>
        <p:txBody>
          <a:bodyPr vert="horz" wrap="square" lIns="0" tIns="0" rIns="0" bIns="0" rtlCol="0">
            <a:spAutoFit/>
          </a:bodyPr>
          <a:lstStyle/>
          <a:p>
            <a:pPr marL="0" marR="0" lvl="0" indent="0" algn="ctr" defTabSz="609585" rtl="0" eaLnBrk="1" fontAlgn="auto" latinLnBrk="0" hangingPunct="1">
              <a:lnSpc>
                <a:spcPct val="92000"/>
              </a:lnSpc>
              <a:spcBef>
                <a:spcPts val="0"/>
              </a:spcBef>
              <a:spcAft>
                <a:spcPts val="0"/>
              </a:spcAft>
              <a:buClrTx/>
              <a:buSzTx/>
              <a:buFontTx/>
              <a:buNone/>
              <a:tabLst/>
              <a:defRPr/>
            </a:pPr>
            <a:r>
              <a:rPr lang="en-US" sz="1400" dirty="0">
                <a:solidFill>
                  <a:schemeClr val="bg1"/>
                </a:solidFill>
                <a:latin typeface="+mn-lt"/>
              </a:rPr>
              <a:t>Member</a:t>
            </a:r>
            <a:endParaRPr kumimoji="0" lang="en-US" sz="1400" i="0" u="none" strike="noStrike" kern="1200" cap="none" spc="0" normalizeH="0" baseline="0" noProof="0" dirty="0">
              <a:ln>
                <a:noFill/>
              </a:ln>
              <a:solidFill>
                <a:schemeClr val="bg1"/>
              </a:solidFill>
              <a:effectLst/>
              <a:uLnTx/>
              <a:uFillTx/>
              <a:latin typeface="+mn-lt"/>
              <a:ea typeface="+mn-ea"/>
              <a:cs typeface="+mn-cs"/>
            </a:endParaRPr>
          </a:p>
        </p:txBody>
      </p:sp>
      <p:sp>
        <p:nvSpPr>
          <p:cNvPr id="86" name="Rounded Rectangle 85">
            <a:extLst>
              <a:ext uri="{FF2B5EF4-FFF2-40B4-BE49-F238E27FC236}">
                <a16:creationId xmlns:a16="http://schemas.microsoft.com/office/drawing/2014/main" id="{EF9366F1-C599-B73B-8E28-BCEFF459EE75}"/>
              </a:ext>
            </a:extLst>
          </p:cNvPr>
          <p:cNvSpPr/>
          <p:nvPr/>
        </p:nvSpPr>
        <p:spPr>
          <a:xfrm>
            <a:off x="5405120" y="1920240"/>
            <a:ext cx="1686560" cy="325120"/>
          </a:xfrm>
          <a:prstGeom prst="roundRect">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69" name="TextBox 68">
            <a:extLst>
              <a:ext uri="{FF2B5EF4-FFF2-40B4-BE49-F238E27FC236}">
                <a16:creationId xmlns:a16="http://schemas.microsoft.com/office/drawing/2014/main" id="{C778CAC0-8255-DA5E-5A6A-281858902EF7}"/>
              </a:ext>
            </a:extLst>
          </p:cNvPr>
          <p:cNvSpPr txBox="1"/>
          <p:nvPr/>
        </p:nvSpPr>
        <p:spPr>
          <a:xfrm>
            <a:off x="5429476" y="1986837"/>
            <a:ext cx="1629763" cy="198196"/>
          </a:xfrm>
          <a:prstGeom prst="rect">
            <a:avLst/>
          </a:prstGeom>
        </p:spPr>
        <p:txBody>
          <a:bodyPr vert="horz" wrap="square" lIns="0" tIns="0" rIns="0" bIns="0" rtlCol="0">
            <a:spAutoFit/>
          </a:bodyPr>
          <a:lstStyle/>
          <a:p>
            <a:pPr marL="0" marR="0" lvl="0" indent="0" algn="ctr" defTabSz="609585" rtl="0" eaLnBrk="1" fontAlgn="auto" latinLnBrk="0" hangingPunct="1">
              <a:lnSpc>
                <a:spcPct val="92000"/>
              </a:lnSpc>
              <a:spcBef>
                <a:spcPts val="0"/>
              </a:spcBef>
              <a:spcAft>
                <a:spcPts val="0"/>
              </a:spcAft>
              <a:buClrTx/>
              <a:buSzTx/>
              <a:buFontTx/>
              <a:buNone/>
              <a:tabLst/>
              <a:defRPr/>
            </a:pPr>
            <a:r>
              <a:rPr kumimoji="0" lang="en-US" sz="1400" i="0" u="none" strike="noStrike" kern="1200" cap="none" spc="0" normalizeH="0" baseline="0" noProof="0" dirty="0">
                <a:ln>
                  <a:noFill/>
                </a:ln>
                <a:solidFill>
                  <a:schemeClr val="bg1"/>
                </a:solidFill>
                <a:effectLst/>
                <a:uLnTx/>
                <a:uFillTx/>
                <a:latin typeface="+mn-lt"/>
                <a:ea typeface="+mn-ea"/>
                <a:cs typeface="+mn-cs"/>
              </a:rPr>
              <a:t>Registered Nurse</a:t>
            </a:r>
          </a:p>
        </p:txBody>
      </p:sp>
      <p:sp>
        <p:nvSpPr>
          <p:cNvPr id="89" name="Rounded Rectangle 88">
            <a:extLst>
              <a:ext uri="{FF2B5EF4-FFF2-40B4-BE49-F238E27FC236}">
                <a16:creationId xmlns:a16="http://schemas.microsoft.com/office/drawing/2014/main" id="{1F714F42-E0C3-C611-9881-80790A1E4058}"/>
              </a:ext>
            </a:extLst>
          </p:cNvPr>
          <p:cNvSpPr/>
          <p:nvPr/>
        </p:nvSpPr>
        <p:spPr>
          <a:xfrm>
            <a:off x="10017760" y="924560"/>
            <a:ext cx="1686560" cy="325120"/>
          </a:xfrm>
          <a:prstGeom prst="roundRect">
            <a:avLst/>
          </a:prstGeom>
          <a:solidFill>
            <a:schemeClr val="accent6">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71" name="TextBox 70">
            <a:extLst>
              <a:ext uri="{FF2B5EF4-FFF2-40B4-BE49-F238E27FC236}">
                <a16:creationId xmlns:a16="http://schemas.microsoft.com/office/drawing/2014/main" id="{9FC4B335-8B79-6939-6AA9-BF807E99A920}"/>
              </a:ext>
            </a:extLst>
          </p:cNvPr>
          <p:cNvSpPr txBox="1"/>
          <p:nvPr/>
        </p:nvSpPr>
        <p:spPr>
          <a:xfrm>
            <a:off x="10040989" y="993886"/>
            <a:ext cx="1638975" cy="198196"/>
          </a:xfrm>
          <a:prstGeom prst="rect">
            <a:avLst/>
          </a:prstGeom>
        </p:spPr>
        <p:txBody>
          <a:bodyPr vert="horz" wrap="square" lIns="0" tIns="0" rIns="0" bIns="0" rtlCol="0">
            <a:spAutoFit/>
          </a:bodyPr>
          <a:lstStyle/>
          <a:p>
            <a:pPr marL="0" marR="0" lvl="0" indent="0" algn="ctr" defTabSz="609585" rtl="0" eaLnBrk="1" fontAlgn="auto" latinLnBrk="0" hangingPunct="1">
              <a:lnSpc>
                <a:spcPct val="92000"/>
              </a:lnSpc>
              <a:spcBef>
                <a:spcPts val="0"/>
              </a:spcBef>
              <a:spcAft>
                <a:spcPts val="0"/>
              </a:spcAft>
              <a:buClrTx/>
              <a:buSzTx/>
              <a:buFontTx/>
              <a:buNone/>
              <a:tabLst/>
              <a:defRPr/>
            </a:pPr>
            <a:r>
              <a:rPr kumimoji="0" lang="en-US" sz="1400" i="0" u="none" strike="noStrike" kern="1200" cap="none" spc="0" normalizeH="0" baseline="0" noProof="0" dirty="0">
                <a:ln>
                  <a:noFill/>
                </a:ln>
                <a:solidFill>
                  <a:schemeClr val="bg1"/>
                </a:solidFill>
                <a:effectLst/>
                <a:uLnTx/>
                <a:uFillTx/>
                <a:latin typeface="+mn-lt"/>
                <a:ea typeface="+mn-ea"/>
                <a:cs typeface="+mn-cs"/>
              </a:rPr>
              <a:t>Medical Assistant</a:t>
            </a:r>
          </a:p>
        </p:txBody>
      </p:sp>
      <p:sp>
        <p:nvSpPr>
          <p:cNvPr id="93" name="Rounded Rectangle 92">
            <a:extLst>
              <a:ext uri="{FF2B5EF4-FFF2-40B4-BE49-F238E27FC236}">
                <a16:creationId xmlns:a16="http://schemas.microsoft.com/office/drawing/2014/main" id="{A904074E-323D-9787-6795-8C12CFDBAF7A}"/>
              </a:ext>
            </a:extLst>
          </p:cNvPr>
          <p:cNvSpPr/>
          <p:nvPr/>
        </p:nvSpPr>
        <p:spPr>
          <a:xfrm>
            <a:off x="8879840" y="2783840"/>
            <a:ext cx="2174240" cy="325120"/>
          </a:xfrm>
          <a:prstGeom prst="roundRect">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70" name="TextBox 69">
            <a:extLst>
              <a:ext uri="{FF2B5EF4-FFF2-40B4-BE49-F238E27FC236}">
                <a16:creationId xmlns:a16="http://schemas.microsoft.com/office/drawing/2014/main" id="{8703FBF2-07A2-F602-EF07-A9AD10125419}"/>
              </a:ext>
            </a:extLst>
          </p:cNvPr>
          <p:cNvSpPr txBox="1"/>
          <p:nvPr/>
        </p:nvSpPr>
        <p:spPr>
          <a:xfrm>
            <a:off x="8917418" y="2845785"/>
            <a:ext cx="2095839" cy="198196"/>
          </a:xfrm>
          <a:prstGeom prst="rect">
            <a:avLst/>
          </a:prstGeom>
        </p:spPr>
        <p:txBody>
          <a:bodyPr vert="horz" wrap="square" lIns="0" tIns="0" rIns="0" bIns="0" rtlCol="0">
            <a:spAutoFit/>
          </a:bodyPr>
          <a:lstStyle/>
          <a:p>
            <a:pPr marL="0" marR="0" lvl="0" indent="0" algn="ctr" defTabSz="609585" rtl="0" eaLnBrk="1" fontAlgn="auto" latinLnBrk="0" hangingPunct="1">
              <a:lnSpc>
                <a:spcPct val="92000"/>
              </a:lnSpc>
              <a:spcBef>
                <a:spcPts val="0"/>
              </a:spcBef>
              <a:spcAft>
                <a:spcPts val="0"/>
              </a:spcAft>
              <a:buClrTx/>
              <a:buSzTx/>
              <a:buFontTx/>
              <a:buNone/>
              <a:tabLst/>
              <a:defRPr/>
            </a:pPr>
            <a:r>
              <a:rPr kumimoji="0" lang="en-US" sz="1400" i="0" u="none" strike="noStrike" kern="1200" cap="none" spc="0" normalizeH="0" baseline="0" noProof="0" dirty="0">
                <a:ln>
                  <a:noFill/>
                </a:ln>
                <a:solidFill>
                  <a:schemeClr val="bg1"/>
                </a:solidFill>
                <a:effectLst/>
                <a:uLnTx/>
                <a:uFillTx/>
                <a:latin typeface="+mn-lt"/>
                <a:ea typeface="+mn-ea"/>
                <a:cs typeface="+mn-cs"/>
              </a:rPr>
              <a:t>Primary Care Physician</a:t>
            </a:r>
          </a:p>
        </p:txBody>
      </p:sp>
      <p:sp>
        <p:nvSpPr>
          <p:cNvPr id="97" name="Rounded Rectangle 96">
            <a:extLst>
              <a:ext uri="{FF2B5EF4-FFF2-40B4-BE49-F238E27FC236}">
                <a16:creationId xmlns:a16="http://schemas.microsoft.com/office/drawing/2014/main" id="{0B5F8494-707A-407A-A9FF-58F481D34ED8}"/>
              </a:ext>
            </a:extLst>
          </p:cNvPr>
          <p:cNvSpPr/>
          <p:nvPr/>
        </p:nvSpPr>
        <p:spPr>
          <a:xfrm>
            <a:off x="609600" y="3518704"/>
            <a:ext cx="10972800" cy="2689056"/>
          </a:xfrm>
          <a:prstGeom prst="roundRect">
            <a:avLst/>
          </a:prstGeom>
          <a:noFill/>
          <a:ln w="38100">
            <a:solidFill>
              <a:schemeClr val="accent4"/>
            </a:solid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dirty="0"/>
          </a:p>
        </p:txBody>
      </p:sp>
      <p:sp>
        <p:nvSpPr>
          <p:cNvPr id="40" name="Rectangle 39">
            <a:extLst>
              <a:ext uri="{FF2B5EF4-FFF2-40B4-BE49-F238E27FC236}">
                <a16:creationId xmlns:a16="http://schemas.microsoft.com/office/drawing/2014/main" id="{4F38E9F6-ABA1-39AA-00C1-5095D5AAE88D}"/>
              </a:ext>
            </a:extLst>
          </p:cNvPr>
          <p:cNvSpPr/>
          <p:nvPr/>
        </p:nvSpPr>
        <p:spPr>
          <a:xfrm>
            <a:off x="3557767" y="6002486"/>
            <a:ext cx="5088835" cy="356775"/>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900"/>
              </a:spcBef>
              <a:spcAft>
                <a:spcPts val="0"/>
              </a:spcAft>
              <a:buClrTx/>
              <a:buSzTx/>
              <a:buFontTx/>
              <a:buNone/>
              <a:tabLst/>
              <a:defRPr/>
            </a:pPr>
            <a:r>
              <a:rPr kumimoji="0" lang="en-US" sz="1600" b="1" i="0" u="none" strike="noStrike" kern="1200" cap="none" spc="0" normalizeH="0" baseline="0" noProof="0" dirty="0">
                <a:ln>
                  <a:noFill/>
                </a:ln>
                <a:solidFill>
                  <a:schemeClr val="tx1"/>
                </a:solidFill>
                <a:effectLst/>
                <a:uLnTx/>
                <a:uFillTx/>
                <a:ea typeface="+mn-ea"/>
                <a:cs typeface="+mn-cs"/>
              </a:rPr>
              <a:t>Health Records Available to Your Entire Care Team</a:t>
            </a:r>
          </a:p>
        </p:txBody>
      </p:sp>
      <p:cxnSp>
        <p:nvCxnSpPr>
          <p:cNvPr id="99" name="Straight Connector 98">
            <a:extLst>
              <a:ext uri="{FF2B5EF4-FFF2-40B4-BE49-F238E27FC236}">
                <a16:creationId xmlns:a16="http://schemas.microsoft.com/office/drawing/2014/main" id="{989B26BB-5B97-71B6-9CED-59713C43827E}"/>
              </a:ext>
            </a:extLst>
          </p:cNvPr>
          <p:cNvCxnSpPr/>
          <p:nvPr/>
        </p:nvCxnSpPr>
        <p:spPr>
          <a:xfrm>
            <a:off x="4135120" y="3776176"/>
            <a:ext cx="0" cy="2204720"/>
          </a:xfrm>
          <a:prstGeom prst="line">
            <a:avLst/>
          </a:prstGeom>
          <a:ln w="127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9F84FFA3-A1F4-8B9C-B7D8-52709414B237}"/>
              </a:ext>
            </a:extLst>
          </p:cNvPr>
          <p:cNvCxnSpPr/>
          <p:nvPr/>
        </p:nvCxnSpPr>
        <p:spPr>
          <a:xfrm>
            <a:off x="6106160" y="3755856"/>
            <a:ext cx="0" cy="2204720"/>
          </a:xfrm>
          <a:prstGeom prst="line">
            <a:avLst/>
          </a:prstGeom>
          <a:ln w="127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175E47A9-4DA8-CEF0-FB35-3E739668B2B5}"/>
              </a:ext>
            </a:extLst>
          </p:cNvPr>
          <p:cNvCxnSpPr/>
          <p:nvPr/>
        </p:nvCxnSpPr>
        <p:spPr>
          <a:xfrm>
            <a:off x="8493760" y="3766016"/>
            <a:ext cx="0" cy="2204720"/>
          </a:xfrm>
          <a:prstGeom prst="line">
            <a:avLst/>
          </a:prstGeom>
          <a:ln w="127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 Placeholder 3">
            <a:extLst>
              <a:ext uri="{FF2B5EF4-FFF2-40B4-BE49-F238E27FC236}">
                <a16:creationId xmlns:a16="http://schemas.microsoft.com/office/drawing/2014/main" id="{37AF383E-181D-5DFE-5F85-3B7E1BC1F404}"/>
              </a:ext>
            </a:extLst>
          </p:cNvPr>
          <p:cNvSpPr txBox="1">
            <a:spLocks/>
          </p:cNvSpPr>
          <p:nvPr/>
        </p:nvSpPr>
        <p:spPr>
          <a:xfrm>
            <a:off x="457200" y="6553200"/>
            <a:ext cx="6490252" cy="304800"/>
          </a:xfrm>
          <a:prstGeom prst="rect">
            <a:avLst/>
          </a:prstGeom>
        </p:spPr>
        <p:txBody>
          <a:bodyPr vert="horz" wrap="square" lIns="0" tIns="0" rIns="0" bIns="0" rtlCol="0" anchor="ctr">
            <a:noAutofit/>
          </a:bodyPr>
          <a:lstStyle>
            <a:lvl1pPr marL="0" indent="0" algn="l" defTabSz="685800" rtl="0" eaLnBrk="1" latinLnBrk="0" hangingPunct="1">
              <a:lnSpc>
                <a:spcPct val="100000"/>
              </a:lnSpc>
              <a:spcBef>
                <a:spcPts val="600"/>
              </a:spcBef>
              <a:spcAft>
                <a:spcPts val="300"/>
              </a:spcAft>
              <a:buClr>
                <a:schemeClr val="tx2"/>
              </a:buClr>
              <a:buFontTx/>
              <a:buNone/>
              <a:defRPr sz="800" kern="600" baseline="0">
                <a:solidFill>
                  <a:schemeClr val="tx1"/>
                </a:solidFill>
                <a:latin typeface="+mn-lt"/>
                <a:ea typeface="+mn-ea"/>
                <a:cs typeface="+mn-cs"/>
              </a:defRPr>
            </a:lvl1pPr>
            <a:lvl2pPr marL="457200" indent="-228600" algn="l" defTabSz="685800" rtl="0" eaLnBrk="1" latinLnBrk="0" hangingPunct="1">
              <a:lnSpc>
                <a:spcPct val="100000"/>
              </a:lnSpc>
              <a:spcBef>
                <a:spcPts val="0"/>
              </a:spcBef>
              <a:spcAft>
                <a:spcPts val="600"/>
              </a:spcAft>
              <a:buClr>
                <a:srgbClr val="D1310A"/>
              </a:buClr>
              <a:buFont typeface="Arial" panose="020B0604020202020204" pitchFamily="34" charset="0"/>
              <a:buChar char="•"/>
              <a:defRPr sz="1800" kern="6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0"/>
              </a:spcBef>
              <a:spcAft>
                <a:spcPct val="0"/>
              </a:spcAft>
              <a:buClrTx/>
              <a:buSzTx/>
              <a:buFontTx/>
              <a:buNone/>
              <a:tabLst/>
              <a:defRPr/>
            </a:pPr>
            <a:r>
              <a:rPr lang="en-US" sz="600" b="0" dirty="0">
                <a:solidFill>
                  <a:schemeClr val="bg1"/>
                </a:solidFill>
                <a:effectLst/>
                <a:ea typeface="Calibri" panose="020F0502020204030204" pitchFamily="34" charset="0"/>
                <a:cs typeface="Times New Roman" panose="02020603050405020304" pitchFamily="18" charset="0"/>
              </a:rPr>
              <a:t>Teladoc Health is an independent company that has contracted with Blue Cross and Blue Shield of Illinois to provide virtual medical care for members with coverage through BCBSIL.</a:t>
            </a:r>
            <a:br>
              <a:rPr kumimoji="0" lang="en-US" sz="600" b="0" i="0" u="none" strike="noStrike" kern="1200" cap="none" spc="0" normalizeH="0" baseline="0" noProof="0" dirty="0">
                <a:ln>
                  <a:noFill/>
                </a:ln>
                <a:solidFill>
                  <a:schemeClr val="bg1"/>
                </a:solidFill>
                <a:effectLst/>
                <a:uLnTx/>
                <a:uFillTx/>
                <a:ea typeface="+mn-ea"/>
                <a:cs typeface="+mn-cs"/>
              </a:rPr>
            </a:br>
            <a:r>
              <a:rPr kumimoji="0" lang="en-US" sz="600" b="0" i="0" u="none" strike="noStrike" kern="1200" cap="none" spc="0" normalizeH="0" baseline="0" noProof="0" dirty="0">
                <a:ln>
                  <a:noFill/>
                </a:ln>
                <a:solidFill>
                  <a:schemeClr val="bg1"/>
                </a:solidFill>
                <a:effectLst/>
                <a:uLnTx/>
                <a:uFillTx/>
                <a:ea typeface="+mn-ea"/>
                <a:cs typeface="+mn-cs"/>
              </a:rPr>
              <a:t>BCBSIL makes no endorsement, representations or warranties regarding third-party vendors and the products and services offered by them.</a:t>
            </a:r>
          </a:p>
        </p:txBody>
      </p:sp>
    </p:spTree>
    <p:extLst>
      <p:ext uri="{BB962C8B-B14F-4D97-AF65-F5344CB8AC3E}">
        <p14:creationId xmlns:p14="http://schemas.microsoft.com/office/powerpoint/2010/main" val="1106741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220539-D24C-4F08-8F24-9DFE357BC2BA}"/>
              </a:ext>
            </a:extLst>
          </p:cNvPr>
          <p:cNvSpPr>
            <a:spLocks noGrp="1"/>
          </p:cNvSpPr>
          <p:nvPr>
            <p:ph type="body" sz="quarter" idx="13"/>
          </p:nvPr>
        </p:nvSpPr>
        <p:spPr>
          <a:xfrm>
            <a:off x="457200" y="6172200"/>
            <a:ext cx="6781799" cy="312420"/>
          </a:xfrm>
        </p:spPr>
        <p:txBody>
          <a:bodyPr/>
          <a:lstStyle/>
          <a:p>
            <a:r>
              <a:rPr lang="en-US" dirty="0">
                <a:latin typeface="Arial" panose="020B0604020202020204" pitchFamily="34" charset="0"/>
                <a:cs typeface="Arial" pitchFamily="34" charset="0"/>
              </a:rPr>
              <a:t>*After deductible</a:t>
            </a:r>
          </a:p>
        </p:txBody>
      </p:sp>
      <p:graphicFrame>
        <p:nvGraphicFramePr>
          <p:cNvPr id="8" name="Group 3">
            <a:extLst>
              <a:ext uri="{FF2B5EF4-FFF2-40B4-BE49-F238E27FC236}">
                <a16:creationId xmlns:a16="http://schemas.microsoft.com/office/drawing/2014/main" id="{57499CDA-9733-4EED-855D-10EF845B332C}"/>
              </a:ext>
            </a:extLst>
          </p:cNvPr>
          <p:cNvGraphicFramePr>
            <a:graphicFrameLocks noGrp="1"/>
          </p:cNvGraphicFramePr>
          <p:nvPr>
            <p:ph idx="1"/>
            <p:extLst>
              <p:ext uri="{D42A27DB-BD31-4B8C-83A1-F6EECF244321}">
                <p14:modId xmlns:p14="http://schemas.microsoft.com/office/powerpoint/2010/main" val="692268479"/>
              </p:ext>
            </p:extLst>
          </p:nvPr>
        </p:nvGraphicFramePr>
        <p:xfrm>
          <a:off x="457200" y="1302327"/>
          <a:ext cx="11277599" cy="4889135"/>
        </p:xfrm>
        <a:graphic>
          <a:graphicData uri="http://schemas.openxmlformats.org/drawingml/2006/table">
            <a:tbl>
              <a:tblPr/>
              <a:tblGrid>
                <a:gridCol w="5698155">
                  <a:extLst>
                    <a:ext uri="{9D8B030D-6E8A-4147-A177-3AD203B41FA5}">
                      <a16:colId xmlns:a16="http://schemas.microsoft.com/office/drawing/2014/main" val="20000"/>
                    </a:ext>
                  </a:extLst>
                </a:gridCol>
                <a:gridCol w="2789722">
                  <a:extLst>
                    <a:ext uri="{9D8B030D-6E8A-4147-A177-3AD203B41FA5}">
                      <a16:colId xmlns:a16="http://schemas.microsoft.com/office/drawing/2014/main" val="20001"/>
                    </a:ext>
                  </a:extLst>
                </a:gridCol>
                <a:gridCol w="2789722">
                  <a:extLst>
                    <a:ext uri="{9D8B030D-6E8A-4147-A177-3AD203B41FA5}">
                      <a16:colId xmlns:a16="http://schemas.microsoft.com/office/drawing/2014/main" val="20002"/>
                    </a:ext>
                  </a:extLst>
                </a:gridCol>
              </a:tblGrid>
              <a:tr h="406711">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tx1">
                              <a:lumMod val="85000"/>
                              <a:lumOff val="15000"/>
                            </a:schemeClr>
                          </a:solidFill>
                          <a:effectLst/>
                          <a:latin typeface="Arial" panose="020B0604020202020204" pitchFamily="34" charset="0"/>
                          <a:cs typeface="Arial" panose="020B0604020202020204" pitchFamily="34" charset="0"/>
                        </a:rPr>
                        <a:t>Benefit</a:t>
                      </a:r>
                    </a:p>
                  </a:txBody>
                  <a:tcPr marR="46128" marB="137160" anchor="b"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chemeClr val="bg2"/>
                    </a:solid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a:ln>
                            <a:noFill/>
                          </a:ln>
                          <a:solidFill>
                            <a:schemeClr val="bg1"/>
                          </a:solidFill>
                          <a:effectLst/>
                          <a:latin typeface="Arial" pitchFamily="34" charset="0"/>
                          <a:cs typeface="Arial" pitchFamily="34" charset="0"/>
                        </a:rPr>
                        <a:t>PPO Plan</a:t>
                      </a:r>
                    </a:p>
                  </a:txBody>
                  <a:tcPr marL="46128" marR="46128"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75000"/>
                      </a:schemeClr>
                    </a:solidFill>
                  </a:tcPr>
                </a:tc>
                <a:tc hMerge="1">
                  <a:txBody>
                    <a:bodyPr/>
                    <a:lstStyle/>
                    <a:p>
                      <a:endParaRPr lang="en-US"/>
                    </a:p>
                  </a:txBody>
                  <a:tcPr/>
                </a:tc>
                <a:extLst>
                  <a:ext uri="{0D108BD9-81ED-4DB2-BD59-A6C34878D82A}">
                    <a16:rowId xmlns:a16="http://schemas.microsoft.com/office/drawing/2014/main" val="10000"/>
                  </a:ext>
                </a:extLst>
              </a:tr>
              <a:tr h="405142">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In-Network</a:t>
                      </a:r>
                    </a:p>
                  </a:txBody>
                  <a:tcPr marL="46128" marR="46128" anchor="ctr" horzOverflow="overflow">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Out-of-Network</a:t>
                      </a:r>
                    </a:p>
                  </a:txBody>
                  <a:tcPr marL="46128" marR="46128"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1"/>
                  </a:ext>
                </a:extLst>
              </a:tr>
              <a:tr h="37066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cs typeface="Arial" pitchFamily="34" charset="0"/>
                        </a:rPr>
                        <a:t>Individual Deductible</a:t>
                      </a:r>
                    </a:p>
                  </a:txBody>
                  <a:tcPr marL="92256" marR="46128" anchor="ctr"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a:ln>
                            <a:noFill/>
                          </a:ln>
                          <a:solidFill>
                            <a:schemeClr val="tx1"/>
                          </a:solidFill>
                          <a:effectLst/>
                          <a:latin typeface="Arial" pitchFamily="34" charset="0"/>
                        </a:rPr>
                        <a:t>$300</a:t>
                      </a:r>
                    </a:p>
                  </a:txBody>
                  <a:tcPr marL="46128" marR="46128" anchor="ctr" horzOverflow="overflow">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F2F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1600" b="0" i="0" u="none" strike="noStrike" cap="none" normalizeH="0" baseline="0" dirty="0">
                          <a:ln>
                            <a:noFill/>
                          </a:ln>
                          <a:solidFill>
                            <a:schemeClr val="tx1"/>
                          </a:solidFill>
                          <a:effectLst/>
                          <a:latin typeface="Arial" pitchFamily="34" charset="0"/>
                          <a:cs typeface="Arial" pitchFamily="34" charset="0"/>
                        </a:rPr>
                        <a:t>$600</a:t>
                      </a:r>
                    </a:p>
                  </a:txBody>
                  <a:tcPr marL="46128" marR="46128"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7EBFB"/>
                    </a:solidFill>
                  </a:tcPr>
                </a:tc>
                <a:extLst>
                  <a:ext uri="{0D108BD9-81ED-4DB2-BD59-A6C34878D82A}">
                    <a16:rowId xmlns:a16="http://schemas.microsoft.com/office/drawing/2014/main" val="10002"/>
                  </a:ext>
                </a:extLst>
              </a:tr>
              <a:tr h="37066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cs typeface="Arial" pitchFamily="34" charset="0"/>
                        </a:rPr>
                        <a:t>Family Deductible</a:t>
                      </a:r>
                    </a:p>
                  </a:txBody>
                  <a:tcPr marL="92256" marR="46128" anchor="ctr"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a:ln>
                            <a:noFill/>
                          </a:ln>
                          <a:solidFill>
                            <a:schemeClr val="tx1"/>
                          </a:solidFill>
                          <a:effectLst/>
                          <a:latin typeface="Arial" pitchFamily="34" charset="0"/>
                          <a:cs typeface="Arial" pitchFamily="34" charset="0"/>
                        </a:rPr>
                        <a:t>$600</a:t>
                      </a:r>
                    </a:p>
                  </a:txBody>
                  <a:tcPr marL="46128" marR="46128" anchor="ctr" horzOverflow="overflow">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F2F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pitchFamily="34" charset="0"/>
                          <a:cs typeface="Arial" pitchFamily="34" charset="0"/>
                        </a:rPr>
                        <a:t>$1,200</a:t>
                      </a:r>
                    </a:p>
                  </a:txBody>
                  <a:tcPr marL="46128" marR="46128"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7EBFB"/>
                    </a:solidFill>
                  </a:tcPr>
                </a:tc>
                <a:extLst>
                  <a:ext uri="{0D108BD9-81ED-4DB2-BD59-A6C34878D82A}">
                    <a16:rowId xmlns:a16="http://schemas.microsoft.com/office/drawing/2014/main" val="10003"/>
                  </a:ext>
                </a:extLst>
              </a:tr>
              <a:tr h="37066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cs typeface="Arial" pitchFamily="34" charset="0"/>
                        </a:rPr>
                        <a:t>Individual Out-of-Pocket Max</a:t>
                      </a:r>
                    </a:p>
                  </a:txBody>
                  <a:tcPr marL="92256" marR="46128" anchor="ctr"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40000"/>
                        <a:lumOff val="60000"/>
                      </a:schemeClr>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a:ln>
                            <a:noFill/>
                          </a:ln>
                          <a:solidFill>
                            <a:schemeClr val="tx1"/>
                          </a:solidFill>
                          <a:effectLst/>
                          <a:latin typeface="Arial" pitchFamily="34" charset="0"/>
                        </a:rPr>
                        <a:t>$1,500</a:t>
                      </a:r>
                    </a:p>
                  </a:txBody>
                  <a:tcPr marL="46128" marR="46128" anchor="ctr" anchorCtr="1" horzOverflow="overflow">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F2FC"/>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0" lang="en-US" sz="1600" b="0" i="0" u="none" strike="noStrike" cap="none" normalizeH="0" baseline="0" dirty="0">
                          <a:ln>
                            <a:noFill/>
                          </a:ln>
                          <a:solidFill>
                            <a:schemeClr val="tx1"/>
                          </a:solidFill>
                          <a:effectLst/>
                          <a:latin typeface="Arial" pitchFamily="34" charset="0"/>
                          <a:cs typeface="Arial" pitchFamily="34" charset="0"/>
                        </a:rPr>
                        <a:t>$3,000</a:t>
                      </a:r>
                    </a:p>
                  </a:txBody>
                  <a:tcPr marL="46128" marR="46128"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7EBFB"/>
                    </a:solidFill>
                  </a:tcPr>
                </a:tc>
                <a:extLst>
                  <a:ext uri="{0D108BD9-81ED-4DB2-BD59-A6C34878D82A}">
                    <a16:rowId xmlns:a16="http://schemas.microsoft.com/office/drawing/2014/main" val="10004"/>
                  </a:ext>
                </a:extLst>
              </a:tr>
              <a:tr h="37066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cs typeface="Arial" pitchFamily="34" charset="0"/>
                        </a:rPr>
                        <a:t>Family Out-of-Pocket Max</a:t>
                      </a:r>
                    </a:p>
                  </a:txBody>
                  <a:tcPr marL="92256" marR="46128" anchor="ctr"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40000"/>
                        <a:lumOff val="60000"/>
                      </a:schemeClr>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a:ln>
                            <a:noFill/>
                          </a:ln>
                          <a:solidFill>
                            <a:schemeClr val="tx1"/>
                          </a:solidFill>
                          <a:effectLst/>
                          <a:latin typeface="Arial" pitchFamily="34" charset="0"/>
                          <a:cs typeface="Arial" pitchFamily="34" charset="0"/>
                        </a:rPr>
                        <a:t>$3,000</a:t>
                      </a:r>
                    </a:p>
                  </a:txBody>
                  <a:tcPr marL="46128" marR="46128" anchor="ctr" anchorCtr="1" horzOverflow="overflow">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F2FC"/>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pitchFamily="34" charset="0"/>
                          <a:cs typeface="Arial" pitchFamily="34" charset="0"/>
                        </a:rPr>
                        <a:t>$6,000</a:t>
                      </a:r>
                    </a:p>
                  </a:txBody>
                  <a:tcPr marL="46128" marR="46128"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7EBFB"/>
                    </a:solidFill>
                  </a:tcPr>
                </a:tc>
                <a:extLst>
                  <a:ext uri="{0D108BD9-81ED-4DB2-BD59-A6C34878D82A}">
                    <a16:rowId xmlns:a16="http://schemas.microsoft.com/office/drawing/2014/main" val="10005"/>
                  </a:ext>
                </a:extLst>
              </a:tr>
              <a:tr h="370662">
                <a:tc>
                  <a:txBody>
                    <a:bodyPr/>
                    <a:lstStyle/>
                    <a:p>
                      <a:pPr marL="0" marR="0" lvl="0" indent="0" algn="l" defTabSz="914400" rtl="0" eaLnBrk="1" fontAlgn="b"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cs typeface="Arial" pitchFamily="34" charset="0"/>
                        </a:rPr>
                        <a:t>Office Visit</a:t>
                      </a:r>
                    </a:p>
                  </a:txBody>
                  <a:tcPr marL="92256" marR="46128" anchor="ctr"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40000"/>
                        <a:lumOff val="60000"/>
                      </a:schemeClr>
                    </a:solidFill>
                  </a:tcPr>
                </a:tc>
                <a:tc>
                  <a:txBody>
                    <a:bodyPr/>
                    <a:lstStyle/>
                    <a:p>
                      <a:pPr marL="0" marR="0" lvl="0" indent="0" algn="r" defTabSz="914400" rtl="0" eaLnBrk="1" fontAlgn="ctr" latinLnBrk="0" hangingPunct="1">
                        <a:lnSpc>
                          <a:spcPct val="100000"/>
                        </a:lnSpc>
                        <a:spcBef>
                          <a:spcPct val="20000"/>
                        </a:spcBef>
                        <a:spcAft>
                          <a:spcPct val="0"/>
                        </a:spcAft>
                        <a:buClrTx/>
                        <a:buSzTx/>
                        <a:buFontTx/>
                        <a:buNone/>
                        <a:tabLst/>
                      </a:pPr>
                      <a:r>
                        <a:rPr kumimoji="0" lang="en-US" sz="1600" b="1" i="0" u="none" strike="noStrike" cap="none" normalizeH="0" baseline="0" dirty="0">
                          <a:ln>
                            <a:noFill/>
                          </a:ln>
                          <a:solidFill>
                            <a:schemeClr val="tx1"/>
                          </a:solidFill>
                          <a:effectLst/>
                          <a:latin typeface="Arial" pitchFamily="34" charset="0"/>
                          <a:cs typeface="Arial" pitchFamily="34" charset="0"/>
                        </a:rPr>
                        <a:t>90%*</a:t>
                      </a:r>
                      <a:endParaRPr kumimoji="0" lang="en-US" sz="1600" b="1" i="0" u="none" strike="noStrike" cap="none" normalizeH="0" baseline="0" dirty="0">
                        <a:ln>
                          <a:noFill/>
                        </a:ln>
                        <a:solidFill>
                          <a:schemeClr val="tx1"/>
                        </a:solidFill>
                        <a:effectLst/>
                        <a:latin typeface="Arial" pitchFamily="34" charset="0"/>
                      </a:endParaRPr>
                    </a:p>
                  </a:txBody>
                  <a:tcPr marL="46128" marR="46128" anchor="ctr" anchorCtr="1" horzOverflow="overflow">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F2FC"/>
                    </a:solidFill>
                  </a:tcPr>
                </a:tc>
                <a:tc>
                  <a:txBody>
                    <a:bodyPr/>
                    <a:lstStyle/>
                    <a:p>
                      <a:pPr marL="0" marR="0" lvl="0" indent="0" algn="r" defTabSz="914400" rtl="0" eaLnBrk="1" fontAlgn="ctr" latinLnBrk="0" hangingPunct="1">
                        <a:lnSpc>
                          <a:spcPct val="100000"/>
                        </a:lnSpc>
                        <a:spcBef>
                          <a:spcPct val="20000"/>
                        </a:spcBef>
                        <a:spcAft>
                          <a:spcPct val="0"/>
                        </a:spcAft>
                        <a:buClrTx/>
                        <a:buSzTx/>
                        <a:buFontTx/>
                        <a:buNone/>
                        <a:tabLst/>
                        <a:defRPr/>
                      </a:pPr>
                      <a:r>
                        <a:rPr kumimoji="0" lang="en-US" sz="1600" b="0" i="0" u="none" strike="noStrike" cap="none" normalizeH="0" baseline="0" dirty="0">
                          <a:ln>
                            <a:noFill/>
                          </a:ln>
                          <a:solidFill>
                            <a:schemeClr val="tx1"/>
                          </a:solidFill>
                          <a:effectLst/>
                          <a:latin typeface="Arial" pitchFamily="34" charset="0"/>
                          <a:cs typeface="Arial" pitchFamily="34" charset="0"/>
                        </a:rPr>
                        <a:t>70%*</a:t>
                      </a:r>
                    </a:p>
                  </a:txBody>
                  <a:tcPr marL="46128" marR="46128"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7EBFB"/>
                    </a:solidFill>
                  </a:tcPr>
                </a:tc>
                <a:extLst>
                  <a:ext uri="{0D108BD9-81ED-4DB2-BD59-A6C34878D82A}">
                    <a16:rowId xmlns:a16="http://schemas.microsoft.com/office/drawing/2014/main" val="10006"/>
                  </a:ext>
                </a:extLst>
              </a:tr>
              <a:tr h="370662">
                <a:tc>
                  <a:txBody>
                    <a:bodyPr/>
                    <a:lstStyle/>
                    <a:p>
                      <a:pPr marL="0" marR="0" lvl="0" indent="0" algn="l" defTabSz="914400" rtl="0" eaLnBrk="1" fontAlgn="b"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cs typeface="Arial" pitchFamily="34" charset="0"/>
                        </a:rPr>
                        <a:t>Preventive Care</a:t>
                      </a:r>
                    </a:p>
                  </a:txBody>
                  <a:tcPr marL="92256" marR="46128" anchor="ctr"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40000"/>
                        <a:lumOff val="60000"/>
                      </a:schemeClr>
                    </a:solidFill>
                  </a:tcPr>
                </a:tc>
                <a:tc>
                  <a:txBody>
                    <a:bodyPr/>
                    <a:lstStyle/>
                    <a:p>
                      <a:pPr marL="0" marR="0" lvl="0" indent="0" algn="r" defTabSz="914400" rtl="0" eaLnBrk="1" fontAlgn="ctr" latinLnBrk="0" hangingPunct="1">
                        <a:lnSpc>
                          <a:spcPct val="100000"/>
                        </a:lnSpc>
                        <a:spcBef>
                          <a:spcPct val="20000"/>
                        </a:spcBef>
                        <a:spcAft>
                          <a:spcPct val="0"/>
                        </a:spcAft>
                        <a:buClrTx/>
                        <a:buSzTx/>
                        <a:buFontTx/>
                        <a:buNone/>
                        <a:tabLst/>
                      </a:pPr>
                      <a:r>
                        <a:rPr kumimoji="0" lang="en-US" sz="1600" b="1" i="0" u="none" strike="noStrike" cap="none" normalizeH="0" baseline="0" dirty="0">
                          <a:ln>
                            <a:noFill/>
                          </a:ln>
                          <a:solidFill>
                            <a:schemeClr val="tx1"/>
                          </a:solidFill>
                          <a:effectLst/>
                          <a:latin typeface="Arial" pitchFamily="34" charset="0"/>
                        </a:rPr>
                        <a:t>100%</a:t>
                      </a:r>
                    </a:p>
                  </a:txBody>
                  <a:tcPr marL="46128" marR="46128" anchor="ctr" anchorCtr="1" horzOverflow="overflow">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F2FC"/>
                    </a:solidFill>
                  </a:tcPr>
                </a:tc>
                <a:tc>
                  <a:txBody>
                    <a:bodyPr/>
                    <a:lstStyle/>
                    <a:p>
                      <a:pPr marL="0" marR="0" lvl="0" indent="0" algn="r" defTabSz="914400" rtl="0" eaLnBrk="1" fontAlgn="ctr" latinLnBrk="0" hangingPunct="1">
                        <a:lnSpc>
                          <a:spcPct val="100000"/>
                        </a:lnSpc>
                        <a:spcBef>
                          <a:spcPct val="20000"/>
                        </a:spcBef>
                        <a:spcAft>
                          <a:spcPct val="0"/>
                        </a:spcAft>
                        <a:buClrTx/>
                        <a:buSzTx/>
                        <a:buFontTx/>
                        <a:buNone/>
                        <a:tabLst/>
                        <a:defRPr/>
                      </a:pPr>
                      <a:r>
                        <a:rPr kumimoji="0" lang="en-US" sz="1600" b="0" i="0" u="none" strike="noStrike" cap="none" normalizeH="0" baseline="0" dirty="0">
                          <a:ln>
                            <a:noFill/>
                          </a:ln>
                          <a:solidFill>
                            <a:schemeClr val="tx1"/>
                          </a:solidFill>
                          <a:effectLst/>
                          <a:latin typeface="Arial" pitchFamily="34" charset="0"/>
                          <a:cs typeface="Arial" pitchFamily="34" charset="0"/>
                        </a:rPr>
                        <a:t>70%*</a:t>
                      </a:r>
                      <a:endParaRPr kumimoji="0" lang="en-US" sz="1600" b="0" i="0" u="none" strike="noStrike" cap="none" normalizeH="0" baseline="0" dirty="0">
                        <a:ln>
                          <a:noFill/>
                        </a:ln>
                        <a:solidFill>
                          <a:schemeClr val="tx1"/>
                        </a:solidFill>
                        <a:effectLst/>
                        <a:latin typeface="Arial" pitchFamily="34" charset="0"/>
                      </a:endParaRPr>
                    </a:p>
                  </a:txBody>
                  <a:tcPr marL="46128" marR="46128"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7EBFB"/>
                    </a:solidFill>
                  </a:tcPr>
                </a:tc>
                <a:extLst>
                  <a:ext uri="{0D108BD9-81ED-4DB2-BD59-A6C34878D82A}">
                    <a16:rowId xmlns:a16="http://schemas.microsoft.com/office/drawing/2014/main" val="10007"/>
                  </a:ext>
                </a:extLst>
              </a:tr>
              <a:tr h="370662">
                <a:tc>
                  <a:txBody>
                    <a:bodyPr/>
                    <a:lstStyle/>
                    <a:p>
                      <a:pPr marL="0" marR="0" lvl="0" indent="0" algn="l" defTabSz="914400" rtl="0" eaLnBrk="1" fontAlgn="b"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cs typeface="Arial" pitchFamily="34" charset="0"/>
                        </a:rPr>
                        <a:t>Inpatient Admission</a:t>
                      </a:r>
                    </a:p>
                  </a:txBody>
                  <a:tcPr marL="92256" marR="46128" anchor="ctr"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40000"/>
                        <a:lumOff val="60000"/>
                      </a:schemeClr>
                    </a:solidFill>
                  </a:tcPr>
                </a:tc>
                <a:tc>
                  <a:txBody>
                    <a:bodyPr/>
                    <a:lstStyle/>
                    <a:p>
                      <a:pPr marL="0" marR="0" lvl="0" indent="0" algn="r" defTabSz="914400" rtl="0" eaLnBrk="1" fontAlgn="ctr" latinLnBrk="0" hangingPunct="1">
                        <a:lnSpc>
                          <a:spcPct val="100000"/>
                        </a:lnSpc>
                        <a:spcBef>
                          <a:spcPct val="20000"/>
                        </a:spcBef>
                        <a:spcAft>
                          <a:spcPct val="0"/>
                        </a:spcAft>
                        <a:buClrTx/>
                        <a:buSzTx/>
                        <a:buFontTx/>
                        <a:buNone/>
                        <a:tabLst/>
                      </a:pPr>
                      <a:r>
                        <a:rPr kumimoji="0" lang="en-US" sz="1600" b="1" i="0" u="none" strike="noStrike" cap="none" normalizeH="0" baseline="0" dirty="0">
                          <a:ln>
                            <a:noFill/>
                          </a:ln>
                          <a:solidFill>
                            <a:schemeClr val="tx1"/>
                          </a:solidFill>
                          <a:effectLst/>
                          <a:latin typeface="Arial" pitchFamily="34" charset="0"/>
                          <a:cs typeface="Arial" pitchFamily="34" charset="0"/>
                        </a:rPr>
                        <a:t>90%*</a:t>
                      </a:r>
                      <a:endParaRPr kumimoji="0" lang="en-US" sz="1600" b="1" i="0" u="none" strike="noStrike" cap="none" normalizeH="0" baseline="0" dirty="0">
                        <a:ln>
                          <a:noFill/>
                        </a:ln>
                        <a:solidFill>
                          <a:schemeClr val="tx1"/>
                        </a:solidFill>
                        <a:effectLst/>
                        <a:latin typeface="Arial" pitchFamily="34" charset="0"/>
                      </a:endParaRPr>
                    </a:p>
                  </a:txBody>
                  <a:tcPr marL="46128" marR="46128" anchor="ctr" anchorCtr="1" horzOverflow="overflow">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F2FC"/>
                    </a:solidFill>
                  </a:tcPr>
                </a:tc>
                <a:tc>
                  <a:txBody>
                    <a:bodyPr/>
                    <a:lstStyle/>
                    <a:p>
                      <a:pPr marL="0" marR="0" lvl="0" indent="0" algn="r" defTabSz="914400" rtl="0" eaLnBrk="1" fontAlgn="ctr" latinLnBrk="0" hangingPunct="1">
                        <a:lnSpc>
                          <a:spcPct val="100000"/>
                        </a:lnSpc>
                        <a:spcBef>
                          <a:spcPct val="20000"/>
                        </a:spcBef>
                        <a:spcAft>
                          <a:spcPct val="0"/>
                        </a:spcAft>
                        <a:buClrTx/>
                        <a:buSzTx/>
                        <a:buFontTx/>
                        <a:buNone/>
                        <a:tabLst/>
                        <a:defRPr/>
                      </a:pPr>
                      <a:r>
                        <a:rPr kumimoji="0" lang="en-US" sz="1600" b="0" i="0" u="none" strike="noStrike" cap="none" normalizeH="0" baseline="0" dirty="0">
                          <a:ln>
                            <a:noFill/>
                          </a:ln>
                          <a:solidFill>
                            <a:schemeClr val="tx1"/>
                          </a:solidFill>
                          <a:effectLst/>
                          <a:latin typeface="Arial" pitchFamily="34" charset="0"/>
                          <a:cs typeface="Arial" pitchFamily="34" charset="0"/>
                        </a:rPr>
                        <a:t>70%*</a:t>
                      </a:r>
                    </a:p>
                  </a:txBody>
                  <a:tcPr marL="46128" marR="46128"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7EBFB"/>
                    </a:solidFill>
                  </a:tcPr>
                </a:tc>
                <a:extLst>
                  <a:ext uri="{0D108BD9-81ED-4DB2-BD59-A6C34878D82A}">
                    <a16:rowId xmlns:a16="http://schemas.microsoft.com/office/drawing/2014/main" val="10008"/>
                  </a:ext>
                </a:extLst>
              </a:tr>
              <a:tr h="370662">
                <a:tc>
                  <a:txBody>
                    <a:bodyPr/>
                    <a:lstStyle/>
                    <a:p>
                      <a:pPr marL="0" marR="0" lvl="0" indent="0" algn="l" defTabSz="914400" rtl="0" eaLnBrk="1" fontAlgn="b"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cs typeface="Arial" pitchFamily="34" charset="0"/>
                        </a:rPr>
                        <a:t>Emergency Room</a:t>
                      </a:r>
                    </a:p>
                  </a:txBody>
                  <a:tcPr marL="92256" marR="46128" anchor="ctr"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40000"/>
                        <a:lumOff val="60000"/>
                      </a:schemeClr>
                    </a:solidFill>
                  </a:tcPr>
                </a:tc>
                <a:tc gridSpan="2">
                  <a:txBody>
                    <a:bodyPr/>
                    <a:lstStyle/>
                    <a:p>
                      <a:pPr marL="0" marR="0" lvl="0" indent="0" algn="r" defTabSz="914400" rtl="0" eaLnBrk="1" fontAlgn="ctr" latinLnBrk="0" hangingPunct="1">
                        <a:lnSpc>
                          <a:spcPct val="100000"/>
                        </a:lnSpc>
                        <a:spcBef>
                          <a:spcPct val="20000"/>
                        </a:spcBef>
                        <a:spcAft>
                          <a:spcPct val="0"/>
                        </a:spcAft>
                        <a:buClrTx/>
                        <a:buSzTx/>
                        <a:buFontTx/>
                        <a:buNone/>
                        <a:tabLst/>
                      </a:pPr>
                      <a:r>
                        <a:rPr kumimoji="0" lang="en-US" sz="1600" b="1" i="0" u="none" strike="noStrike" kern="1200" cap="none" normalizeH="0" baseline="0" dirty="0">
                          <a:ln>
                            <a:noFill/>
                          </a:ln>
                          <a:solidFill>
                            <a:schemeClr val="tx1"/>
                          </a:solidFill>
                          <a:effectLst/>
                          <a:latin typeface="Arial" pitchFamily="34" charset="0"/>
                          <a:ea typeface="+mn-ea"/>
                          <a:cs typeface="Arial" pitchFamily="34" charset="0"/>
                        </a:rPr>
                        <a:t>90%*</a:t>
                      </a:r>
                    </a:p>
                  </a:txBody>
                  <a:tcPr marL="46128" marR="46128"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7EBFB"/>
                    </a:solidFill>
                  </a:tcPr>
                </a:tc>
                <a:tc hMerge="1">
                  <a:txBody>
                    <a:bodyPr/>
                    <a:lstStyle/>
                    <a:p>
                      <a:endParaRPr lang="en-US" dirty="0"/>
                    </a:p>
                  </a:txBody>
                  <a:tcPr/>
                </a:tc>
                <a:extLst>
                  <a:ext uri="{0D108BD9-81ED-4DB2-BD59-A6C34878D82A}">
                    <a16:rowId xmlns:a16="http://schemas.microsoft.com/office/drawing/2014/main" val="10009"/>
                  </a:ext>
                </a:extLst>
              </a:tr>
              <a:tr h="370662">
                <a:tc>
                  <a:txBody>
                    <a:bodyPr/>
                    <a:lstStyle/>
                    <a:p>
                      <a:pPr marL="0" marR="0" lvl="0" indent="0" algn="l" defTabSz="914400" rtl="0" eaLnBrk="1" fontAlgn="b"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cs typeface="Arial" pitchFamily="34" charset="0"/>
                        </a:rPr>
                        <a:t>All Other Covered Services</a:t>
                      </a:r>
                    </a:p>
                  </a:txBody>
                  <a:tcPr marL="92256" marR="46128" anchor="ctr"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40000"/>
                        <a:lumOff val="60000"/>
                      </a:schemeClr>
                    </a:solidFill>
                  </a:tcPr>
                </a:tc>
                <a:tc>
                  <a:txBody>
                    <a:bodyPr/>
                    <a:lstStyle/>
                    <a:p>
                      <a:pPr marL="0" marR="0" lvl="0" indent="0" algn="r" defTabSz="914400" rtl="0" eaLnBrk="1" fontAlgn="ctr" latinLnBrk="0" hangingPunct="1">
                        <a:lnSpc>
                          <a:spcPct val="100000"/>
                        </a:lnSpc>
                        <a:spcBef>
                          <a:spcPct val="20000"/>
                        </a:spcBef>
                        <a:spcAft>
                          <a:spcPct val="0"/>
                        </a:spcAft>
                        <a:buClrTx/>
                        <a:buSzTx/>
                        <a:buFontTx/>
                        <a:buNone/>
                        <a:tabLst/>
                      </a:pPr>
                      <a:r>
                        <a:rPr kumimoji="0" lang="en-US" sz="1600" b="1" i="0" u="none" strike="noStrike" cap="none" normalizeH="0" baseline="0" dirty="0">
                          <a:ln>
                            <a:noFill/>
                          </a:ln>
                          <a:solidFill>
                            <a:schemeClr val="tx1"/>
                          </a:solidFill>
                          <a:effectLst/>
                          <a:latin typeface="Arial" pitchFamily="34" charset="0"/>
                          <a:cs typeface="Arial" pitchFamily="34" charset="0"/>
                        </a:rPr>
                        <a:t>90%*</a:t>
                      </a:r>
                    </a:p>
                  </a:txBody>
                  <a:tcPr marL="46128" marR="46128" anchor="ctr" anchorCtr="1" horzOverflow="overflow">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F2FC"/>
                    </a:solidFill>
                  </a:tcPr>
                </a:tc>
                <a:tc>
                  <a:txBody>
                    <a:bodyPr/>
                    <a:lstStyle/>
                    <a:p>
                      <a:pPr marL="0" marR="0" lvl="0" indent="0" algn="r" defTabSz="914400" rtl="0" eaLnBrk="1" fontAlgn="ctr" latinLnBrk="0" hangingPunct="1">
                        <a:lnSpc>
                          <a:spcPct val="100000"/>
                        </a:lnSpc>
                        <a:spcBef>
                          <a:spcPct val="20000"/>
                        </a:spcBef>
                        <a:spcAft>
                          <a:spcPct val="0"/>
                        </a:spcAft>
                        <a:buClrTx/>
                        <a:buSzTx/>
                        <a:buFontTx/>
                        <a:buNone/>
                        <a:tabLst/>
                        <a:defRPr/>
                      </a:pPr>
                      <a:r>
                        <a:rPr kumimoji="0" lang="en-US" sz="1600" b="0" i="0" u="none" strike="noStrike" cap="none" normalizeH="0" baseline="0" dirty="0">
                          <a:ln>
                            <a:noFill/>
                          </a:ln>
                          <a:solidFill>
                            <a:schemeClr val="tx1"/>
                          </a:solidFill>
                          <a:effectLst/>
                          <a:latin typeface="Arial" pitchFamily="34" charset="0"/>
                          <a:cs typeface="Arial" pitchFamily="34" charset="0"/>
                        </a:rPr>
                        <a:t>70%*</a:t>
                      </a:r>
                    </a:p>
                  </a:txBody>
                  <a:tcPr marL="46128" marR="46128"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7EBFB"/>
                    </a:solidFill>
                  </a:tcPr>
                </a:tc>
                <a:extLst>
                  <a:ext uri="{0D108BD9-81ED-4DB2-BD59-A6C34878D82A}">
                    <a16:rowId xmlns:a16="http://schemas.microsoft.com/office/drawing/2014/main" val="10010"/>
                  </a:ext>
                </a:extLst>
              </a:tr>
              <a:tr h="37066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a:ln>
                            <a:noFill/>
                          </a:ln>
                          <a:solidFill>
                            <a:schemeClr val="tx1"/>
                          </a:solidFill>
                          <a:effectLst/>
                          <a:latin typeface="Arial" pitchFamily="34" charset="0"/>
                        </a:rPr>
                        <a:t>Retail Rx </a:t>
                      </a:r>
                      <a:r>
                        <a:rPr kumimoji="0" lang="en-US" sz="1400" b="0" i="0" u="none" strike="noStrike" cap="none" normalizeH="0" baseline="0" dirty="0">
                          <a:ln>
                            <a:noFill/>
                          </a:ln>
                          <a:solidFill>
                            <a:schemeClr val="tx1"/>
                          </a:solidFill>
                          <a:effectLst/>
                          <a:latin typeface="Arial" pitchFamily="34" charset="0"/>
                        </a:rPr>
                        <a:t>– Generic/Preferred/Non-Preferred</a:t>
                      </a:r>
                    </a:p>
                  </a:txBody>
                  <a:tcPr marL="92256" marR="46128" anchor="ctr"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40000"/>
                        <a:lumOff val="60000"/>
                      </a:schemeClr>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a:ln>
                            <a:noFill/>
                          </a:ln>
                          <a:solidFill>
                            <a:schemeClr val="tx1"/>
                          </a:solidFill>
                          <a:effectLst/>
                          <a:latin typeface="Arial" pitchFamily="34" charset="0"/>
                        </a:rPr>
                        <a:t>$5/$25/$50</a:t>
                      </a:r>
                    </a:p>
                  </a:txBody>
                  <a:tcPr marL="46128" marR="46128" anchor="ctr" anchorCtr="1" horzOverflow="overflow">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F2F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normalizeH="0" baseline="0" dirty="0">
                          <a:ln>
                            <a:noFill/>
                          </a:ln>
                          <a:solidFill>
                            <a:schemeClr val="tx1"/>
                          </a:solidFill>
                          <a:effectLst/>
                          <a:latin typeface="Arial" pitchFamily="34" charset="0"/>
                          <a:ea typeface="+mn-ea"/>
                          <a:cs typeface="Arial" pitchFamily="34" charset="0"/>
                        </a:rPr>
                        <a:t>N/A</a:t>
                      </a:r>
                    </a:p>
                  </a:txBody>
                  <a:tcPr marL="46128" marR="46128"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7EBFB"/>
                    </a:solidFill>
                  </a:tcPr>
                </a:tc>
                <a:extLst>
                  <a:ext uri="{0D108BD9-81ED-4DB2-BD59-A6C34878D82A}">
                    <a16:rowId xmlns:a16="http://schemas.microsoft.com/office/drawing/2014/main" val="10011"/>
                  </a:ext>
                </a:extLst>
              </a:tr>
              <a:tr h="37066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a:ln>
                            <a:noFill/>
                          </a:ln>
                          <a:solidFill>
                            <a:schemeClr val="tx1"/>
                          </a:solidFill>
                          <a:effectLst/>
                          <a:latin typeface="Arial" pitchFamily="34" charset="0"/>
                        </a:rPr>
                        <a:t>Mail Order Rx </a:t>
                      </a:r>
                      <a:r>
                        <a:rPr kumimoji="0" lang="en-US" sz="1400" b="0" i="0" u="none" strike="noStrike" cap="none" normalizeH="0" baseline="0" dirty="0">
                          <a:ln>
                            <a:noFill/>
                          </a:ln>
                          <a:solidFill>
                            <a:schemeClr val="tx1"/>
                          </a:solidFill>
                          <a:effectLst/>
                          <a:latin typeface="Arial" pitchFamily="34" charset="0"/>
                        </a:rPr>
                        <a:t>– Generic/Preferred/Non-Preferred</a:t>
                      </a:r>
                    </a:p>
                  </a:txBody>
                  <a:tcPr marL="92256" marR="46128" anchor="ctr"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40000"/>
                        <a:lumOff val="60000"/>
                      </a:schemeClr>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a:ln>
                            <a:noFill/>
                          </a:ln>
                          <a:solidFill>
                            <a:schemeClr val="tx1"/>
                          </a:solidFill>
                          <a:effectLst/>
                          <a:latin typeface="Arial" pitchFamily="34" charset="0"/>
                        </a:rPr>
                        <a:t>$10/$50/$100</a:t>
                      </a:r>
                    </a:p>
                  </a:txBody>
                  <a:tcPr marL="46128" marR="46128" anchor="ctr" anchorCtr="1" horzOverflow="overflow">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F2F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normalizeH="0" baseline="0" dirty="0">
                          <a:ln>
                            <a:noFill/>
                          </a:ln>
                          <a:solidFill>
                            <a:schemeClr val="tx1"/>
                          </a:solidFill>
                          <a:effectLst/>
                          <a:latin typeface="Arial" pitchFamily="34" charset="0"/>
                          <a:ea typeface="+mn-ea"/>
                          <a:cs typeface="Arial" pitchFamily="34" charset="0"/>
                        </a:rPr>
                        <a:t>N/A</a:t>
                      </a:r>
                    </a:p>
                  </a:txBody>
                  <a:tcPr marL="46128" marR="46128"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7EBFB"/>
                    </a:solidFill>
                  </a:tcPr>
                </a:tc>
                <a:extLst>
                  <a:ext uri="{0D108BD9-81ED-4DB2-BD59-A6C34878D82A}">
                    <a16:rowId xmlns:a16="http://schemas.microsoft.com/office/drawing/2014/main" val="10012"/>
                  </a:ext>
                </a:extLst>
              </a:tr>
            </a:tbl>
          </a:graphicData>
        </a:graphic>
      </p:graphicFrame>
      <p:sp>
        <p:nvSpPr>
          <p:cNvPr id="6" name="Title 5">
            <a:extLst>
              <a:ext uri="{FF2B5EF4-FFF2-40B4-BE49-F238E27FC236}">
                <a16:creationId xmlns:a16="http://schemas.microsoft.com/office/drawing/2014/main" id="{76B043B3-580D-4C9B-96C4-A25FD2200222}"/>
              </a:ext>
            </a:extLst>
          </p:cNvPr>
          <p:cNvSpPr>
            <a:spLocks noGrp="1"/>
          </p:cNvSpPr>
          <p:nvPr>
            <p:ph type="title"/>
          </p:nvPr>
        </p:nvSpPr>
        <p:spPr>
          <a:xfrm>
            <a:off x="457200" y="411480"/>
            <a:ext cx="6781801" cy="1188720"/>
          </a:xfrm>
        </p:spPr>
        <p:txBody>
          <a:bodyPr/>
          <a:lstStyle/>
          <a:p>
            <a:r>
              <a:rPr lang="en-US" dirty="0"/>
              <a:t>Your Benefits</a:t>
            </a:r>
          </a:p>
        </p:txBody>
      </p:sp>
      <p:sp>
        <p:nvSpPr>
          <p:cNvPr id="7" name="Rectangle 6">
            <a:extLst>
              <a:ext uri="{FF2B5EF4-FFF2-40B4-BE49-F238E27FC236}">
                <a16:creationId xmlns:a16="http://schemas.microsoft.com/office/drawing/2014/main" id="{2E636529-CB9E-4777-9811-26D7522B0AF8}"/>
              </a:ext>
            </a:extLst>
          </p:cNvPr>
          <p:cNvSpPr/>
          <p:nvPr/>
        </p:nvSpPr>
        <p:spPr>
          <a:xfrm>
            <a:off x="8387862" y="-4445"/>
            <a:ext cx="3804138" cy="48387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Arial" panose="020B0604020202020204" pitchFamily="34" charset="0"/>
                <a:cs typeface="Arial" panose="020B0604020202020204" pitchFamily="34" charset="0"/>
              </a:rPr>
              <a:t>Update with client-specific information.</a:t>
            </a:r>
          </a:p>
        </p:txBody>
      </p:sp>
      <p:sp>
        <p:nvSpPr>
          <p:cNvPr id="9" name="TextBox 8" hidden="1">
            <a:extLst>
              <a:ext uri="{FF2B5EF4-FFF2-40B4-BE49-F238E27FC236}">
                <a16:creationId xmlns:a16="http://schemas.microsoft.com/office/drawing/2014/main" id="{4AE105EE-0173-466C-A4FF-D09DCA12B8D7}"/>
              </a:ext>
            </a:extLst>
          </p:cNvPr>
          <p:cNvSpPr txBox="1"/>
          <p:nvPr/>
        </p:nvSpPr>
        <p:spPr>
          <a:xfrm>
            <a:off x="11396911" y="696528"/>
            <a:ext cx="795089" cy="276999"/>
          </a:xfrm>
          <a:prstGeom prst="rect">
            <a:avLst/>
          </a:prstGeom>
          <a:solidFill>
            <a:srgbClr val="FFFF00"/>
          </a:solidFill>
        </p:spPr>
        <p:txBody>
          <a:bodyPr wrap="none" lIns="0" tIns="0" rIns="0" bIns="0" rtlCol="0">
            <a:spAutoFit/>
          </a:bodyPr>
          <a:lstStyle/>
          <a:p>
            <a:pPr>
              <a:spcAft>
                <a:spcPts val="600"/>
              </a:spcAft>
            </a:pPr>
            <a:r>
              <a:rPr lang="en-US" sz="1800" dirty="0">
                <a:solidFill>
                  <a:srgbClr val="FF0066"/>
                </a:solidFill>
              </a:rPr>
              <a:t>JEFF K</a:t>
            </a:r>
          </a:p>
        </p:txBody>
      </p:sp>
    </p:spTree>
    <p:extLst>
      <p:ext uri="{BB962C8B-B14F-4D97-AF65-F5344CB8AC3E}">
        <p14:creationId xmlns:p14="http://schemas.microsoft.com/office/powerpoint/2010/main" val="1111067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D0CD742-DF9A-4929-9E61-EA3C629EB76D}"/>
              </a:ext>
            </a:extLst>
          </p:cNvPr>
          <p:cNvSpPr>
            <a:spLocks noGrp="1"/>
          </p:cNvSpPr>
          <p:nvPr>
            <p:ph type="body" sz="quarter" idx="13"/>
          </p:nvPr>
        </p:nvSpPr>
        <p:spPr>
          <a:xfrm>
            <a:off x="457200" y="6172200"/>
            <a:ext cx="6781799" cy="312420"/>
          </a:xfrm>
        </p:spPr>
        <p:txBody>
          <a:bodyPr/>
          <a:lstStyle/>
          <a:p>
            <a:r>
              <a:rPr lang="en-US" dirty="0">
                <a:latin typeface="Arial" panose="020B0604020202020204" pitchFamily="34" charset="0"/>
                <a:cs typeface="Arial" pitchFamily="34" charset="0"/>
              </a:rPr>
              <a:t>*After deductible</a:t>
            </a:r>
          </a:p>
        </p:txBody>
      </p:sp>
      <p:graphicFrame>
        <p:nvGraphicFramePr>
          <p:cNvPr id="8" name="Group 3">
            <a:extLst>
              <a:ext uri="{FF2B5EF4-FFF2-40B4-BE49-F238E27FC236}">
                <a16:creationId xmlns:a16="http://schemas.microsoft.com/office/drawing/2014/main" id="{D7037837-6E55-405F-816D-F6C938B3AA31}"/>
              </a:ext>
            </a:extLst>
          </p:cNvPr>
          <p:cNvGraphicFramePr>
            <a:graphicFrameLocks noGrp="1"/>
          </p:cNvGraphicFramePr>
          <p:nvPr>
            <p:ph idx="1"/>
            <p:extLst>
              <p:ext uri="{D42A27DB-BD31-4B8C-83A1-F6EECF244321}">
                <p14:modId xmlns:p14="http://schemas.microsoft.com/office/powerpoint/2010/main" val="716953267"/>
              </p:ext>
            </p:extLst>
          </p:nvPr>
        </p:nvGraphicFramePr>
        <p:xfrm>
          <a:off x="457200" y="1295400"/>
          <a:ext cx="11277600" cy="4989242"/>
        </p:xfrm>
        <a:graphic>
          <a:graphicData uri="http://schemas.openxmlformats.org/drawingml/2006/table">
            <a:tbl>
              <a:tblPr/>
              <a:tblGrid>
                <a:gridCol w="3490156">
                  <a:extLst>
                    <a:ext uri="{9D8B030D-6E8A-4147-A177-3AD203B41FA5}">
                      <a16:colId xmlns:a16="http://schemas.microsoft.com/office/drawing/2014/main" val="20000"/>
                    </a:ext>
                  </a:extLst>
                </a:gridCol>
                <a:gridCol w="1946861">
                  <a:extLst>
                    <a:ext uri="{9D8B030D-6E8A-4147-A177-3AD203B41FA5}">
                      <a16:colId xmlns:a16="http://schemas.microsoft.com/office/drawing/2014/main" val="20001"/>
                    </a:ext>
                  </a:extLst>
                </a:gridCol>
                <a:gridCol w="1946861">
                  <a:extLst>
                    <a:ext uri="{9D8B030D-6E8A-4147-A177-3AD203B41FA5}">
                      <a16:colId xmlns:a16="http://schemas.microsoft.com/office/drawing/2014/main" val="20002"/>
                    </a:ext>
                  </a:extLst>
                </a:gridCol>
                <a:gridCol w="1946861">
                  <a:extLst>
                    <a:ext uri="{9D8B030D-6E8A-4147-A177-3AD203B41FA5}">
                      <a16:colId xmlns:a16="http://schemas.microsoft.com/office/drawing/2014/main" val="20003"/>
                    </a:ext>
                  </a:extLst>
                </a:gridCol>
                <a:gridCol w="1946861">
                  <a:extLst>
                    <a:ext uri="{9D8B030D-6E8A-4147-A177-3AD203B41FA5}">
                      <a16:colId xmlns:a16="http://schemas.microsoft.com/office/drawing/2014/main" val="20004"/>
                    </a:ext>
                  </a:extLst>
                </a:gridCol>
              </a:tblGrid>
              <a:tr h="298722">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1" i="0" u="none" strike="noStrike" kern="1200" cap="none" normalizeH="0" baseline="0" dirty="0">
                          <a:ln>
                            <a:noFill/>
                          </a:ln>
                          <a:solidFill>
                            <a:schemeClr val="tx1"/>
                          </a:solidFill>
                          <a:effectLst/>
                          <a:latin typeface="Arial" pitchFamily="34" charset="0"/>
                          <a:ea typeface="+mn-ea"/>
                          <a:cs typeface="Arial" pitchFamily="34" charset="0"/>
                        </a:rPr>
                        <a:t>Benefit</a:t>
                      </a:r>
                    </a:p>
                  </a:txBody>
                  <a:tcPr marR="45771" marB="91440" anchor="b"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chemeClr val="bg2"/>
                    </a:solid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1" i="0" u="none" strike="noStrike" kern="1200" cap="none" normalizeH="0" baseline="0" dirty="0">
                          <a:ln>
                            <a:noFill/>
                          </a:ln>
                          <a:solidFill>
                            <a:schemeClr val="bg1"/>
                          </a:solidFill>
                          <a:effectLst/>
                          <a:latin typeface="Arial" pitchFamily="34" charset="0"/>
                          <a:ea typeface="+mn-ea"/>
                          <a:cs typeface="Arial" pitchFamily="34" charset="0"/>
                        </a:rPr>
                        <a:t>PPO Plan</a:t>
                      </a:r>
                    </a:p>
                  </a:txBody>
                  <a:tcPr marL="45771" marR="45771" anchor="ctr" anchorCtr="1" horzOverflow="overflow">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75000"/>
                      </a:schemeClr>
                    </a:solidFill>
                  </a:tcPr>
                </a:tc>
                <a:tc hMerge="1">
                  <a:txBody>
                    <a:bodyPr/>
                    <a:lstStyle/>
                    <a:p>
                      <a:endParaRPr lang="en-US"/>
                    </a:p>
                  </a:txBody>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1" i="0" u="none" strike="noStrike" kern="1200" cap="none" normalizeH="0" baseline="0" dirty="0">
                          <a:ln>
                            <a:noFill/>
                          </a:ln>
                          <a:solidFill>
                            <a:schemeClr val="bg1"/>
                          </a:solidFill>
                          <a:effectLst/>
                          <a:latin typeface="Arial" pitchFamily="34" charset="0"/>
                          <a:ea typeface="+mn-ea"/>
                          <a:cs typeface="Arial" pitchFamily="34" charset="0"/>
                        </a:rPr>
                        <a:t>BlueEdge</a:t>
                      </a:r>
                      <a:r>
                        <a:rPr kumimoji="0" lang="en-US" sz="650" b="1" i="0" u="none" strike="noStrike" kern="1200" cap="none" normalizeH="0" baseline="100000" dirty="0">
                          <a:ln>
                            <a:noFill/>
                          </a:ln>
                          <a:solidFill>
                            <a:schemeClr val="bg1"/>
                          </a:solidFill>
                          <a:effectLst/>
                          <a:latin typeface="Arial" pitchFamily="34" charset="0"/>
                          <a:ea typeface="+mn-ea"/>
                          <a:cs typeface="Arial" pitchFamily="34" charset="0"/>
                        </a:rPr>
                        <a:t>SM</a:t>
                      </a:r>
                      <a:endParaRPr kumimoji="0" lang="en-US" sz="1300" b="1" i="0" u="none" strike="noStrike" kern="1200" cap="none" normalizeH="0" baseline="0" dirty="0">
                        <a:ln>
                          <a:noFill/>
                        </a:ln>
                        <a:solidFill>
                          <a:schemeClr val="bg1"/>
                        </a:solidFill>
                        <a:effectLst/>
                        <a:latin typeface="Arial" pitchFamily="34" charset="0"/>
                        <a:ea typeface="+mn-ea"/>
                        <a:cs typeface="Arial" pitchFamily="34" charset="0"/>
                      </a:endParaRPr>
                    </a:p>
                  </a:txBody>
                  <a:tcPr marL="45771" marR="45771"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6400"/>
                    </a:solidFill>
                  </a:tcPr>
                </a:tc>
                <a:tc hMerge="1">
                  <a:txBody>
                    <a:bodyPr/>
                    <a:lstStyle/>
                    <a:p>
                      <a:endParaRPr lang="en-US"/>
                    </a:p>
                  </a:txBody>
                  <a:tcPr/>
                </a:tc>
                <a:extLst>
                  <a:ext uri="{0D108BD9-81ED-4DB2-BD59-A6C34878D82A}">
                    <a16:rowId xmlns:a16="http://schemas.microsoft.com/office/drawing/2014/main" val="10000"/>
                  </a:ext>
                </a:extLst>
              </a:tr>
              <a:tr h="368522">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300" b="1" i="0" u="none" strike="noStrike" kern="1200" cap="none" normalizeH="0" baseline="0" dirty="0">
                          <a:ln>
                            <a:noFill/>
                          </a:ln>
                          <a:solidFill>
                            <a:schemeClr val="bg1"/>
                          </a:solidFill>
                          <a:effectLst/>
                          <a:latin typeface="Arial" pitchFamily="34" charset="0"/>
                          <a:ea typeface="+mn-ea"/>
                          <a:cs typeface="Arial" pitchFamily="34" charset="0"/>
                        </a:rPr>
                        <a:t>In-Network</a:t>
                      </a:r>
                    </a:p>
                  </a:txBody>
                  <a:tcPr marL="45771" marR="45771" anchor="ctr"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300" b="1" i="0" u="none" strike="noStrike" kern="1200" cap="none" normalizeH="0" baseline="0" dirty="0">
                          <a:ln>
                            <a:noFill/>
                          </a:ln>
                          <a:solidFill>
                            <a:schemeClr val="bg1"/>
                          </a:solidFill>
                          <a:effectLst/>
                          <a:latin typeface="Arial" pitchFamily="34" charset="0"/>
                          <a:ea typeface="+mn-ea"/>
                          <a:cs typeface="Arial" pitchFamily="34" charset="0"/>
                        </a:rPr>
                        <a:t>Out-of-Network</a:t>
                      </a:r>
                    </a:p>
                  </a:txBody>
                  <a:tcPr marL="45771" marR="45771" anchor="ctr"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300" b="1" i="0" u="none" strike="noStrike" kern="1200" cap="none" normalizeH="0" baseline="0" dirty="0">
                          <a:ln>
                            <a:noFill/>
                          </a:ln>
                          <a:solidFill>
                            <a:schemeClr val="bg1"/>
                          </a:solidFill>
                          <a:effectLst/>
                          <a:latin typeface="Arial" pitchFamily="34" charset="0"/>
                          <a:ea typeface="+mn-ea"/>
                          <a:cs typeface="Arial" pitchFamily="34" charset="0"/>
                        </a:rPr>
                        <a:t>In-Network</a:t>
                      </a:r>
                    </a:p>
                  </a:txBody>
                  <a:tcPr marL="45771" marR="45771" anchor="ctr"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FF8C2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300" b="1" i="0" u="none" strike="noStrike" kern="1200" cap="none" normalizeH="0" baseline="0" dirty="0">
                          <a:ln>
                            <a:noFill/>
                          </a:ln>
                          <a:solidFill>
                            <a:schemeClr val="bg1"/>
                          </a:solidFill>
                          <a:effectLst/>
                          <a:latin typeface="Arial" pitchFamily="34" charset="0"/>
                          <a:ea typeface="+mn-ea"/>
                          <a:cs typeface="Arial" pitchFamily="34" charset="0"/>
                        </a:rPr>
                        <a:t>Out-of-Network</a:t>
                      </a:r>
                    </a:p>
                  </a:txBody>
                  <a:tcPr marL="45771" marR="45771"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FF8C2D"/>
                    </a:solidFill>
                  </a:tcPr>
                </a:tc>
                <a:extLst>
                  <a:ext uri="{0D108BD9-81ED-4DB2-BD59-A6C34878D82A}">
                    <a16:rowId xmlns:a16="http://schemas.microsoft.com/office/drawing/2014/main" val="10001"/>
                  </a:ext>
                </a:extLst>
              </a:tr>
              <a:tr h="29872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Individual Deductible</a:t>
                      </a:r>
                    </a:p>
                  </a:txBody>
                  <a:tcPr marL="91541" marR="45771" anchor="ctr"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$300</a:t>
                      </a:r>
                    </a:p>
                  </a:txBody>
                  <a:tcPr marL="45771" marR="45771" anchor="ctr"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$600</a:t>
                      </a:r>
                    </a:p>
                  </a:txBody>
                  <a:tcPr marL="45771" marR="45771" anchor="ctr" anchorCtr="1"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$1,500</a:t>
                      </a:r>
                    </a:p>
                  </a:txBody>
                  <a:tcPr marL="45771" marR="45771"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$3,000</a:t>
                      </a:r>
                    </a:p>
                  </a:txBody>
                  <a:tcPr marL="45771" marR="45771"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40000"/>
                        <a:lumOff val="60000"/>
                      </a:schemeClr>
                    </a:solidFill>
                  </a:tcPr>
                </a:tc>
                <a:extLst>
                  <a:ext uri="{0D108BD9-81ED-4DB2-BD59-A6C34878D82A}">
                    <a16:rowId xmlns:a16="http://schemas.microsoft.com/office/drawing/2014/main" val="10002"/>
                  </a:ext>
                </a:extLst>
              </a:tr>
              <a:tr h="29872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Family Deductible</a:t>
                      </a:r>
                    </a:p>
                  </a:txBody>
                  <a:tcPr marL="91541" marR="45771" anchor="ctr"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$600</a:t>
                      </a:r>
                    </a:p>
                  </a:txBody>
                  <a:tcPr marL="45771" marR="45771" anchor="ctr"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$1,200</a:t>
                      </a:r>
                    </a:p>
                  </a:txBody>
                  <a:tcPr marL="45771" marR="45771" anchor="ctr" anchorCtr="1"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$3,000</a:t>
                      </a:r>
                    </a:p>
                  </a:txBody>
                  <a:tcPr marL="45771" marR="45771"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$6,000</a:t>
                      </a:r>
                    </a:p>
                  </a:txBody>
                  <a:tcPr marL="45771" marR="45771"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40000"/>
                        <a:lumOff val="60000"/>
                      </a:schemeClr>
                    </a:solidFill>
                  </a:tcPr>
                </a:tc>
                <a:extLst>
                  <a:ext uri="{0D108BD9-81ED-4DB2-BD59-A6C34878D82A}">
                    <a16:rowId xmlns:a16="http://schemas.microsoft.com/office/drawing/2014/main" val="10003"/>
                  </a:ext>
                </a:extLst>
              </a:tr>
              <a:tr h="3752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rgbClr val="FF0000"/>
                          </a:solidFill>
                          <a:effectLst/>
                          <a:latin typeface="Arial" pitchFamily="34" charset="0"/>
                          <a:ea typeface="+mn-ea"/>
                          <a:cs typeface="Arial" pitchFamily="34" charset="0"/>
                        </a:rPr>
                        <a:t>Tribal-Sponsored Plan/Employer </a:t>
                      </a: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HCA/HSA Contribution</a:t>
                      </a:r>
                    </a:p>
                  </a:txBody>
                  <a:tcPr marL="91541" marR="45771" anchor="ctr"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40000"/>
                        <a:lumOff val="60000"/>
                      </a:schemeClr>
                    </a:solid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N/A</a:t>
                      </a:r>
                    </a:p>
                  </a:txBody>
                  <a:tcPr marL="45771" marR="45771" anchor="ctr" anchorCtr="1" horzOverflow="overflow">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40000"/>
                        <a:lumOff val="60000"/>
                      </a:schemeClr>
                    </a:solidFill>
                  </a:tcPr>
                </a:tc>
                <a:tc hMerge="1">
                  <a:txBody>
                    <a:bodyPr/>
                    <a:lstStyle/>
                    <a:p>
                      <a:endParaRPr lang="en-US"/>
                    </a:p>
                  </a:txBody>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$XXX</a:t>
                      </a:r>
                    </a:p>
                  </a:txBody>
                  <a:tcPr marL="45771" marR="45771"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40000"/>
                        <a:lumOff val="60000"/>
                      </a:schemeClr>
                    </a:solidFill>
                  </a:tcPr>
                </a:tc>
                <a:tc hMerge="1">
                  <a:txBody>
                    <a:bodyPr/>
                    <a:lstStyle/>
                    <a:p>
                      <a:endParaRPr lang="en-US"/>
                    </a:p>
                  </a:txBody>
                  <a:tcPr/>
                </a:tc>
                <a:extLst>
                  <a:ext uri="{0D108BD9-81ED-4DB2-BD59-A6C34878D82A}">
                    <a16:rowId xmlns:a16="http://schemas.microsoft.com/office/drawing/2014/main" val="10004"/>
                  </a:ext>
                </a:extLst>
              </a:tr>
              <a:tr h="36852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Individual Out-of-Pocket Max</a:t>
                      </a:r>
                    </a:p>
                  </a:txBody>
                  <a:tcPr marL="91541" marR="45771" anchor="ctr"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$1,500</a:t>
                      </a:r>
                    </a:p>
                  </a:txBody>
                  <a:tcPr marL="45771" marR="45771"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$3,000</a:t>
                      </a:r>
                    </a:p>
                  </a:txBody>
                  <a:tcPr marL="45771" marR="45771" anchor="ctr" anchorCtr="1"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$7,500</a:t>
                      </a:r>
                    </a:p>
                  </a:txBody>
                  <a:tcPr marL="45771" marR="45771"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$15,000</a:t>
                      </a:r>
                    </a:p>
                  </a:txBody>
                  <a:tcPr marL="45771" marR="45771"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40000"/>
                        <a:lumOff val="60000"/>
                      </a:schemeClr>
                    </a:solidFill>
                  </a:tcPr>
                </a:tc>
                <a:extLst>
                  <a:ext uri="{0D108BD9-81ED-4DB2-BD59-A6C34878D82A}">
                    <a16:rowId xmlns:a16="http://schemas.microsoft.com/office/drawing/2014/main" val="10005"/>
                  </a:ext>
                </a:extLst>
              </a:tr>
              <a:tr h="29872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Family Out-of-Pocket Max</a:t>
                      </a:r>
                    </a:p>
                  </a:txBody>
                  <a:tcPr marL="91541" marR="45771" anchor="ctr"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$3,000</a:t>
                      </a:r>
                    </a:p>
                  </a:txBody>
                  <a:tcPr marL="45771" marR="45771"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$6,000</a:t>
                      </a:r>
                    </a:p>
                  </a:txBody>
                  <a:tcPr marL="45771" marR="45771" anchor="ctr" anchorCtr="1"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$15,000</a:t>
                      </a:r>
                    </a:p>
                  </a:txBody>
                  <a:tcPr marL="45771" marR="45771"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$30,000</a:t>
                      </a:r>
                    </a:p>
                  </a:txBody>
                  <a:tcPr marL="45771" marR="45771"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40000"/>
                        <a:lumOff val="60000"/>
                      </a:schemeClr>
                    </a:solidFill>
                  </a:tcPr>
                </a:tc>
                <a:extLst>
                  <a:ext uri="{0D108BD9-81ED-4DB2-BD59-A6C34878D82A}">
                    <a16:rowId xmlns:a16="http://schemas.microsoft.com/office/drawing/2014/main" val="10006"/>
                  </a:ext>
                </a:extLst>
              </a:tr>
              <a:tr h="29872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Office Visit</a:t>
                      </a:r>
                    </a:p>
                  </a:txBody>
                  <a:tcPr marL="91541" marR="45771" anchor="ctr"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90%*</a:t>
                      </a:r>
                    </a:p>
                  </a:txBody>
                  <a:tcPr marL="45771" marR="45771"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70%*</a:t>
                      </a:r>
                    </a:p>
                  </a:txBody>
                  <a:tcPr marL="45771" marR="45771" anchor="ctr" anchorCtr="1"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80%*</a:t>
                      </a:r>
                    </a:p>
                  </a:txBody>
                  <a:tcPr marL="45771" marR="45771"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60%*</a:t>
                      </a:r>
                    </a:p>
                  </a:txBody>
                  <a:tcPr marL="45771" marR="45771"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40000"/>
                        <a:lumOff val="60000"/>
                      </a:schemeClr>
                    </a:solidFill>
                  </a:tcPr>
                </a:tc>
                <a:extLst>
                  <a:ext uri="{0D108BD9-81ED-4DB2-BD59-A6C34878D82A}">
                    <a16:rowId xmlns:a16="http://schemas.microsoft.com/office/drawing/2014/main" val="10007"/>
                  </a:ext>
                </a:extLst>
              </a:tr>
              <a:tr h="29872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Preventive Care</a:t>
                      </a:r>
                    </a:p>
                  </a:txBody>
                  <a:tcPr marL="91541" marR="45771" anchor="ctr"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100%</a:t>
                      </a:r>
                    </a:p>
                  </a:txBody>
                  <a:tcPr marL="45771" marR="45771"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70%*</a:t>
                      </a:r>
                    </a:p>
                  </a:txBody>
                  <a:tcPr marL="45771" marR="45771" anchor="ctr" anchorCtr="1"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100%</a:t>
                      </a:r>
                    </a:p>
                  </a:txBody>
                  <a:tcPr marL="45771" marR="45771"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60%*</a:t>
                      </a:r>
                    </a:p>
                  </a:txBody>
                  <a:tcPr marL="45771" marR="45771"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40000"/>
                        <a:lumOff val="60000"/>
                      </a:schemeClr>
                    </a:solidFill>
                  </a:tcPr>
                </a:tc>
                <a:extLst>
                  <a:ext uri="{0D108BD9-81ED-4DB2-BD59-A6C34878D82A}">
                    <a16:rowId xmlns:a16="http://schemas.microsoft.com/office/drawing/2014/main" val="10008"/>
                  </a:ext>
                </a:extLst>
              </a:tr>
              <a:tr h="29872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Inpatient Admission</a:t>
                      </a:r>
                    </a:p>
                  </a:txBody>
                  <a:tcPr marL="91541" marR="45771" anchor="ctr"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90%*</a:t>
                      </a:r>
                    </a:p>
                  </a:txBody>
                  <a:tcPr marL="45771" marR="45771"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70%*</a:t>
                      </a:r>
                    </a:p>
                  </a:txBody>
                  <a:tcPr marL="45771" marR="45771" anchor="ctr" anchorCtr="1"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80%*</a:t>
                      </a:r>
                    </a:p>
                  </a:txBody>
                  <a:tcPr marL="45771" marR="45771"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60%*</a:t>
                      </a:r>
                    </a:p>
                  </a:txBody>
                  <a:tcPr marL="45771" marR="45771"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40000"/>
                        <a:lumOff val="60000"/>
                      </a:schemeClr>
                    </a:solidFill>
                  </a:tcPr>
                </a:tc>
                <a:extLst>
                  <a:ext uri="{0D108BD9-81ED-4DB2-BD59-A6C34878D82A}">
                    <a16:rowId xmlns:a16="http://schemas.microsoft.com/office/drawing/2014/main" val="10009"/>
                  </a:ext>
                </a:extLst>
              </a:tr>
              <a:tr h="29872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Emergency Room</a:t>
                      </a:r>
                    </a:p>
                  </a:txBody>
                  <a:tcPr marL="91541" marR="45771" anchor="ctr"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40000"/>
                        <a:lumOff val="60000"/>
                      </a:schemeClr>
                    </a:solid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90%*</a:t>
                      </a:r>
                    </a:p>
                  </a:txBody>
                  <a:tcPr marL="45771" marR="45771" anchor="ctr" anchorCtr="1" horzOverflow="overflow">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40000"/>
                        <a:lumOff val="60000"/>
                      </a:schemeClr>
                    </a:solidFill>
                  </a:tcPr>
                </a:tc>
                <a:tc hMerge="1">
                  <a:txBody>
                    <a:bodyPr/>
                    <a:lstStyle/>
                    <a:p>
                      <a:endParaRPr lang="en-US"/>
                    </a:p>
                  </a:txBody>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80%*</a:t>
                      </a:r>
                    </a:p>
                  </a:txBody>
                  <a:tcPr marL="45771" marR="45771"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40000"/>
                        <a:lumOff val="60000"/>
                      </a:schemeClr>
                    </a:solidFill>
                  </a:tcPr>
                </a:tc>
                <a:tc hMerge="1">
                  <a:txBody>
                    <a:bodyPr/>
                    <a:lstStyle/>
                    <a:p>
                      <a:endParaRPr lang="en-US"/>
                    </a:p>
                  </a:txBody>
                  <a:tcPr/>
                </a:tc>
                <a:extLst>
                  <a:ext uri="{0D108BD9-81ED-4DB2-BD59-A6C34878D82A}">
                    <a16:rowId xmlns:a16="http://schemas.microsoft.com/office/drawing/2014/main" val="10010"/>
                  </a:ext>
                </a:extLst>
              </a:tr>
              <a:tr h="36852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All Other Covered Services</a:t>
                      </a:r>
                    </a:p>
                  </a:txBody>
                  <a:tcPr marL="91541" marR="45771" anchor="ctr"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90%*</a:t>
                      </a:r>
                    </a:p>
                  </a:txBody>
                  <a:tcPr marL="45771" marR="45771"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70%*</a:t>
                      </a:r>
                    </a:p>
                  </a:txBody>
                  <a:tcPr marL="45771" marR="45771" anchor="ctr" anchorCtr="1"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80%*</a:t>
                      </a:r>
                    </a:p>
                  </a:txBody>
                  <a:tcPr marL="45771" marR="45771"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60%*</a:t>
                      </a:r>
                    </a:p>
                  </a:txBody>
                  <a:tcPr marL="45771" marR="45771"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40000"/>
                        <a:lumOff val="60000"/>
                      </a:schemeClr>
                    </a:solidFill>
                  </a:tcPr>
                </a:tc>
                <a:extLst>
                  <a:ext uri="{0D108BD9-81ED-4DB2-BD59-A6C34878D82A}">
                    <a16:rowId xmlns:a16="http://schemas.microsoft.com/office/drawing/2014/main" val="10011"/>
                  </a:ext>
                </a:extLst>
              </a:tr>
              <a:tr h="50311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Retail Rx – Generic/</a:t>
                      </a:r>
                      <a:b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b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Preferred/Non-Preferred</a:t>
                      </a:r>
                    </a:p>
                  </a:txBody>
                  <a:tcPr marL="91541" marR="45771" anchor="ctr"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$5/$25/$50</a:t>
                      </a:r>
                    </a:p>
                  </a:txBody>
                  <a:tcPr marL="45771" marR="45771"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N/A</a:t>
                      </a:r>
                    </a:p>
                  </a:txBody>
                  <a:tcPr marL="45771" marR="45771" anchor="ctr" anchorCtr="1"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80%*</a:t>
                      </a:r>
                    </a:p>
                  </a:txBody>
                  <a:tcPr marL="45771" marR="45771"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N/A</a:t>
                      </a:r>
                    </a:p>
                  </a:txBody>
                  <a:tcPr marL="45771" marR="45771"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40000"/>
                        <a:lumOff val="60000"/>
                      </a:schemeClr>
                    </a:solidFill>
                  </a:tcPr>
                </a:tc>
                <a:extLst>
                  <a:ext uri="{0D108BD9-81ED-4DB2-BD59-A6C34878D82A}">
                    <a16:rowId xmlns:a16="http://schemas.microsoft.com/office/drawing/2014/main" val="10012"/>
                  </a:ext>
                </a:extLst>
              </a:tr>
              <a:tr h="50311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Mail Order Rx – Generic/</a:t>
                      </a:r>
                      <a:b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b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Preferred/Non-Preferred</a:t>
                      </a:r>
                    </a:p>
                  </a:txBody>
                  <a:tcPr marL="91541" marR="45771" anchor="ctr"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$10/$50/$100</a:t>
                      </a:r>
                    </a:p>
                  </a:txBody>
                  <a:tcPr marL="45771" marR="45771"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N/A</a:t>
                      </a:r>
                    </a:p>
                  </a:txBody>
                  <a:tcPr marL="45771" marR="45771" anchor="ctr" anchorCtr="1"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80%*</a:t>
                      </a:r>
                    </a:p>
                  </a:txBody>
                  <a:tcPr marL="45771" marR="45771" anchor="ctr" anchorCtr="1" horzOverflow="overflow">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300" b="0" i="0" u="none" strike="noStrike" kern="1200" cap="none" normalizeH="0" baseline="0" dirty="0">
                          <a:ln>
                            <a:noFill/>
                          </a:ln>
                          <a:solidFill>
                            <a:schemeClr val="tx1"/>
                          </a:solidFill>
                          <a:effectLst/>
                          <a:latin typeface="Arial" pitchFamily="34" charset="0"/>
                          <a:ea typeface="+mn-ea"/>
                          <a:cs typeface="Arial" pitchFamily="34" charset="0"/>
                        </a:rPr>
                        <a:t>N/A</a:t>
                      </a:r>
                    </a:p>
                  </a:txBody>
                  <a:tcPr marL="45771" marR="45771"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40000"/>
                        <a:lumOff val="60000"/>
                      </a:schemeClr>
                    </a:solidFill>
                  </a:tcPr>
                </a:tc>
                <a:extLst>
                  <a:ext uri="{0D108BD9-81ED-4DB2-BD59-A6C34878D82A}">
                    <a16:rowId xmlns:a16="http://schemas.microsoft.com/office/drawing/2014/main" val="10013"/>
                  </a:ext>
                </a:extLst>
              </a:tr>
            </a:tbl>
          </a:graphicData>
        </a:graphic>
      </p:graphicFrame>
      <p:sp>
        <p:nvSpPr>
          <p:cNvPr id="6" name="Title 5">
            <a:extLst>
              <a:ext uri="{FF2B5EF4-FFF2-40B4-BE49-F238E27FC236}">
                <a16:creationId xmlns:a16="http://schemas.microsoft.com/office/drawing/2014/main" id="{0D22A595-68F2-4444-B2BC-D8C3B067B7EF}"/>
              </a:ext>
            </a:extLst>
          </p:cNvPr>
          <p:cNvSpPr>
            <a:spLocks noGrp="1"/>
          </p:cNvSpPr>
          <p:nvPr>
            <p:ph type="title"/>
          </p:nvPr>
        </p:nvSpPr>
        <p:spPr>
          <a:xfrm>
            <a:off x="457200" y="411480"/>
            <a:ext cx="6781801" cy="571502"/>
          </a:xfrm>
        </p:spPr>
        <p:txBody>
          <a:bodyPr/>
          <a:lstStyle/>
          <a:p>
            <a:r>
              <a:rPr lang="en-US" dirty="0"/>
              <a:t>Benefits Comparison</a:t>
            </a:r>
          </a:p>
        </p:txBody>
      </p:sp>
      <p:sp>
        <p:nvSpPr>
          <p:cNvPr id="7" name="Rectangle 6">
            <a:extLst>
              <a:ext uri="{FF2B5EF4-FFF2-40B4-BE49-F238E27FC236}">
                <a16:creationId xmlns:a16="http://schemas.microsoft.com/office/drawing/2014/main" id="{FB375DD4-8A2A-407B-B4EE-7CF984DEF1C3}"/>
              </a:ext>
            </a:extLst>
          </p:cNvPr>
          <p:cNvSpPr/>
          <p:nvPr/>
        </p:nvSpPr>
        <p:spPr>
          <a:xfrm>
            <a:off x="8387862" y="-4445"/>
            <a:ext cx="3804138" cy="48387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Arial" panose="020B0604020202020204" pitchFamily="34" charset="0"/>
                <a:cs typeface="Arial" panose="020B0604020202020204" pitchFamily="34" charset="0"/>
              </a:rPr>
              <a:t>Update with client-specific information.</a:t>
            </a:r>
          </a:p>
        </p:txBody>
      </p:sp>
    </p:spTree>
    <p:extLst>
      <p:ext uri="{BB962C8B-B14F-4D97-AF65-F5344CB8AC3E}">
        <p14:creationId xmlns:p14="http://schemas.microsoft.com/office/powerpoint/2010/main" val="3547749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S_UNIQUEID" val="8775"/>
</p:tagLst>
</file>

<file path=ppt/theme/theme1.xml><?xml version="1.0" encoding="utf-8"?>
<a:theme xmlns:a="http://schemas.openxmlformats.org/drawingml/2006/main" name="1_Office Theme">
  <a:themeElements>
    <a:clrScheme name="EMI 2017">
      <a:dk1>
        <a:srgbClr val="1E1E1E"/>
      </a:dk1>
      <a:lt1>
        <a:srgbClr val="FFFFFF"/>
      </a:lt1>
      <a:dk2>
        <a:srgbClr val="0080C7"/>
      </a:dk2>
      <a:lt2>
        <a:srgbClr val="B4C2CC"/>
      </a:lt2>
      <a:accent1>
        <a:srgbClr val="005587"/>
      </a:accent1>
      <a:accent2>
        <a:srgbClr val="1FBFC9"/>
      </a:accent2>
      <a:accent3>
        <a:srgbClr val="A2DF56"/>
      </a:accent3>
      <a:accent4>
        <a:srgbClr val="4CA05A"/>
      </a:accent4>
      <a:accent5>
        <a:srgbClr val="FFD362"/>
      </a:accent5>
      <a:accent6>
        <a:srgbClr val="FF7200"/>
      </a:accent6>
      <a:hlink>
        <a:srgbClr val="004F77"/>
      </a:hlink>
      <a:folHlink>
        <a:srgbClr val="0080C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effectLst/>
      </a:spPr>
      <a:bodyPr tIns="91440" bIns="91440"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spcAft>
            <a:spcPts val="600"/>
          </a:spcAft>
          <a:defRPr sz="1800" b="0" dirty="0" smtClean="0"/>
        </a:defPPr>
      </a:lstStyle>
    </a:txDef>
  </a:objectDefaults>
  <a:extraClrSchemeLst/>
  <a:extLst>
    <a:ext uri="{05A4C25C-085E-4340-85A3-A5531E510DB2}">
      <thm15:themeFamily xmlns:thm15="http://schemas.microsoft.com/office/thememl/2012/main" name="EMI Widescreen 2021 Template.potx" id="{70506C42-41FE-4794-A909-E159D490BCBD}" vid="{0B650054-53F0-44CC-98D6-FFFCE4B714F3}"/>
    </a:ext>
  </a:extLst>
</a:theme>
</file>

<file path=ppt/theme/theme2.xml><?xml version="1.0" encoding="utf-8"?>
<a:theme xmlns:a="http://schemas.openxmlformats.org/drawingml/2006/main" name="3_Office Theme">
  <a:themeElements>
    <a:clrScheme name="EMI_Color_Scheme">
      <a:dk1>
        <a:srgbClr val="1E1E1E"/>
      </a:dk1>
      <a:lt1>
        <a:srgbClr val="FFFFFF"/>
      </a:lt1>
      <a:dk2>
        <a:srgbClr val="0080C7"/>
      </a:dk2>
      <a:lt2>
        <a:srgbClr val="B4C2CC"/>
      </a:lt2>
      <a:accent1>
        <a:srgbClr val="005587"/>
      </a:accent1>
      <a:accent2>
        <a:srgbClr val="1FBFC9"/>
      </a:accent2>
      <a:accent3>
        <a:srgbClr val="A2DF56"/>
      </a:accent3>
      <a:accent4>
        <a:srgbClr val="4CA05A"/>
      </a:accent4>
      <a:accent5>
        <a:srgbClr val="FFD362"/>
      </a:accent5>
      <a:accent6>
        <a:srgbClr val="FF7200"/>
      </a:accent6>
      <a:hlink>
        <a:srgbClr val="004F77"/>
      </a:hlink>
      <a:folHlink>
        <a:srgbClr val="0080C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effectLst/>
      </a:spPr>
      <a:bodyPr tIns="91440" bIns="91440"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spcAft>
            <a:spcPts val="600"/>
          </a:spcAft>
          <a:defRPr sz="1800" b="0" dirty="0" smtClean="0"/>
        </a:defPPr>
      </a:lstStyle>
    </a:txDef>
  </a:objectDefaults>
  <a:extraClrSchemeLst/>
  <a:extLst>
    <a:ext uri="{05A4C25C-085E-4340-85A3-A5531E510DB2}">
      <thm15:themeFamily xmlns:thm15="http://schemas.microsoft.com/office/thememl/2012/main" name="base template 050817.potx" id="{7680D61D-9679-4F8A-A363-C0A81FCD8B63}" vid="{5D1A7F8E-3477-4E40-9B2B-4AA397F37EF5}"/>
    </a:ext>
  </a:extLst>
</a:theme>
</file>

<file path=ppt/theme/theme3.xml><?xml version="1.0" encoding="utf-8"?>
<a:theme xmlns:a="http://schemas.openxmlformats.org/drawingml/2006/main" name="4_Office Theme">
  <a:themeElements>
    <a:clrScheme name="EMI_Color_Scheme">
      <a:dk1>
        <a:srgbClr val="1E1E1E"/>
      </a:dk1>
      <a:lt1>
        <a:srgbClr val="FFFFFF"/>
      </a:lt1>
      <a:dk2>
        <a:srgbClr val="0080C7"/>
      </a:dk2>
      <a:lt2>
        <a:srgbClr val="B4C2CC"/>
      </a:lt2>
      <a:accent1>
        <a:srgbClr val="005587"/>
      </a:accent1>
      <a:accent2>
        <a:srgbClr val="1FBFC9"/>
      </a:accent2>
      <a:accent3>
        <a:srgbClr val="A2DF56"/>
      </a:accent3>
      <a:accent4>
        <a:srgbClr val="4CA05A"/>
      </a:accent4>
      <a:accent5>
        <a:srgbClr val="FFD362"/>
      </a:accent5>
      <a:accent6>
        <a:srgbClr val="FF7200"/>
      </a:accent6>
      <a:hlink>
        <a:srgbClr val="004F77"/>
      </a:hlink>
      <a:folHlink>
        <a:srgbClr val="0080C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effectLst/>
      </a:spPr>
      <a:bodyPr tIns="91440" bIns="91440"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spcAft>
            <a:spcPts val="600"/>
          </a:spcAft>
          <a:defRPr sz="1800" b="0" dirty="0" smtClean="0"/>
        </a:defPPr>
      </a:lstStyle>
    </a:txDef>
  </a:objectDefaults>
  <a:extraClrSchemeLst/>
  <a:extLst>
    <a:ext uri="{05A4C25C-085E-4340-85A3-A5531E510DB2}">
      <thm15:themeFamily xmlns:thm15="http://schemas.microsoft.com/office/thememl/2012/main" name="base template 050817.potx" id="{7680D61D-9679-4F8A-A363-C0A81FCD8B63}" vid="{5D1A7F8E-3477-4E40-9B2B-4AA397F37EF5}"/>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DFC5772CBA47F4392C5C8C944832738" ma:contentTypeVersion="16" ma:contentTypeDescription="Create a new document." ma:contentTypeScope="" ma:versionID="0d6259c2abcddcd9e7c91d02b6747992">
  <xsd:schema xmlns:xsd="http://www.w3.org/2001/XMLSchema" xmlns:xs="http://www.w3.org/2001/XMLSchema" xmlns:p="http://schemas.microsoft.com/office/2006/metadata/properties" xmlns:ns1="http://schemas.microsoft.com/sharepoint/v3" xmlns:ns2="938a7752-877e-49b9-8cfa-6ebd07797ee4" xmlns:ns3="a8efe8b1-ab7a-4ccd-af3f-1ffdddbe85d5" targetNamespace="http://schemas.microsoft.com/office/2006/metadata/properties" ma:root="true" ma:fieldsID="3482b37c43e48ce7ae36181e14a20d54" ns1:_="" ns2:_="" ns3:_="">
    <xsd:import namespace="http://schemas.microsoft.com/sharepoint/v3"/>
    <xsd:import namespace="938a7752-877e-49b9-8cfa-6ebd07797ee4"/>
    <xsd:import namespace="a8efe8b1-ab7a-4ccd-af3f-1ffdddbe85d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38a7752-877e-49b9-8cfa-6ebd07797ee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54530e2d-b1ea-4ada-8c7e-d095980ec340"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8efe8b1-ab7a-4ccd-af3f-1ffdddbe85d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5f3dde2a-5a97-48b8-aa28-8d79f8f48422}" ma:internalName="TaxCatchAll" ma:showField="CatchAllData" ma:web="a8efe8b1-ab7a-4ccd-af3f-1ffdddbe85d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8efe8b1-ab7a-4ccd-af3f-1ffdddbe85d5" xsi:nil="true"/>
    <lcf76f155ced4ddcb4097134ff3c332f xmlns="938a7752-877e-49b9-8cfa-6ebd07797ee4">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B1F287-F9AF-4BE9-A853-299136FB6F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38a7752-877e-49b9-8cfa-6ebd07797ee4"/>
    <ds:schemaRef ds:uri="a8efe8b1-ab7a-4ccd-af3f-1ffdddbe85d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1F3920B-3E65-4943-96D4-01040A8948DA}">
  <ds:schemaRefs>
    <ds:schemaRef ds:uri="http://schemas.microsoft.com/office/2006/documentManagement/types"/>
    <ds:schemaRef ds:uri="http://schemas.microsoft.com/office/2006/metadata/properties"/>
    <ds:schemaRef ds:uri="http://www.w3.org/XML/1998/namespace"/>
    <ds:schemaRef ds:uri="http://purl.org/dc/terms/"/>
    <ds:schemaRef ds:uri="2790d510-f955-4a23-9efb-ed3bf8ff696a"/>
    <ds:schemaRef ds:uri="http://purl.org/dc/elements/1.1/"/>
    <ds:schemaRef ds:uri="http://schemas.microsoft.com/office/infopath/2007/PartnerControls"/>
    <ds:schemaRef ds:uri="http://purl.org/dc/dcmitype/"/>
    <ds:schemaRef ds:uri="http://schemas.openxmlformats.org/package/2006/metadata/core-properties"/>
    <ds:schemaRef ds:uri="5c010ad1-c08e-4983-b227-f5575219fce8"/>
    <ds:schemaRef ds:uri="c205742d-36e1-4ff9-9b33-89a333f53558"/>
    <ds:schemaRef ds:uri="a8efe8b1-ab7a-4ccd-af3f-1ffdddbe85d5"/>
    <ds:schemaRef ds:uri="938a7752-877e-49b9-8cfa-6ebd07797ee4"/>
    <ds:schemaRef ds:uri="http://schemas.microsoft.com/sharepoint/v3"/>
  </ds:schemaRefs>
</ds:datastoreItem>
</file>

<file path=customXml/itemProps3.xml><?xml version="1.0" encoding="utf-8"?>
<ds:datastoreItem xmlns:ds="http://schemas.openxmlformats.org/officeDocument/2006/customXml" ds:itemID="{EE666684-7923-4C5A-9A2A-2BBB05686E70}">
  <ds:schemaRefs>
    <ds:schemaRef ds:uri="http://schemas.microsoft.com/sharepoint/v3/contenttype/forms"/>
  </ds:schemaRefs>
</ds:datastoreItem>
</file>

<file path=docMetadata/LabelInfo.xml><?xml version="1.0" encoding="utf-8"?>
<clbl:labelList xmlns:clbl="http://schemas.microsoft.com/office/2020/mipLabelMetadata">
  <clbl:label id="{02513295-34d7-4ce7-95f0-d6d90e122a36}" enabled="1" method="Standard" siteId="{2e0cb644-c094-41d7-ab3d-43201da24438}" removed="0"/>
</clbl:labelList>
</file>

<file path=docProps/app.xml><?xml version="1.0" encoding="utf-8"?>
<Properties xmlns="http://schemas.openxmlformats.org/officeDocument/2006/extended-properties" xmlns:vt="http://schemas.openxmlformats.org/officeDocument/2006/docPropsVTypes">
  <TotalTime>34624</TotalTime>
  <Words>14167</Words>
  <Application>Microsoft Office PowerPoint</Application>
  <PresentationFormat>Widescreen</PresentationFormat>
  <Paragraphs>1730</Paragraphs>
  <Slides>75</Slides>
  <Notes>75</Notes>
  <HiddenSlides>0</HiddenSlides>
  <MMClips>0</MMClips>
  <ScaleCrop>false</ScaleCrop>
  <HeadingPairs>
    <vt:vector size="6" baseType="variant">
      <vt:variant>
        <vt:lpstr>Fonts Used</vt:lpstr>
      </vt:variant>
      <vt:variant>
        <vt:i4>14</vt:i4>
      </vt:variant>
      <vt:variant>
        <vt:lpstr>Theme</vt:lpstr>
      </vt:variant>
      <vt:variant>
        <vt:i4>3</vt:i4>
      </vt:variant>
      <vt:variant>
        <vt:lpstr>Slide Titles</vt:lpstr>
      </vt:variant>
      <vt:variant>
        <vt:i4>75</vt:i4>
      </vt:variant>
    </vt:vector>
  </HeadingPairs>
  <TitlesOfParts>
    <vt:vector size="92" baseType="lpstr">
      <vt:lpstr>-apple-system</vt:lpstr>
      <vt:lpstr>Arial</vt:lpstr>
      <vt:lpstr>Arial</vt:lpstr>
      <vt:lpstr>Arial Black</vt:lpstr>
      <vt:lpstr>Arial Narrow</vt:lpstr>
      <vt:lpstr>Calibri</vt:lpstr>
      <vt:lpstr>Century Gothic</vt:lpstr>
      <vt:lpstr>Helvetica Now Text</vt:lpstr>
      <vt:lpstr>Open Sans</vt:lpstr>
      <vt:lpstr>Open Sans SemiBold</vt:lpstr>
      <vt:lpstr>Proxima Nova</vt:lpstr>
      <vt:lpstr>Roboto Light</vt:lpstr>
      <vt:lpstr>Tw Cen MT Condensed</vt:lpstr>
      <vt:lpstr>Wingdings</vt:lpstr>
      <vt:lpstr>1_Office Theme</vt:lpstr>
      <vt:lpstr>3_Office Theme</vt:lpstr>
      <vt:lpstr>4_Office Theme</vt:lpstr>
      <vt:lpstr>WELCOME</vt:lpstr>
      <vt:lpstr>Why Use Blue?SM</vt:lpstr>
      <vt:lpstr>Plan Options — What to Think About</vt:lpstr>
      <vt:lpstr>The strength of BlueSM</vt:lpstr>
      <vt:lpstr>PPO — How It Works</vt:lpstr>
      <vt:lpstr>How to Find a PPO Provider </vt:lpstr>
      <vt:lpstr>Customer Service</vt:lpstr>
      <vt:lpstr>Your Benefits</vt:lpstr>
      <vt:lpstr>Benefits Comparison</vt:lpstr>
      <vt:lpstr>Your ID Cards</vt:lpstr>
      <vt:lpstr>Transition of Care</vt:lpstr>
      <vt:lpstr>Blue Distinction®  Specialty Care</vt:lpstr>
      <vt:lpstr>Blue Distinction® Specialty Care Program</vt:lpstr>
      <vt:lpstr>Two Distinct Recognitions</vt:lpstr>
      <vt:lpstr>Specialty Care Benefits</vt:lpstr>
      <vt:lpstr>Consumer-Directed Health Plans</vt:lpstr>
      <vt:lpstr>The Basics of Consumer-Directed Plans</vt:lpstr>
      <vt:lpstr>BlueEdge HSASM</vt:lpstr>
      <vt:lpstr>What is a Health Savings Account?</vt:lpstr>
      <vt:lpstr>Benefit Plan Options — Your Choice</vt:lpstr>
      <vt:lpstr>Health Savings Account Basics</vt:lpstr>
      <vt:lpstr>How the HSA Works</vt:lpstr>
      <vt:lpstr>HSA Eligibility </vt:lpstr>
      <vt:lpstr>HSA Contributions</vt:lpstr>
      <vt:lpstr>Benefits Comparison</vt:lpstr>
      <vt:lpstr>View HSA Account Information Online</vt:lpstr>
      <vt:lpstr>BlueEdge HCASM</vt:lpstr>
      <vt:lpstr>How the Health Care Account Works</vt:lpstr>
      <vt:lpstr>BlueEdge HCASM</vt:lpstr>
      <vt:lpstr>BlueEdge HCA DirectSM</vt:lpstr>
      <vt:lpstr>Benefits Comparison</vt:lpstr>
      <vt:lpstr>View HCA Account Information Online</vt:lpstr>
      <vt:lpstr>Digital Capabilities</vt:lpstr>
      <vt:lpstr>PowerPoint Presentation</vt:lpstr>
      <vt:lpstr>myBlueElementSM – Mobile App</vt:lpstr>
      <vt:lpstr>Blue ElementSM App for Mobile Devices</vt:lpstr>
      <vt:lpstr>myBlueElementSM</vt:lpstr>
      <vt:lpstr>Tools at Your Fingertips</vt:lpstr>
      <vt:lpstr>myBlueElementSM — Online Portal</vt:lpstr>
      <vt:lpstr>myBlueElementSM — Member Portal</vt:lpstr>
      <vt:lpstr>Fast, Secure Access at Your Convenience </vt:lpstr>
      <vt:lpstr>Member Dashboard</vt:lpstr>
      <vt:lpstr>Health and Wellness</vt:lpstr>
      <vt:lpstr>Your Health and Wellbeing Programs</vt:lpstr>
      <vt:lpstr>Clinical Health Solutions </vt:lpstr>
      <vt:lpstr>Women’s and Family Health </vt:lpstr>
      <vt:lpstr>Online Health Management and Wellness</vt:lpstr>
      <vt:lpstr>Ovia Supports Women’s Health </vt:lpstr>
      <vt:lpstr>Hinge Health Digital Musculoskeletal Clinic</vt:lpstr>
      <vt:lpstr>Chronic Care Management Plus</vt:lpstr>
      <vt:lpstr>Behavioral Health Support</vt:lpstr>
      <vt:lpstr>Take Care of Your Mental Health</vt:lpstr>
      <vt:lpstr>Cancer Services and Support</vt:lpstr>
      <vt:lpstr>Dental</vt:lpstr>
      <vt:lpstr>BlueCare DentalSM – Why It’s the Right Choice </vt:lpstr>
      <vt:lpstr>BlueCare Dental PPOSM National Network* of Unique Providers</vt:lpstr>
      <vt:lpstr>Access and Choice</vt:lpstr>
      <vt:lpstr>Finding a Dentist is Easy  </vt:lpstr>
      <vt:lpstr>Prescription Drugs</vt:lpstr>
      <vt:lpstr>Prescription Drug Benefit</vt:lpstr>
      <vt:lpstr>3-Tier Prescription Drug Benefit</vt:lpstr>
      <vt:lpstr>4-Tier Prescription Drug Benefit</vt:lpstr>
      <vt:lpstr>5-Tier Prescription Drug Benefit</vt:lpstr>
      <vt:lpstr>6-Tier Prescription Drug Benefit</vt:lpstr>
      <vt:lpstr>Prescription Drug Benefit Preferred Pharmacy Network</vt:lpstr>
      <vt:lpstr>Home Delivery Prescriptions</vt:lpstr>
      <vt:lpstr>MyPrime.com</vt:lpstr>
      <vt:lpstr>Prior Authorization </vt:lpstr>
      <vt:lpstr>Step Therapy</vt:lpstr>
      <vt:lpstr>Member Pay the Difference</vt:lpstr>
      <vt:lpstr>myVirtualCare Access, care by Teladoc HealthSM</vt:lpstr>
      <vt:lpstr>How the Virtual Plan Works </vt:lpstr>
      <vt:lpstr>Your myVirtualCare Access Program</vt:lpstr>
      <vt:lpstr>Teladoc Health® Services and Support</vt:lpstr>
      <vt:lpstr>PowerPoint Presentation</vt:lpstr>
    </vt:vector>
  </TitlesOfParts>
  <Company>HCSC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Vivian Jones</dc:creator>
  <cp:lastModifiedBy>Debb Bastian</cp:lastModifiedBy>
  <cp:revision>205</cp:revision>
  <dcterms:created xsi:type="dcterms:W3CDTF">2023-08-31T16:26:20Z</dcterms:created>
  <dcterms:modified xsi:type="dcterms:W3CDTF">2025-12-12T21:05:02Z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0x010100ADFC5772CBA47F4392C5C8C944832738</vt:lpwstr>
  </property>
  <property fmtid="{D5CDD505-2E9C-101B-9397-08002B2CF9AE}" pid="3" name="MediaServiceImageTags">
    <vt:lpwstr/>
  </property>
</Properties>
</file>