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9" r:id="rId4"/>
    <p:sldId id="258" r:id="rId5"/>
    <p:sldId id="259" r:id="rId6"/>
    <p:sldId id="260" r:id="rId7"/>
    <p:sldId id="270" r:id="rId8"/>
    <p:sldId id="263" r:id="rId9"/>
    <p:sldId id="264" r:id="rId10"/>
    <p:sldId id="265" r:id="rId11"/>
    <p:sldId id="266" r:id="rId12"/>
    <p:sldId id="267" r:id="rId13"/>
    <p:sldId id="268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47AD"/>
    <a:srgbClr val="00A7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670205-C0FE-4F13-9E52-65A8BE5CE315}" v="7" dt="2025-09-23T13:53:06.358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27" d="100"/>
          <a:sy n="27" d="100"/>
        </p:scale>
        <p:origin x="77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Prezetta" userId="0610cf4a-e061-4d0b-ad27-61b8f184ef0b" providerId="ADAL" clId="{2E670205-C0FE-4F13-9E52-65A8BE5CE315}"/>
    <pc:docChg chg="undo custSel modSld">
      <pc:chgData name="Smith, Prezetta" userId="0610cf4a-e061-4d0b-ad27-61b8f184ef0b" providerId="ADAL" clId="{2E670205-C0FE-4F13-9E52-65A8BE5CE315}" dt="2025-09-23T13:54:03.154" v="428" actId="1036"/>
      <pc:docMkLst>
        <pc:docMk/>
      </pc:docMkLst>
      <pc:sldChg chg="modSp mod">
        <pc:chgData name="Smith, Prezetta" userId="0610cf4a-e061-4d0b-ad27-61b8f184ef0b" providerId="ADAL" clId="{2E670205-C0FE-4F13-9E52-65A8BE5CE315}" dt="2025-09-16T20:41:28.256" v="1" actId="20577"/>
        <pc:sldMkLst>
          <pc:docMk/>
          <pc:sldMk cId="0" sldId="256"/>
        </pc:sldMkLst>
        <pc:spChg chg="mod">
          <ac:chgData name="Smith, Prezetta" userId="0610cf4a-e061-4d0b-ad27-61b8f184ef0b" providerId="ADAL" clId="{2E670205-C0FE-4F13-9E52-65A8BE5CE315}" dt="2025-09-16T20:41:28.256" v="1" actId="20577"/>
          <ac:spMkLst>
            <pc:docMk/>
            <pc:sldMk cId="0" sldId="256"/>
            <ac:spMk id="153" creationId="{00000000-0000-0000-0000-000000000000}"/>
          </ac:spMkLst>
        </pc:spChg>
      </pc:sldChg>
      <pc:sldChg chg="addSp delSp modSp mod">
        <pc:chgData name="Smith, Prezetta" userId="0610cf4a-e061-4d0b-ad27-61b8f184ef0b" providerId="ADAL" clId="{2E670205-C0FE-4F13-9E52-65A8BE5CE315}" dt="2025-09-23T13:39:16.569" v="78" actId="1076"/>
        <pc:sldMkLst>
          <pc:docMk/>
          <pc:sldMk cId="0" sldId="263"/>
        </pc:sldMkLst>
        <pc:picChg chg="del">
          <ac:chgData name="Smith, Prezetta" userId="0610cf4a-e061-4d0b-ad27-61b8f184ef0b" providerId="ADAL" clId="{2E670205-C0FE-4F13-9E52-65A8BE5CE315}" dt="2025-09-23T13:39:10.660" v="76" actId="478"/>
          <ac:picMkLst>
            <pc:docMk/>
            <pc:sldMk cId="0" sldId="263"/>
            <ac:picMk id="3" creationId="{E467A08C-5498-CC5A-E4F7-7635618CDA7B}"/>
          </ac:picMkLst>
        </pc:picChg>
        <pc:picChg chg="add mod">
          <ac:chgData name="Smith, Prezetta" userId="0610cf4a-e061-4d0b-ad27-61b8f184ef0b" providerId="ADAL" clId="{2E670205-C0FE-4F13-9E52-65A8BE5CE315}" dt="2025-09-23T13:39:16.569" v="78" actId="1076"/>
          <ac:picMkLst>
            <pc:docMk/>
            <pc:sldMk cId="0" sldId="263"/>
            <ac:picMk id="4" creationId="{BDF288CA-6AD4-B860-9C04-33E3F51E926F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42:00.674" v="182" actId="14100"/>
        <pc:sldMkLst>
          <pc:docMk/>
          <pc:sldMk cId="0" sldId="264"/>
        </pc:sldMkLst>
        <pc:picChg chg="del">
          <ac:chgData name="Smith, Prezetta" userId="0610cf4a-e061-4d0b-ad27-61b8f184ef0b" providerId="ADAL" clId="{2E670205-C0FE-4F13-9E52-65A8BE5CE315}" dt="2025-09-23T13:41:53.589" v="175" actId="478"/>
          <ac:picMkLst>
            <pc:docMk/>
            <pc:sldMk cId="0" sldId="264"/>
            <ac:picMk id="3" creationId="{AC7DD09A-8A66-99D5-4B6B-1366F5A79417}"/>
          </ac:picMkLst>
        </pc:picChg>
        <pc:picChg chg="add mod">
          <ac:chgData name="Smith, Prezetta" userId="0610cf4a-e061-4d0b-ad27-61b8f184ef0b" providerId="ADAL" clId="{2E670205-C0FE-4F13-9E52-65A8BE5CE315}" dt="2025-09-23T13:42:00.674" v="182" actId="14100"/>
          <ac:picMkLst>
            <pc:docMk/>
            <pc:sldMk cId="0" sldId="264"/>
            <ac:picMk id="6" creationId="{C901D70E-D282-CF0F-72F3-C6EC2EA21EC6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44:17.993" v="244" actId="1036"/>
        <pc:sldMkLst>
          <pc:docMk/>
          <pc:sldMk cId="0" sldId="265"/>
        </pc:sldMkLst>
        <pc:picChg chg="add mod">
          <ac:chgData name="Smith, Prezetta" userId="0610cf4a-e061-4d0b-ad27-61b8f184ef0b" providerId="ADAL" clId="{2E670205-C0FE-4F13-9E52-65A8BE5CE315}" dt="2025-09-23T13:44:17.993" v="244" actId="1036"/>
          <ac:picMkLst>
            <pc:docMk/>
            <pc:sldMk cId="0" sldId="265"/>
            <ac:picMk id="3" creationId="{E82DA6C9-C934-D3FB-80E6-1D987631E075}"/>
          </ac:picMkLst>
        </pc:picChg>
        <pc:picChg chg="del">
          <ac:chgData name="Smith, Prezetta" userId="0610cf4a-e061-4d0b-ad27-61b8f184ef0b" providerId="ADAL" clId="{2E670205-C0FE-4F13-9E52-65A8BE5CE315}" dt="2025-09-23T13:44:11.299" v="222" actId="478"/>
          <ac:picMkLst>
            <pc:docMk/>
            <pc:sldMk cId="0" sldId="265"/>
            <ac:picMk id="4" creationId="{C39CFFA3-2834-A85C-1372-FE4FE93EF278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46:53.667" v="268" actId="1038"/>
        <pc:sldMkLst>
          <pc:docMk/>
          <pc:sldMk cId="0" sldId="266"/>
        </pc:sldMkLst>
        <pc:picChg chg="del">
          <ac:chgData name="Smith, Prezetta" userId="0610cf4a-e061-4d0b-ad27-61b8f184ef0b" providerId="ADAL" clId="{2E670205-C0FE-4F13-9E52-65A8BE5CE315}" dt="2025-09-23T13:46:49.129" v="250" actId="478"/>
          <ac:picMkLst>
            <pc:docMk/>
            <pc:sldMk cId="0" sldId="266"/>
            <ac:picMk id="3" creationId="{A95F6AE0-0955-C207-730C-33C92106573F}"/>
          </ac:picMkLst>
        </pc:picChg>
        <pc:picChg chg="add mod">
          <ac:chgData name="Smith, Prezetta" userId="0610cf4a-e061-4d0b-ad27-61b8f184ef0b" providerId="ADAL" clId="{2E670205-C0FE-4F13-9E52-65A8BE5CE315}" dt="2025-09-23T13:46:53.667" v="268" actId="1038"/>
          <ac:picMkLst>
            <pc:docMk/>
            <pc:sldMk cId="0" sldId="266"/>
            <ac:picMk id="5" creationId="{62ABC33E-A53A-6622-AEE4-8FE026FF2C51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50:49.828" v="318" actId="1038"/>
        <pc:sldMkLst>
          <pc:docMk/>
          <pc:sldMk cId="0" sldId="267"/>
        </pc:sldMkLst>
        <pc:picChg chg="del mod">
          <ac:chgData name="Smith, Prezetta" userId="0610cf4a-e061-4d0b-ad27-61b8f184ef0b" providerId="ADAL" clId="{2E670205-C0FE-4F13-9E52-65A8BE5CE315}" dt="2025-09-23T13:50:45.348" v="303" actId="478"/>
          <ac:picMkLst>
            <pc:docMk/>
            <pc:sldMk cId="0" sldId="267"/>
            <ac:picMk id="3" creationId="{39EBAD68-A24A-A841-60C7-1F0AF26A8983}"/>
          </ac:picMkLst>
        </pc:picChg>
        <pc:picChg chg="add mod">
          <ac:chgData name="Smith, Prezetta" userId="0610cf4a-e061-4d0b-ad27-61b8f184ef0b" providerId="ADAL" clId="{2E670205-C0FE-4F13-9E52-65A8BE5CE315}" dt="2025-09-23T13:50:49.828" v="318" actId="1038"/>
          <ac:picMkLst>
            <pc:docMk/>
            <pc:sldMk cId="0" sldId="267"/>
            <ac:picMk id="5" creationId="{643ABBD0-56FF-E2F2-6DFC-9959F6A49693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54:03.154" v="428" actId="1036"/>
        <pc:sldMkLst>
          <pc:docMk/>
          <pc:sldMk cId="0" sldId="268"/>
        </pc:sldMkLst>
        <pc:picChg chg="del">
          <ac:chgData name="Smith, Prezetta" userId="0610cf4a-e061-4d0b-ad27-61b8f184ef0b" providerId="ADAL" clId="{2E670205-C0FE-4F13-9E52-65A8BE5CE315}" dt="2025-09-23T13:53:36.748" v="403" actId="478"/>
          <ac:picMkLst>
            <pc:docMk/>
            <pc:sldMk cId="0" sldId="268"/>
            <ac:picMk id="3" creationId="{CE8A900C-217D-C48B-39C0-265771522D6D}"/>
          </ac:picMkLst>
        </pc:picChg>
        <pc:picChg chg="add mod">
          <ac:chgData name="Smith, Prezetta" userId="0610cf4a-e061-4d0b-ad27-61b8f184ef0b" providerId="ADAL" clId="{2E670205-C0FE-4F13-9E52-65A8BE5CE315}" dt="2025-09-23T13:54:03.154" v="428" actId="1036"/>
          <ac:picMkLst>
            <pc:docMk/>
            <pc:sldMk cId="0" sldId="268"/>
            <ac:picMk id="5" creationId="{CB338013-0A43-9F41-2BAC-1825C4231980}"/>
          </ac:picMkLst>
        </pc:picChg>
      </pc:sldChg>
      <pc:sldChg chg="addSp delSp modSp mod">
        <pc:chgData name="Smith, Prezetta" userId="0610cf4a-e061-4d0b-ad27-61b8f184ef0b" providerId="ADAL" clId="{2E670205-C0FE-4F13-9E52-65A8BE5CE315}" dt="2025-09-23T13:39:06.550" v="75" actId="21"/>
        <pc:sldMkLst>
          <pc:docMk/>
          <pc:sldMk cId="3508250725" sldId="270"/>
        </pc:sldMkLst>
        <pc:picChg chg="add mod">
          <ac:chgData name="Smith, Prezetta" userId="0610cf4a-e061-4d0b-ad27-61b8f184ef0b" providerId="ADAL" clId="{2E670205-C0FE-4F13-9E52-65A8BE5CE315}" dt="2025-09-23T13:39:03.231" v="74" actId="1076"/>
          <ac:picMkLst>
            <pc:docMk/>
            <pc:sldMk cId="3508250725" sldId="270"/>
            <ac:picMk id="2" creationId="{53CC3D2B-0240-D818-E5E5-9226640BA68B}"/>
          </ac:picMkLst>
        </pc:picChg>
        <pc:picChg chg="del">
          <ac:chgData name="Smith, Prezetta" userId="0610cf4a-e061-4d0b-ad27-61b8f184ef0b" providerId="ADAL" clId="{2E670205-C0FE-4F13-9E52-65A8BE5CE315}" dt="2025-09-23T13:37:16.581" v="36" actId="478"/>
          <ac:picMkLst>
            <pc:docMk/>
            <pc:sldMk cId="3508250725" sldId="270"/>
            <ac:picMk id="3" creationId="{5C520E07-8DC9-1A60-4042-F90F178D676D}"/>
          </ac:picMkLst>
        </pc:picChg>
        <pc:picChg chg="add del mod">
          <ac:chgData name="Smith, Prezetta" userId="0610cf4a-e061-4d0b-ad27-61b8f184ef0b" providerId="ADAL" clId="{2E670205-C0FE-4F13-9E52-65A8BE5CE315}" dt="2025-09-23T13:39:06.550" v="75" actId="21"/>
          <ac:picMkLst>
            <pc:docMk/>
            <pc:sldMk cId="3508250725" sldId="270"/>
            <ac:picMk id="4" creationId="{BDF288CA-6AD4-B860-9C04-33E3F51E926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email journey for members who have already been active and did not receive welcome journey. This is sent to all who have effective date prior to 3/1/24</a:t>
            </a:r>
          </a:p>
        </p:txBody>
      </p:sp>
    </p:spTree>
    <p:extLst>
      <p:ext uri="{BB962C8B-B14F-4D97-AF65-F5344CB8AC3E}">
        <p14:creationId xmlns:p14="http://schemas.microsoft.com/office/powerpoint/2010/main" val="227650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Attribution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“Notable Quote”</a:t>
            </a:r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666699290_02_crop_3159x1892.jpg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Presentation Title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Author and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Presentation Subtitle</a:t>
            </a:r>
          </a:p>
        </p:txBody>
      </p:sp>
      <p:sp>
        <p:nvSpPr>
          <p:cNvPr id="2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910457886_1434x1669.jpg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Slide Title</a:t>
            </a:r>
          </a:p>
        </p:txBody>
      </p:sp>
      <p:sp>
        <p:nvSpPr>
          <p:cNvPr id="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Slide bullet text</a:t>
            </a:r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Slide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Agenda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21" hasCustomPrompt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Agenda Topics</a:t>
            </a:r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itmus.com/pub/a/dQ16ON4jxE8dFiyl" TargetMode="External"/><Relationship Id="rId2" Type="http://schemas.openxmlformats.org/officeDocument/2006/relationships/hyperlink" Target="https://litmus.com/pub/a/xHmEQmVuwire6Fvc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HB"/>
          <p:cNvSpPr txBox="1">
            <a:spLocks noGrp="1"/>
          </p:cNvSpPr>
          <p:nvPr>
            <p:ph type="body" sz="quarter" idx="1"/>
          </p:nvPr>
        </p:nvSpPr>
        <p:spPr>
          <a:xfrm>
            <a:off x="1201341" y="11859862"/>
            <a:ext cx="21971002" cy="636980"/>
          </a:xfrm>
          <a:prstGeom prst="rect">
            <a:avLst/>
          </a:prstGeom>
        </p:spPr>
        <p:txBody>
          <a:bodyPr/>
          <a:lstStyle>
            <a:lvl1pPr>
              <a:defRPr sz="3200" b="0"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Luminare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Health</a:t>
            </a:r>
            <a:endParaRPr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2" name="Email Findings"/>
          <p:cNvSpPr txBox="1">
            <a:spLocks noGrp="1"/>
          </p:cNvSpPr>
          <p:nvPr>
            <p:ph type="title"/>
          </p:nvPr>
        </p:nvSpPr>
        <p:spPr>
          <a:xfrm>
            <a:off x="1206495" y="2574991"/>
            <a:ext cx="21971006" cy="4648202"/>
          </a:xfrm>
          <a:prstGeom prst="rect">
            <a:avLst/>
          </a:prstGeom>
        </p:spPr>
        <p:txBody>
          <a:bodyPr/>
          <a:lstStyle>
            <a:lvl1pPr>
              <a:defRPr spc="-3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Welcome Journey</a:t>
            </a:r>
          </a:p>
        </p:txBody>
      </p:sp>
      <p:sp>
        <p:nvSpPr>
          <p:cNvPr id="153" name="2022"/>
          <p:cNvSpPr txBox="1"/>
          <p:nvPr/>
        </p:nvSpPr>
        <p:spPr>
          <a:xfrm>
            <a:off x="1206499" y="7223193"/>
            <a:ext cx="21971002" cy="1905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algn="l" defTabSz="825500">
              <a:defRPr sz="5500" b="1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8347AD"/>
                </a:solidFill>
              </a:rPr>
              <a:t>WEMP 2025</a:t>
            </a:r>
          </a:p>
          <a:p>
            <a:endParaRPr dirty="0">
              <a:solidFill>
                <a:srgbClr val="8347AD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Portal Registration </a:t>
            </a:r>
          </a:p>
        </p:txBody>
      </p:sp>
      <p:sp>
        <p:nvSpPr>
          <p:cNvPr id="19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Member’s Guide to Registering</a:t>
            </a:r>
            <a:r>
              <a:rPr lang="en-US" dirty="0"/>
              <a:t> Online</a:t>
            </a:r>
            <a:endParaRPr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Links to landing page</a:t>
            </a:r>
            <a:endParaRPr dirty="0"/>
          </a:p>
        </p:txBody>
      </p:sp>
      <p:sp>
        <p:nvSpPr>
          <p:cNvPr id="195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394852-E3C6-9B23-2B87-840E1C591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004" y="7552134"/>
            <a:ext cx="7175500" cy="4953000"/>
          </a:xfrm>
          <a:prstGeom prst="rect">
            <a:avLst/>
          </a:prstGeom>
        </p:spPr>
      </p:pic>
      <p:pic>
        <p:nvPicPr>
          <p:cNvPr id="3" name="Picture 2" descr="A screenshot of a website&#10;&#10;AI-generated content may be incorrect.">
            <a:extLst>
              <a:ext uri="{FF2B5EF4-FFF2-40B4-BE49-F238E27FC236}">
                <a16:creationId xmlns:a16="http://schemas.microsoft.com/office/drawing/2014/main" id="{E82DA6C9-C934-D3FB-80E6-1D987631E0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568" y="800814"/>
            <a:ext cx="5912725" cy="118872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Digital ID cards</a:t>
            </a:r>
          </a:p>
        </p:txBody>
      </p:sp>
      <p:sp>
        <p:nvSpPr>
          <p:cNvPr id="201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Access Your ID card Online</a:t>
            </a:r>
            <a:r>
              <a:rPr lang="en-US" dirty="0"/>
              <a:t> 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Links to flyer LH</a:t>
            </a:r>
            <a:r>
              <a:rPr dirty="0"/>
              <a:t>-2455</a:t>
            </a:r>
            <a:endParaRPr lang="en-US"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 err="1"/>
              <a:t>MyBenefits</a:t>
            </a:r>
            <a:endParaRPr dirty="0"/>
          </a:p>
        </p:txBody>
      </p:sp>
      <p:sp>
        <p:nvSpPr>
          <p:cNvPr id="202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36D7B2-927E-F2F3-B027-90669A931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4206" y="8783822"/>
            <a:ext cx="4595878" cy="3852678"/>
          </a:xfrm>
          <a:prstGeom prst="rect">
            <a:avLst/>
          </a:prstGeom>
        </p:spPr>
      </p:pic>
      <p:pic>
        <p:nvPicPr>
          <p:cNvPr id="5" name="Picture 4" descr="A close-up of a card&#10;&#10;AI-generated content may be incorrect.">
            <a:extLst>
              <a:ext uri="{FF2B5EF4-FFF2-40B4-BE49-F238E27FC236}">
                <a16:creationId xmlns:a16="http://schemas.microsoft.com/office/drawing/2014/main" id="{62ABC33E-A53A-6622-AEE4-8FE026FF2C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6378" y="1475875"/>
            <a:ext cx="6717530" cy="108996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Mobile app</a:t>
            </a:r>
          </a:p>
        </p:txBody>
      </p:sp>
      <p:sp>
        <p:nvSpPr>
          <p:cNvPr id="207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  <a:lvl2pPr marL="862263" indent="-481263">
              <a:buSzPct val="100000"/>
              <a:defRPr>
                <a:solidFill>
                  <a:srgbClr val="5E5E5E"/>
                </a:solidFill>
              </a:defRPr>
            </a:lvl2pPr>
          </a:lstStyle>
          <a:p>
            <a:r>
              <a:rPr dirty="0"/>
              <a:t>CTA = Download your mobile app</a:t>
            </a:r>
          </a:p>
          <a:p>
            <a:pPr lvl="1"/>
            <a:r>
              <a:rPr dirty="0"/>
              <a:t>Google or Apple</a:t>
            </a:r>
            <a:endParaRPr lang="en-US" dirty="0"/>
          </a:p>
          <a:p>
            <a:pPr lvl="1"/>
            <a:r>
              <a:rPr lang="en-US" dirty="0"/>
              <a:t>My Benefits</a:t>
            </a:r>
            <a:endParaRPr dirty="0"/>
          </a:p>
        </p:txBody>
      </p:sp>
      <p:sp>
        <p:nvSpPr>
          <p:cNvPr id="208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8F2AB7-FE14-94AA-1476-87D40E02B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448" y="8589470"/>
            <a:ext cx="6026888" cy="3621974"/>
          </a:xfrm>
          <a:prstGeom prst="rect">
            <a:avLst/>
          </a:prstGeom>
        </p:spPr>
      </p:pic>
      <p:pic>
        <p:nvPicPr>
          <p:cNvPr id="5" name="Picture 4" descr="A person sitting on a couch holding a phone&#10;&#10;AI-generated content may be incorrect.">
            <a:extLst>
              <a:ext uri="{FF2B5EF4-FFF2-40B4-BE49-F238E27FC236}">
                <a16:creationId xmlns:a16="http://schemas.microsoft.com/office/drawing/2014/main" id="{643ABBD0-56FF-E2F2-6DFC-9959F6A496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4801" y="296051"/>
            <a:ext cx="6361758" cy="1316736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Navigate your EOB</a:t>
            </a:r>
          </a:p>
        </p:txBody>
      </p:sp>
      <p:sp>
        <p:nvSpPr>
          <p:cNvPr id="213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xfrm>
            <a:off x="1206500" y="4248504"/>
            <a:ext cx="9779000" cy="372591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Understanding your Explanation of Benefits</a:t>
            </a:r>
            <a:r>
              <a:rPr lang="en-US" dirty="0"/>
              <a:t> landing page</a:t>
            </a:r>
            <a:endParaRPr dirty="0"/>
          </a:p>
          <a:p>
            <a:pPr marL="862263" lvl="1" indent="-481263">
              <a:buSzPct val="100000"/>
              <a:defRPr>
                <a:solidFill>
                  <a:srgbClr val="5E5E5E"/>
                </a:solidFill>
              </a:defRPr>
            </a:pPr>
            <a:r>
              <a:rPr dirty="0"/>
              <a:t>2nd CTA = Portal</a:t>
            </a:r>
          </a:p>
        </p:txBody>
      </p:sp>
      <p:sp>
        <p:nvSpPr>
          <p:cNvPr id="214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53D6BD-E33A-9ACA-B7C3-8EBDDA6DE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77" y="7974420"/>
            <a:ext cx="5059445" cy="3969194"/>
          </a:xfrm>
          <a:prstGeom prst="rect">
            <a:avLst/>
          </a:prstGeom>
        </p:spPr>
      </p:pic>
      <p:pic>
        <p:nvPicPr>
          <p:cNvPr id="5" name="Picture 4" descr="A screenshot of a website&#10;&#10;AI-generated content may be incorrect.">
            <a:extLst>
              <a:ext uri="{FF2B5EF4-FFF2-40B4-BE49-F238E27FC236}">
                <a16:creationId xmlns:a16="http://schemas.microsoft.com/office/drawing/2014/main" id="{CB338013-0A43-9F41-2BAC-1825C4231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5342" y="764474"/>
            <a:ext cx="7999969" cy="1207008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8347AD"/>
                </a:solidFill>
              </a:rPr>
              <a:t>WEMP</a:t>
            </a:r>
            <a:r>
              <a:rPr dirty="0">
                <a:solidFill>
                  <a:srgbClr val="8347AD"/>
                </a:solidFill>
              </a:rPr>
              <a:t> </a:t>
            </a:r>
            <a:r>
              <a:rPr lang="en-US" dirty="0">
                <a:solidFill>
                  <a:srgbClr val="8347AD"/>
                </a:solidFill>
              </a:rPr>
              <a:t>Welcome Journey</a:t>
            </a:r>
            <a:endParaRPr dirty="0">
              <a:solidFill>
                <a:srgbClr val="8347AD"/>
              </a:solidFill>
            </a:endParaRPr>
          </a:p>
        </p:txBody>
      </p:sp>
      <p:sp>
        <p:nvSpPr>
          <p:cNvPr id="157" name="Avg open rate 42% | 60% impacted by apple privacy"/>
          <p:cNvSpPr txBox="1"/>
          <p:nvPr/>
        </p:nvSpPr>
        <p:spPr>
          <a:xfrm>
            <a:off x="3107668" y="4111751"/>
            <a:ext cx="13330637" cy="394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 defTabSz="1487386">
              <a:lnSpc>
                <a:spcPct val="90000"/>
              </a:lnSpc>
              <a:spcBef>
                <a:spcPts val="2700"/>
              </a:spcBef>
              <a:defRPr sz="2928"/>
            </a:pPr>
            <a:r>
              <a:rPr dirty="0"/>
              <a:t>Evaluates file each weekday for: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Effective date is before today</a:t>
            </a:r>
            <a:endParaRPr lang="en-US" dirty="0"/>
          </a:p>
          <a:p>
            <a:pPr marL="371856" lvl="4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lang="en-US" dirty="0"/>
              <a:t>If effective date is in the future, hold until 1 day after effective date</a:t>
            </a:r>
            <a:endParaRPr dirty="0"/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Age is greater than 17</a:t>
            </a:r>
          </a:p>
          <a:p>
            <a:pPr marL="371856" lvl="2" indent="-371856" algn="l" defTabSz="1487386">
              <a:lnSpc>
                <a:spcPct val="90000"/>
              </a:lnSpc>
              <a:spcBef>
                <a:spcPts val="2700"/>
              </a:spcBef>
              <a:buSzPct val="123000"/>
              <a:buChar char="•"/>
              <a:defRPr sz="2928"/>
            </a:pPr>
            <a:r>
              <a:rPr dirty="0"/>
              <a:t>Termination date is after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FF40C7-EA9B-9CBC-5B28-EC83D375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0" y="6853051"/>
            <a:ext cx="5931906" cy="46031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778B91-9513-F0EE-1E77-BF84934C6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92188" y="4641454"/>
            <a:ext cx="2444307" cy="683294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lang="en-US" dirty="0">
                <a:solidFill>
                  <a:srgbClr val="8347AD"/>
                </a:solidFill>
              </a:rPr>
              <a:t>WEMP</a:t>
            </a:r>
            <a:r>
              <a:rPr dirty="0">
                <a:solidFill>
                  <a:srgbClr val="8347AD"/>
                </a:solidFill>
              </a:rPr>
              <a:t> </a:t>
            </a:r>
            <a:r>
              <a:rPr lang="en-US" dirty="0">
                <a:solidFill>
                  <a:srgbClr val="8347AD"/>
                </a:solidFill>
              </a:rPr>
              <a:t>Welcome Journey</a:t>
            </a:r>
            <a:endParaRPr dirty="0">
              <a:solidFill>
                <a:srgbClr val="8347A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B101AD-0612-D715-9CB5-1197EA292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4916081"/>
            <a:ext cx="7251700" cy="4394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8DF948D-5525-73CD-B0D3-B38032C60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4522" y="4916081"/>
            <a:ext cx="7251700" cy="4394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DF8923-8B8B-5293-60D9-5EEBED4C8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6222" y="4916081"/>
            <a:ext cx="6705600" cy="43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3887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Year end Averages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6235276" cy="1435100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Run and entry criteria </a:t>
            </a:r>
          </a:p>
        </p:txBody>
      </p:sp>
      <p:sp>
        <p:nvSpPr>
          <p:cNvPr id="160" name="Avg open rate 42% | 60% impacted by apple privacy"/>
          <p:cNvSpPr txBox="1"/>
          <p:nvPr/>
        </p:nvSpPr>
        <p:spPr>
          <a:xfrm>
            <a:off x="1939705" y="3250414"/>
            <a:ext cx="13330637" cy="3946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pPr algn="l">
              <a:lnSpc>
                <a:spcPct val="90000"/>
              </a:lnSpc>
              <a:spcBef>
                <a:spcPts val="4500"/>
              </a:spcBef>
              <a:defRPr sz="4800"/>
            </a:pPr>
            <a:r>
              <a:rPr dirty="0"/>
              <a:t>Runs </a:t>
            </a:r>
            <a:r>
              <a:rPr dirty="0" err="1"/>
              <a:t>aprox</a:t>
            </a:r>
            <a:r>
              <a:rPr dirty="0"/>
              <a:t> 3 years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/>
              <a:t>evaluates all records on first run, then only new </a:t>
            </a:r>
          </a:p>
          <a:p>
            <a:pPr marL="481263" indent="-481263" algn="l">
              <a:lnSpc>
                <a:spcPct val="90000"/>
              </a:lnSpc>
              <a:spcBef>
                <a:spcPts val="4500"/>
              </a:spcBef>
              <a:buSzPct val="100000"/>
              <a:buChar char="•"/>
              <a:defRPr sz="4800"/>
            </a:pPr>
            <a:r>
              <a:rPr dirty="0"/>
              <a:t>No re-entry allowed</a:t>
            </a:r>
          </a:p>
        </p:txBody>
      </p:sp>
      <p:pic>
        <p:nvPicPr>
          <p:cNvPr id="162" name="Image" descr="Im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705" y="7677225"/>
            <a:ext cx="4953244" cy="35881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lang="en-US" dirty="0"/>
              <a:t>Monitored by </a:t>
            </a:r>
            <a:r>
              <a:rPr lang="en-US" dirty="0" err="1"/>
              <a:t>Luminare</a:t>
            </a:r>
            <a:r>
              <a:rPr lang="en-US" dirty="0"/>
              <a:t> Health for deliverability related issues</a:t>
            </a:r>
            <a:endParaRPr dirty="0"/>
          </a:p>
        </p:txBody>
      </p:sp>
      <p:sp>
        <p:nvSpPr>
          <p:cNvPr id="165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 defTabSz="2170120">
              <a:defRPr sz="7565" spc="-178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Sender address/name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EABF1F2-AB74-6B8E-C70B-0AAC1DEB4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3558" y="7530201"/>
            <a:ext cx="7688276" cy="143656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Data will update once activated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Access engagement dashboard</a:t>
            </a:r>
            <a:endParaRPr lang="en-US" dirty="0"/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>
                <a:hlinkClick r:id="rId2"/>
              </a:rPr>
              <a:t>https://litmus.com/pub/a/xHmEQmVuwire6Fvc</a:t>
            </a:r>
            <a:endParaRPr lang="en-US" dirty="0"/>
          </a:p>
          <a:p>
            <a:pPr marL="0" indent="0">
              <a:buNone/>
              <a:defRPr>
                <a:solidFill>
                  <a:srgbClr val="5E5E5E"/>
                </a:solidFill>
              </a:defRPr>
            </a:pPr>
            <a:endParaRPr u="sng" dirty="0">
              <a:solidFill>
                <a:srgbClr val="0000FF"/>
              </a:solidFill>
              <a:uFill>
                <a:solidFill>
                  <a:srgbClr val="0000FF"/>
                </a:solidFill>
              </a:uFill>
              <a:hlinkClick r:id="rId3"/>
            </a:endParaRPr>
          </a:p>
        </p:txBody>
      </p:sp>
      <p:sp>
        <p:nvSpPr>
          <p:cNvPr id="169" name="Members"/>
          <p:cNvSpPr txBox="1">
            <a:spLocks noGrp="1"/>
          </p:cNvSpPr>
          <p:nvPr>
            <p:ph type="title"/>
          </p:nvPr>
        </p:nvSpPr>
        <p:spPr>
          <a:xfrm>
            <a:off x="1206500" y="1309370"/>
            <a:ext cx="9779000" cy="1435101"/>
          </a:xfrm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Litmus access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58EC51-2D30-C245-F339-5AEEC4F1C6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0" y="3017282"/>
            <a:ext cx="10152845" cy="612671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1595099" cy="9347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lang="en-US" dirty="0">
                <a:solidFill>
                  <a:srgbClr val="00A7E1"/>
                </a:solidFill>
              </a:rPr>
              <a:t>Consolidated for Jan-Mar onboarding </a:t>
            </a:r>
            <a:endParaRPr dirty="0">
              <a:solidFill>
                <a:srgbClr val="00A7E1"/>
              </a:solidFill>
            </a:endParaRPr>
          </a:p>
        </p:txBody>
      </p:sp>
      <p:sp>
        <p:nvSpPr>
          <p:cNvPr id="180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dirty="0"/>
              <a:t>CTA = Portal</a:t>
            </a:r>
            <a:endParaRPr lang="en-US" dirty="0"/>
          </a:p>
          <a:p>
            <a:r>
              <a:rPr lang="en-US" dirty="0"/>
              <a:t>App</a:t>
            </a:r>
          </a:p>
          <a:p>
            <a:r>
              <a:rPr lang="en-US" dirty="0"/>
              <a:t>ID card guide</a:t>
            </a:r>
          </a:p>
          <a:p>
            <a:r>
              <a:rPr lang="en-US" dirty="0"/>
              <a:t>EOB info</a:t>
            </a:r>
            <a:endParaRPr dirty="0"/>
          </a:p>
        </p:txBody>
      </p:sp>
      <p:sp>
        <p:nvSpPr>
          <p:cNvPr id="181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1</a:t>
            </a:r>
            <a:r>
              <a:rPr lang="en-US" dirty="0">
                <a:solidFill>
                  <a:srgbClr val="8347AD"/>
                </a:solidFill>
              </a:rPr>
              <a:t> Contingency</a:t>
            </a:r>
            <a:endParaRPr dirty="0">
              <a:solidFill>
                <a:srgbClr val="8347AD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CC3D2B-0240-D818-E5E5-9226640BA6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0318" y="562682"/>
            <a:ext cx="6457212" cy="1270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25072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Welcome</a:t>
            </a:r>
          </a:p>
        </p:txBody>
      </p:sp>
      <p:sp>
        <p:nvSpPr>
          <p:cNvPr id="180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>
            <a:lvl1pPr>
              <a:defRPr>
                <a:solidFill>
                  <a:srgbClr val="5E5E5E"/>
                </a:solidFill>
              </a:defRPr>
            </a:lvl1pPr>
          </a:lstStyle>
          <a:p>
            <a:r>
              <a:rPr dirty="0"/>
              <a:t>CTA = Portal</a:t>
            </a:r>
            <a:endParaRPr lang="en-US" dirty="0"/>
          </a:p>
          <a:p>
            <a:r>
              <a:rPr lang="en-US" dirty="0"/>
              <a:t>Apps</a:t>
            </a:r>
          </a:p>
          <a:p>
            <a:pPr marL="0" indent="0">
              <a:buNone/>
            </a:pPr>
            <a:endParaRPr dirty="0"/>
          </a:p>
        </p:txBody>
      </p:sp>
      <p:sp>
        <p:nvSpPr>
          <p:cNvPr id="181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1</a:t>
            </a:r>
          </a:p>
        </p:txBody>
      </p:sp>
      <p:pic>
        <p:nvPicPr>
          <p:cNvPr id="4" name="Picture 3" descr="A screenshot of a medical plan&#10;&#10;AI-generated content may be incorrect.">
            <a:extLst>
              <a:ext uri="{FF2B5EF4-FFF2-40B4-BE49-F238E27FC236}">
                <a16:creationId xmlns:a16="http://schemas.microsoft.com/office/drawing/2014/main" id="{BDF288CA-6AD4-B860-9C04-33E3F51E92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8502" y="617934"/>
            <a:ext cx="7345634" cy="118872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ampaigns: DSS, PHM, ActiveFit, One-off"/>
          <p:cNvSpPr txBox="1">
            <a:spLocks noGrp="1"/>
          </p:cNvSpPr>
          <p:nvPr>
            <p:ph type="body" sz="quarter" idx="1"/>
          </p:nvPr>
        </p:nvSpPr>
        <p:spPr>
          <a:xfrm>
            <a:off x="1206500" y="2372961"/>
            <a:ext cx="13821673" cy="93478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6BA"/>
                </a:solidFill>
              </a:defRPr>
            </a:lvl1pPr>
          </a:lstStyle>
          <a:p>
            <a:r>
              <a:rPr dirty="0">
                <a:solidFill>
                  <a:srgbClr val="00A7E1"/>
                </a:solidFill>
              </a:rPr>
              <a:t>ID card Tour</a:t>
            </a:r>
          </a:p>
        </p:txBody>
      </p:sp>
      <p:sp>
        <p:nvSpPr>
          <p:cNvPr id="185" name="Avg open rate 42% | 60% impacted by apple privacy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>
              <a:defRPr>
                <a:solidFill>
                  <a:srgbClr val="5E5E5E"/>
                </a:solidFill>
              </a:defRPr>
            </a:pPr>
            <a:r>
              <a:rPr dirty="0"/>
              <a:t>CTA = </a:t>
            </a:r>
            <a:r>
              <a:rPr lang="en-US" dirty="0"/>
              <a:t>Navigating your id card landing page</a:t>
            </a:r>
          </a:p>
          <a:p>
            <a:pPr>
              <a:defRPr>
                <a:solidFill>
                  <a:srgbClr val="5E5E5E"/>
                </a:solidFill>
              </a:defRPr>
            </a:pPr>
            <a:r>
              <a:rPr lang="en-US" dirty="0"/>
              <a:t>Pre-cert flyer</a:t>
            </a:r>
          </a:p>
        </p:txBody>
      </p:sp>
      <p:sp>
        <p:nvSpPr>
          <p:cNvPr id="186" name="Member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200">
                <a:solidFill>
                  <a:srgbClr val="004D80"/>
                </a:solidFill>
              </a:defRPr>
            </a:lvl1pPr>
          </a:lstStyle>
          <a:p>
            <a:r>
              <a:rPr dirty="0">
                <a:solidFill>
                  <a:srgbClr val="8347AD"/>
                </a:solidFill>
              </a:rPr>
              <a:t>Email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B478B-A5BD-75D2-C746-700283F70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678" y="7808431"/>
            <a:ext cx="4656322" cy="35346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387C1F-2EF0-100D-83CF-24F22CF4D3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178" y="7835898"/>
            <a:ext cx="3804354" cy="35346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01D70E-D282-CF0F-72F3-C6EC2EA21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7503" y="594360"/>
            <a:ext cx="8498729" cy="1261872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235</Words>
  <Application>Microsoft Office PowerPoint</Application>
  <PresentationFormat>Custom</PresentationFormat>
  <Paragraphs>53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Helvetica Neue</vt:lpstr>
      <vt:lpstr>Helvetica Neue Medium</vt:lpstr>
      <vt:lpstr>21_BasicWhite</vt:lpstr>
      <vt:lpstr>Welcome Journey</vt:lpstr>
      <vt:lpstr>WEMP Welcome Journey</vt:lpstr>
      <vt:lpstr>WEMP Welcome Journey</vt:lpstr>
      <vt:lpstr>Run and entry criteria </vt:lpstr>
      <vt:lpstr>Sender address/name</vt:lpstr>
      <vt:lpstr>Litmus access</vt:lpstr>
      <vt:lpstr>Email 1 Contingency</vt:lpstr>
      <vt:lpstr>Email 1</vt:lpstr>
      <vt:lpstr>Email 2</vt:lpstr>
      <vt:lpstr>Email 3</vt:lpstr>
      <vt:lpstr>Email 4</vt:lpstr>
      <vt:lpstr>Email 5</vt:lpstr>
      <vt:lpstr>Email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Journey</dc:title>
  <dc:creator>Smith, Prezetta</dc:creator>
  <cp:lastModifiedBy>Smith, Prezetta</cp:lastModifiedBy>
  <cp:revision>9</cp:revision>
  <dcterms:modified xsi:type="dcterms:W3CDTF">2025-09-23T13:54:07Z</dcterms:modified>
</cp:coreProperties>
</file>