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70" r:id="rId7"/>
    <p:sldId id="264" r:id="rId8"/>
    <p:sldId id="265" r:id="rId9"/>
    <p:sldId id="266" r:id="rId10"/>
    <p:sldId id="267" r:id="rId11"/>
    <p:sldId id="268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4A69"/>
    <a:srgbClr val="8347AD"/>
    <a:srgbClr val="00A7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34" d="100"/>
          <a:sy n="34" d="100"/>
        </p:scale>
        <p:origin x="4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505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2" y="7223190"/>
            <a:ext cx="21971002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876">
              <a:spcBef>
                <a:spcPts val="0"/>
              </a:spcBef>
              <a:buSzTx/>
              <a:buNone/>
              <a:defRPr sz="850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“Notable Quote”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99"/>
            </a:lvl1pPr>
          </a:lstStyle>
          <a:p>
            <a:r>
              <a:t>Agenda Topics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numCol="2" spcCol="109855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itmus.com/pub/a/dQ16ON4jxE8dFiyl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HB"/>
          <p:cNvSpPr txBox="1">
            <a:spLocks noGrp="1"/>
          </p:cNvSpPr>
          <p:nvPr>
            <p:ph type="body" sz="quarter" idx="1"/>
          </p:nvPr>
        </p:nvSpPr>
        <p:spPr>
          <a:xfrm>
            <a:off x="1201341" y="11859862"/>
            <a:ext cx="21971002" cy="636980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Luminare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Health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2" name="Email Findings"/>
          <p:cNvSpPr txBox="1">
            <a:spLocks noGrp="1"/>
          </p:cNvSpPr>
          <p:nvPr>
            <p:ph type="title"/>
          </p:nvPr>
        </p:nvSpPr>
        <p:spPr>
          <a:xfrm>
            <a:off x="1206495" y="2574991"/>
            <a:ext cx="21971006" cy="4648202"/>
          </a:xfrm>
          <a:prstGeom prst="rect">
            <a:avLst/>
          </a:prstGeom>
        </p:spPr>
        <p:txBody>
          <a:bodyPr/>
          <a:lstStyle>
            <a:lvl1pPr>
              <a:defRPr spc="-3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Welcome Journey</a:t>
            </a:r>
          </a:p>
        </p:txBody>
      </p:sp>
      <p:sp>
        <p:nvSpPr>
          <p:cNvPr id="153" name="2022"/>
          <p:cNvSpPr txBox="1"/>
          <p:nvPr/>
        </p:nvSpPr>
        <p:spPr>
          <a:xfrm>
            <a:off x="1206499" y="7223193"/>
            <a:ext cx="21971002" cy="1905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5500" b="1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2A4A69"/>
                </a:solidFill>
              </a:rPr>
              <a:t>EVHC 2026</a:t>
            </a:r>
          </a:p>
          <a:p>
            <a:endParaRPr dirty="0">
              <a:solidFill>
                <a:srgbClr val="8347AD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Mobile app</a:t>
            </a:r>
          </a:p>
        </p:txBody>
      </p:sp>
      <p:sp>
        <p:nvSpPr>
          <p:cNvPr id="207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  <a:lvl2pPr marL="862263" indent="-481263">
              <a:buSzPct val="100000"/>
              <a:defRPr>
                <a:solidFill>
                  <a:srgbClr val="5E5E5E"/>
                </a:solidFill>
              </a:defRPr>
            </a:lvl2pPr>
          </a:lstStyle>
          <a:p>
            <a:r>
              <a:rPr dirty="0"/>
              <a:t>CTA = Download your mobile app</a:t>
            </a:r>
          </a:p>
          <a:p>
            <a:pPr lvl="1"/>
            <a:r>
              <a:rPr dirty="0"/>
              <a:t>Google or Apple</a:t>
            </a:r>
            <a:endParaRPr lang="en-US" dirty="0"/>
          </a:p>
          <a:p>
            <a:pPr lvl="1"/>
            <a:r>
              <a:rPr lang="en-US" dirty="0"/>
              <a:t>Portal</a:t>
            </a:r>
            <a:endParaRPr dirty="0"/>
          </a:p>
        </p:txBody>
      </p:sp>
      <p:sp>
        <p:nvSpPr>
          <p:cNvPr id="208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Email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13E5A1-1569-5F9D-0222-4F4F90C0B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249" y="506557"/>
            <a:ext cx="5269571" cy="1270101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Navigate your EOB</a:t>
            </a:r>
          </a:p>
        </p:txBody>
      </p:sp>
      <p:sp>
        <p:nvSpPr>
          <p:cNvPr id="213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xfrm>
            <a:off x="1206500" y="4248504"/>
            <a:ext cx="9779000" cy="37259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Understanding your Explanation of Benefits</a:t>
            </a:r>
            <a:r>
              <a:rPr lang="en-US" dirty="0"/>
              <a:t> flyer</a:t>
            </a:r>
            <a:endParaRPr dirty="0"/>
          </a:p>
          <a:p>
            <a:pPr marL="862263" lvl="1" indent="-481263">
              <a:buSzPct val="100000"/>
              <a:defRPr>
                <a:solidFill>
                  <a:srgbClr val="5E5E5E"/>
                </a:solidFill>
              </a:defRPr>
            </a:pPr>
            <a:r>
              <a:rPr dirty="0"/>
              <a:t>2nd CTA = Portal</a:t>
            </a:r>
          </a:p>
        </p:txBody>
      </p:sp>
      <p:sp>
        <p:nvSpPr>
          <p:cNvPr id="214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Email 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AB5046-9468-3FD7-7654-783499817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989" y="736092"/>
            <a:ext cx="6025041" cy="122438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B5A2CF-4F89-7ED7-A565-404839CFB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640" y="7416265"/>
            <a:ext cx="4275930" cy="5564373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F8A7082-0646-C708-D37F-43BE77E26B7E}"/>
              </a:ext>
            </a:extLst>
          </p:cNvPr>
          <p:cNvCxnSpPr>
            <a:cxnSpLocks/>
          </p:cNvCxnSpPr>
          <p:nvPr/>
        </p:nvCxnSpPr>
        <p:spPr>
          <a:xfrm flipH="1">
            <a:off x="10088591" y="4151469"/>
            <a:ext cx="6122959" cy="4086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Year end Averages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6235276" cy="14351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2A4A69"/>
                </a:solidFill>
              </a:rPr>
              <a:t>EVHC Welcome Journey</a:t>
            </a:r>
            <a:endParaRPr dirty="0">
              <a:solidFill>
                <a:srgbClr val="2A4A69"/>
              </a:solidFill>
            </a:endParaRPr>
          </a:p>
        </p:txBody>
      </p:sp>
      <p:sp>
        <p:nvSpPr>
          <p:cNvPr id="157" name="Avg open rate 42% | 60% impacted by apple privacy"/>
          <p:cNvSpPr txBox="1"/>
          <p:nvPr/>
        </p:nvSpPr>
        <p:spPr>
          <a:xfrm>
            <a:off x="3043873" y="3533907"/>
            <a:ext cx="13330637" cy="7669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 defTabSz="1487386">
              <a:lnSpc>
                <a:spcPct val="90000"/>
              </a:lnSpc>
              <a:spcBef>
                <a:spcPts val="2700"/>
              </a:spcBef>
              <a:defRPr sz="2928"/>
            </a:pPr>
            <a:r>
              <a:rPr dirty="0"/>
              <a:t>Evaluates file each weekday for:</a:t>
            </a:r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dirty="0"/>
              <a:t>Effective date is before today</a:t>
            </a:r>
            <a:endParaRPr lang="en-US" dirty="0"/>
          </a:p>
          <a:p>
            <a:pPr marL="371856" lvl="4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lang="en-US" dirty="0"/>
              <a:t>If effective date is in the future, hold until 1 day after effective date</a:t>
            </a:r>
            <a:endParaRPr dirty="0"/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dirty="0"/>
              <a:t>Age is greater than 17</a:t>
            </a:r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dirty="0"/>
              <a:t>Termination date is after Today</a:t>
            </a:r>
            <a:endParaRPr lang="en-US" dirty="0"/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lang="en-US" dirty="0"/>
              <a:t>Either enter based on hold code of EH / ‘Y or if team prefers, as directed client by client basis</a:t>
            </a:r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lang="en-US" dirty="0"/>
              <a:t>Runs on weekdays, sends 1 week apart</a:t>
            </a:r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lang="en-US" dirty="0"/>
              <a:t>Use AI for send time optimization over 12 hour window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290A7B-25CB-F432-5CFE-1BF2DF8D3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18" y="10182093"/>
            <a:ext cx="23294163" cy="319756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Year end Averages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6235276" cy="1435100"/>
          </a:xfrm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Run and entry criteria </a:t>
            </a:r>
          </a:p>
        </p:txBody>
      </p:sp>
      <p:sp>
        <p:nvSpPr>
          <p:cNvPr id="160" name="Avg open rate 42% | 60% impacted by apple privacy"/>
          <p:cNvSpPr txBox="1"/>
          <p:nvPr/>
        </p:nvSpPr>
        <p:spPr>
          <a:xfrm>
            <a:off x="1939705" y="3250414"/>
            <a:ext cx="13330637" cy="3946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90000"/>
              </a:lnSpc>
              <a:spcBef>
                <a:spcPts val="4500"/>
              </a:spcBef>
              <a:defRPr sz="4800"/>
            </a:pPr>
            <a:r>
              <a:rPr dirty="0"/>
              <a:t>Runs </a:t>
            </a:r>
            <a:r>
              <a:rPr dirty="0" err="1"/>
              <a:t>aprox</a:t>
            </a:r>
            <a:r>
              <a:rPr dirty="0"/>
              <a:t> 3 years</a:t>
            </a:r>
          </a:p>
          <a:p>
            <a:pPr marL="481263" indent="-481263" algn="l">
              <a:lnSpc>
                <a:spcPct val="90000"/>
              </a:lnSpc>
              <a:spcBef>
                <a:spcPts val="4500"/>
              </a:spcBef>
              <a:buSzPct val="100000"/>
              <a:buChar char="•"/>
              <a:defRPr sz="4800"/>
            </a:pPr>
            <a:r>
              <a:rPr dirty="0"/>
              <a:t>evaluates all records on first run, then only new </a:t>
            </a:r>
          </a:p>
          <a:p>
            <a:pPr marL="481263" indent="-481263" algn="l">
              <a:lnSpc>
                <a:spcPct val="90000"/>
              </a:lnSpc>
              <a:spcBef>
                <a:spcPts val="4500"/>
              </a:spcBef>
              <a:buSzPct val="100000"/>
              <a:buChar char="•"/>
              <a:defRPr sz="4800"/>
            </a:pPr>
            <a:r>
              <a:rPr dirty="0"/>
              <a:t>No re-entry allowed</a:t>
            </a:r>
          </a:p>
        </p:txBody>
      </p:sp>
      <p:pic>
        <p:nvPicPr>
          <p:cNvPr id="16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705" y="7677225"/>
            <a:ext cx="4953244" cy="35881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r>
              <a:rPr lang="en-US" dirty="0"/>
              <a:t>Monitored by </a:t>
            </a:r>
            <a:r>
              <a:rPr lang="en-US" dirty="0" err="1"/>
              <a:t>Luminare</a:t>
            </a:r>
            <a:r>
              <a:rPr lang="en-US" dirty="0"/>
              <a:t> Health for deliverability related issues</a:t>
            </a:r>
            <a:endParaRPr dirty="0"/>
          </a:p>
        </p:txBody>
      </p:sp>
      <p:sp>
        <p:nvSpPr>
          <p:cNvPr id="165" name="Members"/>
          <p:cNvSpPr txBox="1">
            <a:spLocks noGrp="1"/>
          </p:cNvSpPr>
          <p:nvPr>
            <p:ph type="title"/>
          </p:nvPr>
        </p:nvSpPr>
        <p:spPr>
          <a:xfrm>
            <a:off x="1206500" y="1309370"/>
            <a:ext cx="9779000" cy="1435101"/>
          </a:xfrm>
          <a:prstGeom prst="rect">
            <a:avLst/>
          </a:prstGeom>
        </p:spPr>
        <p:txBody>
          <a:bodyPr/>
          <a:lstStyle>
            <a:lvl1pPr defTabSz="2170120">
              <a:defRPr sz="7565" spc="-178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Sender address/name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541129-AF1A-4E34-F4CB-1C31B4145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7031813"/>
            <a:ext cx="8028228" cy="189953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Data will update once activated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Access engagement dashboard</a:t>
            </a:r>
            <a:endParaRPr lang="en-US" dirty="0"/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/>
              <a:t>Link to be shared</a:t>
            </a:r>
          </a:p>
          <a:p>
            <a:pPr marL="0" indent="0">
              <a:buNone/>
              <a:defRPr>
                <a:solidFill>
                  <a:srgbClr val="5E5E5E"/>
                </a:solidFill>
              </a:defRPr>
            </a:pPr>
            <a:endParaRPr u="sng" dirty="0">
              <a:solidFill>
                <a:srgbClr val="0000FF"/>
              </a:solidFill>
              <a:uFill>
                <a:solidFill>
                  <a:srgbClr val="0000FF"/>
                </a:solidFill>
              </a:uFill>
              <a:hlinkClick r:id="rId2"/>
            </a:endParaRPr>
          </a:p>
        </p:txBody>
      </p:sp>
      <p:sp>
        <p:nvSpPr>
          <p:cNvPr id="169" name="Members"/>
          <p:cNvSpPr txBox="1">
            <a:spLocks noGrp="1"/>
          </p:cNvSpPr>
          <p:nvPr>
            <p:ph type="title"/>
          </p:nvPr>
        </p:nvSpPr>
        <p:spPr>
          <a:xfrm>
            <a:off x="1206500" y="1309370"/>
            <a:ext cx="9779000" cy="1435101"/>
          </a:xfrm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Litmus access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58EC51-2D30-C245-F339-5AEEC4F1C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0" y="3017282"/>
            <a:ext cx="10152845" cy="612671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1595099" cy="9347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lang="en-US" dirty="0">
                <a:solidFill>
                  <a:srgbClr val="2A4A69"/>
                </a:solidFill>
              </a:rPr>
              <a:t>Welcome</a:t>
            </a:r>
            <a:endParaRPr dirty="0">
              <a:solidFill>
                <a:srgbClr val="2A4A69"/>
              </a:solidFill>
            </a:endParaRPr>
          </a:p>
        </p:txBody>
      </p:sp>
      <p:sp>
        <p:nvSpPr>
          <p:cNvPr id="180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r>
              <a:rPr dirty="0"/>
              <a:t>CTA = Portal</a:t>
            </a:r>
            <a:endParaRPr lang="en-US" dirty="0"/>
          </a:p>
          <a:p>
            <a:pPr lvl="1"/>
            <a:r>
              <a:rPr lang="en-US" dirty="0"/>
              <a:t>App</a:t>
            </a:r>
          </a:p>
          <a:p>
            <a:pPr lvl="1"/>
            <a:r>
              <a:rPr lang="en-US" dirty="0"/>
              <a:t>Text opt in</a:t>
            </a:r>
          </a:p>
        </p:txBody>
      </p:sp>
      <p:sp>
        <p:nvSpPr>
          <p:cNvPr id="181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Email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D41386-407C-0B7C-35D3-0FE7C84BB2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3004" y="685800"/>
            <a:ext cx="5798380" cy="1243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5072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28E9B5D-CEB4-EF4F-EAFE-72F55587A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767" y="1155699"/>
            <a:ext cx="7040880" cy="11368545"/>
          </a:xfrm>
          <a:prstGeom prst="rect">
            <a:avLst/>
          </a:prstGeom>
        </p:spPr>
      </p:pic>
      <p:sp>
        <p:nvSpPr>
          <p:cNvPr id="184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ID card Tour</a:t>
            </a:r>
          </a:p>
        </p:txBody>
      </p:sp>
      <p:sp>
        <p:nvSpPr>
          <p:cNvPr id="185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</a:t>
            </a:r>
            <a:r>
              <a:rPr lang="en-US" dirty="0"/>
              <a:t>Navigating your id card flyer</a:t>
            </a:r>
          </a:p>
        </p:txBody>
      </p:sp>
      <p:sp>
        <p:nvSpPr>
          <p:cNvPr id="186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Email 2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8948C58-18CE-0D1B-1D52-65756511C589}"/>
              </a:ext>
            </a:extLst>
          </p:cNvPr>
          <p:cNvCxnSpPr>
            <a:cxnSpLocks/>
          </p:cNvCxnSpPr>
          <p:nvPr/>
        </p:nvCxnSpPr>
        <p:spPr>
          <a:xfrm flipH="1">
            <a:off x="9461920" y="5875187"/>
            <a:ext cx="6921080" cy="1877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8DACA5C-1986-6478-C4EC-6F6A7A8E3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339" y="5875187"/>
            <a:ext cx="5160731" cy="658368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Portal Registration </a:t>
            </a:r>
          </a:p>
        </p:txBody>
      </p:sp>
      <p:sp>
        <p:nvSpPr>
          <p:cNvPr id="194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Member’s Guide to Registering</a:t>
            </a:r>
            <a:r>
              <a:rPr lang="en-US" dirty="0"/>
              <a:t> Online</a:t>
            </a:r>
            <a:endParaRPr dirty="0"/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/>
              <a:t>Links to flyer</a:t>
            </a:r>
            <a:endParaRPr dirty="0"/>
          </a:p>
        </p:txBody>
      </p:sp>
      <p:sp>
        <p:nvSpPr>
          <p:cNvPr id="195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Email 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0641D5-83A3-DCC6-72A6-ED0CC7943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4410" y="617934"/>
            <a:ext cx="5446119" cy="1188720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6049756-BAD2-01DC-34A1-82C59E3801B1}"/>
              </a:ext>
            </a:extLst>
          </p:cNvPr>
          <p:cNvCxnSpPr>
            <a:cxnSpLocks/>
          </p:cNvCxnSpPr>
          <p:nvPr/>
        </p:nvCxnSpPr>
        <p:spPr>
          <a:xfrm flipH="1">
            <a:off x="10985500" y="4248503"/>
            <a:ext cx="5409905" cy="4427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C4BDC94-0C2A-384A-C831-6233ED9E4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690" y="7101021"/>
            <a:ext cx="4656765" cy="603504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Digital ID cards</a:t>
            </a:r>
          </a:p>
        </p:txBody>
      </p:sp>
      <p:sp>
        <p:nvSpPr>
          <p:cNvPr id="201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Access Your ID card Online</a:t>
            </a:r>
            <a:r>
              <a:rPr lang="en-US" dirty="0"/>
              <a:t> 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/>
              <a:t>Links to flyer LH</a:t>
            </a:r>
            <a:r>
              <a:rPr dirty="0"/>
              <a:t>-2455</a:t>
            </a:r>
            <a:endParaRPr lang="en-US" dirty="0"/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/>
              <a:t>Portal</a:t>
            </a:r>
            <a:endParaRPr dirty="0"/>
          </a:p>
        </p:txBody>
      </p:sp>
      <p:sp>
        <p:nvSpPr>
          <p:cNvPr id="202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2A4A69"/>
                </a:solidFill>
              </a:rPr>
              <a:t>Email 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D685BA-3A01-37E2-D77D-8FE32EDBA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1153" y="518735"/>
            <a:ext cx="6383488" cy="1188720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75E7D53-95C6-F740-DED7-D5C5A1BD710D}"/>
              </a:ext>
            </a:extLst>
          </p:cNvPr>
          <p:cNvCxnSpPr>
            <a:cxnSpLocks/>
          </p:cNvCxnSpPr>
          <p:nvPr/>
        </p:nvCxnSpPr>
        <p:spPr>
          <a:xfrm flipH="1">
            <a:off x="10039350" y="4849865"/>
            <a:ext cx="5905500" cy="3526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AB4835D-0320-E129-F55D-43CF95F6D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05" y="7319416"/>
            <a:ext cx="4701333" cy="612648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</TotalTime>
  <Words>217</Words>
  <Application>Microsoft Office PowerPoint</Application>
  <PresentationFormat>Custom</PresentationFormat>
  <Paragraphs>48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Helvetica Neue</vt:lpstr>
      <vt:lpstr>Helvetica Neue Medium</vt:lpstr>
      <vt:lpstr>21_BasicWhite</vt:lpstr>
      <vt:lpstr>Welcome Journey</vt:lpstr>
      <vt:lpstr>EVHC Welcome Journey</vt:lpstr>
      <vt:lpstr>Run and entry criteria </vt:lpstr>
      <vt:lpstr>Sender address/name</vt:lpstr>
      <vt:lpstr>Litmus access</vt:lpstr>
      <vt:lpstr>Email 1</vt:lpstr>
      <vt:lpstr>Email 2</vt:lpstr>
      <vt:lpstr>Email 3</vt:lpstr>
      <vt:lpstr>Email 4</vt:lpstr>
      <vt:lpstr>Email 5</vt:lpstr>
      <vt:lpstr>Email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Journey</dc:title>
  <dc:creator>Smith, Prezetta</dc:creator>
  <cp:lastModifiedBy>Smith, Prezetta</cp:lastModifiedBy>
  <cp:revision>17</cp:revision>
  <dcterms:modified xsi:type="dcterms:W3CDTF">2026-04-16T17:02:34Z</dcterms:modified>
</cp:coreProperties>
</file>